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60" r:id="rId5"/>
    <p:sldId id="293" r:id="rId6"/>
    <p:sldId id="294" r:id="rId7"/>
    <p:sldId id="317" r:id="rId8"/>
    <p:sldId id="318" r:id="rId9"/>
    <p:sldId id="266" r:id="rId10"/>
    <p:sldId id="267" r:id="rId11"/>
    <p:sldId id="268" r:id="rId12"/>
    <p:sldId id="288" r:id="rId13"/>
    <p:sldId id="290" r:id="rId14"/>
    <p:sldId id="279" r:id="rId15"/>
    <p:sldId id="285" r:id="rId16"/>
    <p:sldId id="270" r:id="rId17"/>
    <p:sldId id="269" r:id="rId18"/>
    <p:sldId id="271" r:id="rId19"/>
    <p:sldId id="278" r:id="rId20"/>
    <p:sldId id="265" r:id="rId21"/>
    <p:sldId id="272" r:id="rId22"/>
    <p:sldId id="324" r:id="rId23"/>
    <p:sldId id="321" r:id="rId24"/>
    <p:sldId id="323" r:id="rId25"/>
    <p:sldId id="276" r:id="rId26"/>
    <p:sldId id="277" r:id="rId27"/>
    <p:sldId id="282" r:id="rId28"/>
    <p:sldId id="281" r:id="rId29"/>
    <p:sldId id="283" r:id="rId30"/>
    <p:sldId id="284" r:id="rId31"/>
    <p:sldId id="289" r:id="rId32"/>
    <p:sldId id="292" r:id="rId33"/>
    <p:sldId id="291" r:id="rId34"/>
    <p:sldId id="263" r:id="rId35"/>
    <p:sldId id="319" r:id="rId36"/>
    <p:sldId id="262" r:id="rId37"/>
    <p:sldId id="258" r:id="rId38"/>
    <p:sldId id="26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1461"/>
    <a:srgbClr val="004B87"/>
    <a:srgbClr val="F0D5E0"/>
    <a:srgbClr val="B3576D"/>
    <a:srgbClr val="CD90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1E151-E6F4-49B3-A9DF-070BEB63541A}" v="56" dt="2025-05-08T11:38:09.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46" autoAdjust="0"/>
  </p:normalViewPr>
  <p:slideViewPr>
    <p:cSldViewPr snapToGrid="0">
      <p:cViewPr varScale="1">
        <p:scale>
          <a:sx n="52" d="100"/>
          <a:sy n="52" d="100"/>
        </p:scale>
        <p:origin x="1136"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m Gayi" userId="8124cf83-9da0-43b0-95e5-7455ce53a5f1" providerId="ADAL" clId="{A357395F-F0E0-4095-ABB9-3308AD4AB813}"/>
    <pc:docChg chg="undo custSel addSld delSld modSld sldOrd modMainMaster">
      <pc:chgData name="Elinam Gayi" userId="8124cf83-9da0-43b0-95e5-7455ce53a5f1" providerId="ADAL" clId="{A357395F-F0E0-4095-ABB9-3308AD4AB813}" dt="2025-04-29T10:51:40.970" v="1851" actId="14100"/>
      <pc:docMkLst>
        <pc:docMk/>
      </pc:docMkLst>
      <pc:sldChg chg="del">
        <pc:chgData name="Elinam Gayi" userId="8124cf83-9da0-43b0-95e5-7455ce53a5f1" providerId="ADAL" clId="{A357395F-F0E0-4095-ABB9-3308AD4AB813}" dt="2025-04-23T15:03:04.260" v="189" actId="47"/>
        <pc:sldMkLst>
          <pc:docMk/>
          <pc:sldMk cId="24603942" sldId="257"/>
        </pc:sldMkLst>
      </pc:sldChg>
      <pc:sldChg chg="addSp modSp mod ord modNotesTx">
        <pc:chgData name="Elinam Gayi" userId="8124cf83-9da0-43b0-95e5-7455ce53a5f1" providerId="ADAL" clId="{A357395F-F0E0-4095-ABB9-3308AD4AB813}" dt="2025-04-29T10:50:46.861" v="1840" actId="114"/>
        <pc:sldMkLst>
          <pc:docMk/>
          <pc:sldMk cId="940093183" sldId="258"/>
        </pc:sldMkLst>
        <pc:spChg chg="add mod">
          <ac:chgData name="Elinam Gayi" userId="8124cf83-9da0-43b0-95e5-7455ce53a5f1" providerId="ADAL" clId="{A357395F-F0E0-4095-ABB9-3308AD4AB813}" dt="2025-04-28T07:50:43.754" v="610" actId="255"/>
          <ac:spMkLst>
            <pc:docMk/>
            <pc:sldMk cId="940093183" sldId="258"/>
            <ac:spMk id="4" creationId="{8FDB9DE3-7305-34A5-4E4B-BEAEE5F548B9}"/>
          </ac:spMkLst>
        </pc:spChg>
        <pc:spChg chg="mod">
          <ac:chgData name="Elinam Gayi" userId="8124cf83-9da0-43b0-95e5-7455ce53a5f1" providerId="ADAL" clId="{A357395F-F0E0-4095-ABB9-3308AD4AB813}" dt="2025-04-28T11:51:25.303" v="1305" actId="6549"/>
          <ac:spMkLst>
            <pc:docMk/>
            <pc:sldMk cId="940093183" sldId="258"/>
            <ac:spMk id="68" creationId="{E7F92550-6675-B050-D08B-057AAE827A6B}"/>
          </ac:spMkLst>
        </pc:spChg>
        <pc:picChg chg="add mod">
          <ac:chgData name="Elinam Gayi" userId="8124cf83-9da0-43b0-95e5-7455ce53a5f1" providerId="ADAL" clId="{A357395F-F0E0-4095-ABB9-3308AD4AB813}" dt="2025-04-23T15:19:50.286" v="408"/>
          <ac:picMkLst>
            <pc:docMk/>
            <pc:sldMk cId="940093183" sldId="258"/>
            <ac:picMk id="2" creationId="{6F090EC9-6B61-8B34-4EEE-8BD0908F7527}"/>
          </ac:picMkLst>
        </pc:picChg>
      </pc:sldChg>
      <pc:sldChg chg="del">
        <pc:chgData name="Elinam Gayi" userId="8124cf83-9da0-43b0-95e5-7455ce53a5f1" providerId="ADAL" clId="{A357395F-F0E0-4095-ABB9-3308AD4AB813}" dt="2025-04-23T15:03:35.128" v="192" actId="47"/>
        <pc:sldMkLst>
          <pc:docMk/>
          <pc:sldMk cId="2415149628" sldId="259"/>
        </pc:sldMkLst>
      </pc:sldChg>
      <pc:sldChg chg="addSp modSp del mod ord modNotesTx">
        <pc:chgData name="Elinam Gayi" userId="8124cf83-9da0-43b0-95e5-7455ce53a5f1" providerId="ADAL" clId="{A357395F-F0E0-4095-ABB9-3308AD4AB813}" dt="2025-04-29T06:53:12.740" v="1570" actId="47"/>
        <pc:sldMkLst>
          <pc:docMk/>
          <pc:sldMk cId="3453417719" sldId="261"/>
        </pc:sldMkLst>
      </pc:sldChg>
      <pc:sldChg chg="addSp delSp modSp mod ord modNotesTx">
        <pc:chgData name="Elinam Gayi" userId="8124cf83-9da0-43b0-95e5-7455ce53a5f1" providerId="ADAL" clId="{A357395F-F0E0-4095-ABB9-3308AD4AB813}" dt="2025-04-29T10:50:28.478" v="1829"/>
        <pc:sldMkLst>
          <pc:docMk/>
          <pc:sldMk cId="83667796" sldId="262"/>
        </pc:sldMkLst>
        <pc:spChg chg="mod">
          <ac:chgData name="Elinam Gayi" userId="8124cf83-9da0-43b0-95e5-7455ce53a5f1" providerId="ADAL" clId="{A357395F-F0E0-4095-ABB9-3308AD4AB813}" dt="2025-04-23T14:53:41.621" v="102" actId="1076"/>
          <ac:spMkLst>
            <pc:docMk/>
            <pc:sldMk cId="83667796" sldId="262"/>
            <ac:spMk id="2" creationId="{61817843-1E4D-E140-134F-C14947CC9913}"/>
          </ac:spMkLst>
        </pc:spChg>
        <pc:spChg chg="mod">
          <ac:chgData name="Elinam Gayi" userId="8124cf83-9da0-43b0-95e5-7455ce53a5f1" providerId="ADAL" clId="{A357395F-F0E0-4095-ABB9-3308AD4AB813}" dt="2025-04-23T14:53:47.482" v="104" actId="1076"/>
          <ac:spMkLst>
            <pc:docMk/>
            <pc:sldMk cId="83667796" sldId="262"/>
            <ac:spMk id="3" creationId="{0CBC4644-FAEF-0388-E0A0-57106F38FD00}"/>
          </ac:spMkLst>
        </pc:spChg>
        <pc:spChg chg="mod">
          <ac:chgData name="Elinam Gayi" userId="8124cf83-9da0-43b0-95e5-7455ce53a5f1" providerId="ADAL" clId="{A357395F-F0E0-4095-ABB9-3308AD4AB813}" dt="2025-04-23T14:53:38.736" v="101" actId="14100"/>
          <ac:spMkLst>
            <pc:docMk/>
            <pc:sldMk cId="83667796" sldId="262"/>
            <ac:spMk id="4" creationId="{D84AF47B-872A-E6A3-6190-EA44CD743934}"/>
          </ac:spMkLst>
        </pc:spChg>
        <pc:spChg chg="mod">
          <ac:chgData name="Elinam Gayi" userId="8124cf83-9da0-43b0-95e5-7455ce53a5f1" providerId="ADAL" clId="{A357395F-F0E0-4095-ABB9-3308AD4AB813}" dt="2025-04-29T06:54:48.082" v="1591" actId="14100"/>
          <ac:spMkLst>
            <pc:docMk/>
            <pc:sldMk cId="83667796" sldId="262"/>
            <ac:spMk id="5" creationId="{2F9B05E3-8E27-81AF-5D24-630EDCB1755E}"/>
          </ac:spMkLst>
        </pc:spChg>
        <pc:spChg chg="mod">
          <ac:chgData name="Elinam Gayi" userId="8124cf83-9da0-43b0-95e5-7455ce53a5f1" providerId="ADAL" clId="{A357395F-F0E0-4095-ABB9-3308AD4AB813}" dt="2025-04-23T14:53:32.679" v="99" actId="14100"/>
          <ac:spMkLst>
            <pc:docMk/>
            <pc:sldMk cId="83667796" sldId="262"/>
            <ac:spMk id="6" creationId="{727E98BE-9907-F82B-6987-C14CBA78687A}"/>
          </ac:spMkLst>
        </pc:spChg>
        <pc:spChg chg="add mod">
          <ac:chgData name="Elinam Gayi" userId="8124cf83-9da0-43b0-95e5-7455ce53a5f1" providerId="ADAL" clId="{A357395F-F0E0-4095-ABB9-3308AD4AB813}" dt="2025-04-25T12:59:23.224" v="480"/>
          <ac:spMkLst>
            <pc:docMk/>
            <pc:sldMk cId="83667796" sldId="262"/>
            <ac:spMk id="7" creationId="{87A136CA-A638-B375-86EB-01EF4458392D}"/>
          </ac:spMkLst>
        </pc:spChg>
        <pc:spChg chg="add mod ord">
          <ac:chgData name="Elinam Gayi" userId="8124cf83-9da0-43b0-95e5-7455ce53a5f1" providerId="ADAL" clId="{A357395F-F0E0-4095-ABB9-3308AD4AB813}" dt="2025-04-29T06:55:05.168" v="1597" actId="14100"/>
          <ac:spMkLst>
            <pc:docMk/>
            <pc:sldMk cId="83667796" sldId="262"/>
            <ac:spMk id="10" creationId="{0439E448-0481-5E32-3C47-BA293992199F}"/>
          </ac:spMkLst>
        </pc:spChg>
        <pc:spChg chg="add mod ord">
          <ac:chgData name="Elinam Gayi" userId="8124cf83-9da0-43b0-95e5-7455ce53a5f1" providerId="ADAL" clId="{A357395F-F0E0-4095-ABB9-3308AD4AB813}" dt="2025-04-23T14:51:42.871" v="71" actId="14100"/>
          <ac:spMkLst>
            <pc:docMk/>
            <pc:sldMk cId="83667796" sldId="262"/>
            <ac:spMk id="11" creationId="{3C445787-3576-672B-4249-58EC0FA15FAF}"/>
          </ac:spMkLst>
        </pc:spChg>
        <pc:spChg chg="add mod ord">
          <ac:chgData name="Elinam Gayi" userId="8124cf83-9da0-43b0-95e5-7455ce53a5f1" providerId="ADAL" clId="{A357395F-F0E0-4095-ABB9-3308AD4AB813}" dt="2025-04-23T14:52:57.646" v="92" actId="164"/>
          <ac:spMkLst>
            <pc:docMk/>
            <pc:sldMk cId="83667796" sldId="262"/>
            <ac:spMk id="14" creationId="{5D28A119-1225-3141-28B6-6C1729EE808D}"/>
          </ac:spMkLst>
        </pc:spChg>
        <pc:spChg chg="mod">
          <ac:chgData name="Elinam Gayi" userId="8124cf83-9da0-43b0-95e5-7455ce53a5f1" providerId="ADAL" clId="{A357395F-F0E0-4095-ABB9-3308AD4AB813}" dt="2025-04-23T14:46:45.776" v="12" actId="207"/>
          <ac:spMkLst>
            <pc:docMk/>
            <pc:sldMk cId="83667796" sldId="262"/>
            <ac:spMk id="19" creationId="{6D11D37D-A365-D1F7-7CAE-8C782CE444B1}"/>
          </ac:spMkLst>
        </pc:spChg>
        <pc:spChg chg="mod">
          <ac:chgData name="Elinam Gayi" userId="8124cf83-9da0-43b0-95e5-7455ce53a5f1" providerId="ADAL" clId="{A357395F-F0E0-4095-ABB9-3308AD4AB813}" dt="2025-04-23T14:46:58.653" v="16" actId="207"/>
          <ac:spMkLst>
            <pc:docMk/>
            <pc:sldMk cId="83667796" sldId="262"/>
            <ac:spMk id="20" creationId="{355782ED-C0F8-2FD4-30B6-E5ECB9B8C217}"/>
          </ac:spMkLst>
        </pc:spChg>
        <pc:spChg chg="mod topLvl">
          <ac:chgData name="Elinam Gayi" userId="8124cf83-9da0-43b0-95e5-7455ce53a5f1" providerId="ADAL" clId="{A357395F-F0E0-4095-ABB9-3308AD4AB813}" dt="2025-04-29T07:25:09.523" v="1630" actId="6549"/>
          <ac:spMkLst>
            <pc:docMk/>
            <pc:sldMk cId="83667796" sldId="262"/>
            <ac:spMk id="25" creationId="{51FAA90A-EB16-BBF2-B671-926ABC9BB19E}"/>
          </ac:spMkLst>
        </pc:spChg>
        <pc:spChg chg="mod">
          <ac:chgData name="Elinam Gayi" userId="8124cf83-9da0-43b0-95e5-7455ce53a5f1" providerId="ADAL" clId="{A357395F-F0E0-4095-ABB9-3308AD4AB813}" dt="2025-04-29T06:54:57.344" v="1595" actId="1035"/>
          <ac:spMkLst>
            <pc:docMk/>
            <pc:sldMk cId="83667796" sldId="262"/>
            <ac:spMk id="31" creationId="{A9711DEF-AC9E-8719-B9F7-5DF29EFFBF9F}"/>
          </ac:spMkLst>
        </pc:spChg>
        <pc:spChg chg="mod">
          <ac:chgData name="Elinam Gayi" userId="8124cf83-9da0-43b0-95e5-7455ce53a5f1" providerId="ADAL" clId="{A357395F-F0E0-4095-ABB9-3308AD4AB813}" dt="2025-04-23T14:51:59.571" v="80" actId="164"/>
          <ac:spMkLst>
            <pc:docMk/>
            <pc:sldMk cId="83667796" sldId="262"/>
            <ac:spMk id="32" creationId="{DE949F6D-FBB8-675F-7359-4930EE47EA93}"/>
          </ac:spMkLst>
        </pc:spChg>
        <pc:spChg chg="mod">
          <ac:chgData name="Elinam Gayi" userId="8124cf83-9da0-43b0-95e5-7455ce53a5f1" providerId="ADAL" clId="{A357395F-F0E0-4095-ABB9-3308AD4AB813}" dt="2025-04-23T14:51:59.571" v="80" actId="164"/>
          <ac:spMkLst>
            <pc:docMk/>
            <pc:sldMk cId="83667796" sldId="262"/>
            <ac:spMk id="33" creationId="{DD2C6B7E-0369-9CFB-C277-96703C9FDF34}"/>
          </ac:spMkLst>
        </pc:spChg>
        <pc:spChg chg="mod">
          <ac:chgData name="Elinam Gayi" userId="8124cf83-9da0-43b0-95e5-7455ce53a5f1" providerId="ADAL" clId="{A357395F-F0E0-4095-ABB9-3308AD4AB813}" dt="2025-04-28T12:44:42.861" v="1454" actId="20577"/>
          <ac:spMkLst>
            <pc:docMk/>
            <pc:sldMk cId="83667796" sldId="262"/>
            <ac:spMk id="40" creationId="{7DA56399-EB9E-B4F2-01FA-10469B4BA0B1}"/>
          </ac:spMkLst>
        </pc:spChg>
        <pc:spChg chg="mod">
          <ac:chgData name="Elinam Gayi" userId="8124cf83-9da0-43b0-95e5-7455ce53a5f1" providerId="ADAL" clId="{A357395F-F0E0-4095-ABB9-3308AD4AB813}" dt="2025-04-23T14:50:45.887" v="58" actId="207"/>
          <ac:spMkLst>
            <pc:docMk/>
            <pc:sldMk cId="83667796" sldId="262"/>
            <ac:spMk id="42" creationId="{8DBAB2C7-DE16-E4E8-4D6F-1292ADD51628}"/>
          </ac:spMkLst>
        </pc:spChg>
        <pc:spChg chg="mod">
          <ac:chgData name="Elinam Gayi" userId="8124cf83-9da0-43b0-95e5-7455ce53a5f1" providerId="ADAL" clId="{A357395F-F0E0-4095-ABB9-3308AD4AB813}" dt="2025-04-23T14:50:43.829" v="57" actId="207"/>
          <ac:spMkLst>
            <pc:docMk/>
            <pc:sldMk cId="83667796" sldId="262"/>
            <ac:spMk id="43" creationId="{4C91FE46-35C0-85D6-8A34-182A16062EAE}"/>
          </ac:spMkLst>
        </pc:spChg>
        <pc:spChg chg="mod">
          <ac:chgData name="Elinam Gayi" userId="8124cf83-9da0-43b0-95e5-7455ce53a5f1" providerId="ADAL" clId="{A357395F-F0E0-4095-ABB9-3308AD4AB813}" dt="2025-04-25T13:00:29.310" v="491" actId="20577"/>
          <ac:spMkLst>
            <pc:docMk/>
            <pc:sldMk cId="83667796" sldId="262"/>
            <ac:spMk id="58" creationId="{B2134C9B-CD86-242C-79F6-BA624A14ECC6}"/>
          </ac:spMkLst>
        </pc:spChg>
        <pc:spChg chg="mod">
          <ac:chgData name="Elinam Gayi" userId="8124cf83-9da0-43b0-95e5-7455ce53a5f1" providerId="ADAL" clId="{A357395F-F0E0-4095-ABB9-3308AD4AB813}" dt="2025-04-23T14:49:59.675" v="42" actId="207"/>
          <ac:spMkLst>
            <pc:docMk/>
            <pc:sldMk cId="83667796" sldId="262"/>
            <ac:spMk id="60" creationId="{00DB770A-FBD1-4BFD-D1D4-3B7198A6433F}"/>
          </ac:spMkLst>
        </pc:spChg>
        <pc:spChg chg="mod">
          <ac:chgData name="Elinam Gayi" userId="8124cf83-9da0-43b0-95e5-7455ce53a5f1" providerId="ADAL" clId="{A357395F-F0E0-4095-ABB9-3308AD4AB813}" dt="2025-04-23T14:49:51.028" v="40" actId="207"/>
          <ac:spMkLst>
            <pc:docMk/>
            <pc:sldMk cId="83667796" sldId="262"/>
            <ac:spMk id="61" creationId="{659D02E2-3D2D-876C-2F79-84BFBACF38AA}"/>
          </ac:spMkLst>
        </pc:spChg>
        <pc:grpChg chg="add mod">
          <ac:chgData name="Elinam Gayi" userId="8124cf83-9da0-43b0-95e5-7455ce53a5f1" providerId="ADAL" clId="{A357395F-F0E0-4095-ABB9-3308AD4AB813}" dt="2025-04-23T14:47:10.555" v="18" actId="1076"/>
          <ac:grpSpMkLst>
            <pc:docMk/>
            <pc:sldMk cId="83667796" sldId="262"/>
            <ac:grpSpMk id="9" creationId="{E9BB0009-C586-17AC-FDB0-81AD05F331A2}"/>
          </ac:grpSpMkLst>
        </pc:grpChg>
        <pc:grpChg chg="add mod">
          <ac:chgData name="Elinam Gayi" userId="8124cf83-9da0-43b0-95e5-7455ce53a5f1" providerId="ADAL" clId="{A357395F-F0E0-4095-ABB9-3308AD4AB813}" dt="2025-04-23T14:53:29.671" v="98" actId="1076"/>
          <ac:grpSpMkLst>
            <pc:docMk/>
            <pc:sldMk cId="83667796" sldId="262"/>
            <ac:grpSpMk id="13" creationId="{23A5F6B8-2258-78A0-2664-4E6F2CEAEBC8}"/>
          </ac:grpSpMkLst>
        </pc:grpChg>
        <pc:grpChg chg="add mod">
          <ac:chgData name="Elinam Gayi" userId="8124cf83-9da0-43b0-95e5-7455ce53a5f1" providerId="ADAL" clId="{A357395F-F0E0-4095-ABB9-3308AD4AB813}" dt="2025-04-23T14:52:01.683" v="81" actId="164"/>
          <ac:grpSpMkLst>
            <pc:docMk/>
            <pc:sldMk cId="83667796" sldId="262"/>
            <ac:grpSpMk id="16" creationId="{03C65307-5ECA-96D9-E84D-5C30DB6FEE7B}"/>
          </ac:grpSpMkLst>
        </pc:grpChg>
        <pc:grpChg chg="add mod">
          <ac:chgData name="Elinam Gayi" userId="8124cf83-9da0-43b0-95e5-7455ce53a5f1" providerId="ADAL" clId="{A357395F-F0E0-4095-ABB9-3308AD4AB813}" dt="2025-04-29T06:55:02.604" v="1596" actId="14100"/>
          <ac:grpSpMkLst>
            <pc:docMk/>
            <pc:sldMk cId="83667796" sldId="262"/>
            <ac:grpSpMk id="17" creationId="{C4CDD3AD-24D5-F67D-03C5-A3924E2CB72B}"/>
          </ac:grpSpMkLst>
        </pc:grpChg>
        <pc:grpChg chg="add mod">
          <ac:chgData name="Elinam Gayi" userId="8124cf83-9da0-43b0-95e5-7455ce53a5f1" providerId="ADAL" clId="{A357395F-F0E0-4095-ABB9-3308AD4AB813}" dt="2025-04-23T14:53:21.542" v="96" actId="1076"/>
          <ac:grpSpMkLst>
            <pc:docMk/>
            <pc:sldMk cId="83667796" sldId="262"/>
            <ac:grpSpMk id="18" creationId="{091C3760-E605-FDFE-AB24-A56085399C5C}"/>
          </ac:grpSpMkLst>
        </pc:grpChg>
        <pc:grpChg chg="mod topLvl">
          <ac:chgData name="Elinam Gayi" userId="8124cf83-9da0-43b0-95e5-7455ce53a5f1" providerId="ADAL" clId="{A357395F-F0E0-4095-ABB9-3308AD4AB813}" dt="2025-04-23T14:47:08.165" v="17" actId="164"/>
          <ac:grpSpMkLst>
            <pc:docMk/>
            <pc:sldMk cId="83667796" sldId="262"/>
            <ac:grpSpMk id="47" creationId="{BD780B0C-3711-08FB-6830-52CBA08DB57A}"/>
          </ac:grpSpMkLst>
        </pc:grpChg>
        <pc:grpChg chg="mod">
          <ac:chgData name="Elinam Gayi" userId="8124cf83-9da0-43b0-95e5-7455ce53a5f1" providerId="ADAL" clId="{A357395F-F0E0-4095-ABB9-3308AD4AB813}" dt="2025-04-23T14:52:57.646" v="92" actId="164"/>
          <ac:grpSpMkLst>
            <pc:docMk/>
            <pc:sldMk cId="83667796" sldId="262"/>
            <ac:grpSpMk id="70" creationId="{DB2835D4-9A08-DBC8-3CDF-27238CA1AA6A}"/>
          </ac:grpSpMkLst>
        </pc:grpChg>
        <pc:grpChg chg="mod">
          <ac:chgData name="Elinam Gayi" userId="8124cf83-9da0-43b0-95e5-7455ce53a5f1" providerId="ADAL" clId="{A357395F-F0E0-4095-ABB9-3308AD4AB813}" dt="2025-04-23T14:50:24.501" v="51" actId="164"/>
          <ac:grpSpMkLst>
            <pc:docMk/>
            <pc:sldMk cId="83667796" sldId="262"/>
            <ac:grpSpMk id="71" creationId="{7B361380-DF89-49E7-4328-1095E576AB3F}"/>
          </ac:grpSpMkLst>
        </pc:grpChg>
        <pc:picChg chg="mod">
          <ac:chgData name="Elinam Gayi" userId="8124cf83-9da0-43b0-95e5-7455ce53a5f1" providerId="ADAL" clId="{A357395F-F0E0-4095-ABB9-3308AD4AB813}" dt="2025-04-23T14:46:42.308" v="11" actId="207"/>
          <ac:picMkLst>
            <pc:docMk/>
            <pc:sldMk cId="83667796" sldId="262"/>
            <ac:picMk id="21" creationId="{E02ADD1A-6051-A7FB-D10C-6A7C067ECA15}"/>
          </ac:picMkLst>
        </pc:picChg>
        <pc:picChg chg="add mod">
          <ac:chgData name="Elinam Gayi" userId="8124cf83-9da0-43b0-95e5-7455ce53a5f1" providerId="ADAL" clId="{A357395F-F0E0-4095-ABB9-3308AD4AB813}" dt="2025-04-23T15:19:49.558" v="407"/>
          <ac:picMkLst>
            <pc:docMk/>
            <pc:sldMk cId="83667796" sldId="262"/>
            <ac:picMk id="22" creationId="{1E184638-C228-336C-050C-52C5DB9F9865}"/>
          </ac:picMkLst>
        </pc:picChg>
        <pc:picChg chg="mod">
          <ac:chgData name="Elinam Gayi" userId="8124cf83-9da0-43b0-95e5-7455ce53a5f1" providerId="ADAL" clId="{A357395F-F0E0-4095-ABB9-3308AD4AB813}" dt="2025-04-23T14:51:59.571" v="80" actId="164"/>
          <ac:picMkLst>
            <pc:docMk/>
            <pc:sldMk cId="83667796" sldId="262"/>
            <ac:picMk id="35" creationId="{35CF05E3-E55E-C88B-18EF-1012350419B0}"/>
          </ac:picMkLst>
        </pc:picChg>
        <pc:picChg chg="mod">
          <ac:chgData name="Elinam Gayi" userId="8124cf83-9da0-43b0-95e5-7455ce53a5f1" providerId="ADAL" clId="{A357395F-F0E0-4095-ABB9-3308AD4AB813}" dt="2025-04-23T14:50:41.317" v="56"/>
          <ac:picMkLst>
            <pc:docMk/>
            <pc:sldMk cId="83667796" sldId="262"/>
            <ac:picMk id="45" creationId="{50A88ED9-0C6E-6EC0-E971-5F883998FB9C}"/>
          </ac:picMkLst>
        </pc:picChg>
        <pc:picChg chg="mod">
          <ac:chgData name="Elinam Gayi" userId="8124cf83-9da0-43b0-95e5-7455ce53a5f1" providerId="ADAL" clId="{A357395F-F0E0-4095-ABB9-3308AD4AB813}" dt="2025-04-23T14:49:49.170" v="39" actId="207"/>
          <ac:picMkLst>
            <pc:docMk/>
            <pc:sldMk cId="83667796" sldId="262"/>
            <ac:picMk id="52" creationId="{EAC141AB-1CBF-B310-D9DA-5E2D2A4DB2CD}"/>
          </ac:picMkLst>
        </pc:picChg>
      </pc:sldChg>
      <pc:sldChg chg="delSp modSp mod ord">
        <pc:chgData name="Elinam Gayi" userId="8124cf83-9da0-43b0-95e5-7455ce53a5f1" providerId="ADAL" clId="{A357395F-F0E0-4095-ABB9-3308AD4AB813}" dt="2025-04-28T09:15:02.419" v="1235" actId="121"/>
        <pc:sldMkLst>
          <pc:docMk/>
          <pc:sldMk cId="1520625955" sldId="263"/>
        </pc:sldMkLst>
        <pc:spChg chg="mod">
          <ac:chgData name="Elinam Gayi" userId="8124cf83-9da0-43b0-95e5-7455ce53a5f1" providerId="ADAL" clId="{A357395F-F0E0-4095-ABB9-3308AD4AB813}" dt="2025-04-28T09:15:02.419" v="1235" actId="121"/>
          <ac:spMkLst>
            <pc:docMk/>
            <pc:sldMk cId="1520625955" sldId="263"/>
            <ac:spMk id="2" creationId="{6880CD8C-5425-4A2C-EA3B-179D7D81C0D5}"/>
          </ac:spMkLst>
        </pc:spChg>
      </pc:sldChg>
      <pc:sldChg chg="addSp modSp mod ord modNotesTx">
        <pc:chgData name="Elinam Gayi" userId="8124cf83-9da0-43b0-95e5-7455ce53a5f1" providerId="ADAL" clId="{A357395F-F0E0-4095-ABB9-3308AD4AB813}" dt="2025-04-29T10:51:40.970" v="1851" actId="14100"/>
        <pc:sldMkLst>
          <pc:docMk/>
          <pc:sldMk cId="1625575338" sldId="264"/>
        </pc:sldMkLst>
        <pc:spChg chg="mod">
          <ac:chgData name="Elinam Gayi" userId="8124cf83-9da0-43b0-95e5-7455ce53a5f1" providerId="ADAL" clId="{A357395F-F0E0-4095-ABB9-3308AD4AB813}" dt="2025-04-23T14:54:27.855" v="108" actId="208"/>
          <ac:spMkLst>
            <pc:docMk/>
            <pc:sldMk cId="1625575338" sldId="264"/>
            <ac:spMk id="3" creationId="{F60EB8DB-CCA5-C1FC-FB65-7E263ED5F1AF}"/>
          </ac:spMkLst>
        </pc:spChg>
        <pc:spChg chg="mod">
          <ac:chgData name="Elinam Gayi" userId="8124cf83-9da0-43b0-95e5-7455ce53a5f1" providerId="ADAL" clId="{A357395F-F0E0-4095-ABB9-3308AD4AB813}" dt="2025-04-23T14:54:35.706" v="111" actId="208"/>
          <ac:spMkLst>
            <pc:docMk/>
            <pc:sldMk cId="1625575338" sldId="264"/>
            <ac:spMk id="15" creationId="{F665B06C-733A-91F1-25C5-64005FB47F21}"/>
          </ac:spMkLst>
        </pc:spChg>
        <pc:spChg chg="mod">
          <ac:chgData name="Elinam Gayi" userId="8124cf83-9da0-43b0-95e5-7455ce53a5f1" providerId="ADAL" clId="{A357395F-F0E0-4095-ABB9-3308AD4AB813}" dt="2025-04-23T14:54:32.505" v="110" actId="207"/>
          <ac:spMkLst>
            <pc:docMk/>
            <pc:sldMk cId="1625575338" sldId="264"/>
            <ac:spMk id="20" creationId="{4B8F79EA-39BB-E4FB-C4C2-D2A4BD6B9DBC}"/>
          </ac:spMkLst>
        </pc:spChg>
        <pc:spChg chg="mod">
          <ac:chgData name="Elinam Gayi" userId="8124cf83-9da0-43b0-95e5-7455ce53a5f1" providerId="ADAL" clId="{A357395F-F0E0-4095-ABB9-3308AD4AB813}" dt="2025-04-23T14:54:30.376" v="109" actId="207"/>
          <ac:spMkLst>
            <pc:docMk/>
            <pc:sldMk cId="1625575338" sldId="264"/>
            <ac:spMk id="21" creationId="{91827D58-81CA-3E1E-EFEB-74A2602DE57F}"/>
          </ac:spMkLst>
        </pc:spChg>
        <pc:spChg chg="mod">
          <ac:chgData name="Elinam Gayi" userId="8124cf83-9da0-43b0-95e5-7455ce53a5f1" providerId="ADAL" clId="{A357395F-F0E0-4095-ABB9-3308AD4AB813}" dt="2025-04-23T14:54:42.252" v="113" actId="207"/>
          <ac:spMkLst>
            <pc:docMk/>
            <pc:sldMk cId="1625575338" sldId="264"/>
            <ac:spMk id="22" creationId="{3F472D10-44D0-29DA-24C1-5375E79DB244}"/>
          </ac:spMkLst>
        </pc:spChg>
        <pc:spChg chg="mod">
          <ac:chgData name="Elinam Gayi" userId="8124cf83-9da0-43b0-95e5-7455ce53a5f1" providerId="ADAL" clId="{A357395F-F0E0-4095-ABB9-3308AD4AB813}" dt="2025-04-23T14:54:39.263" v="112" actId="207"/>
          <ac:spMkLst>
            <pc:docMk/>
            <pc:sldMk cId="1625575338" sldId="264"/>
            <ac:spMk id="23" creationId="{EBA7EF41-3B6A-FAE6-F5CC-8546983A65A8}"/>
          </ac:spMkLst>
        </pc:spChg>
        <pc:spChg chg="mod">
          <ac:chgData name="Elinam Gayi" userId="8124cf83-9da0-43b0-95e5-7455ce53a5f1" providerId="ADAL" clId="{A357395F-F0E0-4095-ABB9-3308AD4AB813}" dt="2025-04-29T10:51:39.048" v="1850" actId="1076"/>
          <ac:spMkLst>
            <pc:docMk/>
            <pc:sldMk cId="1625575338" sldId="264"/>
            <ac:spMk id="31" creationId="{6C5622C4-F70C-7E1E-8BF9-CDF06D6ABFA2}"/>
          </ac:spMkLst>
        </pc:spChg>
        <pc:spChg chg="mod">
          <ac:chgData name="Elinam Gayi" userId="8124cf83-9da0-43b0-95e5-7455ce53a5f1" providerId="ADAL" clId="{A357395F-F0E0-4095-ABB9-3308AD4AB813}" dt="2025-04-29T10:51:40.970" v="1851" actId="14100"/>
          <ac:spMkLst>
            <pc:docMk/>
            <pc:sldMk cId="1625575338" sldId="264"/>
            <ac:spMk id="64" creationId="{056E08EC-9D56-B1F2-B505-8838747A5F46}"/>
          </ac:spMkLst>
        </pc:spChg>
        <pc:spChg chg="mod">
          <ac:chgData name="Elinam Gayi" userId="8124cf83-9da0-43b0-95e5-7455ce53a5f1" providerId="ADAL" clId="{A357395F-F0E0-4095-ABB9-3308AD4AB813}" dt="2025-04-29T10:51:15.919" v="1846" actId="164"/>
          <ac:spMkLst>
            <pc:docMk/>
            <pc:sldMk cId="1625575338" sldId="264"/>
            <ac:spMk id="65" creationId="{17FDF87A-2103-7B94-A2E2-C5F8A25FC94E}"/>
          </ac:spMkLst>
        </pc:spChg>
        <pc:spChg chg="mod">
          <ac:chgData name="Elinam Gayi" userId="8124cf83-9da0-43b0-95e5-7455ce53a5f1" providerId="ADAL" clId="{A357395F-F0E0-4095-ABB9-3308AD4AB813}" dt="2025-04-29T06:49:04.496" v="1455" actId="20577"/>
          <ac:spMkLst>
            <pc:docMk/>
            <pc:sldMk cId="1625575338" sldId="264"/>
            <ac:spMk id="68" creationId="{CB9E3455-6038-9325-0C0C-9D4C61D76EF4}"/>
          </ac:spMkLst>
        </pc:spChg>
        <pc:grpChg chg="add mod">
          <ac:chgData name="Elinam Gayi" userId="8124cf83-9da0-43b0-95e5-7455ce53a5f1" providerId="ADAL" clId="{A357395F-F0E0-4095-ABB9-3308AD4AB813}" dt="2025-04-29T10:51:36.891" v="1849" actId="1076"/>
          <ac:grpSpMkLst>
            <pc:docMk/>
            <pc:sldMk cId="1625575338" sldId="264"/>
            <ac:grpSpMk id="4" creationId="{1BBFE45F-1998-7163-4D5A-FE57C163A4CD}"/>
          </ac:grpSpMkLst>
        </pc:grpChg>
        <pc:grpChg chg="mod">
          <ac:chgData name="Elinam Gayi" userId="8124cf83-9da0-43b0-95e5-7455ce53a5f1" providerId="ADAL" clId="{A357395F-F0E0-4095-ABB9-3308AD4AB813}" dt="2025-04-29T10:51:32.390" v="1848" actId="1076"/>
          <ac:grpSpMkLst>
            <pc:docMk/>
            <pc:sldMk cId="1625575338" sldId="264"/>
            <ac:grpSpMk id="17" creationId="{5BF6B780-88EF-AE9B-0B26-772A1C57A5B4}"/>
          </ac:grpSpMkLst>
        </pc:grpChg>
        <pc:grpChg chg="mod">
          <ac:chgData name="Elinam Gayi" userId="8124cf83-9da0-43b0-95e5-7455ce53a5f1" providerId="ADAL" clId="{A357395F-F0E0-4095-ABB9-3308AD4AB813}" dt="2025-04-29T10:51:32.390" v="1848" actId="1076"/>
          <ac:grpSpMkLst>
            <pc:docMk/>
            <pc:sldMk cId="1625575338" sldId="264"/>
            <ac:grpSpMk id="29" creationId="{D8405DA1-48E4-658B-4C83-19021DB3B84E}"/>
          </ac:grpSpMkLst>
        </pc:grpChg>
        <pc:picChg chg="add mod">
          <ac:chgData name="Elinam Gayi" userId="8124cf83-9da0-43b0-95e5-7455ce53a5f1" providerId="ADAL" clId="{A357395F-F0E0-4095-ABB9-3308AD4AB813}" dt="2025-04-23T15:19:51.434" v="409"/>
          <ac:picMkLst>
            <pc:docMk/>
            <pc:sldMk cId="1625575338" sldId="264"/>
            <ac:picMk id="2" creationId="{890DCFEB-7723-B551-06B7-796D79806F80}"/>
          </ac:picMkLst>
        </pc:picChg>
        <pc:picChg chg="mod">
          <ac:chgData name="Elinam Gayi" userId="8124cf83-9da0-43b0-95e5-7455ce53a5f1" providerId="ADAL" clId="{A357395F-F0E0-4095-ABB9-3308AD4AB813}" dt="2025-04-29T10:51:32.390" v="1848" actId="1076"/>
          <ac:picMkLst>
            <pc:docMk/>
            <pc:sldMk cId="1625575338" sldId="264"/>
            <ac:picMk id="16" creationId="{FB1E9017-F474-FCC0-1073-314F14540F3D}"/>
          </ac:picMkLst>
        </pc:picChg>
        <pc:picChg chg="mod">
          <ac:chgData name="Elinam Gayi" userId="8124cf83-9da0-43b0-95e5-7455ce53a5f1" providerId="ADAL" clId="{A357395F-F0E0-4095-ABB9-3308AD4AB813}" dt="2025-04-29T10:51:32.390" v="1848" actId="1076"/>
          <ac:picMkLst>
            <pc:docMk/>
            <pc:sldMk cId="1625575338" sldId="264"/>
            <ac:picMk id="18" creationId="{D8A2EA11-5184-F11A-6851-C04FC1473BAD}"/>
          </ac:picMkLst>
        </pc:picChg>
      </pc:sldChg>
      <pc:sldChg chg="addSp modSp modNotesTx">
        <pc:chgData name="Elinam Gayi" userId="8124cf83-9da0-43b0-95e5-7455ce53a5f1" providerId="ADAL" clId="{A357395F-F0E0-4095-ABB9-3308AD4AB813}" dt="2025-04-29T10:43:21.827" v="1738"/>
        <pc:sldMkLst>
          <pc:docMk/>
          <pc:sldMk cId="1647180524" sldId="265"/>
        </pc:sldMkLst>
        <pc:picChg chg="add mod">
          <ac:chgData name="Elinam Gayi" userId="8124cf83-9da0-43b0-95e5-7455ce53a5f1" providerId="ADAL" clId="{A357395F-F0E0-4095-ABB9-3308AD4AB813}" dt="2025-04-23T15:19:39.373" v="399"/>
          <ac:picMkLst>
            <pc:docMk/>
            <pc:sldMk cId="1647180524" sldId="265"/>
            <ac:picMk id="2" creationId="{F760F5F1-C1E8-D8E6-359E-086C4229A370}"/>
          </ac:picMkLst>
        </pc:picChg>
      </pc:sldChg>
      <pc:sldChg chg="modSp mod">
        <pc:chgData name="Elinam Gayi" userId="8124cf83-9da0-43b0-95e5-7455ce53a5f1" providerId="ADAL" clId="{A357395F-F0E0-4095-ABB9-3308AD4AB813}" dt="2025-04-28T09:14:55.102" v="1234" actId="14100"/>
        <pc:sldMkLst>
          <pc:docMk/>
          <pc:sldMk cId="3100902435" sldId="266"/>
        </pc:sldMkLst>
        <pc:spChg chg="mod">
          <ac:chgData name="Elinam Gayi" userId="8124cf83-9da0-43b0-95e5-7455ce53a5f1" providerId="ADAL" clId="{A357395F-F0E0-4095-ABB9-3308AD4AB813}" dt="2025-04-28T09:14:55.102" v="1234" actId="14100"/>
          <ac:spMkLst>
            <pc:docMk/>
            <pc:sldMk cId="3100902435" sldId="266"/>
            <ac:spMk id="2" creationId="{2D0526FE-5E2B-E721-A655-8C47D22FB9DF}"/>
          </ac:spMkLst>
        </pc:spChg>
        <pc:spChg chg="mod">
          <ac:chgData name="Elinam Gayi" userId="8124cf83-9da0-43b0-95e5-7455ce53a5f1" providerId="ADAL" clId="{A357395F-F0E0-4095-ABB9-3308AD4AB813}" dt="2025-04-28T09:12:59.951" v="1220" actId="21"/>
          <ac:spMkLst>
            <pc:docMk/>
            <pc:sldMk cId="3100902435" sldId="266"/>
            <ac:spMk id="3" creationId="{1C33072D-F8AA-6BAA-B692-CAAFAFC68CC8}"/>
          </ac:spMkLst>
        </pc:spChg>
      </pc:sldChg>
      <pc:sldChg chg="addSp modSp mod modNotesTx">
        <pc:chgData name="Elinam Gayi" userId="8124cf83-9da0-43b0-95e5-7455ce53a5f1" providerId="ADAL" clId="{A357395F-F0E0-4095-ABB9-3308AD4AB813}" dt="2025-04-29T10:41:27.510" v="1684" actId="20577"/>
        <pc:sldMkLst>
          <pc:docMk/>
          <pc:sldMk cId="3955346477" sldId="267"/>
        </pc:sldMkLst>
        <pc:spChg chg="mod">
          <ac:chgData name="Elinam Gayi" userId="8124cf83-9da0-43b0-95e5-7455ce53a5f1" providerId="ADAL" clId="{A357395F-F0E0-4095-ABB9-3308AD4AB813}" dt="2025-04-28T07:53:36.085" v="704" actId="313"/>
          <ac:spMkLst>
            <pc:docMk/>
            <pc:sldMk cId="3955346477" sldId="267"/>
            <ac:spMk id="64" creationId="{169623C6-25DD-B3E3-6978-7A55D0B2A5CB}"/>
          </ac:spMkLst>
        </pc:spChg>
        <pc:spChg chg="mod">
          <ac:chgData name="Elinam Gayi" userId="8124cf83-9da0-43b0-95e5-7455ce53a5f1" providerId="ADAL" clId="{A357395F-F0E0-4095-ABB9-3308AD4AB813}" dt="2025-04-28T12:40:57.137" v="1412" actId="6549"/>
          <ac:spMkLst>
            <pc:docMk/>
            <pc:sldMk cId="3955346477" sldId="267"/>
            <ac:spMk id="68" creationId="{C9CF422A-76B3-783A-1585-612F370426D4}"/>
          </ac:spMkLst>
        </pc:spChg>
        <pc:spChg chg="mod">
          <ac:chgData name="Elinam Gayi" userId="8124cf83-9da0-43b0-95e5-7455ce53a5f1" providerId="ADAL" clId="{A357395F-F0E0-4095-ABB9-3308AD4AB813}" dt="2025-04-28T12:41:09.969" v="1420" actId="20577"/>
          <ac:spMkLst>
            <pc:docMk/>
            <pc:sldMk cId="3955346477" sldId="267"/>
            <ac:spMk id="78" creationId="{61412AAA-DE2A-03AB-33C6-D4F6FBBC3051}"/>
          </ac:spMkLst>
        </pc:spChg>
        <pc:grpChg chg="ord">
          <ac:chgData name="Elinam Gayi" userId="8124cf83-9da0-43b0-95e5-7455ce53a5f1" providerId="ADAL" clId="{A357395F-F0E0-4095-ABB9-3308AD4AB813}" dt="2025-04-23T14:55:46.635" v="118" actId="167"/>
          <ac:grpSpMkLst>
            <pc:docMk/>
            <pc:sldMk cId="3955346477" sldId="267"/>
            <ac:grpSpMk id="73" creationId="{0B9A13F4-B428-BEA8-3DF8-BDC00563A0A1}"/>
          </ac:grpSpMkLst>
        </pc:grpChg>
        <pc:picChg chg="add mod">
          <ac:chgData name="Elinam Gayi" userId="8124cf83-9da0-43b0-95e5-7455ce53a5f1" providerId="ADAL" clId="{A357395F-F0E0-4095-ABB9-3308AD4AB813}" dt="2025-04-23T15:19:27.527" v="390"/>
          <ac:picMkLst>
            <pc:docMk/>
            <pc:sldMk cId="3955346477" sldId="267"/>
            <ac:picMk id="2" creationId="{058A67F0-E7BA-F168-5133-4FB58F069150}"/>
          </ac:picMkLst>
        </pc:picChg>
      </pc:sldChg>
      <pc:sldChg chg="addSp delSp modSp mod ord modNotesTx">
        <pc:chgData name="Elinam Gayi" userId="8124cf83-9da0-43b0-95e5-7455ce53a5f1" providerId="ADAL" clId="{A357395F-F0E0-4095-ABB9-3308AD4AB813}" dt="2025-04-29T10:41:34.933" v="1685"/>
        <pc:sldMkLst>
          <pc:docMk/>
          <pc:sldMk cId="2116373818" sldId="268"/>
        </pc:sldMkLst>
        <pc:spChg chg="mod topLvl">
          <ac:chgData name="Elinam Gayi" userId="8124cf83-9da0-43b0-95e5-7455ce53a5f1" providerId="ADAL" clId="{A357395F-F0E0-4095-ABB9-3308AD4AB813}" dt="2025-04-24T14:07:33.593" v="447" actId="478"/>
          <ac:spMkLst>
            <pc:docMk/>
            <pc:sldMk cId="2116373818" sldId="268"/>
            <ac:spMk id="3" creationId="{F2588E3A-9A1E-877A-635A-B839DA84FDB8}"/>
          </ac:spMkLst>
        </pc:spChg>
        <pc:spChg chg="mod">
          <ac:chgData name="Elinam Gayi" userId="8124cf83-9da0-43b0-95e5-7455ce53a5f1" providerId="ADAL" clId="{A357395F-F0E0-4095-ABB9-3308AD4AB813}" dt="2025-04-24T14:13:16.759" v="471" actId="20577"/>
          <ac:spMkLst>
            <pc:docMk/>
            <pc:sldMk cId="2116373818" sldId="268"/>
            <ac:spMk id="5" creationId="{05F75FE1-06C5-3352-3AF8-604DDA65809B}"/>
          </ac:spMkLst>
        </pc:spChg>
        <pc:spChg chg="mod">
          <ac:chgData name="Elinam Gayi" userId="8124cf83-9da0-43b0-95e5-7455ce53a5f1" providerId="ADAL" clId="{A357395F-F0E0-4095-ABB9-3308AD4AB813}" dt="2025-04-23T14:56:03.854" v="120" actId="208"/>
          <ac:spMkLst>
            <pc:docMk/>
            <pc:sldMk cId="2116373818" sldId="268"/>
            <ac:spMk id="9" creationId="{CFA5C16B-B075-40DD-3CFA-FBA9C71CA05C}"/>
          </ac:spMkLst>
        </pc:spChg>
        <pc:spChg chg="mod">
          <ac:chgData name="Elinam Gayi" userId="8124cf83-9da0-43b0-95e5-7455ce53a5f1" providerId="ADAL" clId="{A357395F-F0E0-4095-ABB9-3308AD4AB813}" dt="2025-04-24T14:10:39.951" v="464" actId="20577"/>
          <ac:spMkLst>
            <pc:docMk/>
            <pc:sldMk cId="2116373818" sldId="268"/>
            <ac:spMk id="10" creationId="{A07205D2-C00D-FFC7-7848-20F14499A9C5}"/>
          </ac:spMkLst>
        </pc:spChg>
        <pc:spChg chg="mod">
          <ac:chgData name="Elinam Gayi" userId="8124cf83-9da0-43b0-95e5-7455ce53a5f1" providerId="ADAL" clId="{A357395F-F0E0-4095-ABB9-3308AD4AB813}" dt="2025-04-23T14:56:00.981" v="119" actId="208"/>
          <ac:spMkLst>
            <pc:docMk/>
            <pc:sldMk cId="2116373818" sldId="268"/>
            <ac:spMk id="17" creationId="{800D49E2-DA84-FCED-D10A-4523857E145E}"/>
          </ac:spMkLst>
        </pc:spChg>
        <pc:spChg chg="mod">
          <ac:chgData name="Elinam Gayi" userId="8124cf83-9da0-43b0-95e5-7455ce53a5f1" providerId="ADAL" clId="{A357395F-F0E0-4095-ABB9-3308AD4AB813}" dt="2025-04-24T14:15:17.919" v="478" actId="1076"/>
          <ac:spMkLst>
            <pc:docMk/>
            <pc:sldMk cId="2116373818" sldId="268"/>
            <ac:spMk id="20" creationId="{F14B2A72-D868-3351-21A4-B61572A22950}"/>
          </ac:spMkLst>
        </pc:spChg>
        <pc:spChg chg="mod">
          <ac:chgData name="Elinam Gayi" userId="8124cf83-9da0-43b0-95e5-7455ce53a5f1" providerId="ADAL" clId="{A357395F-F0E0-4095-ABB9-3308AD4AB813}" dt="2025-04-24T14:15:10.610" v="474" actId="14100"/>
          <ac:spMkLst>
            <pc:docMk/>
            <pc:sldMk cId="2116373818" sldId="268"/>
            <ac:spMk id="21" creationId="{792E43D6-0D1E-367B-59B0-B834DFAB5A94}"/>
          </ac:spMkLst>
        </pc:spChg>
        <pc:spChg chg="mod">
          <ac:chgData name="Elinam Gayi" userId="8124cf83-9da0-43b0-95e5-7455ce53a5f1" providerId="ADAL" clId="{A357395F-F0E0-4095-ABB9-3308AD4AB813}" dt="2025-04-24T09:04:34.577" v="419" actId="20577"/>
          <ac:spMkLst>
            <pc:docMk/>
            <pc:sldMk cId="2116373818" sldId="268"/>
            <ac:spMk id="73" creationId="{25992669-5EA4-A49E-8D32-7AA6E09C270A}"/>
          </ac:spMkLst>
        </pc:spChg>
        <pc:picChg chg="add mod">
          <ac:chgData name="Elinam Gayi" userId="8124cf83-9da0-43b0-95e5-7455ce53a5f1" providerId="ADAL" clId="{A357395F-F0E0-4095-ABB9-3308AD4AB813}" dt="2025-04-23T15:19:29.861" v="391"/>
          <ac:picMkLst>
            <pc:docMk/>
            <pc:sldMk cId="2116373818" sldId="268"/>
            <ac:picMk id="15" creationId="{5120063E-BA5F-338A-CC2E-50A72A70A88C}"/>
          </ac:picMkLst>
        </pc:picChg>
      </pc:sldChg>
      <pc:sldChg chg="addSp modSp mod modNotesTx">
        <pc:chgData name="Elinam Gayi" userId="8124cf83-9da0-43b0-95e5-7455ce53a5f1" providerId="ADAL" clId="{A357395F-F0E0-4095-ABB9-3308AD4AB813}" dt="2025-04-29T10:42:47.032" v="1720" actId="20577"/>
        <pc:sldMkLst>
          <pc:docMk/>
          <pc:sldMk cId="2502129492" sldId="269"/>
        </pc:sldMkLst>
        <pc:spChg chg="mod">
          <ac:chgData name="Elinam Gayi" userId="8124cf83-9da0-43b0-95e5-7455ce53a5f1" providerId="ADAL" clId="{A357395F-F0E0-4095-ABB9-3308AD4AB813}" dt="2025-04-28T11:49:19.736" v="1276" actId="5793"/>
          <ac:spMkLst>
            <pc:docMk/>
            <pc:sldMk cId="2502129492" sldId="269"/>
            <ac:spMk id="68" creationId="{09F16375-837E-C9E1-E4D8-B2B2638B7BFD}"/>
          </ac:spMkLst>
        </pc:spChg>
        <pc:picChg chg="add mod">
          <ac:chgData name="Elinam Gayi" userId="8124cf83-9da0-43b0-95e5-7455ce53a5f1" providerId="ADAL" clId="{A357395F-F0E0-4095-ABB9-3308AD4AB813}" dt="2025-04-23T15:19:35.515" v="396"/>
          <ac:picMkLst>
            <pc:docMk/>
            <pc:sldMk cId="2502129492" sldId="269"/>
            <ac:picMk id="2" creationId="{7229B8A7-B85E-6954-D16B-28D958042010}"/>
          </ac:picMkLst>
        </pc:picChg>
      </pc:sldChg>
      <pc:sldChg chg="modSp mod">
        <pc:chgData name="Elinam Gayi" userId="8124cf83-9da0-43b0-95e5-7455ce53a5f1" providerId="ADAL" clId="{A357395F-F0E0-4095-ABB9-3308AD4AB813}" dt="2025-04-28T09:14:46.231" v="1231" actId="14100"/>
        <pc:sldMkLst>
          <pc:docMk/>
          <pc:sldMk cId="1836507323" sldId="270"/>
        </pc:sldMkLst>
        <pc:spChg chg="mod">
          <ac:chgData name="Elinam Gayi" userId="8124cf83-9da0-43b0-95e5-7455ce53a5f1" providerId="ADAL" clId="{A357395F-F0E0-4095-ABB9-3308AD4AB813}" dt="2025-04-28T09:14:46.231" v="1231" actId="14100"/>
          <ac:spMkLst>
            <pc:docMk/>
            <pc:sldMk cId="1836507323" sldId="270"/>
            <ac:spMk id="2" creationId="{9CABAF8B-69A1-8016-E232-B38C7B76E393}"/>
          </ac:spMkLst>
        </pc:spChg>
        <pc:spChg chg="mod">
          <ac:chgData name="Elinam Gayi" userId="8124cf83-9da0-43b0-95e5-7455ce53a5f1" providerId="ADAL" clId="{A357395F-F0E0-4095-ABB9-3308AD4AB813}" dt="2025-04-23T15:02:58.502" v="188" actId="14100"/>
          <ac:spMkLst>
            <pc:docMk/>
            <pc:sldMk cId="1836507323" sldId="270"/>
            <ac:spMk id="3" creationId="{96B245B7-3A4E-92A8-55F4-FD60369E9F07}"/>
          </ac:spMkLst>
        </pc:spChg>
      </pc:sldChg>
      <pc:sldChg chg="addSp modSp mod modNotesTx">
        <pc:chgData name="Elinam Gayi" userId="8124cf83-9da0-43b0-95e5-7455ce53a5f1" providerId="ADAL" clId="{A357395F-F0E0-4095-ABB9-3308AD4AB813}" dt="2025-04-29T10:42:52.164" v="1721"/>
        <pc:sldMkLst>
          <pc:docMk/>
          <pc:sldMk cId="2762178077" sldId="271"/>
        </pc:sldMkLst>
        <pc:spChg chg="mod">
          <ac:chgData name="Elinam Gayi" userId="8124cf83-9da0-43b0-95e5-7455ce53a5f1" providerId="ADAL" clId="{A357395F-F0E0-4095-ABB9-3308AD4AB813}" dt="2025-04-23T14:57:50.941" v="149" actId="207"/>
          <ac:spMkLst>
            <pc:docMk/>
            <pc:sldMk cId="2762178077" sldId="271"/>
            <ac:spMk id="10" creationId="{DDBBE286-920E-F511-305D-A5CA3D36205A}"/>
          </ac:spMkLst>
        </pc:spChg>
        <pc:spChg chg="mod">
          <ac:chgData name="Elinam Gayi" userId="8124cf83-9da0-43b0-95e5-7455ce53a5f1" providerId="ADAL" clId="{A357395F-F0E0-4095-ABB9-3308AD4AB813}" dt="2025-04-23T14:57:45.470" v="148" actId="207"/>
          <ac:spMkLst>
            <pc:docMk/>
            <pc:sldMk cId="2762178077" sldId="271"/>
            <ac:spMk id="11" creationId="{3C9278E5-DD0C-679C-E5DB-AD154EC2CBB1}"/>
          </ac:spMkLst>
        </pc:spChg>
        <pc:spChg chg="mod">
          <ac:chgData name="Elinam Gayi" userId="8124cf83-9da0-43b0-95e5-7455ce53a5f1" providerId="ADAL" clId="{A357395F-F0E0-4095-ABB9-3308AD4AB813}" dt="2025-04-23T14:57:56.537" v="151" actId="207"/>
          <ac:spMkLst>
            <pc:docMk/>
            <pc:sldMk cId="2762178077" sldId="271"/>
            <ac:spMk id="20" creationId="{2D7FBE32-E862-A17A-29A2-0B9F17F56F96}"/>
          </ac:spMkLst>
        </pc:spChg>
        <pc:spChg chg="mod">
          <ac:chgData name="Elinam Gayi" userId="8124cf83-9da0-43b0-95e5-7455ce53a5f1" providerId="ADAL" clId="{A357395F-F0E0-4095-ABB9-3308AD4AB813}" dt="2025-04-23T14:57:54.814" v="150" actId="207"/>
          <ac:spMkLst>
            <pc:docMk/>
            <pc:sldMk cId="2762178077" sldId="271"/>
            <ac:spMk id="21" creationId="{99ABA0BA-3184-0A3C-12D8-2D8D56B1F493}"/>
          </ac:spMkLst>
        </pc:spChg>
        <pc:spChg chg="mod">
          <ac:chgData name="Elinam Gayi" userId="8124cf83-9da0-43b0-95e5-7455ce53a5f1" providerId="ADAL" clId="{A357395F-F0E0-4095-ABB9-3308AD4AB813}" dt="2025-04-23T14:58:03.928" v="154" actId="207"/>
          <ac:spMkLst>
            <pc:docMk/>
            <pc:sldMk cId="2762178077" sldId="271"/>
            <ac:spMk id="66" creationId="{ED9B98A9-65CF-4B4B-4207-67D88C0707EE}"/>
          </ac:spMkLst>
        </pc:spChg>
        <pc:spChg chg="mod">
          <ac:chgData name="Elinam Gayi" userId="8124cf83-9da0-43b0-95e5-7455ce53a5f1" providerId="ADAL" clId="{A357395F-F0E0-4095-ABB9-3308AD4AB813}" dt="2025-04-23T14:58:02.102" v="153" actId="207"/>
          <ac:spMkLst>
            <pc:docMk/>
            <pc:sldMk cId="2762178077" sldId="271"/>
            <ac:spMk id="67" creationId="{CAF2607E-E4C2-FBFD-BB7A-4562CA88D625}"/>
          </ac:spMkLst>
        </pc:spChg>
        <pc:picChg chg="add mod">
          <ac:chgData name="Elinam Gayi" userId="8124cf83-9da0-43b0-95e5-7455ce53a5f1" providerId="ADAL" clId="{A357395F-F0E0-4095-ABB9-3308AD4AB813}" dt="2025-04-23T15:19:37.773" v="398"/>
          <ac:picMkLst>
            <pc:docMk/>
            <pc:sldMk cId="2762178077" sldId="271"/>
            <ac:picMk id="4" creationId="{6FF4D15E-BD8E-FA90-5F29-3F63B0AFEFA0}"/>
          </ac:picMkLst>
        </pc:picChg>
      </pc:sldChg>
      <pc:sldChg chg="modSp mod">
        <pc:chgData name="Elinam Gayi" userId="8124cf83-9da0-43b0-95e5-7455ce53a5f1" providerId="ADAL" clId="{A357395F-F0E0-4095-ABB9-3308AD4AB813}" dt="2025-04-28T09:14:24.393" v="1228" actId="14100"/>
        <pc:sldMkLst>
          <pc:docMk/>
          <pc:sldMk cId="3778758058" sldId="272"/>
        </pc:sldMkLst>
        <pc:spChg chg="mod">
          <ac:chgData name="Elinam Gayi" userId="8124cf83-9da0-43b0-95e5-7455ce53a5f1" providerId="ADAL" clId="{A357395F-F0E0-4095-ABB9-3308AD4AB813}" dt="2025-04-28T09:14:24.393" v="1228" actId="14100"/>
          <ac:spMkLst>
            <pc:docMk/>
            <pc:sldMk cId="3778758058" sldId="272"/>
            <ac:spMk id="2" creationId="{121D5142-7A58-93A2-2810-3CB8236C3B07}"/>
          </ac:spMkLst>
        </pc:spChg>
        <pc:spChg chg="mod">
          <ac:chgData name="Elinam Gayi" userId="8124cf83-9da0-43b0-95e5-7455ce53a5f1" providerId="ADAL" clId="{A357395F-F0E0-4095-ABB9-3308AD4AB813}" dt="2025-04-23T14:59:08.569" v="163" actId="255"/>
          <ac:spMkLst>
            <pc:docMk/>
            <pc:sldMk cId="3778758058" sldId="272"/>
            <ac:spMk id="3" creationId="{489A4A11-5842-434B-CCB2-52DA95FA0FC1}"/>
          </ac:spMkLst>
        </pc:spChg>
      </pc:sldChg>
      <pc:sldChg chg="addSp modSp mod modNotesTx">
        <pc:chgData name="Elinam Gayi" userId="8124cf83-9da0-43b0-95e5-7455ce53a5f1" providerId="ADAL" clId="{A357395F-F0E0-4095-ABB9-3308AD4AB813}" dt="2025-04-29T10:43:36.029" v="1745" actId="20577"/>
        <pc:sldMkLst>
          <pc:docMk/>
          <pc:sldMk cId="3720692855" sldId="276"/>
        </pc:sldMkLst>
        <pc:spChg chg="mod">
          <ac:chgData name="Elinam Gayi" userId="8124cf83-9da0-43b0-95e5-7455ce53a5f1" providerId="ADAL" clId="{A357395F-F0E0-4095-ABB9-3308AD4AB813}" dt="2025-04-28T07:59:36.094" v="1023" actId="20577"/>
          <ac:spMkLst>
            <pc:docMk/>
            <pc:sldMk cId="3720692855" sldId="276"/>
            <ac:spMk id="11" creationId="{DCBFCA72-2278-1315-F8A6-1F5E93116CFB}"/>
          </ac:spMkLst>
        </pc:spChg>
        <pc:picChg chg="add mod">
          <ac:chgData name="Elinam Gayi" userId="8124cf83-9da0-43b0-95e5-7455ce53a5f1" providerId="ADAL" clId="{A357395F-F0E0-4095-ABB9-3308AD4AB813}" dt="2025-04-23T15:19:41.172" v="400"/>
          <ac:picMkLst>
            <pc:docMk/>
            <pc:sldMk cId="3720692855" sldId="276"/>
            <ac:picMk id="4" creationId="{706DC2BA-F4A4-B65F-9790-896A16157E7B}"/>
          </ac:picMkLst>
        </pc:picChg>
        <pc:picChg chg="mod">
          <ac:chgData name="Elinam Gayi" userId="8124cf83-9da0-43b0-95e5-7455ce53a5f1" providerId="ADAL" clId="{A357395F-F0E0-4095-ABB9-3308AD4AB813}" dt="2025-04-23T14:59:19.259" v="165" actId="207"/>
          <ac:picMkLst>
            <pc:docMk/>
            <pc:sldMk cId="3720692855" sldId="276"/>
            <ac:picMk id="10" creationId="{FB706B82-DAD9-CC1A-B00E-135F3C914664}"/>
          </ac:picMkLst>
        </pc:picChg>
        <pc:picChg chg="mod">
          <ac:chgData name="Elinam Gayi" userId="8124cf83-9da0-43b0-95e5-7455ce53a5f1" providerId="ADAL" clId="{A357395F-F0E0-4095-ABB9-3308AD4AB813}" dt="2025-04-23T14:59:16.320" v="164" actId="207"/>
          <ac:picMkLst>
            <pc:docMk/>
            <pc:sldMk cId="3720692855" sldId="276"/>
            <ac:picMk id="13" creationId="{DE816401-51C3-BE23-8418-45F2686535A5}"/>
          </ac:picMkLst>
        </pc:picChg>
      </pc:sldChg>
      <pc:sldChg chg="addSp modSp mod modNotesTx">
        <pc:chgData name="Elinam Gayi" userId="8124cf83-9da0-43b0-95e5-7455ce53a5f1" providerId="ADAL" clId="{A357395F-F0E0-4095-ABB9-3308AD4AB813}" dt="2025-04-29T10:43:41.903" v="1746"/>
        <pc:sldMkLst>
          <pc:docMk/>
          <pc:sldMk cId="1265597264" sldId="277"/>
        </pc:sldMkLst>
        <pc:spChg chg="mod">
          <ac:chgData name="Elinam Gayi" userId="8124cf83-9da0-43b0-95e5-7455ce53a5f1" providerId="ADAL" clId="{A357395F-F0E0-4095-ABB9-3308AD4AB813}" dt="2025-04-28T12:43:14.396" v="1438" actId="20577"/>
          <ac:spMkLst>
            <pc:docMk/>
            <pc:sldMk cId="1265597264" sldId="277"/>
            <ac:spMk id="11" creationId="{0C6580DE-27E8-3DDA-E8EE-A010C8E90496}"/>
          </ac:spMkLst>
        </pc:spChg>
        <pc:graphicFrameChg chg="mod modGraphic">
          <ac:chgData name="Elinam Gayi" userId="8124cf83-9da0-43b0-95e5-7455ce53a5f1" providerId="ADAL" clId="{A357395F-F0E0-4095-ABB9-3308AD4AB813}" dt="2025-04-28T12:42:54.482" v="1433" actId="14100"/>
          <ac:graphicFrameMkLst>
            <pc:docMk/>
            <pc:sldMk cId="1265597264" sldId="277"/>
            <ac:graphicFrameMk id="10" creationId="{F32163D1-2DCD-06AD-87E8-B490D7148652}"/>
          </ac:graphicFrameMkLst>
        </pc:graphicFrameChg>
        <pc:graphicFrameChg chg="modGraphic">
          <ac:chgData name="Elinam Gayi" userId="8124cf83-9da0-43b0-95e5-7455ce53a5f1" providerId="ADAL" clId="{A357395F-F0E0-4095-ABB9-3308AD4AB813}" dt="2025-04-28T12:43:04.215" v="1436" actId="114"/>
          <ac:graphicFrameMkLst>
            <pc:docMk/>
            <pc:sldMk cId="1265597264" sldId="277"/>
            <ac:graphicFrameMk id="67" creationId="{6C4B3D64-6571-D12C-72CD-FA62F37C9458}"/>
          </ac:graphicFrameMkLst>
        </pc:graphicFrameChg>
        <pc:picChg chg="add mod">
          <ac:chgData name="Elinam Gayi" userId="8124cf83-9da0-43b0-95e5-7455ce53a5f1" providerId="ADAL" clId="{A357395F-F0E0-4095-ABB9-3308AD4AB813}" dt="2025-04-23T15:19:41.830" v="401"/>
          <ac:picMkLst>
            <pc:docMk/>
            <pc:sldMk cId="1265597264" sldId="277"/>
            <ac:picMk id="2" creationId="{E0DFBABB-53B6-9C32-F55D-7B6BA2633F40}"/>
          </ac:picMkLst>
        </pc:picChg>
      </pc:sldChg>
      <pc:sldChg chg="addSp modSp mod modNotesTx">
        <pc:chgData name="Elinam Gayi" userId="8124cf83-9da0-43b0-95e5-7455ce53a5f1" providerId="ADAL" clId="{A357395F-F0E0-4095-ABB9-3308AD4AB813}" dt="2025-04-29T10:43:15.329" v="1737" actId="20577"/>
        <pc:sldMkLst>
          <pc:docMk/>
          <pc:sldMk cId="594790415" sldId="278"/>
        </pc:sldMkLst>
        <pc:spChg chg="mod">
          <ac:chgData name="Elinam Gayi" userId="8124cf83-9da0-43b0-95e5-7455ce53a5f1" providerId="ADAL" clId="{A357395F-F0E0-4095-ABB9-3308AD4AB813}" dt="2025-04-28T11:50:29.199" v="1285" actId="6549"/>
          <ac:spMkLst>
            <pc:docMk/>
            <pc:sldMk cId="594790415" sldId="278"/>
            <ac:spMk id="4" creationId="{54D00D9F-5543-A2FD-4F86-69DEF4A53D0E}"/>
          </ac:spMkLst>
        </pc:spChg>
        <pc:picChg chg="add mod">
          <ac:chgData name="Elinam Gayi" userId="8124cf83-9da0-43b0-95e5-7455ce53a5f1" providerId="ADAL" clId="{A357395F-F0E0-4095-ABB9-3308AD4AB813}" dt="2025-04-23T15:19:36.774" v="397"/>
          <ac:picMkLst>
            <pc:docMk/>
            <pc:sldMk cId="594790415" sldId="278"/>
            <ac:picMk id="3" creationId="{B3F97F3C-5C71-6555-3B38-CE956C5488ED}"/>
          </ac:picMkLst>
        </pc:picChg>
      </pc:sldChg>
      <pc:sldChg chg="addSp modSp mod ord modNotesTx">
        <pc:chgData name="Elinam Gayi" userId="8124cf83-9da0-43b0-95e5-7455ce53a5f1" providerId="ADAL" clId="{A357395F-F0E0-4095-ABB9-3308AD4AB813}" dt="2025-04-29T10:42:03.098" v="1700" actId="113"/>
        <pc:sldMkLst>
          <pc:docMk/>
          <pc:sldMk cId="4145122294" sldId="279"/>
        </pc:sldMkLst>
        <pc:spChg chg="mod">
          <ac:chgData name="Elinam Gayi" userId="8124cf83-9da0-43b0-95e5-7455ce53a5f1" providerId="ADAL" clId="{A357395F-F0E0-4095-ABB9-3308AD4AB813}" dt="2025-04-28T07:54:33.352" v="739" actId="20577"/>
          <ac:spMkLst>
            <pc:docMk/>
            <pc:sldMk cId="4145122294" sldId="279"/>
            <ac:spMk id="13" creationId="{82AA0520-0B01-B089-8C2C-3A598B541DFA}"/>
          </ac:spMkLst>
        </pc:spChg>
        <pc:spChg chg="mod">
          <ac:chgData name="Elinam Gayi" userId="8124cf83-9da0-43b0-95e5-7455ce53a5f1" providerId="ADAL" clId="{A357395F-F0E0-4095-ABB9-3308AD4AB813}" dt="2025-04-28T11:49:54.880" v="1282" actId="6549"/>
          <ac:spMkLst>
            <pc:docMk/>
            <pc:sldMk cId="4145122294" sldId="279"/>
            <ac:spMk id="83" creationId="{16C1AF34-339C-419D-A7D1-B47A17F8B334}"/>
          </ac:spMkLst>
        </pc:spChg>
        <pc:picChg chg="add mod">
          <ac:chgData name="Elinam Gayi" userId="8124cf83-9da0-43b0-95e5-7455ce53a5f1" providerId="ADAL" clId="{A357395F-F0E0-4095-ABB9-3308AD4AB813}" dt="2025-04-23T15:19:31.293" v="392"/>
          <ac:picMkLst>
            <pc:docMk/>
            <pc:sldMk cId="4145122294" sldId="279"/>
            <ac:picMk id="7" creationId="{61B8C324-64AE-2270-6100-446820F1D2F9}"/>
          </ac:picMkLst>
        </pc:picChg>
      </pc:sldChg>
      <pc:sldChg chg="addSp modSp mod modNotesTx">
        <pc:chgData name="Elinam Gayi" userId="8124cf83-9da0-43b0-95e5-7455ce53a5f1" providerId="ADAL" clId="{A357395F-F0E0-4095-ABB9-3308AD4AB813}" dt="2025-04-29T10:44:31.965" v="1788"/>
        <pc:sldMkLst>
          <pc:docMk/>
          <pc:sldMk cId="2697052349" sldId="281"/>
        </pc:sldMkLst>
        <pc:spChg chg="mod">
          <ac:chgData name="Elinam Gayi" userId="8124cf83-9da0-43b0-95e5-7455ce53a5f1" providerId="ADAL" clId="{A357395F-F0E0-4095-ABB9-3308AD4AB813}" dt="2025-04-28T12:43:25.097" v="1439" actId="20577"/>
          <ac:spMkLst>
            <pc:docMk/>
            <pc:sldMk cId="2697052349" sldId="281"/>
            <ac:spMk id="25" creationId="{527FF0B7-E12B-CAA6-FC91-9816258BCC0D}"/>
          </ac:spMkLst>
        </pc:spChg>
        <pc:spChg chg="mod">
          <ac:chgData name="Elinam Gayi" userId="8124cf83-9da0-43b0-95e5-7455ce53a5f1" providerId="ADAL" clId="{A357395F-F0E0-4095-ABB9-3308AD4AB813}" dt="2025-04-28T12:11:34.783" v="1311" actId="1076"/>
          <ac:spMkLst>
            <pc:docMk/>
            <pc:sldMk cId="2697052349" sldId="281"/>
            <ac:spMk id="77" creationId="{0FC63882-21E5-E8DA-8871-EDC01716675E}"/>
          </ac:spMkLst>
        </pc:spChg>
        <pc:graphicFrameChg chg="modGraphic">
          <ac:chgData name="Elinam Gayi" userId="8124cf83-9da0-43b0-95e5-7455ce53a5f1" providerId="ADAL" clId="{A357395F-F0E0-4095-ABB9-3308AD4AB813}" dt="2025-04-28T08:01:12.890" v="1158" actId="20577"/>
          <ac:graphicFrameMkLst>
            <pc:docMk/>
            <pc:sldMk cId="2697052349" sldId="281"/>
            <ac:graphicFrameMk id="2" creationId="{D122178D-8DEA-1C51-CF5B-4422AB30612F}"/>
          </ac:graphicFrameMkLst>
        </pc:graphicFrameChg>
        <pc:graphicFrameChg chg="modGraphic">
          <ac:chgData name="Elinam Gayi" userId="8124cf83-9da0-43b0-95e5-7455ce53a5f1" providerId="ADAL" clId="{A357395F-F0E0-4095-ABB9-3308AD4AB813}" dt="2025-04-28T08:01:03.599" v="1157" actId="20577"/>
          <ac:graphicFrameMkLst>
            <pc:docMk/>
            <pc:sldMk cId="2697052349" sldId="281"/>
            <ac:graphicFrameMk id="16" creationId="{CFA163A0-E62E-1114-F907-2A5465FF84C7}"/>
          </ac:graphicFrameMkLst>
        </pc:graphicFrameChg>
        <pc:picChg chg="add mod">
          <ac:chgData name="Elinam Gayi" userId="8124cf83-9da0-43b0-95e5-7455ce53a5f1" providerId="ADAL" clId="{A357395F-F0E0-4095-ABB9-3308AD4AB813}" dt="2025-04-23T15:19:44.101" v="403"/>
          <ac:picMkLst>
            <pc:docMk/>
            <pc:sldMk cId="2697052349" sldId="281"/>
            <ac:picMk id="5" creationId="{B7D311A5-E732-ABC3-A8C0-B1D939AEA77C}"/>
          </ac:picMkLst>
        </pc:picChg>
      </pc:sldChg>
      <pc:sldChg chg="addSp modSp mod modNotesTx">
        <pc:chgData name="Elinam Gayi" userId="8124cf83-9da0-43b0-95e5-7455ce53a5f1" providerId="ADAL" clId="{A357395F-F0E0-4095-ABB9-3308AD4AB813}" dt="2025-04-29T10:44:26.155" v="1787" actId="20577"/>
        <pc:sldMkLst>
          <pc:docMk/>
          <pc:sldMk cId="1237627028" sldId="282"/>
        </pc:sldMkLst>
        <pc:spChg chg="mod">
          <ac:chgData name="Elinam Gayi" userId="8124cf83-9da0-43b0-95e5-7455ce53a5f1" providerId="ADAL" clId="{A357395F-F0E0-4095-ABB9-3308AD4AB813}" dt="2025-04-28T12:09:38.166" v="1309" actId="1076"/>
          <ac:spMkLst>
            <pc:docMk/>
            <pc:sldMk cId="1237627028" sldId="282"/>
            <ac:spMk id="18" creationId="{5C160FCB-2B44-1EFE-6318-1252D6D87B7C}"/>
          </ac:spMkLst>
        </pc:spChg>
        <pc:spChg chg="mod">
          <ac:chgData name="Elinam Gayi" userId="8124cf83-9da0-43b0-95e5-7455ce53a5f1" providerId="ADAL" clId="{A357395F-F0E0-4095-ABB9-3308AD4AB813}" dt="2025-04-28T12:41:43.394" v="1421" actId="20577"/>
          <ac:spMkLst>
            <pc:docMk/>
            <pc:sldMk cId="1237627028" sldId="282"/>
            <ac:spMk id="25" creationId="{459FFB6C-1C93-5596-D85A-F4AC6A6A3982}"/>
          </ac:spMkLst>
        </pc:spChg>
        <pc:spChg chg="mod">
          <ac:chgData name="Elinam Gayi" userId="8124cf83-9da0-43b0-95e5-7455ce53a5f1" providerId="ADAL" clId="{A357395F-F0E0-4095-ABB9-3308AD4AB813}" dt="2025-04-28T11:50:40.539" v="1288" actId="6549"/>
          <ac:spMkLst>
            <pc:docMk/>
            <pc:sldMk cId="1237627028" sldId="282"/>
            <ac:spMk id="68" creationId="{DEEE6527-3455-BF6B-071F-EB803A69E48E}"/>
          </ac:spMkLst>
        </pc:spChg>
        <pc:picChg chg="add mod">
          <ac:chgData name="Elinam Gayi" userId="8124cf83-9da0-43b0-95e5-7455ce53a5f1" providerId="ADAL" clId="{A357395F-F0E0-4095-ABB9-3308AD4AB813}" dt="2025-04-23T15:19:42.943" v="402"/>
          <ac:picMkLst>
            <pc:docMk/>
            <pc:sldMk cId="1237627028" sldId="282"/>
            <ac:picMk id="5" creationId="{F3314B65-3AE5-327E-6552-26FCF64B6BD7}"/>
          </ac:picMkLst>
        </pc:picChg>
        <pc:picChg chg="mod">
          <ac:chgData name="Elinam Gayi" userId="8124cf83-9da0-43b0-95e5-7455ce53a5f1" providerId="ADAL" clId="{A357395F-F0E0-4095-ABB9-3308AD4AB813}" dt="2025-04-28T12:09:35.775" v="1308" actId="14100"/>
          <ac:picMkLst>
            <pc:docMk/>
            <pc:sldMk cId="1237627028" sldId="282"/>
            <ac:picMk id="28" creationId="{FD3E3F01-CC7E-8C7C-D3C1-CE788B954859}"/>
          </ac:picMkLst>
        </pc:picChg>
      </pc:sldChg>
      <pc:sldChg chg="modSp mod ord">
        <pc:chgData name="Elinam Gayi" userId="8124cf83-9da0-43b0-95e5-7455ce53a5f1" providerId="ADAL" clId="{A357395F-F0E0-4095-ABB9-3308AD4AB813}" dt="2025-04-28T11:50:48.273" v="1293" actId="5793"/>
        <pc:sldMkLst>
          <pc:docMk/>
          <pc:sldMk cId="1269201181" sldId="283"/>
        </pc:sldMkLst>
        <pc:spChg chg="mod">
          <ac:chgData name="Elinam Gayi" userId="8124cf83-9da0-43b0-95e5-7455ce53a5f1" providerId="ADAL" clId="{A357395F-F0E0-4095-ABB9-3308AD4AB813}" dt="2025-04-28T08:03:09.408" v="1215" actId="20577"/>
          <ac:spMkLst>
            <pc:docMk/>
            <pc:sldMk cId="1269201181" sldId="283"/>
            <ac:spMk id="23" creationId="{4FECC69A-C12E-39D3-0B50-A48B2653CD57}"/>
          </ac:spMkLst>
        </pc:spChg>
        <pc:spChg chg="mod">
          <ac:chgData name="Elinam Gayi" userId="8124cf83-9da0-43b0-95e5-7455ce53a5f1" providerId="ADAL" clId="{A357395F-F0E0-4095-ABB9-3308AD4AB813}" dt="2025-04-28T11:50:48.273" v="1293" actId="5793"/>
          <ac:spMkLst>
            <pc:docMk/>
            <pc:sldMk cId="1269201181" sldId="283"/>
            <ac:spMk id="68" creationId="{BAF26885-1FD8-F130-70CA-17C501B9F6A2}"/>
          </ac:spMkLst>
        </pc:spChg>
      </pc:sldChg>
      <pc:sldChg chg="addSp delSp modSp mod ord">
        <pc:chgData name="Elinam Gayi" userId="8124cf83-9da0-43b0-95e5-7455ce53a5f1" providerId="ADAL" clId="{A357395F-F0E0-4095-ABB9-3308AD4AB813}" dt="2025-04-29T10:44:50.842" v="1792" actId="113"/>
        <pc:sldMkLst>
          <pc:docMk/>
          <pc:sldMk cId="1202658597" sldId="284"/>
        </pc:sldMkLst>
        <pc:spChg chg="mod">
          <ac:chgData name="Elinam Gayi" userId="8124cf83-9da0-43b0-95e5-7455ce53a5f1" providerId="ADAL" clId="{A357395F-F0E0-4095-ABB9-3308AD4AB813}" dt="2025-04-28T12:43:47.807" v="1444" actId="114"/>
          <ac:spMkLst>
            <pc:docMk/>
            <pc:sldMk cId="1202658597" sldId="284"/>
            <ac:spMk id="3" creationId="{8CC98292-F30D-D19D-12DD-687FB98F1100}"/>
          </ac:spMkLst>
        </pc:spChg>
        <pc:spChg chg="mod">
          <ac:chgData name="Elinam Gayi" userId="8124cf83-9da0-43b0-95e5-7455ce53a5f1" providerId="ADAL" clId="{A357395F-F0E0-4095-ABB9-3308AD4AB813}" dt="2025-04-23T15:00:04.507" v="166" actId="14100"/>
          <ac:spMkLst>
            <pc:docMk/>
            <pc:sldMk cId="1202658597" sldId="284"/>
            <ac:spMk id="13" creationId="{678A19F9-D170-64B1-219E-0BAA5260D2AB}"/>
          </ac:spMkLst>
        </pc:spChg>
        <pc:spChg chg="mod">
          <ac:chgData name="Elinam Gayi" userId="8124cf83-9da0-43b0-95e5-7455ce53a5f1" providerId="ADAL" clId="{A357395F-F0E0-4095-ABB9-3308AD4AB813}" dt="2025-04-23T15:00:11.534" v="168" actId="1076"/>
          <ac:spMkLst>
            <pc:docMk/>
            <pc:sldMk cId="1202658597" sldId="284"/>
            <ac:spMk id="16" creationId="{030A821C-1B26-7EC0-441C-79FD675CAEC5}"/>
          </ac:spMkLst>
        </pc:spChg>
        <pc:spChg chg="mod">
          <ac:chgData name="Elinam Gayi" userId="8124cf83-9da0-43b0-95e5-7455ce53a5f1" providerId="ADAL" clId="{A357395F-F0E0-4095-ABB9-3308AD4AB813}" dt="2025-04-23T15:00:06.424" v="167" actId="14100"/>
          <ac:spMkLst>
            <pc:docMk/>
            <pc:sldMk cId="1202658597" sldId="284"/>
            <ac:spMk id="19" creationId="{1A4DBC29-A5B3-4CDC-1104-1D31DD1EEE1F}"/>
          </ac:spMkLst>
        </pc:spChg>
        <pc:spChg chg="add mod">
          <ac:chgData name="Elinam Gayi" userId="8124cf83-9da0-43b0-95e5-7455ce53a5f1" providerId="ADAL" clId="{A357395F-F0E0-4095-ABB9-3308AD4AB813}" dt="2025-04-23T15:01:05.910" v="175"/>
          <ac:spMkLst>
            <pc:docMk/>
            <pc:sldMk cId="1202658597" sldId="284"/>
            <ac:spMk id="24" creationId="{518A70C5-8F08-589B-EB07-61083EFB4AA7}"/>
          </ac:spMkLst>
        </pc:spChg>
        <pc:grpChg chg="mod">
          <ac:chgData name="Elinam Gayi" userId="8124cf83-9da0-43b0-95e5-7455ce53a5f1" providerId="ADAL" clId="{A357395F-F0E0-4095-ABB9-3308AD4AB813}" dt="2025-04-28T12:09:29.045" v="1306" actId="1076"/>
          <ac:grpSpMkLst>
            <pc:docMk/>
            <pc:sldMk cId="1202658597" sldId="284"/>
            <ac:grpSpMk id="11" creationId="{56CFB99C-1616-5C51-4508-65F8EBCF8427}"/>
          </ac:grpSpMkLst>
        </pc:grpChg>
        <pc:graphicFrameChg chg="modGraphic">
          <ac:chgData name="Elinam Gayi" userId="8124cf83-9da0-43b0-95e5-7455ce53a5f1" providerId="ADAL" clId="{A357395F-F0E0-4095-ABB9-3308AD4AB813}" dt="2025-04-28T12:43:42.248" v="1441" actId="114"/>
          <ac:graphicFrameMkLst>
            <pc:docMk/>
            <pc:sldMk cId="1202658597" sldId="284"/>
            <ac:graphicFrameMk id="10" creationId="{A1535F9F-5DA1-53F4-2293-B1ACE59EE0FD}"/>
          </ac:graphicFrameMkLst>
        </pc:graphicFrameChg>
        <pc:graphicFrameChg chg="modGraphic">
          <ac:chgData name="Elinam Gayi" userId="8124cf83-9da0-43b0-95e5-7455ce53a5f1" providerId="ADAL" clId="{A357395F-F0E0-4095-ABB9-3308AD4AB813}" dt="2025-04-29T10:44:50.842" v="1792" actId="113"/>
          <ac:graphicFrameMkLst>
            <pc:docMk/>
            <pc:sldMk cId="1202658597" sldId="284"/>
            <ac:graphicFrameMk id="23" creationId="{758105EE-5BDB-8AAC-45EE-E0AB6A8E67AE}"/>
          </ac:graphicFrameMkLst>
        </pc:graphicFrameChg>
      </pc:sldChg>
      <pc:sldChg chg="addSp modSp mod ord modNotesTx">
        <pc:chgData name="Elinam Gayi" userId="8124cf83-9da0-43b0-95e5-7455ce53a5f1" providerId="ADAL" clId="{A357395F-F0E0-4095-ABB9-3308AD4AB813}" dt="2025-04-29T10:42:12.976" v="1701"/>
        <pc:sldMkLst>
          <pc:docMk/>
          <pc:sldMk cId="2058612836" sldId="285"/>
        </pc:sldMkLst>
        <pc:spChg chg="mod">
          <ac:chgData name="Elinam Gayi" userId="8124cf83-9da0-43b0-95e5-7455ce53a5f1" providerId="ADAL" clId="{A357395F-F0E0-4095-ABB9-3308AD4AB813}" dt="2025-04-28T12:42:06.944" v="1422" actId="114"/>
          <ac:spMkLst>
            <pc:docMk/>
            <pc:sldMk cId="2058612836" sldId="285"/>
            <ac:spMk id="65" creationId="{95F5E916-414D-06BF-AEAB-CA3319C9180D}"/>
          </ac:spMkLst>
        </pc:spChg>
        <pc:picChg chg="add mod">
          <ac:chgData name="Elinam Gayi" userId="8124cf83-9da0-43b0-95e5-7455ce53a5f1" providerId="ADAL" clId="{A357395F-F0E0-4095-ABB9-3308AD4AB813}" dt="2025-04-23T15:19:34.347" v="395"/>
          <ac:picMkLst>
            <pc:docMk/>
            <pc:sldMk cId="2058612836" sldId="285"/>
            <ac:picMk id="2" creationId="{5E814C95-6AAF-17ED-55E2-C3030A6890FE}"/>
          </ac:picMkLst>
        </pc:picChg>
      </pc:sldChg>
      <pc:sldChg chg="addSp modSp mod ord modNotesTx">
        <pc:chgData name="Elinam Gayi" userId="8124cf83-9da0-43b0-95e5-7455ce53a5f1" providerId="ADAL" clId="{A357395F-F0E0-4095-ABB9-3308AD4AB813}" dt="2025-04-29T10:41:48.748" v="1693" actId="20577"/>
        <pc:sldMkLst>
          <pc:docMk/>
          <pc:sldMk cId="3489312941" sldId="288"/>
        </pc:sldMkLst>
        <pc:spChg chg="mod">
          <ac:chgData name="Elinam Gayi" userId="8124cf83-9da0-43b0-95e5-7455ce53a5f1" providerId="ADAL" clId="{A357395F-F0E0-4095-ABB9-3308AD4AB813}" dt="2025-04-28T07:56:05.744" v="850" actId="20577"/>
          <ac:spMkLst>
            <pc:docMk/>
            <pc:sldMk cId="3489312941" sldId="288"/>
            <ac:spMk id="13" creationId="{844D5C9F-62FE-32AF-D58B-6D1F3D91A43C}"/>
          </ac:spMkLst>
        </pc:spChg>
        <pc:spChg chg="mod">
          <ac:chgData name="Elinam Gayi" userId="8124cf83-9da0-43b0-95e5-7455ce53a5f1" providerId="ADAL" clId="{A357395F-F0E0-4095-ABB9-3308AD4AB813}" dt="2025-04-28T07:56:07.777" v="852" actId="20577"/>
          <ac:spMkLst>
            <pc:docMk/>
            <pc:sldMk cId="3489312941" sldId="288"/>
            <ac:spMk id="23" creationId="{ADD3D3A4-3E5A-7CCE-4B39-3B2DB7A4931F}"/>
          </ac:spMkLst>
        </pc:spChg>
        <pc:spChg chg="mod">
          <ac:chgData name="Elinam Gayi" userId="8124cf83-9da0-43b0-95e5-7455ce53a5f1" providerId="ADAL" clId="{A357395F-F0E0-4095-ABB9-3308AD4AB813}" dt="2025-04-28T07:55:24.255" v="767" actId="207"/>
          <ac:spMkLst>
            <pc:docMk/>
            <pc:sldMk cId="3489312941" sldId="288"/>
            <ac:spMk id="73" creationId="{0E27E17B-BBEC-1601-0D95-51F46E74049B}"/>
          </ac:spMkLst>
        </pc:spChg>
        <pc:spChg chg="mod">
          <ac:chgData name="Elinam Gayi" userId="8124cf83-9da0-43b0-95e5-7455ce53a5f1" providerId="ADAL" clId="{A357395F-F0E0-4095-ABB9-3308AD4AB813}" dt="2025-04-28T11:49:47.015" v="1279" actId="20577"/>
          <ac:spMkLst>
            <pc:docMk/>
            <pc:sldMk cId="3489312941" sldId="288"/>
            <ac:spMk id="83" creationId="{F0B9BE11-9BEF-E40E-18C8-93D4BF36E03A}"/>
          </ac:spMkLst>
        </pc:spChg>
        <pc:picChg chg="add mod">
          <ac:chgData name="Elinam Gayi" userId="8124cf83-9da0-43b0-95e5-7455ce53a5f1" providerId="ADAL" clId="{A357395F-F0E0-4095-ABB9-3308AD4AB813}" dt="2025-04-23T15:19:32.370" v="393"/>
          <ac:picMkLst>
            <pc:docMk/>
            <pc:sldMk cId="3489312941" sldId="288"/>
            <ac:picMk id="14" creationId="{F6C3A3DD-88E7-8B68-E5B5-062463F704C6}"/>
          </ac:picMkLst>
        </pc:picChg>
      </pc:sldChg>
      <pc:sldChg chg="delSp modSp mod">
        <pc:chgData name="Elinam Gayi" userId="8124cf83-9da0-43b0-95e5-7455ce53a5f1" providerId="ADAL" clId="{A357395F-F0E0-4095-ABB9-3308AD4AB813}" dt="2025-04-28T09:14:13.140" v="1226" actId="14100"/>
        <pc:sldMkLst>
          <pc:docMk/>
          <pc:sldMk cId="3936195982" sldId="289"/>
        </pc:sldMkLst>
        <pc:spChg chg="mod">
          <ac:chgData name="Elinam Gayi" userId="8124cf83-9da0-43b0-95e5-7455ce53a5f1" providerId="ADAL" clId="{A357395F-F0E0-4095-ABB9-3308AD4AB813}" dt="2025-04-28T09:14:13.140" v="1226" actId="14100"/>
          <ac:spMkLst>
            <pc:docMk/>
            <pc:sldMk cId="3936195982" sldId="289"/>
            <ac:spMk id="2" creationId="{9EF4E731-AE00-EF99-E9D3-4C85A0D8991F}"/>
          </ac:spMkLst>
        </pc:spChg>
      </pc:sldChg>
      <pc:sldChg chg="addSp modSp ord modNotesTx">
        <pc:chgData name="Elinam Gayi" userId="8124cf83-9da0-43b0-95e5-7455ce53a5f1" providerId="ADAL" clId="{A357395F-F0E0-4095-ABB9-3308AD4AB813}" dt="2025-04-29T10:41:54.654" v="1695" actId="20577"/>
        <pc:sldMkLst>
          <pc:docMk/>
          <pc:sldMk cId="2683173806" sldId="290"/>
        </pc:sldMkLst>
        <pc:picChg chg="add mod">
          <ac:chgData name="Elinam Gayi" userId="8124cf83-9da0-43b0-95e5-7455ce53a5f1" providerId="ADAL" clId="{A357395F-F0E0-4095-ABB9-3308AD4AB813}" dt="2025-04-23T15:19:33.497" v="394"/>
          <ac:picMkLst>
            <pc:docMk/>
            <pc:sldMk cId="2683173806" sldId="290"/>
            <ac:picMk id="3" creationId="{09615FAC-D5DD-B75F-B017-F93635CEBDB0}"/>
          </ac:picMkLst>
        </pc:picChg>
      </pc:sldChg>
      <pc:sldChg chg="addSp modSp modNotesTx">
        <pc:chgData name="Elinam Gayi" userId="8124cf83-9da0-43b0-95e5-7455ce53a5f1" providerId="ADAL" clId="{A357395F-F0E0-4095-ABB9-3308AD4AB813}" dt="2025-04-29T10:45:32.387" v="1808"/>
        <pc:sldMkLst>
          <pc:docMk/>
          <pc:sldMk cId="422225245" sldId="291"/>
        </pc:sldMkLst>
        <pc:picChg chg="add mod">
          <ac:chgData name="Elinam Gayi" userId="8124cf83-9da0-43b0-95e5-7455ce53a5f1" providerId="ADAL" clId="{A357395F-F0E0-4095-ABB9-3308AD4AB813}" dt="2025-04-23T15:19:47.226" v="405"/>
          <ac:picMkLst>
            <pc:docMk/>
            <pc:sldMk cId="422225245" sldId="291"/>
            <ac:picMk id="4" creationId="{A55DCA75-2FFE-7264-A976-6806189B2D79}"/>
          </ac:picMkLst>
        </pc:picChg>
      </pc:sldChg>
      <pc:sldChg chg="addSp modSp mod modNotesTx">
        <pc:chgData name="Elinam Gayi" userId="8124cf83-9da0-43b0-95e5-7455ce53a5f1" providerId="ADAL" clId="{A357395F-F0E0-4095-ABB9-3308AD4AB813}" dt="2025-04-29T10:45:27.500" v="1807" actId="20577"/>
        <pc:sldMkLst>
          <pc:docMk/>
          <pc:sldMk cId="318832237" sldId="292"/>
        </pc:sldMkLst>
        <pc:spChg chg="mod">
          <ac:chgData name="Elinam Gayi" userId="8124cf83-9da0-43b0-95e5-7455ce53a5f1" providerId="ADAL" clId="{A357395F-F0E0-4095-ABB9-3308AD4AB813}" dt="2025-04-28T12:44:09.402" v="1447" actId="20577"/>
          <ac:spMkLst>
            <pc:docMk/>
            <pc:sldMk cId="318832237" sldId="292"/>
            <ac:spMk id="5" creationId="{DE710853-B475-C5BD-EEF3-CA6B4BB37026}"/>
          </ac:spMkLst>
        </pc:spChg>
        <pc:spChg chg="mod">
          <ac:chgData name="Elinam Gayi" userId="8124cf83-9da0-43b0-95e5-7455ce53a5f1" providerId="ADAL" clId="{A357395F-F0E0-4095-ABB9-3308AD4AB813}" dt="2025-04-28T12:44:14.989" v="1452" actId="207"/>
          <ac:spMkLst>
            <pc:docMk/>
            <pc:sldMk cId="318832237" sldId="292"/>
            <ac:spMk id="20" creationId="{132E81DA-4024-28A6-06FD-4F801B87DD23}"/>
          </ac:spMkLst>
        </pc:spChg>
        <pc:picChg chg="add mod">
          <ac:chgData name="Elinam Gayi" userId="8124cf83-9da0-43b0-95e5-7455ce53a5f1" providerId="ADAL" clId="{A357395F-F0E0-4095-ABB9-3308AD4AB813}" dt="2025-04-23T15:19:45.930" v="404"/>
          <ac:picMkLst>
            <pc:docMk/>
            <pc:sldMk cId="318832237" sldId="292"/>
            <ac:picMk id="9" creationId="{FC66CC74-0EE2-D0B3-4E21-446F0A7B6ED7}"/>
          </ac:picMkLst>
        </pc:picChg>
      </pc:sldChg>
      <pc:sldChg chg="del">
        <pc:chgData name="Elinam Gayi" userId="8124cf83-9da0-43b0-95e5-7455ce53a5f1" providerId="ADAL" clId="{A357395F-F0E0-4095-ABB9-3308AD4AB813}" dt="2025-04-23T15:00:49.963" v="173" actId="47"/>
        <pc:sldMkLst>
          <pc:docMk/>
          <pc:sldMk cId="1402829206" sldId="293"/>
        </pc:sldMkLst>
      </pc:sldChg>
      <pc:sldChg chg="modSp add mod">
        <pc:chgData name="Elinam Gayi" userId="8124cf83-9da0-43b0-95e5-7455ce53a5f1" providerId="ADAL" clId="{A357395F-F0E0-4095-ABB9-3308AD4AB813}" dt="2025-04-29T08:48:33.265" v="1631" actId="20577"/>
        <pc:sldMkLst>
          <pc:docMk/>
          <pc:sldMk cId="1486736283" sldId="293"/>
        </pc:sldMkLst>
        <pc:spChg chg="mod">
          <ac:chgData name="Elinam Gayi" userId="8124cf83-9da0-43b0-95e5-7455ce53a5f1" providerId="ADAL" clId="{A357395F-F0E0-4095-ABB9-3308AD4AB813}" dt="2025-04-29T08:48:33.265" v="1631" actId="20577"/>
          <ac:spMkLst>
            <pc:docMk/>
            <pc:sldMk cId="1486736283" sldId="293"/>
            <ac:spMk id="3" creationId="{2036B5BC-3687-7D57-818D-789C79AC12B2}"/>
          </ac:spMkLst>
        </pc:spChg>
        <pc:spChg chg="mod">
          <ac:chgData name="Elinam Gayi" userId="8124cf83-9da0-43b0-95e5-7455ce53a5f1" providerId="ADAL" clId="{A357395F-F0E0-4095-ABB9-3308AD4AB813}" dt="2025-04-23T15:04:21.178" v="201" actId="207"/>
          <ac:spMkLst>
            <pc:docMk/>
            <pc:sldMk cId="1486736283" sldId="293"/>
            <ac:spMk id="7" creationId="{C6249A60-E473-C0F7-251F-10A3951CE4D8}"/>
          </ac:spMkLst>
        </pc:spChg>
        <pc:picChg chg="mod">
          <ac:chgData name="Elinam Gayi" userId="8124cf83-9da0-43b0-95e5-7455ce53a5f1" providerId="ADAL" clId="{A357395F-F0E0-4095-ABB9-3308AD4AB813}" dt="2025-04-23T15:04:02.615" v="194" actId="207"/>
          <ac:picMkLst>
            <pc:docMk/>
            <pc:sldMk cId="1486736283" sldId="293"/>
            <ac:picMk id="6" creationId="{E70DDB49-7D4F-C38A-EAAB-6048117B39D4}"/>
          </ac:picMkLst>
        </pc:picChg>
        <pc:picChg chg="mod">
          <ac:chgData name="Elinam Gayi" userId="8124cf83-9da0-43b0-95e5-7455ce53a5f1" providerId="ADAL" clId="{A357395F-F0E0-4095-ABB9-3308AD4AB813}" dt="2025-04-23T15:18:38.533" v="380"/>
          <ac:picMkLst>
            <pc:docMk/>
            <pc:sldMk cId="1486736283" sldId="293"/>
            <ac:picMk id="8" creationId="{D68218C1-F1A9-559C-561A-B9F5D0D89B24}"/>
          </ac:picMkLst>
        </pc:picChg>
        <pc:picChg chg="mod">
          <ac:chgData name="Elinam Gayi" userId="8124cf83-9da0-43b0-95e5-7455ce53a5f1" providerId="ADAL" clId="{A357395F-F0E0-4095-ABB9-3308AD4AB813}" dt="2025-04-23T15:04:06.505" v="195" actId="207"/>
          <ac:picMkLst>
            <pc:docMk/>
            <pc:sldMk cId="1486736283" sldId="293"/>
            <ac:picMk id="10" creationId="{6A50B894-94A1-6724-251C-5E3BBBE1BA26}"/>
          </ac:picMkLst>
        </pc:picChg>
      </pc:sldChg>
      <pc:sldChg chg="addSp delSp modSp add mod modNotesTx">
        <pc:chgData name="Elinam Gayi" userId="8124cf83-9da0-43b0-95e5-7455ce53a5f1" providerId="ADAL" clId="{A357395F-F0E0-4095-ABB9-3308AD4AB813}" dt="2025-04-29T10:40:55.248" v="1665" actId="20577"/>
        <pc:sldMkLst>
          <pc:docMk/>
          <pc:sldMk cId="271749981" sldId="294"/>
        </pc:sldMkLst>
        <pc:spChg chg="mod">
          <ac:chgData name="Elinam Gayi" userId="8124cf83-9da0-43b0-95e5-7455ce53a5f1" providerId="ADAL" clId="{A357395F-F0E0-4095-ABB9-3308AD4AB813}" dt="2025-04-28T11:46:57.007" v="1239" actId="208"/>
          <ac:spMkLst>
            <pc:docMk/>
            <pc:sldMk cId="271749981" sldId="294"/>
            <ac:spMk id="5" creationId="{9E20D016-DFD8-B39C-326E-EFFEBA4A2535}"/>
          </ac:spMkLst>
        </pc:spChg>
        <pc:spChg chg="mod">
          <ac:chgData name="Elinam Gayi" userId="8124cf83-9da0-43b0-95e5-7455ce53a5f1" providerId="ADAL" clId="{A357395F-F0E0-4095-ABB9-3308AD4AB813}" dt="2025-04-29T10:33:00.565" v="1633" actId="14100"/>
          <ac:spMkLst>
            <pc:docMk/>
            <pc:sldMk cId="271749981" sldId="294"/>
            <ac:spMk id="6" creationId="{CDA8EE9E-1B96-ED32-DD71-0C2C92C58C4A}"/>
          </ac:spMkLst>
        </pc:spChg>
        <pc:spChg chg="mod">
          <ac:chgData name="Elinam Gayi" userId="8124cf83-9da0-43b0-95e5-7455ce53a5f1" providerId="ADAL" clId="{A357395F-F0E0-4095-ABB9-3308AD4AB813}" dt="2025-04-29T10:33:02.135" v="1634" actId="14100"/>
          <ac:spMkLst>
            <pc:docMk/>
            <pc:sldMk cId="271749981" sldId="294"/>
            <ac:spMk id="7" creationId="{8F8AB8CE-3168-7C0E-0D4F-427A7B1DB8D5}"/>
          </ac:spMkLst>
        </pc:spChg>
        <pc:spChg chg="mod">
          <ac:chgData name="Elinam Gayi" userId="8124cf83-9da0-43b0-95e5-7455ce53a5f1" providerId="ADAL" clId="{A357395F-F0E0-4095-ABB9-3308AD4AB813}" dt="2025-04-28T12:40:34.155" v="1408" actId="1076"/>
          <ac:spMkLst>
            <pc:docMk/>
            <pc:sldMk cId="271749981" sldId="294"/>
            <ac:spMk id="9" creationId="{36577365-4F02-14C2-F57A-5D119EC9E379}"/>
          </ac:spMkLst>
        </pc:spChg>
        <pc:spChg chg="add mod">
          <ac:chgData name="Elinam Gayi" userId="8124cf83-9da0-43b0-95e5-7455ce53a5f1" providerId="ADAL" clId="{A357395F-F0E0-4095-ABB9-3308AD4AB813}" dt="2025-04-29T10:33:06.886" v="1637" actId="14100"/>
          <ac:spMkLst>
            <pc:docMk/>
            <pc:sldMk cId="271749981" sldId="294"/>
            <ac:spMk id="10" creationId="{2C9CDB16-F828-9431-8643-A369BFF29470}"/>
          </ac:spMkLst>
        </pc:spChg>
        <pc:spChg chg="add mod">
          <ac:chgData name="Elinam Gayi" userId="8124cf83-9da0-43b0-95e5-7455ce53a5f1" providerId="ADAL" clId="{A357395F-F0E0-4095-ABB9-3308AD4AB813}" dt="2025-04-29T10:33:05.522" v="1636" actId="14100"/>
          <ac:spMkLst>
            <pc:docMk/>
            <pc:sldMk cId="271749981" sldId="294"/>
            <ac:spMk id="11" creationId="{E40AE898-6C5C-B869-8882-B8D504CCB76D}"/>
          </ac:spMkLst>
        </pc:spChg>
        <pc:spChg chg="add mod">
          <ac:chgData name="Elinam Gayi" userId="8124cf83-9da0-43b0-95e5-7455ce53a5f1" providerId="ADAL" clId="{A357395F-F0E0-4095-ABB9-3308AD4AB813}" dt="2025-04-29T10:33:12.896" v="1640" actId="14100"/>
          <ac:spMkLst>
            <pc:docMk/>
            <pc:sldMk cId="271749981" sldId="294"/>
            <ac:spMk id="12" creationId="{F4A1A68F-8138-AFA0-22BE-29A9808C0026}"/>
          </ac:spMkLst>
        </pc:spChg>
        <pc:spChg chg="add mod">
          <ac:chgData name="Elinam Gayi" userId="8124cf83-9da0-43b0-95e5-7455ce53a5f1" providerId="ADAL" clId="{A357395F-F0E0-4095-ABB9-3308AD4AB813}" dt="2025-04-29T10:33:11.519" v="1639" actId="14100"/>
          <ac:spMkLst>
            <pc:docMk/>
            <pc:sldMk cId="271749981" sldId="294"/>
            <ac:spMk id="13" creationId="{FC3CD684-6ECD-59C8-A576-5D2670FAAEF7}"/>
          </ac:spMkLst>
        </pc:spChg>
        <pc:spChg chg="add mod">
          <ac:chgData name="Elinam Gayi" userId="8124cf83-9da0-43b0-95e5-7455ce53a5f1" providerId="ADAL" clId="{A357395F-F0E0-4095-ABB9-3308AD4AB813}" dt="2025-04-29T10:33:17.845" v="1642" actId="14100"/>
          <ac:spMkLst>
            <pc:docMk/>
            <pc:sldMk cId="271749981" sldId="294"/>
            <ac:spMk id="14" creationId="{79A801E3-266A-D985-F335-9990A3EC820A}"/>
          </ac:spMkLst>
        </pc:spChg>
        <pc:spChg chg="add mod">
          <ac:chgData name="Elinam Gayi" userId="8124cf83-9da0-43b0-95e5-7455ce53a5f1" providerId="ADAL" clId="{A357395F-F0E0-4095-ABB9-3308AD4AB813}" dt="2025-04-29T10:33:16.203" v="1641" actId="14100"/>
          <ac:spMkLst>
            <pc:docMk/>
            <pc:sldMk cId="271749981" sldId="294"/>
            <ac:spMk id="15" creationId="{4813D083-B46F-F3F8-6C15-8C7986618724}"/>
          </ac:spMkLst>
        </pc:spChg>
        <pc:spChg chg="mod topLvl">
          <ac:chgData name="Elinam Gayi" userId="8124cf83-9da0-43b0-95e5-7455ce53a5f1" providerId="ADAL" clId="{A357395F-F0E0-4095-ABB9-3308AD4AB813}" dt="2025-04-28T11:48:53.205" v="1268" actId="208"/>
          <ac:spMkLst>
            <pc:docMk/>
            <pc:sldMk cId="271749981" sldId="294"/>
            <ac:spMk id="19" creationId="{5C7A3718-F017-6EF6-078D-44FB81F40E71}"/>
          </ac:spMkLst>
        </pc:spChg>
        <pc:spChg chg="mod topLvl">
          <ac:chgData name="Elinam Gayi" userId="8124cf83-9da0-43b0-95e5-7455ce53a5f1" providerId="ADAL" clId="{A357395F-F0E0-4095-ABB9-3308AD4AB813}" dt="2025-04-28T12:40:38.277" v="1409" actId="1076"/>
          <ac:spMkLst>
            <pc:docMk/>
            <pc:sldMk cId="271749981" sldId="294"/>
            <ac:spMk id="20" creationId="{696F327F-9EC4-4F7A-8EBA-74C78044AB35}"/>
          </ac:spMkLst>
        </pc:spChg>
        <pc:spChg chg="add mod">
          <ac:chgData name="Elinam Gayi" userId="8124cf83-9da0-43b0-95e5-7455ce53a5f1" providerId="ADAL" clId="{A357395F-F0E0-4095-ABB9-3308AD4AB813}" dt="2025-04-29T10:33:22.563" v="1644" actId="14100"/>
          <ac:spMkLst>
            <pc:docMk/>
            <pc:sldMk cId="271749981" sldId="294"/>
            <ac:spMk id="21" creationId="{AADA09D0-1DCC-B258-9A90-1DDF520DD4A2}"/>
          </ac:spMkLst>
        </pc:spChg>
        <pc:spChg chg="add mod">
          <ac:chgData name="Elinam Gayi" userId="8124cf83-9da0-43b0-95e5-7455ce53a5f1" providerId="ADAL" clId="{A357395F-F0E0-4095-ABB9-3308AD4AB813}" dt="2025-04-29T10:33:20.884" v="1643" actId="14100"/>
          <ac:spMkLst>
            <pc:docMk/>
            <pc:sldMk cId="271749981" sldId="294"/>
            <ac:spMk id="22" creationId="{A2F976D8-CF09-DF85-79A9-698FBE3415E9}"/>
          </ac:spMkLst>
        </pc:spChg>
        <pc:grpChg chg="add mod">
          <ac:chgData name="Elinam Gayi" userId="8124cf83-9da0-43b0-95e5-7455ce53a5f1" providerId="ADAL" clId="{A357395F-F0E0-4095-ABB9-3308AD4AB813}" dt="2025-04-28T11:48:49.297" v="1267" actId="207"/>
          <ac:grpSpMkLst>
            <pc:docMk/>
            <pc:sldMk cId="271749981" sldId="294"/>
            <ac:grpSpMk id="23" creationId="{E16A7DE0-FA0C-9208-6F45-4E89726634D7}"/>
          </ac:grpSpMkLst>
        </pc:grpChg>
        <pc:grpChg chg="add mod">
          <ac:chgData name="Elinam Gayi" userId="8124cf83-9da0-43b0-95e5-7455ce53a5f1" providerId="ADAL" clId="{A357395F-F0E0-4095-ABB9-3308AD4AB813}" dt="2025-04-28T11:48:49.297" v="1267" actId="207"/>
          <ac:grpSpMkLst>
            <pc:docMk/>
            <pc:sldMk cId="271749981" sldId="294"/>
            <ac:grpSpMk id="24" creationId="{02C763C7-807E-C2AE-9887-07A7E97C584B}"/>
          </ac:grpSpMkLst>
        </pc:grpChg>
        <pc:grpChg chg="mod">
          <ac:chgData name="Elinam Gayi" userId="8124cf83-9da0-43b0-95e5-7455ce53a5f1" providerId="ADAL" clId="{A357395F-F0E0-4095-ABB9-3308AD4AB813}" dt="2025-04-23T15:04:58.455" v="207" actId="207"/>
          <ac:grpSpMkLst>
            <pc:docMk/>
            <pc:sldMk cId="271749981" sldId="294"/>
            <ac:grpSpMk id="39" creationId="{37C9EC44-AAB0-277C-4EF2-4FD0D61E6B4A}"/>
          </ac:grpSpMkLst>
        </pc:grpChg>
        <pc:grpChg chg="mod">
          <ac:chgData name="Elinam Gayi" userId="8124cf83-9da0-43b0-95e5-7455ce53a5f1" providerId="ADAL" clId="{A357395F-F0E0-4095-ABB9-3308AD4AB813}" dt="2025-04-23T15:04:58.455" v="207" actId="207"/>
          <ac:grpSpMkLst>
            <pc:docMk/>
            <pc:sldMk cId="271749981" sldId="294"/>
            <ac:grpSpMk id="40" creationId="{B0D3E516-D2F3-5595-14D3-CED5A1AC35D6}"/>
          </ac:grpSpMkLst>
        </pc:grpChg>
        <pc:picChg chg="mod topLvl">
          <ac:chgData name="Elinam Gayi" userId="8124cf83-9da0-43b0-95e5-7455ce53a5f1" providerId="ADAL" clId="{A357395F-F0E0-4095-ABB9-3308AD4AB813}" dt="2025-04-28T11:48:49.297" v="1267" actId="207"/>
          <ac:picMkLst>
            <pc:docMk/>
            <pc:sldMk cId="271749981" sldId="294"/>
            <ac:picMk id="18" creationId="{BFDBE92B-256F-45F2-4653-3F9645CC4A10}"/>
          </ac:picMkLst>
        </pc:picChg>
        <pc:picChg chg="add mod">
          <ac:chgData name="Elinam Gayi" userId="8124cf83-9da0-43b0-95e5-7455ce53a5f1" providerId="ADAL" clId="{A357395F-F0E0-4095-ABB9-3308AD4AB813}" dt="2025-04-23T15:18:44.120" v="382"/>
          <ac:picMkLst>
            <pc:docMk/>
            <pc:sldMk cId="271749981" sldId="294"/>
            <ac:picMk id="25" creationId="{77A2E469-DA45-E614-21CF-AAFF5723118C}"/>
          </ac:picMkLst>
        </pc:picChg>
        <pc:picChg chg="mod">
          <ac:chgData name="Elinam Gayi" userId="8124cf83-9da0-43b0-95e5-7455ce53a5f1" providerId="ADAL" clId="{A357395F-F0E0-4095-ABB9-3308AD4AB813}" dt="2025-04-28T11:46:57.007" v="1239" actId="208"/>
          <ac:picMkLst>
            <pc:docMk/>
            <pc:sldMk cId="271749981" sldId="294"/>
            <ac:picMk id="29" creationId="{8C8D0C09-049E-4B5B-0D8D-9A29159B634F}"/>
          </ac:picMkLst>
        </pc:picChg>
      </pc:sldChg>
      <pc:sldChg chg="del">
        <pc:chgData name="Elinam Gayi" userId="8124cf83-9da0-43b0-95e5-7455ce53a5f1" providerId="ADAL" clId="{A357395F-F0E0-4095-ABB9-3308AD4AB813}" dt="2025-04-23T15:01:46.885" v="178" actId="47"/>
        <pc:sldMkLst>
          <pc:docMk/>
          <pc:sldMk cId="1541577207" sldId="294"/>
        </pc:sldMkLst>
      </pc:sldChg>
      <pc:sldChg chg="del">
        <pc:chgData name="Elinam Gayi" userId="8124cf83-9da0-43b0-95e5-7455ce53a5f1" providerId="ADAL" clId="{A357395F-F0E0-4095-ABB9-3308AD4AB813}" dt="2025-04-23T14:54:54.475" v="114" actId="47"/>
        <pc:sldMkLst>
          <pc:docMk/>
          <pc:sldMk cId="1133547970" sldId="295"/>
        </pc:sldMkLst>
      </pc:sldChg>
      <pc:sldChg chg="add del">
        <pc:chgData name="Elinam Gayi" userId="8124cf83-9da0-43b0-95e5-7455ce53a5f1" providerId="ADAL" clId="{A357395F-F0E0-4095-ABB9-3308AD4AB813}" dt="2025-04-23T14:53:53.741" v="105" actId="47"/>
        <pc:sldMkLst>
          <pc:docMk/>
          <pc:sldMk cId="2910674891" sldId="296"/>
        </pc:sldMkLst>
      </pc:sldChg>
      <pc:sldChg chg="add del">
        <pc:chgData name="Elinam Gayi" userId="8124cf83-9da0-43b0-95e5-7455ce53a5f1" providerId="ADAL" clId="{A357395F-F0E0-4095-ABB9-3308AD4AB813}" dt="2025-04-23T15:13:18.162" v="296" actId="47"/>
        <pc:sldMkLst>
          <pc:docMk/>
          <pc:sldMk cId="3535085468" sldId="316"/>
        </pc:sldMkLst>
      </pc:sldChg>
      <pc:sldChg chg="addSp delSp modSp add mod modNotesTx">
        <pc:chgData name="Elinam Gayi" userId="8124cf83-9da0-43b0-95e5-7455ce53a5f1" providerId="ADAL" clId="{A357395F-F0E0-4095-ABB9-3308AD4AB813}" dt="2025-04-29T10:40:52.319" v="1664" actId="20577"/>
        <pc:sldMkLst>
          <pc:docMk/>
          <pc:sldMk cId="2991903815" sldId="317"/>
        </pc:sldMkLst>
        <pc:spChg chg="mod">
          <ac:chgData name="Elinam Gayi" userId="8124cf83-9da0-43b0-95e5-7455ce53a5f1" providerId="ADAL" clId="{A357395F-F0E0-4095-ABB9-3308AD4AB813}" dt="2025-04-28T11:48:04.009" v="1255" actId="208"/>
          <ac:spMkLst>
            <pc:docMk/>
            <pc:sldMk cId="2991903815" sldId="317"/>
            <ac:spMk id="5" creationId="{8860E2D8-71DF-F8E7-DCAF-93134064F71C}"/>
          </ac:spMkLst>
        </pc:spChg>
        <pc:spChg chg="mod">
          <ac:chgData name="Elinam Gayi" userId="8124cf83-9da0-43b0-95e5-7455ce53a5f1" providerId="ADAL" clId="{A357395F-F0E0-4095-ABB9-3308AD4AB813}" dt="2025-04-29T10:34:34.941" v="1658" actId="1076"/>
          <ac:spMkLst>
            <pc:docMk/>
            <pc:sldMk cId="2991903815" sldId="317"/>
            <ac:spMk id="9" creationId="{A96380D8-D50B-6481-CBF8-64A7DDCF68A2}"/>
          </ac:spMkLst>
        </pc:spChg>
        <pc:spChg chg="mod">
          <ac:chgData name="Elinam Gayi" userId="8124cf83-9da0-43b0-95e5-7455ce53a5f1" providerId="ADAL" clId="{A357395F-F0E0-4095-ABB9-3308AD4AB813}" dt="2025-04-29T10:33:42.055" v="1652" actId="14100"/>
          <ac:spMkLst>
            <pc:docMk/>
            <pc:sldMk cId="2991903815" sldId="317"/>
            <ac:spMk id="14" creationId="{786E4043-33D5-3F54-5616-87AB60F37747}"/>
          </ac:spMkLst>
        </pc:spChg>
        <pc:spChg chg="mod">
          <ac:chgData name="Elinam Gayi" userId="8124cf83-9da0-43b0-95e5-7455ce53a5f1" providerId="ADAL" clId="{A357395F-F0E0-4095-ABB9-3308AD4AB813}" dt="2025-04-29T10:33:39.476" v="1651" actId="14100"/>
          <ac:spMkLst>
            <pc:docMk/>
            <pc:sldMk cId="2991903815" sldId="317"/>
            <ac:spMk id="15" creationId="{9E7CC771-6B73-ADBB-10D6-77E1CB8EA095}"/>
          </ac:spMkLst>
        </pc:spChg>
        <pc:spChg chg="mod">
          <ac:chgData name="Elinam Gayi" userId="8124cf83-9da0-43b0-95e5-7455ce53a5f1" providerId="ADAL" clId="{A357395F-F0E0-4095-ABB9-3308AD4AB813}" dt="2025-04-28T11:48:04.009" v="1255" actId="208"/>
          <ac:spMkLst>
            <pc:docMk/>
            <pc:sldMk cId="2991903815" sldId="317"/>
            <ac:spMk id="19" creationId="{63235250-2FA8-FA92-C5B5-14FB753FFFC8}"/>
          </ac:spMkLst>
        </pc:spChg>
        <pc:spChg chg="mod">
          <ac:chgData name="Elinam Gayi" userId="8124cf83-9da0-43b0-95e5-7455ce53a5f1" providerId="ADAL" clId="{A357395F-F0E0-4095-ABB9-3308AD4AB813}" dt="2025-04-29T10:34:46.521" v="1660" actId="1076"/>
          <ac:spMkLst>
            <pc:docMk/>
            <pc:sldMk cId="2991903815" sldId="317"/>
            <ac:spMk id="20" creationId="{0D0182BA-36A6-F101-17E1-0E08051B2B61}"/>
          </ac:spMkLst>
        </pc:spChg>
        <pc:picChg chg="add mod">
          <ac:chgData name="Elinam Gayi" userId="8124cf83-9da0-43b0-95e5-7455ce53a5f1" providerId="ADAL" clId="{A357395F-F0E0-4095-ABB9-3308AD4AB813}" dt="2025-04-23T15:18:50.395" v="386"/>
          <ac:picMkLst>
            <pc:docMk/>
            <pc:sldMk cId="2991903815" sldId="317"/>
            <ac:picMk id="3" creationId="{5D1BC612-42B9-2DB7-5796-14EBDCF76C1B}"/>
          </ac:picMkLst>
        </pc:picChg>
        <pc:picChg chg="mod">
          <ac:chgData name="Elinam Gayi" userId="8124cf83-9da0-43b0-95e5-7455ce53a5f1" providerId="ADAL" clId="{A357395F-F0E0-4095-ABB9-3308AD4AB813}" dt="2025-04-29T10:35:06.699" v="1661" actId="1076"/>
          <ac:picMkLst>
            <pc:docMk/>
            <pc:sldMk cId="2991903815" sldId="317"/>
            <ac:picMk id="18" creationId="{1D0375DD-617D-D3DE-E44F-BCD7EC683308}"/>
          </ac:picMkLst>
        </pc:picChg>
        <pc:picChg chg="mod">
          <ac:chgData name="Elinam Gayi" userId="8124cf83-9da0-43b0-95e5-7455ce53a5f1" providerId="ADAL" clId="{A357395F-F0E0-4095-ABB9-3308AD4AB813}" dt="2025-04-29T10:34:38.838" v="1659" actId="1076"/>
          <ac:picMkLst>
            <pc:docMk/>
            <pc:sldMk cId="2991903815" sldId="317"/>
            <ac:picMk id="29" creationId="{3CF4A870-FBF9-B967-354C-BD75E5108C13}"/>
          </ac:picMkLst>
        </pc:picChg>
      </pc:sldChg>
      <pc:sldChg chg="addSp delSp modSp add mod modNotesTx">
        <pc:chgData name="Elinam Gayi" userId="8124cf83-9da0-43b0-95e5-7455ce53a5f1" providerId="ADAL" clId="{A357395F-F0E0-4095-ABB9-3308AD4AB813}" dt="2025-04-29T10:40:48.695" v="1663" actId="20577"/>
        <pc:sldMkLst>
          <pc:docMk/>
          <pc:sldMk cId="796191867" sldId="318"/>
        </pc:sldMkLst>
        <pc:spChg chg="mod">
          <ac:chgData name="Elinam Gayi" userId="8124cf83-9da0-43b0-95e5-7455ce53a5f1" providerId="ADAL" clId="{A357395F-F0E0-4095-ABB9-3308AD4AB813}" dt="2025-04-28T11:48:16.854" v="1257" actId="6549"/>
          <ac:spMkLst>
            <pc:docMk/>
            <pc:sldMk cId="796191867" sldId="318"/>
            <ac:spMk id="5" creationId="{D9D3D4A5-ED01-96CC-BEA4-9E1651103923}"/>
          </ac:spMkLst>
        </pc:spChg>
        <pc:spChg chg="mod">
          <ac:chgData name="Elinam Gayi" userId="8124cf83-9da0-43b0-95e5-7455ce53a5f1" providerId="ADAL" clId="{A357395F-F0E0-4095-ABB9-3308AD4AB813}" dt="2025-04-23T15:15:58.310" v="365"/>
          <ac:spMkLst>
            <pc:docMk/>
            <pc:sldMk cId="796191867" sldId="318"/>
            <ac:spMk id="6" creationId="{6F1106CF-EA00-BF69-5B4F-7860A38E7DD9}"/>
          </ac:spMkLst>
        </pc:spChg>
        <pc:spChg chg="mod">
          <ac:chgData name="Elinam Gayi" userId="8124cf83-9da0-43b0-95e5-7455ce53a5f1" providerId="ADAL" clId="{A357395F-F0E0-4095-ABB9-3308AD4AB813}" dt="2025-04-28T11:47:52.895" v="1251" actId="207"/>
          <ac:spMkLst>
            <pc:docMk/>
            <pc:sldMk cId="796191867" sldId="318"/>
            <ac:spMk id="7" creationId="{2C81D7FD-AA83-C2A6-5F69-297A887F580B}"/>
          </ac:spMkLst>
        </pc:spChg>
        <pc:spChg chg="mod">
          <ac:chgData name="Elinam Gayi" userId="8124cf83-9da0-43b0-95e5-7455ce53a5f1" providerId="ADAL" clId="{A357395F-F0E0-4095-ABB9-3308AD4AB813}" dt="2025-04-29T10:35:18.596" v="1662" actId="1076"/>
          <ac:spMkLst>
            <pc:docMk/>
            <pc:sldMk cId="796191867" sldId="318"/>
            <ac:spMk id="9" creationId="{67202EFF-7762-F87F-D506-F7A8CB0D70DD}"/>
          </ac:spMkLst>
        </pc:spChg>
        <pc:spChg chg="mod">
          <ac:chgData name="Elinam Gayi" userId="8124cf83-9da0-43b0-95e5-7455ce53a5f1" providerId="ADAL" clId="{A357395F-F0E0-4095-ABB9-3308AD4AB813}" dt="2025-04-28T11:47:52.895" v="1251" actId="207"/>
          <ac:spMkLst>
            <pc:docMk/>
            <pc:sldMk cId="796191867" sldId="318"/>
            <ac:spMk id="10" creationId="{A0C4B864-5A93-9171-753E-E3C741A9B50D}"/>
          </ac:spMkLst>
        </pc:spChg>
        <pc:spChg chg="mod">
          <ac:chgData name="Elinam Gayi" userId="8124cf83-9da0-43b0-95e5-7455ce53a5f1" providerId="ADAL" clId="{A357395F-F0E0-4095-ABB9-3308AD4AB813}" dt="2025-04-23T15:16:11.855" v="367"/>
          <ac:spMkLst>
            <pc:docMk/>
            <pc:sldMk cId="796191867" sldId="318"/>
            <ac:spMk id="11" creationId="{DAFA8050-CDA8-3B09-2A85-2309F1F87C70}"/>
          </ac:spMkLst>
        </pc:spChg>
        <pc:picChg chg="add mod">
          <ac:chgData name="Elinam Gayi" userId="8124cf83-9da0-43b0-95e5-7455ce53a5f1" providerId="ADAL" clId="{A357395F-F0E0-4095-ABB9-3308AD4AB813}" dt="2025-04-23T15:18:47.310" v="384"/>
          <ac:picMkLst>
            <pc:docMk/>
            <pc:sldMk cId="796191867" sldId="318"/>
            <ac:picMk id="3" creationId="{AC3D5DC6-5BE3-EE94-ECB8-B905DB67D6FB}"/>
          </ac:picMkLst>
        </pc:picChg>
        <pc:picChg chg="mod">
          <ac:chgData name="Elinam Gayi" userId="8124cf83-9da0-43b0-95e5-7455ce53a5f1" providerId="ADAL" clId="{A357395F-F0E0-4095-ABB9-3308AD4AB813}" dt="2025-04-29T10:35:18.596" v="1662" actId="1076"/>
          <ac:picMkLst>
            <pc:docMk/>
            <pc:sldMk cId="796191867" sldId="318"/>
            <ac:picMk id="29" creationId="{E06AF8D0-1DE2-2057-6D99-4A606D3408AA}"/>
          </ac:picMkLst>
        </pc:picChg>
      </pc:sldChg>
      <pc:sldChg chg="addSp modSp add mod ord modNotesTx">
        <pc:chgData name="Elinam Gayi" userId="8124cf83-9da0-43b0-95e5-7455ce53a5f1" providerId="ADAL" clId="{A357395F-F0E0-4095-ABB9-3308AD4AB813}" dt="2025-04-29T10:50:23.750" v="1828" actId="114"/>
        <pc:sldMkLst>
          <pc:docMk/>
          <pc:sldMk cId="3552130429" sldId="319"/>
        </pc:sldMkLst>
        <pc:spChg chg="mod">
          <ac:chgData name="Elinam Gayi" userId="8124cf83-9da0-43b0-95e5-7455ce53a5f1" providerId="ADAL" clId="{A357395F-F0E0-4095-ABB9-3308AD4AB813}" dt="2025-04-29T06:53:07.003" v="1567" actId="1076"/>
          <ac:spMkLst>
            <pc:docMk/>
            <pc:sldMk cId="3552130429" sldId="319"/>
            <ac:spMk id="3" creationId="{4738E5B8-2F3A-D7BC-72E1-C11F26465776}"/>
          </ac:spMkLst>
        </pc:spChg>
        <pc:spChg chg="mod">
          <ac:chgData name="Elinam Gayi" userId="8124cf83-9da0-43b0-95e5-7455ce53a5f1" providerId="ADAL" clId="{A357395F-F0E0-4095-ABB9-3308AD4AB813}" dt="2025-04-29T06:51:26.274" v="1521" actId="14100"/>
          <ac:spMkLst>
            <pc:docMk/>
            <pc:sldMk cId="3552130429" sldId="319"/>
            <ac:spMk id="5" creationId="{25F3DC47-77FD-4F62-9CC5-2B467976C707}"/>
          </ac:spMkLst>
        </pc:spChg>
        <pc:spChg chg="mod">
          <ac:chgData name="Elinam Gayi" userId="8124cf83-9da0-43b0-95e5-7455ce53a5f1" providerId="ADAL" clId="{A357395F-F0E0-4095-ABB9-3308AD4AB813}" dt="2025-04-29T07:23:39.677" v="1613" actId="20577"/>
          <ac:spMkLst>
            <pc:docMk/>
            <pc:sldMk cId="3552130429" sldId="319"/>
            <ac:spMk id="11" creationId="{E745E7A3-706F-6524-4EE5-158F69EC9008}"/>
          </ac:spMkLst>
        </pc:spChg>
        <pc:spChg chg="add mod">
          <ac:chgData name="Elinam Gayi" userId="8124cf83-9da0-43b0-95e5-7455ce53a5f1" providerId="ADAL" clId="{A357395F-F0E0-4095-ABB9-3308AD4AB813}" dt="2025-04-29T06:52:41.445" v="1560" actId="1076"/>
          <ac:spMkLst>
            <pc:docMk/>
            <pc:sldMk cId="3552130429" sldId="319"/>
            <ac:spMk id="15" creationId="{A8B40784-9E48-C865-E783-F1B6E1C10EE5}"/>
          </ac:spMkLst>
        </pc:spChg>
        <pc:spChg chg="mod">
          <ac:chgData name="Elinam Gayi" userId="8124cf83-9da0-43b0-95e5-7455ce53a5f1" providerId="ADAL" clId="{A357395F-F0E0-4095-ABB9-3308AD4AB813}" dt="2025-04-29T06:53:04.062" v="1566" actId="1076"/>
          <ac:spMkLst>
            <pc:docMk/>
            <pc:sldMk cId="3552130429" sldId="319"/>
            <ac:spMk id="22" creationId="{236F65C9-B2B3-0707-C814-FFF4EA7EFAB0}"/>
          </ac:spMkLst>
        </pc:spChg>
        <pc:spChg chg="mod">
          <ac:chgData name="Elinam Gayi" userId="8124cf83-9da0-43b0-95e5-7455ce53a5f1" providerId="ADAL" clId="{A357395F-F0E0-4095-ABB9-3308AD4AB813}" dt="2025-04-29T06:52:19.420" v="1555" actId="14100"/>
          <ac:spMkLst>
            <pc:docMk/>
            <pc:sldMk cId="3552130429" sldId="319"/>
            <ac:spMk id="24" creationId="{1ABBB340-73B9-D1A3-40F7-BAFD8BB99EBB}"/>
          </ac:spMkLst>
        </pc:spChg>
        <pc:grpChg chg="mod">
          <ac:chgData name="Elinam Gayi" userId="8124cf83-9da0-43b0-95e5-7455ce53a5f1" providerId="ADAL" clId="{A357395F-F0E0-4095-ABB9-3308AD4AB813}" dt="2025-04-29T06:50:21.665" v="1484" actId="1076"/>
          <ac:grpSpMkLst>
            <pc:docMk/>
            <pc:sldMk cId="3552130429" sldId="319"/>
            <ac:grpSpMk id="10" creationId="{E1DCB177-174D-F453-A961-43B35999A6A0}"/>
          </ac:grpSpMkLst>
        </pc:grpChg>
        <pc:grpChg chg="mod">
          <ac:chgData name="Elinam Gayi" userId="8124cf83-9da0-43b0-95e5-7455ce53a5f1" providerId="ADAL" clId="{A357395F-F0E0-4095-ABB9-3308AD4AB813}" dt="2025-04-29T06:51:23.215" v="1520" actId="1076"/>
          <ac:grpSpMkLst>
            <pc:docMk/>
            <pc:sldMk cId="3552130429" sldId="319"/>
            <ac:grpSpMk id="14" creationId="{2617217A-2DBD-575A-BAC8-8B425B5CA1C1}"/>
          </ac:grpSpMkLst>
        </pc:grpChg>
        <pc:cxnChg chg="add mod">
          <ac:chgData name="Elinam Gayi" userId="8124cf83-9da0-43b0-95e5-7455ce53a5f1" providerId="ADAL" clId="{A357395F-F0E0-4095-ABB9-3308AD4AB813}" dt="2025-04-29T07:00:31.712" v="1609" actId="1076"/>
          <ac:cxnSpMkLst>
            <pc:docMk/>
            <pc:sldMk cId="3552130429" sldId="319"/>
            <ac:cxnSpMk id="17" creationId="{8FFAED3F-93BF-0257-3DBE-E80884BB4698}"/>
          </ac:cxnSpMkLst>
        </pc:cxnChg>
      </pc:sldChg>
      <pc:sldMasterChg chg="modSldLayout">
        <pc:chgData name="Elinam Gayi" userId="8124cf83-9da0-43b0-95e5-7455ce53a5f1" providerId="ADAL" clId="{A357395F-F0E0-4095-ABB9-3308AD4AB813}" dt="2025-04-23T15:19:21.630" v="389" actId="478"/>
        <pc:sldMasterMkLst>
          <pc:docMk/>
          <pc:sldMasterMk cId="3053995954" sldId="2147483648"/>
        </pc:sldMasterMkLst>
        <pc:sldLayoutChg chg="addSp delSp modSp mod">
          <pc:chgData name="Elinam Gayi" userId="8124cf83-9da0-43b0-95e5-7455ce53a5f1" providerId="ADAL" clId="{A357395F-F0E0-4095-ABB9-3308AD4AB813}" dt="2025-04-23T15:19:21.630" v="389" actId="478"/>
          <pc:sldLayoutMkLst>
            <pc:docMk/>
            <pc:sldMasterMk cId="3053995954" sldId="2147483648"/>
            <pc:sldLayoutMk cId="1660464835" sldId="2147483650"/>
          </pc:sldLayoutMkLst>
        </pc:sldLayoutChg>
        <pc:sldLayoutChg chg="addSp modSp">
          <pc:chgData name="Elinam Gayi" userId="8124cf83-9da0-43b0-95e5-7455ce53a5f1" providerId="ADAL" clId="{A357395F-F0E0-4095-ABB9-3308AD4AB813}" dt="2025-04-23T15:19:04.502" v="388"/>
          <pc:sldLayoutMkLst>
            <pc:docMk/>
            <pc:sldMasterMk cId="3053995954" sldId="2147483648"/>
            <pc:sldLayoutMk cId="2205083143" sldId="2147483651"/>
          </pc:sldLayoutMkLst>
        </pc:sldLayoutChg>
      </pc:sldMasterChg>
    </pc:docChg>
  </pc:docChgLst>
  <pc:docChgLst>
    <pc:chgData name="Sofia Damachi" userId="03cd80ce-42a5-4404-94fc-1c37a1cddd9f" providerId="ADAL" clId="{E8541C83-FEB7-432E-B21F-DCBA95D5C1D1}"/>
    <pc:docChg chg="modSld">
      <pc:chgData name="Sofia Damachi" userId="03cd80ce-42a5-4404-94fc-1c37a1cddd9f" providerId="ADAL" clId="{E8541C83-FEB7-432E-B21F-DCBA95D5C1D1}" dt="2025-04-29T10:32:36.338" v="3" actId="113"/>
      <pc:docMkLst>
        <pc:docMk/>
      </pc:docMkLst>
      <pc:sldChg chg="modNotesTx">
        <pc:chgData name="Sofia Damachi" userId="03cd80ce-42a5-4404-94fc-1c37a1cddd9f" providerId="ADAL" clId="{E8541C83-FEB7-432E-B21F-DCBA95D5C1D1}" dt="2025-04-29T10:32:36.338" v="3" actId="113"/>
        <pc:sldMkLst>
          <pc:docMk/>
          <pc:sldMk cId="3955346477" sldId="267"/>
        </pc:sldMkLst>
      </pc:sldChg>
      <pc:sldChg chg="modSp mod">
        <pc:chgData name="Sofia Damachi" userId="03cd80ce-42a5-4404-94fc-1c37a1cddd9f" providerId="ADAL" clId="{E8541C83-FEB7-432E-B21F-DCBA95D5C1D1}" dt="2025-04-29T08:11:01.479" v="1" actId="20577"/>
        <pc:sldMkLst>
          <pc:docMk/>
          <pc:sldMk cId="2116373818" sldId="268"/>
        </pc:sldMkLst>
        <pc:spChg chg="mod">
          <ac:chgData name="Sofia Damachi" userId="03cd80ce-42a5-4404-94fc-1c37a1cddd9f" providerId="ADAL" clId="{E8541C83-FEB7-432E-B21F-DCBA95D5C1D1}" dt="2025-04-29T08:11:01.479" v="1" actId="20577"/>
          <ac:spMkLst>
            <pc:docMk/>
            <pc:sldMk cId="2116373818" sldId="268"/>
            <ac:spMk id="13" creationId="{0392701E-8FB7-C56E-975B-485011134567}"/>
          </ac:spMkLst>
        </pc:spChg>
      </pc:sldChg>
    </pc:docChg>
  </pc:docChgLst>
  <pc:docChgLst>
    <pc:chgData name="Elinam Gayi" userId="8124cf83-9da0-43b0-95e5-7455ce53a5f1" providerId="ADAL" clId="{3911E151-E6F4-49B3-A9DF-070BEB63541A}"/>
    <pc:docChg chg="undo custSel addSld delSld modSld sldOrd modMainMaster">
      <pc:chgData name="Elinam Gayi" userId="8124cf83-9da0-43b0-95e5-7455ce53a5f1" providerId="ADAL" clId="{3911E151-E6F4-49B3-A9DF-070BEB63541A}" dt="2025-05-08T11:38:09.396" v="1930"/>
      <pc:docMkLst>
        <pc:docMk/>
      </pc:docMkLst>
      <pc:sldChg chg="modSp mod modNotesTx">
        <pc:chgData name="Elinam Gayi" userId="8124cf83-9da0-43b0-95e5-7455ce53a5f1" providerId="ADAL" clId="{3911E151-E6F4-49B3-A9DF-070BEB63541A}" dt="2025-04-29T14:09:56.786" v="756" actId="14100"/>
        <pc:sldMkLst>
          <pc:docMk/>
          <pc:sldMk cId="83667796" sldId="262"/>
        </pc:sldMkLst>
        <pc:spChg chg="mod">
          <ac:chgData name="Elinam Gayi" userId="8124cf83-9da0-43b0-95e5-7455ce53a5f1" providerId="ADAL" clId="{3911E151-E6F4-49B3-A9DF-070BEB63541A}" dt="2025-04-29T14:09:56.786" v="756" actId="14100"/>
          <ac:spMkLst>
            <pc:docMk/>
            <pc:sldMk cId="83667796" sldId="262"/>
            <ac:spMk id="4" creationId="{D84AF47B-872A-E6A3-6190-EA44CD743934}"/>
          </ac:spMkLst>
        </pc:spChg>
        <pc:spChg chg="mod">
          <ac:chgData name="Elinam Gayi" userId="8124cf83-9da0-43b0-95e5-7455ce53a5f1" providerId="ADAL" clId="{3911E151-E6F4-49B3-A9DF-070BEB63541A}" dt="2025-04-29T14:09:54.035" v="755" actId="14100"/>
          <ac:spMkLst>
            <pc:docMk/>
            <pc:sldMk cId="83667796" sldId="262"/>
            <ac:spMk id="6" creationId="{727E98BE-9907-F82B-6987-C14CBA78687A}"/>
          </ac:spMkLst>
        </pc:spChg>
        <pc:spChg chg="mod">
          <ac:chgData name="Elinam Gayi" userId="8124cf83-9da0-43b0-95e5-7455ce53a5f1" providerId="ADAL" clId="{3911E151-E6F4-49B3-A9DF-070BEB63541A}" dt="2025-04-29T13:36:20.417" v="485" actId="20577"/>
          <ac:spMkLst>
            <pc:docMk/>
            <pc:sldMk cId="83667796" sldId="262"/>
            <ac:spMk id="31" creationId="{A9711DEF-AC9E-8719-B9F7-5DF29EFFBF9F}"/>
          </ac:spMkLst>
        </pc:spChg>
      </pc:sldChg>
      <pc:sldChg chg="modNotesTx">
        <pc:chgData name="Elinam Gayi" userId="8124cf83-9da0-43b0-95e5-7455ce53a5f1" providerId="ADAL" clId="{3911E151-E6F4-49B3-A9DF-070BEB63541A}" dt="2025-04-29T13:25:13.590" v="9"/>
        <pc:sldMkLst>
          <pc:docMk/>
          <pc:sldMk cId="3955346477" sldId="267"/>
        </pc:sldMkLst>
      </pc:sldChg>
      <pc:sldChg chg="modNotesTx">
        <pc:chgData name="Elinam Gayi" userId="8124cf83-9da0-43b0-95e5-7455ce53a5f1" providerId="ADAL" clId="{3911E151-E6F4-49B3-A9DF-070BEB63541A}" dt="2025-04-29T13:25:23.876" v="10"/>
        <pc:sldMkLst>
          <pc:docMk/>
          <pc:sldMk cId="2116373818" sldId="268"/>
        </pc:sldMkLst>
      </pc:sldChg>
      <pc:sldChg chg="addSp delSp modSp mod modNotesTx">
        <pc:chgData name="Elinam Gayi" userId="8124cf83-9da0-43b0-95e5-7455ce53a5f1" providerId="ADAL" clId="{3911E151-E6F4-49B3-A9DF-070BEB63541A}" dt="2025-04-29T14:13:41.368" v="821" actId="164"/>
        <pc:sldMkLst>
          <pc:docMk/>
          <pc:sldMk cId="2502129492" sldId="269"/>
        </pc:sldMkLst>
        <pc:spChg chg="add mod ord">
          <ac:chgData name="Elinam Gayi" userId="8124cf83-9da0-43b0-95e5-7455ce53a5f1" providerId="ADAL" clId="{3911E151-E6F4-49B3-A9DF-070BEB63541A}" dt="2025-04-29T14:11:36.341" v="775" actId="164"/>
          <ac:spMkLst>
            <pc:docMk/>
            <pc:sldMk cId="2502129492" sldId="269"/>
            <ac:spMk id="3" creationId="{770A4FC5-D5CC-97D6-1C43-FBE825B3A6F8}"/>
          </ac:spMkLst>
        </pc:spChg>
        <pc:spChg chg="add mod ord">
          <ac:chgData name="Elinam Gayi" userId="8124cf83-9da0-43b0-95e5-7455ce53a5f1" providerId="ADAL" clId="{3911E151-E6F4-49B3-A9DF-070BEB63541A}" dt="2025-04-29T14:13:38.762" v="820" actId="164"/>
          <ac:spMkLst>
            <pc:docMk/>
            <pc:sldMk cId="2502129492" sldId="269"/>
            <ac:spMk id="11" creationId="{24D85B1D-1777-48F4-22F1-0F2BEB4FD138}"/>
          </ac:spMkLst>
        </pc:spChg>
        <pc:spChg chg="mod topLvl">
          <ac:chgData name="Elinam Gayi" userId="8124cf83-9da0-43b0-95e5-7455ce53a5f1" providerId="ADAL" clId="{3911E151-E6F4-49B3-A9DF-070BEB63541A}" dt="2025-04-29T14:11:36.341" v="775" actId="164"/>
          <ac:spMkLst>
            <pc:docMk/>
            <pc:sldMk cId="2502129492" sldId="269"/>
            <ac:spMk id="17" creationId="{AA0EB794-5FF5-5802-2A68-50EE8EAF8DC5}"/>
          </ac:spMkLst>
        </pc:spChg>
        <pc:spChg chg="mod topLvl">
          <ac:chgData name="Elinam Gayi" userId="8124cf83-9da0-43b0-95e5-7455ce53a5f1" providerId="ADAL" clId="{3911E151-E6F4-49B3-A9DF-070BEB63541A}" dt="2025-04-29T14:11:36.341" v="775" actId="164"/>
          <ac:spMkLst>
            <pc:docMk/>
            <pc:sldMk cId="2502129492" sldId="269"/>
            <ac:spMk id="22" creationId="{BCD5B99E-3475-F570-275D-2FF8124D9BE5}"/>
          </ac:spMkLst>
        </pc:spChg>
        <pc:spChg chg="mod topLvl">
          <ac:chgData name="Elinam Gayi" userId="8124cf83-9da0-43b0-95e5-7455ce53a5f1" providerId="ADAL" clId="{3911E151-E6F4-49B3-A9DF-070BEB63541A}" dt="2025-04-29T14:13:41.368" v="821" actId="164"/>
          <ac:spMkLst>
            <pc:docMk/>
            <pc:sldMk cId="2502129492" sldId="269"/>
            <ac:spMk id="72" creationId="{DCEB96EB-DEDB-9A16-46B7-F84A32EE5DCE}"/>
          </ac:spMkLst>
        </pc:spChg>
        <pc:spChg chg="mod topLvl">
          <ac:chgData name="Elinam Gayi" userId="8124cf83-9da0-43b0-95e5-7455ce53a5f1" providerId="ADAL" clId="{3911E151-E6F4-49B3-A9DF-070BEB63541A}" dt="2025-04-29T14:13:41.368" v="821" actId="164"/>
          <ac:spMkLst>
            <pc:docMk/>
            <pc:sldMk cId="2502129492" sldId="269"/>
            <ac:spMk id="73" creationId="{DBE6B705-F833-E088-9417-BB1CACE81142}"/>
          </ac:spMkLst>
        </pc:spChg>
        <pc:grpChg chg="add mod">
          <ac:chgData name="Elinam Gayi" userId="8124cf83-9da0-43b0-95e5-7455ce53a5f1" providerId="ADAL" clId="{3911E151-E6F4-49B3-A9DF-070BEB63541A}" dt="2025-04-29T14:11:36.341" v="775" actId="164"/>
          <ac:grpSpMkLst>
            <pc:docMk/>
            <pc:sldMk cId="2502129492" sldId="269"/>
            <ac:grpSpMk id="5" creationId="{D3F4B796-9D12-FB88-EF55-43F827FD36E9}"/>
          </ac:grpSpMkLst>
        </pc:grpChg>
        <pc:grpChg chg="add mod">
          <ac:chgData name="Elinam Gayi" userId="8124cf83-9da0-43b0-95e5-7455ce53a5f1" providerId="ADAL" clId="{3911E151-E6F4-49B3-A9DF-070BEB63541A}" dt="2025-04-29T14:13:41.368" v="821" actId="164"/>
          <ac:grpSpMkLst>
            <pc:docMk/>
            <pc:sldMk cId="2502129492" sldId="269"/>
            <ac:grpSpMk id="13" creationId="{50D77A31-1E49-3D2B-E90A-D4E0CFC01077}"/>
          </ac:grpSpMkLst>
        </pc:grpChg>
        <pc:grpChg chg="add mod">
          <ac:chgData name="Elinam Gayi" userId="8124cf83-9da0-43b0-95e5-7455ce53a5f1" providerId="ADAL" clId="{3911E151-E6F4-49B3-A9DF-070BEB63541A}" dt="2025-04-29T14:13:41.368" v="821" actId="164"/>
          <ac:grpSpMkLst>
            <pc:docMk/>
            <pc:sldMk cId="2502129492" sldId="269"/>
            <ac:grpSpMk id="14" creationId="{F9000007-4FBA-8274-054A-2E6C53FE7606}"/>
          </ac:grpSpMkLst>
        </pc:grpChg>
        <pc:picChg chg="mod ord topLvl">
          <ac:chgData name="Elinam Gayi" userId="8124cf83-9da0-43b0-95e5-7455ce53a5f1" providerId="ADAL" clId="{3911E151-E6F4-49B3-A9DF-070BEB63541A}" dt="2025-04-29T14:11:36.341" v="775" actId="164"/>
          <ac:picMkLst>
            <pc:docMk/>
            <pc:sldMk cId="2502129492" sldId="269"/>
            <ac:picMk id="71" creationId="{0D8EFFCB-909A-F591-876E-1864A771DF1C}"/>
          </ac:picMkLst>
        </pc:picChg>
        <pc:picChg chg="mod topLvl">
          <ac:chgData name="Elinam Gayi" userId="8124cf83-9da0-43b0-95e5-7455ce53a5f1" providerId="ADAL" clId="{3911E151-E6F4-49B3-A9DF-070BEB63541A}" dt="2025-04-29T14:13:38.762" v="820" actId="164"/>
          <ac:picMkLst>
            <pc:docMk/>
            <pc:sldMk cId="2502129492" sldId="269"/>
            <ac:picMk id="76" creationId="{51825AFA-8E84-5385-6399-647978833B7B}"/>
          </ac:picMkLst>
        </pc:picChg>
      </pc:sldChg>
      <pc:sldChg chg="modSp mod modNotesTx">
        <pc:chgData name="Elinam Gayi" userId="8124cf83-9da0-43b0-95e5-7455ce53a5f1" providerId="ADAL" clId="{3911E151-E6F4-49B3-A9DF-070BEB63541A}" dt="2025-04-29T13:28:26.923" v="133" actId="20577"/>
        <pc:sldMkLst>
          <pc:docMk/>
          <pc:sldMk cId="2762178077" sldId="271"/>
        </pc:sldMkLst>
        <pc:spChg chg="mod">
          <ac:chgData name="Elinam Gayi" userId="8124cf83-9da0-43b0-95e5-7455ce53a5f1" providerId="ADAL" clId="{3911E151-E6F4-49B3-A9DF-070BEB63541A}" dt="2025-04-29T13:28:23.279" v="131" actId="20577"/>
          <ac:spMkLst>
            <pc:docMk/>
            <pc:sldMk cId="2762178077" sldId="271"/>
            <ac:spMk id="13" creationId="{B3044D4E-0C42-B17F-29C0-7994E289FF79}"/>
          </ac:spMkLst>
        </pc:spChg>
      </pc:sldChg>
      <pc:sldChg chg="modNotesTx">
        <pc:chgData name="Elinam Gayi" userId="8124cf83-9da0-43b0-95e5-7455ce53a5f1" providerId="ADAL" clId="{3911E151-E6F4-49B3-A9DF-070BEB63541A}" dt="2025-04-29T13:30:09.659" v="211" actId="20577"/>
        <pc:sldMkLst>
          <pc:docMk/>
          <pc:sldMk cId="3720692855" sldId="276"/>
        </pc:sldMkLst>
      </pc:sldChg>
      <pc:sldChg chg="modNotesTx">
        <pc:chgData name="Elinam Gayi" userId="8124cf83-9da0-43b0-95e5-7455ce53a5f1" providerId="ADAL" clId="{3911E151-E6F4-49B3-A9DF-070BEB63541A}" dt="2025-04-29T13:30:13.922" v="212"/>
        <pc:sldMkLst>
          <pc:docMk/>
          <pc:sldMk cId="1265597264" sldId="277"/>
        </pc:sldMkLst>
      </pc:sldChg>
      <pc:sldChg chg="modNotesTx">
        <pc:chgData name="Elinam Gayi" userId="8124cf83-9da0-43b0-95e5-7455ce53a5f1" providerId="ADAL" clId="{3911E151-E6F4-49B3-A9DF-070BEB63541A}" dt="2025-04-29T13:27:40.368" v="123" actId="20577"/>
        <pc:sldMkLst>
          <pc:docMk/>
          <pc:sldMk cId="4145122294" sldId="279"/>
        </pc:sldMkLst>
      </pc:sldChg>
      <pc:sldChg chg="modSp mod">
        <pc:chgData name="Elinam Gayi" userId="8124cf83-9da0-43b0-95e5-7455ce53a5f1" providerId="ADAL" clId="{3911E151-E6F4-49B3-A9DF-070BEB63541A}" dt="2025-04-29T14:16:25.817" v="844" actId="1076"/>
        <pc:sldMkLst>
          <pc:docMk/>
          <pc:sldMk cId="1237627028" sldId="282"/>
        </pc:sldMkLst>
        <pc:spChg chg="mod">
          <ac:chgData name="Elinam Gayi" userId="8124cf83-9da0-43b0-95e5-7455ce53a5f1" providerId="ADAL" clId="{3911E151-E6F4-49B3-A9DF-070BEB63541A}" dt="2025-04-29T14:16:14.940" v="842" actId="1076"/>
          <ac:spMkLst>
            <pc:docMk/>
            <pc:sldMk cId="1237627028" sldId="282"/>
            <ac:spMk id="7" creationId="{DB945C6F-D607-22CF-2FAF-7502B890BC9F}"/>
          </ac:spMkLst>
        </pc:spChg>
        <pc:spChg chg="mod">
          <ac:chgData name="Elinam Gayi" userId="8124cf83-9da0-43b0-95e5-7455ce53a5f1" providerId="ADAL" clId="{3911E151-E6F4-49B3-A9DF-070BEB63541A}" dt="2025-04-29T14:16:04.969" v="822" actId="1076"/>
          <ac:spMkLst>
            <pc:docMk/>
            <pc:sldMk cId="1237627028" sldId="282"/>
            <ac:spMk id="8" creationId="{CC7E189A-8572-57C8-83C1-CF0118707875}"/>
          </ac:spMkLst>
        </pc:spChg>
        <pc:spChg chg="mod">
          <ac:chgData name="Elinam Gayi" userId="8124cf83-9da0-43b0-95e5-7455ce53a5f1" providerId="ADAL" clId="{3911E151-E6F4-49B3-A9DF-070BEB63541A}" dt="2025-04-29T14:16:22.778" v="843" actId="1076"/>
          <ac:spMkLst>
            <pc:docMk/>
            <pc:sldMk cId="1237627028" sldId="282"/>
            <ac:spMk id="18" creationId="{5C160FCB-2B44-1EFE-6318-1252D6D87B7C}"/>
          </ac:spMkLst>
        </pc:spChg>
        <pc:spChg chg="mod">
          <ac:chgData name="Elinam Gayi" userId="8124cf83-9da0-43b0-95e5-7455ce53a5f1" providerId="ADAL" clId="{3911E151-E6F4-49B3-A9DF-070BEB63541A}" dt="2025-04-29T14:16:22.778" v="843" actId="1076"/>
          <ac:spMkLst>
            <pc:docMk/>
            <pc:sldMk cId="1237627028" sldId="282"/>
            <ac:spMk id="21" creationId="{101F4AB3-D7AC-DF96-3DD1-1BF140D40A77}"/>
          </ac:spMkLst>
        </pc:spChg>
        <pc:grpChg chg="mod">
          <ac:chgData name="Elinam Gayi" userId="8124cf83-9da0-43b0-95e5-7455ce53a5f1" providerId="ADAL" clId="{3911E151-E6F4-49B3-A9DF-070BEB63541A}" dt="2025-04-29T14:16:22.778" v="843" actId="1076"/>
          <ac:grpSpMkLst>
            <pc:docMk/>
            <pc:sldMk cId="1237627028" sldId="282"/>
            <ac:grpSpMk id="2" creationId="{619B379D-F8AE-4024-5175-D53BD4E49E99}"/>
          </ac:grpSpMkLst>
        </pc:grpChg>
        <pc:grpChg chg="mod">
          <ac:chgData name="Elinam Gayi" userId="8124cf83-9da0-43b0-95e5-7455ce53a5f1" providerId="ADAL" clId="{3911E151-E6F4-49B3-A9DF-070BEB63541A}" dt="2025-04-29T14:16:25.817" v="844" actId="1076"/>
          <ac:grpSpMkLst>
            <pc:docMk/>
            <pc:sldMk cId="1237627028" sldId="282"/>
            <ac:grpSpMk id="13" creationId="{C6CE22E6-2883-743C-04B9-A3584B5C6645}"/>
          </ac:grpSpMkLst>
        </pc:grpChg>
        <pc:graphicFrameChg chg="mod">
          <ac:chgData name="Elinam Gayi" userId="8124cf83-9da0-43b0-95e5-7455ce53a5f1" providerId="ADAL" clId="{3911E151-E6F4-49B3-A9DF-070BEB63541A}" dt="2025-04-29T14:16:22.778" v="843" actId="1076"/>
          <ac:graphicFrameMkLst>
            <pc:docMk/>
            <pc:sldMk cId="1237627028" sldId="282"/>
            <ac:graphicFrameMk id="22" creationId="{FA968D0D-9548-FDBC-D443-8D0D005DF687}"/>
          </ac:graphicFrameMkLst>
        </pc:graphicFrameChg>
        <pc:picChg chg="mod">
          <ac:chgData name="Elinam Gayi" userId="8124cf83-9da0-43b0-95e5-7455ce53a5f1" providerId="ADAL" clId="{3911E151-E6F4-49B3-A9DF-070BEB63541A}" dt="2025-04-29T14:16:22.778" v="843" actId="1076"/>
          <ac:picMkLst>
            <pc:docMk/>
            <pc:sldMk cId="1237627028" sldId="282"/>
            <ac:picMk id="28" creationId="{FD3E3F01-CC7E-8C7C-D3C1-CE788B954859}"/>
          </ac:picMkLst>
        </pc:picChg>
      </pc:sldChg>
      <pc:sldChg chg="modSp mod modNotesTx">
        <pc:chgData name="Elinam Gayi" userId="8124cf83-9da0-43b0-95e5-7455ce53a5f1" providerId="ADAL" clId="{3911E151-E6F4-49B3-A9DF-070BEB63541A}" dt="2025-04-29T14:17:07.588" v="845" actId="1582"/>
        <pc:sldMkLst>
          <pc:docMk/>
          <pc:sldMk cId="1269201181" sldId="283"/>
        </pc:sldMkLst>
        <pc:cxnChg chg="mod">
          <ac:chgData name="Elinam Gayi" userId="8124cf83-9da0-43b0-95e5-7455ce53a5f1" providerId="ADAL" clId="{3911E151-E6F4-49B3-A9DF-070BEB63541A}" dt="2025-04-29T14:17:07.588" v="845" actId="1582"/>
          <ac:cxnSpMkLst>
            <pc:docMk/>
            <pc:sldMk cId="1269201181" sldId="283"/>
            <ac:cxnSpMk id="79" creationId="{48E487C2-84AC-4403-C37D-3013D030FC41}"/>
          </ac:cxnSpMkLst>
        </pc:cxnChg>
      </pc:sldChg>
      <pc:sldChg chg="modSp mod modNotesTx">
        <pc:chgData name="Elinam Gayi" userId="8124cf83-9da0-43b0-95e5-7455ce53a5f1" providerId="ADAL" clId="{3911E151-E6F4-49B3-A9DF-070BEB63541A}" dt="2025-04-29T14:17:30.403" v="847" actId="114"/>
        <pc:sldMkLst>
          <pc:docMk/>
          <pc:sldMk cId="1202658597" sldId="284"/>
        </pc:sldMkLst>
        <pc:graphicFrameChg chg="modGraphic">
          <ac:chgData name="Elinam Gayi" userId="8124cf83-9da0-43b0-95e5-7455ce53a5f1" providerId="ADAL" clId="{3911E151-E6F4-49B3-A9DF-070BEB63541A}" dt="2025-04-29T14:17:30.403" v="847" actId="114"/>
          <ac:graphicFrameMkLst>
            <pc:docMk/>
            <pc:sldMk cId="1202658597" sldId="284"/>
            <ac:graphicFrameMk id="23" creationId="{758105EE-5BDB-8AAC-45EE-E0AB6A8E67AE}"/>
          </ac:graphicFrameMkLst>
        </pc:graphicFrameChg>
      </pc:sldChg>
      <pc:sldChg chg="modNotesTx">
        <pc:chgData name="Elinam Gayi" userId="8124cf83-9da0-43b0-95e5-7455ce53a5f1" providerId="ADAL" clId="{3911E151-E6F4-49B3-A9DF-070BEB63541A}" dt="2025-04-29T13:27:48.061" v="124"/>
        <pc:sldMkLst>
          <pc:docMk/>
          <pc:sldMk cId="2058612836" sldId="285"/>
        </pc:sldMkLst>
      </pc:sldChg>
      <pc:sldChg chg="modNotesTx">
        <pc:chgData name="Elinam Gayi" userId="8124cf83-9da0-43b0-95e5-7455ce53a5f1" providerId="ADAL" clId="{3911E151-E6F4-49B3-A9DF-070BEB63541A}" dt="2025-04-29T13:26:23.631" v="42" actId="20577"/>
        <pc:sldMkLst>
          <pc:docMk/>
          <pc:sldMk cId="3489312941" sldId="288"/>
        </pc:sldMkLst>
      </pc:sldChg>
      <pc:sldChg chg="modSp mod">
        <pc:chgData name="Elinam Gayi" userId="8124cf83-9da0-43b0-95e5-7455ce53a5f1" providerId="ADAL" clId="{3911E151-E6F4-49B3-A9DF-070BEB63541A}" dt="2025-04-29T14:18:16.849" v="848" actId="20577"/>
        <pc:sldMkLst>
          <pc:docMk/>
          <pc:sldMk cId="3936195982" sldId="289"/>
        </pc:sldMkLst>
        <pc:spChg chg="mod">
          <ac:chgData name="Elinam Gayi" userId="8124cf83-9da0-43b0-95e5-7455ce53a5f1" providerId="ADAL" clId="{3911E151-E6F4-49B3-A9DF-070BEB63541A}" dt="2025-04-29T14:18:16.849" v="848" actId="20577"/>
          <ac:spMkLst>
            <pc:docMk/>
            <pc:sldMk cId="3936195982" sldId="289"/>
            <ac:spMk id="2" creationId="{9EF4E731-AE00-EF99-E9D3-4C85A0D8991F}"/>
          </ac:spMkLst>
        </pc:spChg>
      </pc:sldChg>
      <pc:sldChg chg="modNotesTx">
        <pc:chgData name="Elinam Gayi" userId="8124cf83-9da0-43b0-95e5-7455ce53a5f1" providerId="ADAL" clId="{3911E151-E6F4-49B3-A9DF-070BEB63541A}" dt="2025-04-29T13:26:31.302" v="44" actId="20577"/>
        <pc:sldMkLst>
          <pc:docMk/>
          <pc:sldMk cId="2683173806" sldId="290"/>
        </pc:sldMkLst>
      </pc:sldChg>
      <pc:sldChg chg="modNotesTx">
        <pc:chgData name="Elinam Gayi" userId="8124cf83-9da0-43b0-95e5-7455ce53a5f1" providerId="ADAL" clId="{3911E151-E6F4-49B3-A9DF-070BEB63541A}" dt="2025-04-29T13:35:53.668" v="480" actId="20577"/>
        <pc:sldMkLst>
          <pc:docMk/>
          <pc:sldMk cId="422225245" sldId="291"/>
        </pc:sldMkLst>
      </pc:sldChg>
      <pc:sldChg chg="modNotesTx">
        <pc:chgData name="Elinam Gayi" userId="8124cf83-9da0-43b0-95e5-7455ce53a5f1" providerId="ADAL" clId="{3911E151-E6F4-49B3-A9DF-070BEB63541A}" dt="2025-04-29T13:35:59.881" v="481"/>
        <pc:sldMkLst>
          <pc:docMk/>
          <pc:sldMk cId="318832237" sldId="292"/>
        </pc:sldMkLst>
      </pc:sldChg>
      <pc:sldChg chg="addSp delSp modSp mod">
        <pc:chgData name="Elinam Gayi" userId="8124cf83-9da0-43b0-95e5-7455ce53a5f1" providerId="ADAL" clId="{3911E151-E6F4-49B3-A9DF-070BEB63541A}" dt="2025-05-08T11:38:09.396" v="1930"/>
        <pc:sldMkLst>
          <pc:docMk/>
          <pc:sldMk cId="2991903815" sldId="317"/>
        </pc:sldMkLst>
        <pc:spChg chg="add mod">
          <ac:chgData name="Elinam Gayi" userId="8124cf83-9da0-43b0-95e5-7455ce53a5f1" providerId="ADAL" clId="{3911E151-E6F4-49B3-A9DF-070BEB63541A}" dt="2025-05-08T11:37:57.218" v="1925"/>
          <ac:spMkLst>
            <pc:docMk/>
            <pc:sldMk cId="2991903815" sldId="317"/>
            <ac:spMk id="4" creationId="{20D43538-C3B9-E704-93E5-9D15C40F3811}"/>
          </ac:spMkLst>
        </pc:spChg>
        <pc:spChg chg="add del mod">
          <ac:chgData name="Elinam Gayi" userId="8124cf83-9da0-43b0-95e5-7455ce53a5f1" providerId="ADAL" clId="{3911E151-E6F4-49B3-A9DF-070BEB63541A}" dt="2025-05-08T11:38:09.105" v="1929" actId="478"/>
          <ac:spMkLst>
            <pc:docMk/>
            <pc:sldMk cId="2991903815" sldId="317"/>
            <ac:spMk id="6" creationId="{92CD5A6A-9B57-7EF9-6FFA-BD3C815249C1}"/>
          </ac:spMkLst>
        </pc:spChg>
        <pc:spChg chg="add del">
          <ac:chgData name="Elinam Gayi" userId="8124cf83-9da0-43b0-95e5-7455ce53a5f1" providerId="ADAL" clId="{3911E151-E6F4-49B3-A9DF-070BEB63541A}" dt="2025-05-08T11:38:09.105" v="1929" actId="478"/>
          <ac:spMkLst>
            <pc:docMk/>
            <pc:sldMk cId="2991903815" sldId="317"/>
            <ac:spMk id="7" creationId="{941C8B3A-7594-C625-4A25-2555073D794B}"/>
          </ac:spMkLst>
        </pc:spChg>
        <pc:spChg chg="add mod">
          <ac:chgData name="Elinam Gayi" userId="8124cf83-9da0-43b0-95e5-7455ce53a5f1" providerId="ADAL" clId="{3911E151-E6F4-49B3-A9DF-070BEB63541A}" dt="2025-05-08T11:37:57.218" v="1925"/>
          <ac:spMkLst>
            <pc:docMk/>
            <pc:sldMk cId="2991903815" sldId="317"/>
            <ac:spMk id="8" creationId="{E41FBDC8-3FA1-117A-E3A2-933003450A6F}"/>
          </ac:spMkLst>
        </pc:spChg>
        <pc:spChg chg="add del">
          <ac:chgData name="Elinam Gayi" userId="8124cf83-9da0-43b0-95e5-7455ce53a5f1" providerId="ADAL" clId="{3911E151-E6F4-49B3-A9DF-070BEB63541A}" dt="2025-05-08T11:38:09.105" v="1929" actId="478"/>
          <ac:spMkLst>
            <pc:docMk/>
            <pc:sldMk cId="2991903815" sldId="317"/>
            <ac:spMk id="10" creationId="{A47D313C-FC1F-BDB7-F40B-3601078A82D5}"/>
          </ac:spMkLst>
        </pc:spChg>
        <pc:spChg chg="add del">
          <ac:chgData name="Elinam Gayi" userId="8124cf83-9da0-43b0-95e5-7455ce53a5f1" providerId="ADAL" clId="{3911E151-E6F4-49B3-A9DF-070BEB63541A}" dt="2025-05-08T11:38:09.105" v="1929" actId="478"/>
          <ac:spMkLst>
            <pc:docMk/>
            <pc:sldMk cId="2991903815" sldId="317"/>
            <ac:spMk id="11" creationId="{C36B7EB1-61B6-6962-57C8-418598BBC3CB}"/>
          </ac:spMkLst>
        </pc:spChg>
        <pc:spChg chg="add del">
          <ac:chgData name="Elinam Gayi" userId="8124cf83-9da0-43b0-95e5-7455ce53a5f1" providerId="ADAL" clId="{3911E151-E6F4-49B3-A9DF-070BEB63541A}" dt="2025-05-08T11:38:09.105" v="1929" actId="478"/>
          <ac:spMkLst>
            <pc:docMk/>
            <pc:sldMk cId="2991903815" sldId="317"/>
            <ac:spMk id="12" creationId="{C777E087-695D-1063-EA66-2B8C06C58CE0}"/>
          </ac:spMkLst>
        </pc:spChg>
        <pc:spChg chg="add del">
          <ac:chgData name="Elinam Gayi" userId="8124cf83-9da0-43b0-95e5-7455ce53a5f1" providerId="ADAL" clId="{3911E151-E6F4-49B3-A9DF-070BEB63541A}" dt="2025-05-08T11:38:09.105" v="1929" actId="478"/>
          <ac:spMkLst>
            <pc:docMk/>
            <pc:sldMk cId="2991903815" sldId="317"/>
            <ac:spMk id="13" creationId="{7FC845E2-A312-0761-5211-6577DE0305CF}"/>
          </ac:spMkLst>
        </pc:spChg>
        <pc:spChg chg="mod">
          <ac:chgData name="Elinam Gayi" userId="8124cf83-9da0-43b0-95e5-7455ce53a5f1" providerId="ADAL" clId="{3911E151-E6F4-49B3-A9DF-070BEB63541A}" dt="2025-05-08T11:37:53.814" v="1924" actId="1076"/>
          <ac:spMkLst>
            <pc:docMk/>
            <pc:sldMk cId="2991903815" sldId="317"/>
            <ac:spMk id="14" creationId="{786E4043-33D5-3F54-5616-87AB60F37747}"/>
          </ac:spMkLst>
        </pc:spChg>
        <pc:spChg chg="mod">
          <ac:chgData name="Elinam Gayi" userId="8124cf83-9da0-43b0-95e5-7455ce53a5f1" providerId="ADAL" clId="{3911E151-E6F4-49B3-A9DF-070BEB63541A}" dt="2025-05-08T11:37:53.814" v="1924" actId="1076"/>
          <ac:spMkLst>
            <pc:docMk/>
            <pc:sldMk cId="2991903815" sldId="317"/>
            <ac:spMk id="15" creationId="{9E7CC771-6B73-ADBB-10D6-77E1CB8EA095}"/>
          </ac:spMkLst>
        </pc:spChg>
        <pc:spChg chg="add mod">
          <ac:chgData name="Elinam Gayi" userId="8124cf83-9da0-43b0-95e5-7455ce53a5f1" providerId="ADAL" clId="{3911E151-E6F4-49B3-A9DF-070BEB63541A}" dt="2025-05-08T11:37:57.218" v="1925"/>
          <ac:spMkLst>
            <pc:docMk/>
            <pc:sldMk cId="2991903815" sldId="317"/>
            <ac:spMk id="21" creationId="{95BF4568-A18F-95F9-3915-879106492C45}"/>
          </ac:spMkLst>
        </pc:spChg>
        <pc:spChg chg="add mod">
          <ac:chgData name="Elinam Gayi" userId="8124cf83-9da0-43b0-95e5-7455ce53a5f1" providerId="ADAL" clId="{3911E151-E6F4-49B3-A9DF-070BEB63541A}" dt="2025-05-08T11:37:57.218" v="1925"/>
          <ac:spMkLst>
            <pc:docMk/>
            <pc:sldMk cId="2991903815" sldId="317"/>
            <ac:spMk id="22" creationId="{E08CF450-A2B1-2881-7B0A-5675A42F1CC9}"/>
          </ac:spMkLst>
        </pc:spChg>
        <pc:spChg chg="add mod">
          <ac:chgData name="Elinam Gayi" userId="8124cf83-9da0-43b0-95e5-7455ce53a5f1" providerId="ADAL" clId="{3911E151-E6F4-49B3-A9DF-070BEB63541A}" dt="2025-05-08T11:37:57.218" v="1925"/>
          <ac:spMkLst>
            <pc:docMk/>
            <pc:sldMk cId="2991903815" sldId="317"/>
            <ac:spMk id="23" creationId="{E73F5854-A589-A862-83B1-412B757DC972}"/>
          </ac:spMkLst>
        </pc:spChg>
        <pc:spChg chg="add mod">
          <ac:chgData name="Elinam Gayi" userId="8124cf83-9da0-43b0-95e5-7455ce53a5f1" providerId="ADAL" clId="{3911E151-E6F4-49B3-A9DF-070BEB63541A}" dt="2025-05-08T11:37:57.218" v="1925"/>
          <ac:spMkLst>
            <pc:docMk/>
            <pc:sldMk cId="2991903815" sldId="317"/>
            <ac:spMk id="24" creationId="{D787C5C4-2038-2375-6B87-C0108CE975E8}"/>
          </ac:spMkLst>
        </pc:spChg>
        <pc:spChg chg="add mod">
          <ac:chgData name="Elinam Gayi" userId="8124cf83-9da0-43b0-95e5-7455ce53a5f1" providerId="ADAL" clId="{3911E151-E6F4-49B3-A9DF-070BEB63541A}" dt="2025-05-08T11:37:57.218" v="1925"/>
          <ac:spMkLst>
            <pc:docMk/>
            <pc:sldMk cId="2991903815" sldId="317"/>
            <ac:spMk id="25" creationId="{22A172EC-1B9C-BA26-0441-3AA62FD1ADAA}"/>
          </ac:spMkLst>
        </pc:spChg>
        <pc:spChg chg="add mod">
          <ac:chgData name="Elinam Gayi" userId="8124cf83-9da0-43b0-95e5-7455ce53a5f1" providerId="ADAL" clId="{3911E151-E6F4-49B3-A9DF-070BEB63541A}" dt="2025-05-08T11:37:57.218" v="1925"/>
          <ac:spMkLst>
            <pc:docMk/>
            <pc:sldMk cId="2991903815" sldId="317"/>
            <ac:spMk id="26" creationId="{1E7BC7AF-3268-6630-F098-64267C7DD239}"/>
          </ac:spMkLst>
        </pc:spChg>
        <pc:spChg chg="add mod">
          <ac:chgData name="Elinam Gayi" userId="8124cf83-9da0-43b0-95e5-7455ce53a5f1" providerId="ADAL" clId="{3911E151-E6F4-49B3-A9DF-070BEB63541A}" dt="2025-05-08T11:38:02.757" v="1927"/>
          <ac:spMkLst>
            <pc:docMk/>
            <pc:sldMk cId="2991903815" sldId="317"/>
            <ac:spMk id="27" creationId="{F5EFE803-4EF9-F9EA-677E-E6896393A444}"/>
          </ac:spMkLst>
        </pc:spChg>
        <pc:spChg chg="add mod">
          <ac:chgData name="Elinam Gayi" userId="8124cf83-9da0-43b0-95e5-7455ce53a5f1" providerId="ADAL" clId="{3911E151-E6F4-49B3-A9DF-070BEB63541A}" dt="2025-05-08T11:38:02.757" v="1927"/>
          <ac:spMkLst>
            <pc:docMk/>
            <pc:sldMk cId="2991903815" sldId="317"/>
            <ac:spMk id="28" creationId="{2B22E7D2-3DED-BA3D-C456-79263ADEA751}"/>
          </ac:spMkLst>
        </pc:spChg>
        <pc:spChg chg="add mod">
          <ac:chgData name="Elinam Gayi" userId="8124cf83-9da0-43b0-95e5-7455ce53a5f1" providerId="ADAL" clId="{3911E151-E6F4-49B3-A9DF-070BEB63541A}" dt="2025-05-08T11:38:02.757" v="1927"/>
          <ac:spMkLst>
            <pc:docMk/>
            <pc:sldMk cId="2991903815" sldId="317"/>
            <ac:spMk id="30" creationId="{E2F095EC-2417-59D8-3364-D310803C41B0}"/>
          </ac:spMkLst>
        </pc:spChg>
        <pc:spChg chg="add mod">
          <ac:chgData name="Elinam Gayi" userId="8124cf83-9da0-43b0-95e5-7455ce53a5f1" providerId="ADAL" clId="{3911E151-E6F4-49B3-A9DF-070BEB63541A}" dt="2025-05-08T11:38:02.757" v="1927"/>
          <ac:spMkLst>
            <pc:docMk/>
            <pc:sldMk cId="2991903815" sldId="317"/>
            <ac:spMk id="31" creationId="{2E228B9F-607F-2350-AE70-54D247B6CF2C}"/>
          </ac:spMkLst>
        </pc:spChg>
        <pc:spChg chg="add mod">
          <ac:chgData name="Elinam Gayi" userId="8124cf83-9da0-43b0-95e5-7455ce53a5f1" providerId="ADAL" clId="{3911E151-E6F4-49B3-A9DF-070BEB63541A}" dt="2025-05-08T11:38:02.757" v="1927"/>
          <ac:spMkLst>
            <pc:docMk/>
            <pc:sldMk cId="2991903815" sldId="317"/>
            <ac:spMk id="32" creationId="{7D1D91AC-A3AD-75CF-3E42-9C6A9BE8ACA9}"/>
          </ac:spMkLst>
        </pc:spChg>
        <pc:spChg chg="add mod">
          <ac:chgData name="Elinam Gayi" userId="8124cf83-9da0-43b0-95e5-7455ce53a5f1" providerId="ADAL" clId="{3911E151-E6F4-49B3-A9DF-070BEB63541A}" dt="2025-05-08T11:38:02.757" v="1927"/>
          <ac:spMkLst>
            <pc:docMk/>
            <pc:sldMk cId="2991903815" sldId="317"/>
            <ac:spMk id="33" creationId="{6161D524-3949-6899-C1AA-32E265CB8FC2}"/>
          </ac:spMkLst>
        </pc:spChg>
        <pc:spChg chg="add mod">
          <ac:chgData name="Elinam Gayi" userId="8124cf83-9da0-43b0-95e5-7455ce53a5f1" providerId="ADAL" clId="{3911E151-E6F4-49B3-A9DF-070BEB63541A}" dt="2025-05-08T11:38:02.757" v="1927"/>
          <ac:spMkLst>
            <pc:docMk/>
            <pc:sldMk cId="2991903815" sldId="317"/>
            <ac:spMk id="34" creationId="{416FA81D-366B-4CD3-136C-E2C96E63314F}"/>
          </ac:spMkLst>
        </pc:spChg>
        <pc:spChg chg="add mod">
          <ac:chgData name="Elinam Gayi" userId="8124cf83-9da0-43b0-95e5-7455ce53a5f1" providerId="ADAL" clId="{3911E151-E6F4-49B3-A9DF-070BEB63541A}" dt="2025-05-08T11:38:02.757" v="1927"/>
          <ac:spMkLst>
            <pc:docMk/>
            <pc:sldMk cId="2991903815" sldId="317"/>
            <ac:spMk id="35" creationId="{AF9FAA0D-8953-756E-5A7E-386021EE44BB}"/>
          </ac:spMkLst>
        </pc:spChg>
        <pc:spChg chg="add mod">
          <ac:chgData name="Elinam Gayi" userId="8124cf83-9da0-43b0-95e5-7455ce53a5f1" providerId="ADAL" clId="{3911E151-E6F4-49B3-A9DF-070BEB63541A}" dt="2025-05-08T11:38:09.396" v="1930"/>
          <ac:spMkLst>
            <pc:docMk/>
            <pc:sldMk cId="2991903815" sldId="317"/>
            <ac:spMk id="36" creationId="{6617512E-1F41-AF61-62E1-6634452772E9}"/>
          </ac:spMkLst>
        </pc:spChg>
        <pc:spChg chg="add mod">
          <ac:chgData name="Elinam Gayi" userId="8124cf83-9da0-43b0-95e5-7455ce53a5f1" providerId="ADAL" clId="{3911E151-E6F4-49B3-A9DF-070BEB63541A}" dt="2025-05-08T11:38:09.396" v="1930"/>
          <ac:spMkLst>
            <pc:docMk/>
            <pc:sldMk cId="2991903815" sldId="317"/>
            <ac:spMk id="37" creationId="{ACD461A2-7418-C93B-4CCE-72155847278F}"/>
          </ac:spMkLst>
        </pc:spChg>
        <pc:spChg chg="add mod">
          <ac:chgData name="Elinam Gayi" userId="8124cf83-9da0-43b0-95e5-7455ce53a5f1" providerId="ADAL" clId="{3911E151-E6F4-49B3-A9DF-070BEB63541A}" dt="2025-05-08T11:38:09.396" v="1930"/>
          <ac:spMkLst>
            <pc:docMk/>
            <pc:sldMk cId="2991903815" sldId="317"/>
            <ac:spMk id="38" creationId="{D38E0447-5206-24CC-33DE-D72196726ED0}"/>
          </ac:spMkLst>
        </pc:spChg>
        <pc:spChg chg="add mod">
          <ac:chgData name="Elinam Gayi" userId="8124cf83-9da0-43b0-95e5-7455ce53a5f1" providerId="ADAL" clId="{3911E151-E6F4-49B3-A9DF-070BEB63541A}" dt="2025-05-08T11:38:09.396" v="1930"/>
          <ac:spMkLst>
            <pc:docMk/>
            <pc:sldMk cId="2991903815" sldId="317"/>
            <ac:spMk id="41" creationId="{A09C0534-E8B1-1F07-EF7C-9EB05F14B185}"/>
          </ac:spMkLst>
        </pc:spChg>
        <pc:spChg chg="add mod">
          <ac:chgData name="Elinam Gayi" userId="8124cf83-9da0-43b0-95e5-7455ce53a5f1" providerId="ADAL" clId="{3911E151-E6F4-49B3-A9DF-070BEB63541A}" dt="2025-05-08T11:38:09.396" v="1930"/>
          <ac:spMkLst>
            <pc:docMk/>
            <pc:sldMk cId="2991903815" sldId="317"/>
            <ac:spMk id="42" creationId="{8234ACFA-F776-3B84-EE2E-C156FB539561}"/>
          </ac:spMkLst>
        </pc:spChg>
        <pc:spChg chg="add mod">
          <ac:chgData name="Elinam Gayi" userId="8124cf83-9da0-43b0-95e5-7455ce53a5f1" providerId="ADAL" clId="{3911E151-E6F4-49B3-A9DF-070BEB63541A}" dt="2025-05-08T11:38:09.396" v="1930"/>
          <ac:spMkLst>
            <pc:docMk/>
            <pc:sldMk cId="2991903815" sldId="317"/>
            <ac:spMk id="43" creationId="{F439AAC1-0D73-5B17-18E9-75D280E36296}"/>
          </ac:spMkLst>
        </pc:spChg>
        <pc:spChg chg="add mod">
          <ac:chgData name="Elinam Gayi" userId="8124cf83-9da0-43b0-95e5-7455ce53a5f1" providerId="ADAL" clId="{3911E151-E6F4-49B3-A9DF-070BEB63541A}" dt="2025-05-08T11:38:09.396" v="1930"/>
          <ac:spMkLst>
            <pc:docMk/>
            <pc:sldMk cId="2991903815" sldId="317"/>
            <ac:spMk id="44" creationId="{D52992CD-85C5-F23D-21FA-DF393C0502EF}"/>
          </ac:spMkLst>
        </pc:spChg>
        <pc:spChg chg="add mod">
          <ac:chgData name="Elinam Gayi" userId="8124cf83-9da0-43b0-95e5-7455ce53a5f1" providerId="ADAL" clId="{3911E151-E6F4-49B3-A9DF-070BEB63541A}" dt="2025-05-08T11:38:09.396" v="1930"/>
          <ac:spMkLst>
            <pc:docMk/>
            <pc:sldMk cId="2991903815" sldId="317"/>
            <ac:spMk id="45" creationId="{D356C22A-0E99-0B0F-2AFA-21F2E965F0B4}"/>
          </ac:spMkLst>
        </pc:spChg>
        <pc:grpChg chg="add del mod">
          <ac:chgData name="Elinam Gayi" userId="8124cf83-9da0-43b0-95e5-7455ce53a5f1" providerId="ADAL" clId="{3911E151-E6F4-49B3-A9DF-070BEB63541A}" dt="2025-05-08T11:38:05.301" v="1928" actId="478"/>
          <ac:grpSpMkLst>
            <pc:docMk/>
            <pc:sldMk cId="2991903815" sldId="317"/>
            <ac:grpSpMk id="16" creationId="{9DC5E403-9424-6095-2689-2F6AA8589D96}"/>
          </ac:grpSpMkLst>
        </pc:grpChg>
      </pc:sldChg>
      <pc:sldChg chg="modNotesTx">
        <pc:chgData name="Elinam Gayi" userId="8124cf83-9da0-43b0-95e5-7455ce53a5f1" providerId="ADAL" clId="{3911E151-E6F4-49B3-A9DF-070BEB63541A}" dt="2025-04-29T13:41:27.749" v="754"/>
        <pc:sldMkLst>
          <pc:docMk/>
          <pc:sldMk cId="3552130429" sldId="319"/>
        </pc:sldMkLst>
      </pc:sldChg>
      <pc:sldChg chg="addSp delSp modSp add del mod ord modNotesTx">
        <pc:chgData name="Elinam Gayi" userId="8124cf83-9da0-43b0-95e5-7455ce53a5f1" providerId="ADAL" clId="{3911E151-E6F4-49B3-A9DF-070BEB63541A}" dt="2025-05-06T09:09:44.304" v="1869" actId="2696"/>
        <pc:sldMkLst>
          <pc:docMk/>
          <pc:sldMk cId="2092929588" sldId="320"/>
        </pc:sldMkLst>
      </pc:sldChg>
      <pc:sldChg chg="addSp delSp modSp add mod modNotesTx">
        <pc:chgData name="Elinam Gayi" userId="8124cf83-9da0-43b0-95e5-7455ce53a5f1" providerId="ADAL" clId="{3911E151-E6F4-49B3-A9DF-070BEB63541A}" dt="2025-05-07T05:42:46.514" v="1923" actId="1076"/>
        <pc:sldMkLst>
          <pc:docMk/>
          <pc:sldMk cId="3471828354" sldId="321"/>
        </pc:sldMkLst>
        <pc:spChg chg="mod">
          <ac:chgData name="Elinam Gayi" userId="8124cf83-9da0-43b0-95e5-7455ce53a5f1" providerId="ADAL" clId="{3911E151-E6F4-49B3-A9DF-070BEB63541A}" dt="2025-05-06T09:09:05.931" v="1860" actId="14100"/>
          <ac:spMkLst>
            <pc:docMk/>
            <pc:sldMk cId="3471828354" sldId="321"/>
            <ac:spMk id="6" creationId="{2EBF1DE4-3010-1763-CA96-158E5CB10EFF}"/>
          </ac:spMkLst>
        </pc:spChg>
        <pc:spChg chg="mod">
          <ac:chgData name="Elinam Gayi" userId="8124cf83-9da0-43b0-95e5-7455ce53a5f1" providerId="ADAL" clId="{3911E151-E6F4-49B3-A9DF-070BEB63541A}" dt="2025-05-06T09:03:04.592" v="1777" actId="20577"/>
          <ac:spMkLst>
            <pc:docMk/>
            <pc:sldMk cId="3471828354" sldId="321"/>
            <ac:spMk id="8" creationId="{378F2C84-9EC9-E806-DC99-AC042D667E3C}"/>
          </ac:spMkLst>
        </pc:spChg>
        <pc:spChg chg="add mod">
          <ac:chgData name="Elinam Gayi" userId="8124cf83-9da0-43b0-95e5-7455ce53a5f1" providerId="ADAL" clId="{3911E151-E6F4-49B3-A9DF-070BEB63541A}" dt="2025-05-06T08:42:36.791" v="1580" actId="1076"/>
          <ac:spMkLst>
            <pc:docMk/>
            <pc:sldMk cId="3471828354" sldId="321"/>
            <ac:spMk id="9" creationId="{F561DD60-B980-93A0-E91D-8246A7C21504}"/>
          </ac:spMkLst>
        </pc:spChg>
        <pc:spChg chg="mod">
          <ac:chgData name="Elinam Gayi" userId="8124cf83-9da0-43b0-95e5-7455ce53a5f1" providerId="ADAL" clId="{3911E151-E6F4-49B3-A9DF-070BEB63541A}" dt="2025-05-06T09:04:04.063" v="1786"/>
          <ac:spMkLst>
            <pc:docMk/>
            <pc:sldMk cId="3471828354" sldId="321"/>
            <ac:spMk id="18" creationId="{FB0D27EA-DEC2-9611-6CD2-740CB620F54B}"/>
          </ac:spMkLst>
        </pc:spChg>
        <pc:spChg chg="mod">
          <ac:chgData name="Elinam Gayi" userId="8124cf83-9da0-43b0-95e5-7455ce53a5f1" providerId="ADAL" clId="{3911E151-E6F4-49B3-A9DF-070BEB63541A}" dt="2025-05-06T09:04:25.193" v="1808" actId="20577"/>
          <ac:spMkLst>
            <pc:docMk/>
            <pc:sldMk cId="3471828354" sldId="321"/>
            <ac:spMk id="19" creationId="{C492A048-DDF7-3C0A-860E-C210CB702E0C}"/>
          </ac:spMkLst>
        </pc:spChg>
        <pc:spChg chg="mod">
          <ac:chgData name="Elinam Gayi" userId="8124cf83-9da0-43b0-95e5-7455ce53a5f1" providerId="ADAL" clId="{3911E151-E6F4-49B3-A9DF-070BEB63541A}" dt="2025-05-06T09:09:00.852" v="1858" actId="14100"/>
          <ac:spMkLst>
            <pc:docMk/>
            <pc:sldMk cId="3471828354" sldId="321"/>
            <ac:spMk id="73" creationId="{068180E1-35E0-62FA-4F0D-41A5C9DCEA38}"/>
          </ac:spMkLst>
        </pc:spChg>
        <pc:spChg chg="mod">
          <ac:chgData name="Elinam Gayi" userId="8124cf83-9da0-43b0-95e5-7455ce53a5f1" providerId="ADAL" clId="{3911E151-E6F4-49B3-A9DF-070BEB63541A}" dt="2025-05-06T09:09:03.042" v="1859" actId="1076"/>
          <ac:spMkLst>
            <pc:docMk/>
            <pc:sldMk cId="3471828354" sldId="321"/>
            <ac:spMk id="76" creationId="{6294FC70-4202-A229-58EA-E33CD67D398B}"/>
          </ac:spMkLst>
        </pc:spChg>
        <pc:spChg chg="mod">
          <ac:chgData name="Elinam Gayi" userId="8124cf83-9da0-43b0-95e5-7455ce53a5f1" providerId="ADAL" clId="{3911E151-E6F4-49B3-A9DF-070BEB63541A}" dt="2025-05-06T09:08:58.288" v="1857" actId="14100"/>
          <ac:spMkLst>
            <pc:docMk/>
            <pc:sldMk cId="3471828354" sldId="321"/>
            <ac:spMk id="77" creationId="{E82DEC3F-F3A4-02ED-031A-38AA374F4578}"/>
          </ac:spMkLst>
        </pc:spChg>
        <pc:grpChg chg="add mod">
          <ac:chgData name="Elinam Gayi" userId="8124cf83-9da0-43b0-95e5-7455ce53a5f1" providerId="ADAL" clId="{3911E151-E6F4-49B3-A9DF-070BEB63541A}" dt="2025-05-06T09:11:36.896" v="1911" actId="1076"/>
          <ac:grpSpMkLst>
            <pc:docMk/>
            <pc:sldMk cId="3471828354" sldId="321"/>
            <ac:grpSpMk id="16" creationId="{74207C1E-E864-3A9F-8A62-A74AFE944EE6}"/>
          </ac:grpSpMkLst>
        </pc:grpChg>
        <pc:graphicFrameChg chg="add del mod modGraphic">
          <ac:chgData name="Elinam Gayi" userId="8124cf83-9da0-43b0-95e5-7455ce53a5f1" providerId="ADAL" clId="{3911E151-E6F4-49B3-A9DF-070BEB63541A}" dt="2025-05-07T05:41:05.763" v="1912" actId="478"/>
          <ac:graphicFrameMkLst>
            <pc:docMk/>
            <pc:sldMk cId="3471828354" sldId="321"/>
            <ac:graphicFrameMk id="13" creationId="{296E9CC2-4EEB-0E68-6162-CE6EDAA1F9BE}"/>
          </ac:graphicFrameMkLst>
        </pc:graphicFrameChg>
        <pc:graphicFrameChg chg="add mod modGraphic">
          <ac:chgData name="Elinam Gayi" userId="8124cf83-9da0-43b0-95e5-7455ce53a5f1" providerId="ADAL" clId="{3911E151-E6F4-49B3-A9DF-070BEB63541A}" dt="2025-05-07T05:42:35.722" v="1921" actId="1076"/>
          <ac:graphicFrameMkLst>
            <pc:docMk/>
            <pc:sldMk cId="3471828354" sldId="321"/>
            <ac:graphicFrameMk id="64" creationId="{1FAC4B09-6326-F132-C29A-D36C038A42A1}"/>
          </ac:graphicFrameMkLst>
        </pc:graphicFrameChg>
        <pc:picChg chg="add mod">
          <ac:chgData name="Elinam Gayi" userId="8124cf83-9da0-43b0-95e5-7455ce53a5f1" providerId="ADAL" clId="{3911E151-E6F4-49B3-A9DF-070BEB63541A}" dt="2025-05-07T05:42:46.514" v="1923" actId="1076"/>
          <ac:picMkLst>
            <pc:docMk/>
            <pc:sldMk cId="3471828354" sldId="321"/>
            <ac:picMk id="20" creationId="{9D11918C-FDD4-C4D6-A272-0BE150B4F131}"/>
          </ac:picMkLst>
        </pc:picChg>
      </pc:sldChg>
      <pc:sldChg chg="add del">
        <pc:chgData name="Elinam Gayi" userId="8124cf83-9da0-43b0-95e5-7455ce53a5f1" providerId="ADAL" clId="{3911E151-E6F4-49B3-A9DF-070BEB63541A}" dt="2025-05-05T08:21:23.956" v="1514" actId="47"/>
        <pc:sldMkLst>
          <pc:docMk/>
          <pc:sldMk cId="663908496" sldId="322"/>
        </pc:sldMkLst>
      </pc:sldChg>
      <pc:sldChg chg="add del">
        <pc:chgData name="Elinam Gayi" userId="8124cf83-9da0-43b0-95e5-7455ce53a5f1" providerId="ADAL" clId="{3911E151-E6F4-49B3-A9DF-070BEB63541A}" dt="2025-05-06T09:09:44.304" v="1869" actId="2696"/>
        <pc:sldMkLst>
          <pc:docMk/>
          <pc:sldMk cId="3368245185" sldId="322"/>
        </pc:sldMkLst>
      </pc:sldChg>
      <pc:sldChg chg="addSp delSp modSp add mod ord">
        <pc:chgData name="Elinam Gayi" userId="8124cf83-9da0-43b0-95e5-7455ce53a5f1" providerId="ADAL" clId="{3911E151-E6F4-49B3-A9DF-070BEB63541A}" dt="2025-05-06T09:09:34.228" v="1866"/>
        <pc:sldMkLst>
          <pc:docMk/>
          <pc:sldMk cId="450461596" sldId="323"/>
        </pc:sldMkLst>
        <pc:spChg chg="add mod">
          <ac:chgData name="Elinam Gayi" userId="8124cf83-9da0-43b0-95e5-7455ce53a5f1" providerId="ADAL" clId="{3911E151-E6F4-49B3-A9DF-070BEB63541A}" dt="2025-05-06T08:57:59.947" v="1667" actId="1076"/>
          <ac:spMkLst>
            <pc:docMk/>
            <pc:sldMk cId="450461596" sldId="323"/>
            <ac:spMk id="2" creationId="{9D8ED0E8-130C-4BE9-52FE-D284E1C97E0C}"/>
          </ac:spMkLst>
        </pc:spChg>
        <pc:spChg chg="mod">
          <ac:chgData name="Elinam Gayi" userId="8124cf83-9da0-43b0-95e5-7455ce53a5f1" providerId="ADAL" clId="{3911E151-E6F4-49B3-A9DF-070BEB63541A}" dt="2025-05-06T08:57:56.615" v="1666"/>
          <ac:spMkLst>
            <pc:docMk/>
            <pc:sldMk cId="450461596" sldId="323"/>
            <ac:spMk id="5" creationId="{DCF558FE-A09E-CEDC-D745-51E1B5DEFC69}"/>
          </ac:spMkLst>
        </pc:spChg>
        <pc:spChg chg="mod">
          <ac:chgData name="Elinam Gayi" userId="8124cf83-9da0-43b0-95e5-7455ce53a5f1" providerId="ADAL" clId="{3911E151-E6F4-49B3-A9DF-070BEB63541A}" dt="2025-05-06T08:58:15.012" v="1672" actId="14100"/>
          <ac:spMkLst>
            <pc:docMk/>
            <pc:sldMk cId="450461596" sldId="323"/>
            <ac:spMk id="6" creationId="{B4EC6923-0BC5-78BB-09BD-82349341FCC3}"/>
          </ac:spMkLst>
        </pc:spChg>
        <pc:spChg chg="mod">
          <ac:chgData name="Elinam Gayi" userId="8124cf83-9da0-43b0-95e5-7455ce53a5f1" providerId="ADAL" clId="{3911E151-E6F4-49B3-A9DF-070BEB63541A}" dt="2025-05-06T08:56:59.549" v="1651" actId="14100"/>
          <ac:spMkLst>
            <pc:docMk/>
            <pc:sldMk cId="450461596" sldId="323"/>
            <ac:spMk id="8" creationId="{4E068ABE-1722-F7B3-A653-8A3C316A7AA5}"/>
          </ac:spMkLst>
        </pc:spChg>
        <pc:spChg chg="mod">
          <ac:chgData name="Elinam Gayi" userId="8124cf83-9da0-43b0-95e5-7455ce53a5f1" providerId="ADAL" clId="{3911E151-E6F4-49B3-A9DF-070BEB63541A}" dt="2025-05-06T08:57:56.615" v="1666"/>
          <ac:spMkLst>
            <pc:docMk/>
            <pc:sldMk cId="450461596" sldId="323"/>
            <ac:spMk id="9" creationId="{4A6EB64F-55FA-EF70-E416-CDA8DC382913}"/>
          </ac:spMkLst>
        </pc:spChg>
        <pc:spChg chg="add mod">
          <ac:chgData name="Elinam Gayi" userId="8124cf83-9da0-43b0-95e5-7455ce53a5f1" providerId="ADAL" clId="{3911E151-E6F4-49B3-A9DF-070BEB63541A}" dt="2025-05-06T08:57:59.947" v="1667" actId="1076"/>
          <ac:spMkLst>
            <pc:docMk/>
            <pc:sldMk cId="450461596" sldId="323"/>
            <ac:spMk id="10" creationId="{7E8F9F42-E65C-EAFB-235B-E34B124B1B2D}"/>
          </ac:spMkLst>
        </pc:spChg>
        <pc:spChg chg="add mod">
          <ac:chgData name="Elinam Gayi" userId="8124cf83-9da0-43b0-95e5-7455ce53a5f1" providerId="ADAL" clId="{3911E151-E6F4-49B3-A9DF-070BEB63541A}" dt="2025-05-06T08:57:59.947" v="1667" actId="1076"/>
          <ac:spMkLst>
            <pc:docMk/>
            <pc:sldMk cId="450461596" sldId="323"/>
            <ac:spMk id="11" creationId="{E7CA9708-A88E-BE80-5177-F846635D632C}"/>
          </ac:spMkLst>
        </pc:spChg>
        <pc:spChg chg="add mod">
          <ac:chgData name="Elinam Gayi" userId="8124cf83-9da0-43b0-95e5-7455ce53a5f1" providerId="ADAL" clId="{3911E151-E6F4-49B3-A9DF-070BEB63541A}" dt="2025-05-06T08:57:59.947" v="1667" actId="1076"/>
          <ac:spMkLst>
            <pc:docMk/>
            <pc:sldMk cId="450461596" sldId="323"/>
            <ac:spMk id="13" creationId="{C53D62C6-BED7-B6B2-7F23-E8AD29FBA570}"/>
          </ac:spMkLst>
        </pc:spChg>
        <pc:spChg chg="mod">
          <ac:chgData name="Elinam Gayi" userId="8124cf83-9da0-43b0-95e5-7455ce53a5f1" providerId="ADAL" clId="{3911E151-E6F4-49B3-A9DF-070BEB63541A}" dt="2025-05-06T08:57:41.045" v="1663" actId="20577"/>
          <ac:spMkLst>
            <pc:docMk/>
            <pc:sldMk cId="450461596" sldId="323"/>
            <ac:spMk id="20" creationId="{59D1CCEA-4B33-66D7-B3D7-95653FA583DD}"/>
          </ac:spMkLst>
        </pc:spChg>
        <pc:spChg chg="mod">
          <ac:chgData name="Elinam Gayi" userId="8124cf83-9da0-43b0-95e5-7455ce53a5f1" providerId="ADAL" clId="{3911E151-E6F4-49B3-A9DF-070BEB63541A}" dt="2025-05-06T08:58:10.384" v="1671" actId="403"/>
          <ac:spMkLst>
            <pc:docMk/>
            <pc:sldMk cId="450461596" sldId="323"/>
            <ac:spMk id="68" creationId="{2A9972C1-C1A9-7D23-4C00-66383ECC65D1}"/>
          </ac:spMkLst>
        </pc:spChg>
        <pc:grpChg chg="add mod">
          <ac:chgData name="Elinam Gayi" userId="8124cf83-9da0-43b0-95e5-7455ce53a5f1" providerId="ADAL" clId="{3911E151-E6F4-49B3-A9DF-070BEB63541A}" dt="2025-05-06T08:57:59.947" v="1667" actId="1076"/>
          <ac:grpSpMkLst>
            <pc:docMk/>
            <pc:sldMk cId="450461596" sldId="323"/>
            <ac:grpSpMk id="3" creationId="{47F9A1B9-7E86-6319-0867-BDE500FC55C8}"/>
          </ac:grpSpMkLst>
        </pc:grpChg>
        <pc:graphicFrameChg chg="add mod">
          <ac:chgData name="Elinam Gayi" userId="8124cf83-9da0-43b0-95e5-7455ce53a5f1" providerId="ADAL" clId="{3911E151-E6F4-49B3-A9DF-070BEB63541A}" dt="2025-05-06T08:57:59.947" v="1667" actId="1076"/>
          <ac:graphicFrameMkLst>
            <pc:docMk/>
            <pc:sldMk cId="450461596" sldId="323"/>
            <ac:graphicFrameMk id="14" creationId="{B2D0C4C4-49F5-EB9B-A81E-7ED4DD72A78C}"/>
          </ac:graphicFrameMkLst>
        </pc:graphicFrameChg>
        <pc:picChg chg="add mod">
          <ac:chgData name="Elinam Gayi" userId="8124cf83-9da0-43b0-95e5-7455ce53a5f1" providerId="ADAL" clId="{3911E151-E6F4-49B3-A9DF-070BEB63541A}" dt="2025-05-06T08:57:59.947" v="1667" actId="1076"/>
          <ac:picMkLst>
            <pc:docMk/>
            <pc:sldMk cId="450461596" sldId="323"/>
            <ac:picMk id="15" creationId="{4C69E962-BA02-6A5B-99EA-26C26B6A33E6}"/>
          </ac:picMkLst>
        </pc:picChg>
      </pc:sldChg>
      <pc:sldChg chg="addSp delSp modSp add mod">
        <pc:chgData name="Elinam Gayi" userId="8124cf83-9da0-43b0-95e5-7455ce53a5f1" providerId="ADAL" clId="{3911E151-E6F4-49B3-A9DF-070BEB63541A}" dt="2025-05-06T09:02:50.558" v="1769" actId="1076"/>
        <pc:sldMkLst>
          <pc:docMk/>
          <pc:sldMk cId="3105295941" sldId="324"/>
        </pc:sldMkLst>
        <pc:spChg chg="mod">
          <ac:chgData name="Elinam Gayi" userId="8124cf83-9da0-43b0-95e5-7455ce53a5f1" providerId="ADAL" clId="{3911E151-E6F4-49B3-A9DF-070BEB63541A}" dt="2025-05-06T08:58:41.135" v="1679" actId="14100"/>
          <ac:spMkLst>
            <pc:docMk/>
            <pc:sldMk cId="3105295941" sldId="324"/>
            <ac:spMk id="6" creationId="{EF85A781-AF8A-8091-842A-5B091CB14B68}"/>
          </ac:spMkLst>
        </pc:spChg>
        <pc:spChg chg="add mod">
          <ac:chgData name="Elinam Gayi" userId="8124cf83-9da0-43b0-95e5-7455ce53a5f1" providerId="ADAL" clId="{3911E151-E6F4-49B3-A9DF-070BEB63541A}" dt="2025-05-06T08:59:12.297" v="1685" actId="14100"/>
          <ac:spMkLst>
            <pc:docMk/>
            <pc:sldMk cId="3105295941" sldId="324"/>
            <ac:spMk id="7" creationId="{62173F8C-768E-AEC3-40FE-CDA85546A61C}"/>
          </ac:spMkLst>
        </pc:spChg>
        <pc:spChg chg="add mod">
          <ac:chgData name="Elinam Gayi" userId="8124cf83-9da0-43b0-95e5-7455ce53a5f1" providerId="ADAL" clId="{3911E151-E6F4-49B3-A9DF-070BEB63541A}" dt="2025-05-06T08:58:57.160" v="1681" actId="1076"/>
          <ac:spMkLst>
            <pc:docMk/>
            <pc:sldMk cId="3105295941" sldId="324"/>
            <ac:spMk id="16" creationId="{D0C28909-06E4-5BDC-64F0-1A1EAF979605}"/>
          </ac:spMkLst>
        </pc:spChg>
        <pc:spChg chg="add mod">
          <ac:chgData name="Elinam Gayi" userId="8124cf83-9da0-43b0-95e5-7455ce53a5f1" providerId="ADAL" clId="{3911E151-E6F4-49B3-A9DF-070BEB63541A}" dt="2025-05-06T09:02:33.844" v="1763" actId="14100"/>
          <ac:spMkLst>
            <pc:docMk/>
            <pc:sldMk cId="3105295941" sldId="324"/>
            <ac:spMk id="17" creationId="{34C06ABE-D177-8518-2846-F45F548F983A}"/>
          </ac:spMkLst>
        </pc:spChg>
        <pc:spChg chg="mod">
          <ac:chgData name="Elinam Gayi" userId="8124cf83-9da0-43b0-95e5-7455ce53a5f1" providerId="ADAL" clId="{3911E151-E6F4-49B3-A9DF-070BEB63541A}" dt="2025-05-06T08:58:52.927" v="1680"/>
          <ac:spMkLst>
            <pc:docMk/>
            <pc:sldMk cId="3105295941" sldId="324"/>
            <ac:spMk id="21" creationId="{E772DDEE-03F6-035A-D3A9-5E0E1BD1D058}"/>
          </ac:spMkLst>
        </pc:spChg>
        <pc:spChg chg="mod">
          <ac:chgData name="Elinam Gayi" userId="8124cf83-9da0-43b0-95e5-7455ce53a5f1" providerId="ADAL" clId="{3911E151-E6F4-49B3-A9DF-070BEB63541A}" dt="2025-05-06T08:58:52.927" v="1680"/>
          <ac:spMkLst>
            <pc:docMk/>
            <pc:sldMk cId="3105295941" sldId="324"/>
            <ac:spMk id="22" creationId="{28EB45E5-024B-084B-FAC4-37A358991545}"/>
          </ac:spMkLst>
        </pc:spChg>
        <pc:spChg chg="add mod">
          <ac:chgData name="Elinam Gayi" userId="8124cf83-9da0-43b0-95e5-7455ce53a5f1" providerId="ADAL" clId="{3911E151-E6F4-49B3-A9DF-070BEB63541A}" dt="2025-05-06T08:58:57.160" v="1681" actId="1076"/>
          <ac:spMkLst>
            <pc:docMk/>
            <pc:sldMk cId="3105295941" sldId="324"/>
            <ac:spMk id="23" creationId="{B806460C-6AF4-432E-73E6-1CC394D57FEB}"/>
          </ac:spMkLst>
        </pc:spChg>
        <pc:spChg chg="add mod">
          <ac:chgData name="Elinam Gayi" userId="8124cf83-9da0-43b0-95e5-7455ce53a5f1" providerId="ADAL" clId="{3911E151-E6F4-49B3-A9DF-070BEB63541A}" dt="2025-05-06T09:02:31.610" v="1762" actId="1076"/>
          <ac:spMkLst>
            <pc:docMk/>
            <pc:sldMk cId="3105295941" sldId="324"/>
            <ac:spMk id="24" creationId="{2EA66F1D-56DC-D418-7556-74CAE1C1597C}"/>
          </ac:spMkLst>
        </pc:spChg>
        <pc:spChg chg="add mod">
          <ac:chgData name="Elinam Gayi" userId="8124cf83-9da0-43b0-95e5-7455ce53a5f1" providerId="ADAL" clId="{3911E151-E6F4-49B3-A9DF-070BEB63541A}" dt="2025-05-06T08:58:57.160" v="1681" actId="1076"/>
          <ac:spMkLst>
            <pc:docMk/>
            <pc:sldMk cId="3105295941" sldId="324"/>
            <ac:spMk id="25" creationId="{4661F26D-2FF6-CD7F-10A3-BC04861DD890}"/>
          </ac:spMkLst>
        </pc:spChg>
        <pc:spChg chg="add mod">
          <ac:chgData name="Elinam Gayi" userId="8124cf83-9da0-43b0-95e5-7455ce53a5f1" providerId="ADAL" clId="{3911E151-E6F4-49B3-A9DF-070BEB63541A}" dt="2025-05-06T09:02:48.210" v="1768" actId="164"/>
          <ac:spMkLst>
            <pc:docMk/>
            <pc:sldMk cId="3105295941" sldId="324"/>
            <ac:spMk id="29" creationId="{D5D9B205-FF35-1EE6-2E47-D3960783409C}"/>
          </ac:spMkLst>
        </pc:spChg>
        <pc:spChg chg="mod">
          <ac:chgData name="Elinam Gayi" userId="8124cf83-9da0-43b0-95e5-7455ce53a5f1" providerId="ADAL" clId="{3911E151-E6F4-49B3-A9DF-070BEB63541A}" dt="2025-05-06T09:00:15.540" v="1706"/>
          <ac:spMkLst>
            <pc:docMk/>
            <pc:sldMk cId="3105295941" sldId="324"/>
            <ac:spMk id="31" creationId="{E14A1FCA-1469-9F8B-F79C-549117660FDB}"/>
          </ac:spMkLst>
        </pc:spChg>
        <pc:spChg chg="mod">
          <ac:chgData name="Elinam Gayi" userId="8124cf83-9da0-43b0-95e5-7455ce53a5f1" providerId="ADAL" clId="{3911E151-E6F4-49B3-A9DF-070BEB63541A}" dt="2025-05-06T09:00:28.600" v="1742" actId="14100"/>
          <ac:spMkLst>
            <pc:docMk/>
            <pc:sldMk cId="3105295941" sldId="324"/>
            <ac:spMk id="64" creationId="{BE308950-2F8D-6620-CE37-EE81FB481D09}"/>
          </ac:spMkLst>
        </pc:spChg>
        <pc:spChg chg="add mod ord">
          <ac:chgData name="Elinam Gayi" userId="8124cf83-9da0-43b0-95e5-7455ce53a5f1" providerId="ADAL" clId="{3911E151-E6F4-49B3-A9DF-070BEB63541A}" dt="2025-05-06T09:02:48.210" v="1768" actId="164"/>
          <ac:spMkLst>
            <pc:docMk/>
            <pc:sldMk cId="3105295941" sldId="324"/>
            <ac:spMk id="65" creationId="{BAC321A4-3CFF-13D0-F333-64A44AA4FD82}"/>
          </ac:spMkLst>
        </pc:spChg>
        <pc:spChg chg="mod">
          <ac:chgData name="Elinam Gayi" userId="8124cf83-9da0-43b0-95e5-7455ce53a5f1" providerId="ADAL" clId="{3911E151-E6F4-49B3-A9DF-070BEB63541A}" dt="2025-05-06T08:58:36.431" v="1678" actId="14100"/>
          <ac:spMkLst>
            <pc:docMk/>
            <pc:sldMk cId="3105295941" sldId="324"/>
            <ac:spMk id="68" creationId="{87E2FC58-0EF2-074B-3F91-3BD19B406ABE}"/>
          </ac:spMkLst>
        </pc:spChg>
        <pc:grpChg chg="mod">
          <ac:chgData name="Elinam Gayi" userId="8124cf83-9da0-43b0-95e5-7455ce53a5f1" providerId="ADAL" clId="{3911E151-E6F4-49B3-A9DF-070BEB63541A}" dt="2025-05-06T08:58:57.160" v="1681" actId="1076"/>
          <ac:grpSpMkLst>
            <pc:docMk/>
            <pc:sldMk cId="3105295941" sldId="324"/>
            <ac:grpSpMk id="18" creationId="{E49C014C-9DFE-A729-684A-5017F3EC80C6}"/>
          </ac:grpSpMkLst>
        </pc:grpChg>
        <pc:grpChg chg="add mod">
          <ac:chgData name="Elinam Gayi" userId="8124cf83-9da0-43b0-95e5-7455ce53a5f1" providerId="ADAL" clId="{3911E151-E6F4-49B3-A9DF-070BEB63541A}" dt="2025-05-06T09:02:40.844" v="1765" actId="1076"/>
          <ac:grpSpMkLst>
            <pc:docMk/>
            <pc:sldMk cId="3105295941" sldId="324"/>
            <ac:grpSpMk id="30" creationId="{8FB7BB23-05B3-727B-9D77-22DA084F6F15}"/>
          </ac:grpSpMkLst>
        </pc:grpChg>
        <pc:grpChg chg="add mod">
          <ac:chgData name="Elinam Gayi" userId="8124cf83-9da0-43b0-95e5-7455ce53a5f1" providerId="ADAL" clId="{3911E151-E6F4-49B3-A9DF-070BEB63541A}" dt="2025-05-06T09:02:50.558" v="1769" actId="1076"/>
          <ac:grpSpMkLst>
            <pc:docMk/>
            <pc:sldMk cId="3105295941" sldId="324"/>
            <ac:grpSpMk id="66" creationId="{A6260EA9-7267-420C-2128-C838DAA153F5}"/>
          </ac:grpSpMkLst>
        </pc:grpChg>
        <pc:graphicFrameChg chg="add mod">
          <ac:chgData name="Elinam Gayi" userId="8124cf83-9da0-43b0-95e5-7455ce53a5f1" providerId="ADAL" clId="{3911E151-E6F4-49B3-A9DF-070BEB63541A}" dt="2025-05-06T08:58:57.160" v="1681" actId="1076"/>
          <ac:graphicFrameMkLst>
            <pc:docMk/>
            <pc:sldMk cId="3105295941" sldId="324"/>
            <ac:graphicFrameMk id="26" creationId="{358F6E67-66FB-FA64-08C7-92693992154A}"/>
          </ac:graphicFrameMkLst>
        </pc:graphicFrameChg>
        <pc:picChg chg="add mod modCrop">
          <ac:chgData name="Elinam Gayi" userId="8124cf83-9da0-43b0-95e5-7455ce53a5f1" providerId="ADAL" clId="{3911E151-E6F4-49B3-A9DF-070BEB63541A}" dt="2025-05-06T09:02:45.297" v="1767" actId="1076"/>
          <ac:picMkLst>
            <pc:docMk/>
            <pc:sldMk cId="3105295941" sldId="324"/>
            <ac:picMk id="27" creationId="{896AC9C6-939F-01DB-7E8C-969E0A46988D}"/>
          </ac:picMkLst>
        </pc:picChg>
      </pc:sldChg>
      <pc:sldMasterChg chg="modSldLayout">
        <pc:chgData name="Elinam Gayi" userId="8124cf83-9da0-43b0-95e5-7455ce53a5f1" providerId="ADAL" clId="{3911E151-E6F4-49B3-A9DF-070BEB63541A}" dt="2025-04-29T14:21:33.013" v="854" actId="14100"/>
        <pc:sldMasterMkLst>
          <pc:docMk/>
          <pc:sldMasterMk cId="3053995954" sldId="2147483648"/>
        </pc:sldMasterMkLst>
        <pc:sldLayoutChg chg="modSp mod">
          <pc:chgData name="Elinam Gayi" userId="8124cf83-9da0-43b0-95e5-7455ce53a5f1" providerId="ADAL" clId="{3911E151-E6F4-49B3-A9DF-070BEB63541A}" dt="2025-04-29T14:21:33.013" v="854" actId="14100"/>
          <pc:sldLayoutMkLst>
            <pc:docMk/>
            <pc:sldMasterMk cId="3053995954" sldId="2147483648"/>
            <pc:sldLayoutMk cId="2620717631" sldId="2147483660"/>
          </pc:sldLayoutMkLst>
          <pc:picChg chg="mod">
            <ac:chgData name="Elinam Gayi" userId="8124cf83-9da0-43b0-95e5-7455ce53a5f1" providerId="ADAL" clId="{3911E151-E6F4-49B3-A9DF-070BEB63541A}" dt="2025-04-29T14:21:33.013" v="854" actId="14100"/>
            <ac:picMkLst>
              <pc:docMk/>
              <pc:sldMasterMk cId="3053995954" sldId="2147483648"/>
              <pc:sldLayoutMk cId="2620717631" sldId="2147483660"/>
              <ac:picMk id="8" creationId="{FB3943A8-CC9C-D9EE-D511-A2937EECAA62}"/>
            </ac:picMkLst>
          </pc:picChg>
        </pc:sldLayoutChg>
      </pc:sldMasterChg>
    </pc:docChg>
  </pc:docChgLst>
  <pc:docChgLst>
    <pc:chgData name="Laurent Perrin" userId="b7baff0c-9dd7-4f5b-bf63-e6158de9cc34" providerId="ADAL" clId="{E58E3C46-3B6C-427E-AF94-578166D032B0}"/>
    <pc:docChg chg="undo custSel modSld">
      <pc:chgData name="Laurent Perrin" userId="b7baff0c-9dd7-4f5b-bf63-e6158de9cc34" providerId="ADAL" clId="{E58E3C46-3B6C-427E-AF94-578166D032B0}" dt="2025-04-30T06:53:40.149" v="308"/>
      <pc:docMkLst>
        <pc:docMk/>
      </pc:docMkLst>
      <pc:sldChg chg="modSp mod modNotesTx">
        <pc:chgData name="Laurent Perrin" userId="b7baff0c-9dd7-4f5b-bf63-e6158de9cc34" providerId="ADAL" clId="{E58E3C46-3B6C-427E-AF94-578166D032B0}" dt="2025-04-30T06:53:37.556" v="307"/>
        <pc:sldMkLst>
          <pc:docMk/>
          <pc:sldMk cId="940093183" sldId="258"/>
        </pc:sldMkLst>
        <pc:spChg chg="mod">
          <ac:chgData name="Laurent Perrin" userId="b7baff0c-9dd7-4f5b-bf63-e6158de9cc34" providerId="ADAL" clId="{E58E3C46-3B6C-427E-AF94-578166D032B0}" dt="2025-04-29T12:08:56.890" v="151" actId="14100"/>
          <ac:spMkLst>
            <pc:docMk/>
            <pc:sldMk cId="940093183" sldId="258"/>
            <ac:spMk id="6" creationId="{23E7B25F-6A24-8759-E6FA-240E8225EE28}"/>
          </ac:spMkLst>
        </pc:spChg>
        <pc:spChg chg="mod">
          <ac:chgData name="Laurent Perrin" userId="b7baff0c-9dd7-4f5b-bf63-e6158de9cc34" providerId="ADAL" clId="{E58E3C46-3B6C-427E-AF94-578166D032B0}" dt="2025-04-29T12:09:14.883" v="153" actId="14100"/>
          <ac:spMkLst>
            <pc:docMk/>
            <pc:sldMk cId="940093183" sldId="258"/>
            <ac:spMk id="69" creationId="{F3BCD40C-FBBB-D9B4-97A9-6289A796BB4E}"/>
          </ac:spMkLst>
        </pc:spChg>
      </pc:sldChg>
      <pc:sldChg chg="modNotesTx">
        <pc:chgData name="Laurent Perrin" userId="b7baff0c-9dd7-4f5b-bf63-e6158de9cc34" providerId="ADAL" clId="{E58E3C46-3B6C-427E-AF94-578166D032B0}" dt="2025-04-30T06:53:33.241" v="306"/>
        <pc:sldMkLst>
          <pc:docMk/>
          <pc:sldMk cId="83667796" sldId="262"/>
        </pc:sldMkLst>
      </pc:sldChg>
      <pc:sldChg chg="modSp mod modNotesTx">
        <pc:chgData name="Laurent Perrin" userId="b7baff0c-9dd7-4f5b-bf63-e6158de9cc34" providerId="ADAL" clId="{E58E3C46-3B6C-427E-AF94-578166D032B0}" dt="2025-04-30T06:53:40.149" v="308"/>
        <pc:sldMkLst>
          <pc:docMk/>
          <pc:sldMk cId="1625575338" sldId="264"/>
        </pc:sldMkLst>
        <pc:spChg chg="mod">
          <ac:chgData name="Laurent Perrin" userId="b7baff0c-9dd7-4f5b-bf63-e6158de9cc34" providerId="ADAL" clId="{E58E3C46-3B6C-427E-AF94-578166D032B0}" dt="2025-04-29T12:09:36.448" v="161" actId="1036"/>
          <ac:spMkLst>
            <pc:docMk/>
            <pc:sldMk cId="1625575338" sldId="264"/>
            <ac:spMk id="31" creationId="{6C5622C4-F70C-7E1E-8BF9-CDF06D6ABFA2}"/>
          </ac:spMkLst>
        </pc:spChg>
        <pc:spChg chg="mod">
          <ac:chgData name="Laurent Perrin" userId="b7baff0c-9dd7-4f5b-bf63-e6158de9cc34" providerId="ADAL" clId="{E58E3C46-3B6C-427E-AF94-578166D032B0}" dt="2025-04-29T12:09:32.849" v="159" actId="1036"/>
          <ac:spMkLst>
            <pc:docMk/>
            <pc:sldMk cId="1625575338" sldId="264"/>
            <ac:spMk id="64" creationId="{056E08EC-9D56-B1F2-B505-8838747A5F46}"/>
          </ac:spMkLst>
        </pc:spChg>
      </pc:sldChg>
      <pc:sldChg chg="modSp mod modNotesTx">
        <pc:chgData name="Laurent Perrin" userId="b7baff0c-9dd7-4f5b-bf63-e6158de9cc34" providerId="ADAL" clId="{E58E3C46-3B6C-427E-AF94-578166D032B0}" dt="2025-04-30T06:52:58.514" v="298"/>
        <pc:sldMkLst>
          <pc:docMk/>
          <pc:sldMk cId="1647180524" sldId="265"/>
        </pc:sldMkLst>
        <pc:spChg chg="mod">
          <ac:chgData name="Laurent Perrin" userId="b7baff0c-9dd7-4f5b-bf63-e6158de9cc34" providerId="ADAL" clId="{E58E3C46-3B6C-427E-AF94-578166D032B0}" dt="2025-04-30T05:38:34.557" v="216" actId="14100"/>
          <ac:spMkLst>
            <pc:docMk/>
            <pc:sldMk cId="1647180524" sldId="265"/>
            <ac:spMk id="6" creationId="{290F994C-AFF8-35C4-710B-10F225C8417E}"/>
          </ac:spMkLst>
        </pc:spChg>
        <pc:spChg chg="mod">
          <ac:chgData name="Laurent Perrin" userId="b7baff0c-9dd7-4f5b-bf63-e6158de9cc34" providerId="ADAL" clId="{E58E3C46-3B6C-427E-AF94-578166D032B0}" dt="2025-04-29T12:03:46.878" v="79" actId="14100"/>
          <ac:spMkLst>
            <pc:docMk/>
            <pc:sldMk cId="1647180524" sldId="265"/>
            <ac:spMk id="108" creationId="{685C9FF7-7596-0A90-3631-F3D6F56BE137}"/>
          </ac:spMkLst>
        </pc:spChg>
      </pc:sldChg>
      <pc:sldChg chg="modSp mod modNotesTx">
        <pc:chgData name="Laurent Perrin" userId="b7baff0c-9dd7-4f5b-bf63-e6158de9cc34" providerId="ADAL" clId="{E58E3C46-3B6C-427E-AF94-578166D032B0}" dt="2025-04-30T05:36:24.270" v="191" actId="20577"/>
        <pc:sldMkLst>
          <pc:docMk/>
          <pc:sldMk cId="3955346477" sldId="267"/>
        </pc:sldMkLst>
        <pc:spChg chg="mod">
          <ac:chgData name="Laurent Perrin" userId="b7baff0c-9dd7-4f5b-bf63-e6158de9cc34" providerId="ADAL" clId="{E58E3C46-3B6C-427E-AF94-578166D032B0}" dt="2025-04-29T12:04:20.870" v="82" actId="14100"/>
          <ac:spMkLst>
            <pc:docMk/>
            <pc:sldMk cId="3955346477" sldId="267"/>
            <ac:spMk id="26" creationId="{74BA751B-3D2C-2C69-A7C3-D55DF1648F3B}"/>
          </ac:spMkLst>
        </pc:spChg>
      </pc:sldChg>
      <pc:sldChg chg="modNotesTx">
        <pc:chgData name="Laurent Perrin" userId="b7baff0c-9dd7-4f5b-bf63-e6158de9cc34" providerId="ADAL" clId="{E58E3C46-3B6C-427E-AF94-578166D032B0}" dt="2025-04-30T05:36:25.951" v="192" actId="20577"/>
        <pc:sldMkLst>
          <pc:docMk/>
          <pc:sldMk cId="2116373818" sldId="268"/>
        </pc:sldMkLst>
      </pc:sldChg>
      <pc:sldChg chg="addSp delSp modSp mod modNotesTx">
        <pc:chgData name="Laurent Perrin" userId="b7baff0c-9dd7-4f5b-bf63-e6158de9cc34" providerId="ADAL" clId="{E58E3C46-3B6C-427E-AF94-578166D032B0}" dt="2025-04-30T06:52:50.925" v="295"/>
        <pc:sldMkLst>
          <pc:docMk/>
          <pc:sldMk cId="2502129492" sldId="269"/>
        </pc:sldMkLst>
        <pc:spChg chg="mod">
          <ac:chgData name="Laurent Perrin" userId="b7baff0c-9dd7-4f5b-bf63-e6158de9cc34" providerId="ADAL" clId="{E58E3C46-3B6C-427E-AF94-578166D032B0}" dt="2025-04-29T12:05:19.092" v="93" actId="14100"/>
          <ac:spMkLst>
            <pc:docMk/>
            <pc:sldMk cId="2502129492" sldId="269"/>
            <ac:spMk id="4" creationId="{1C98712E-3EFE-F822-2930-6D1269B09760}"/>
          </ac:spMkLst>
        </pc:spChg>
        <pc:spChg chg="mod">
          <ac:chgData name="Laurent Perrin" userId="b7baff0c-9dd7-4f5b-bf63-e6158de9cc34" providerId="ADAL" clId="{E58E3C46-3B6C-427E-AF94-578166D032B0}" dt="2025-04-29T12:05:31.250" v="97" actId="14100"/>
          <ac:spMkLst>
            <pc:docMk/>
            <pc:sldMk cId="2502129492" sldId="269"/>
            <ac:spMk id="6" creationId="{7072617B-13DF-3EB8-232D-5B2F0D9ACBF0}"/>
          </ac:spMkLst>
        </pc:spChg>
        <pc:picChg chg="mod ord">
          <ac:chgData name="Laurent Perrin" userId="b7baff0c-9dd7-4f5b-bf63-e6158de9cc34" providerId="ADAL" clId="{E58E3C46-3B6C-427E-AF94-578166D032B0}" dt="2025-04-29T12:02:31.062" v="56" actId="166"/>
          <ac:picMkLst>
            <pc:docMk/>
            <pc:sldMk cId="2502129492" sldId="269"/>
            <ac:picMk id="71" creationId="{0D8EFFCB-909A-F591-876E-1864A771DF1C}"/>
          </ac:picMkLst>
        </pc:picChg>
      </pc:sldChg>
      <pc:sldChg chg="modSp mod modNotesTx">
        <pc:chgData name="Laurent Perrin" userId="b7baff0c-9dd7-4f5b-bf63-e6158de9cc34" providerId="ADAL" clId="{E58E3C46-3B6C-427E-AF94-578166D032B0}" dt="2025-04-30T06:52:53.642" v="296"/>
        <pc:sldMkLst>
          <pc:docMk/>
          <pc:sldMk cId="2762178077" sldId="271"/>
        </pc:sldMkLst>
        <pc:spChg chg="mod">
          <ac:chgData name="Laurent Perrin" userId="b7baff0c-9dd7-4f5b-bf63-e6158de9cc34" providerId="ADAL" clId="{E58E3C46-3B6C-427E-AF94-578166D032B0}" dt="2025-04-29T12:03:59.284" v="80" actId="14100"/>
          <ac:spMkLst>
            <pc:docMk/>
            <pc:sldMk cId="2762178077" sldId="271"/>
            <ac:spMk id="6" creationId="{B420C10F-1485-F3C8-7B87-9255AB5AF3D6}"/>
          </ac:spMkLst>
        </pc:spChg>
        <pc:spChg chg="mod">
          <ac:chgData name="Laurent Perrin" userId="b7baff0c-9dd7-4f5b-bf63-e6158de9cc34" providerId="ADAL" clId="{E58E3C46-3B6C-427E-AF94-578166D032B0}" dt="2025-04-29T12:05:38.210" v="98" actId="14100"/>
          <ac:spMkLst>
            <pc:docMk/>
            <pc:sldMk cId="2762178077" sldId="271"/>
            <ac:spMk id="74" creationId="{BE7D5B96-2950-72D1-926C-3A504F8CF83D}"/>
          </ac:spMkLst>
        </pc:spChg>
      </pc:sldChg>
      <pc:sldChg chg="modSp mod modNotesTx">
        <pc:chgData name="Laurent Perrin" userId="b7baff0c-9dd7-4f5b-bf63-e6158de9cc34" providerId="ADAL" clId="{E58E3C46-3B6C-427E-AF94-578166D032B0}" dt="2025-04-30T06:53:01.219" v="299"/>
        <pc:sldMkLst>
          <pc:docMk/>
          <pc:sldMk cId="3720692855" sldId="276"/>
        </pc:sldMkLst>
        <pc:spChg chg="mod">
          <ac:chgData name="Laurent Perrin" userId="b7baff0c-9dd7-4f5b-bf63-e6158de9cc34" providerId="ADAL" clId="{E58E3C46-3B6C-427E-AF94-578166D032B0}" dt="2025-04-29T12:05:58.664" v="99" actId="14100"/>
          <ac:spMkLst>
            <pc:docMk/>
            <pc:sldMk cId="3720692855" sldId="276"/>
            <ac:spMk id="6" creationId="{DB8AA8BA-D23C-83F1-7431-B0F0ACA7B5CA}"/>
          </ac:spMkLst>
        </pc:spChg>
      </pc:sldChg>
      <pc:sldChg chg="modSp mod modNotesTx">
        <pc:chgData name="Laurent Perrin" userId="b7baff0c-9dd7-4f5b-bf63-e6158de9cc34" providerId="ADAL" clId="{E58E3C46-3B6C-427E-AF94-578166D032B0}" dt="2025-04-30T06:53:03.930" v="300"/>
        <pc:sldMkLst>
          <pc:docMk/>
          <pc:sldMk cId="1265597264" sldId="277"/>
        </pc:sldMkLst>
        <pc:spChg chg="mod">
          <ac:chgData name="Laurent Perrin" userId="b7baff0c-9dd7-4f5b-bf63-e6158de9cc34" providerId="ADAL" clId="{E58E3C46-3B6C-427E-AF94-578166D032B0}" dt="2025-04-29T12:06:14.977" v="100" actId="14100"/>
          <ac:spMkLst>
            <pc:docMk/>
            <pc:sldMk cId="1265597264" sldId="277"/>
            <ac:spMk id="73" creationId="{E4B4C1E2-C09E-0F08-6D8D-141F252B9EC9}"/>
          </ac:spMkLst>
        </pc:spChg>
      </pc:sldChg>
      <pc:sldChg chg="modNotesTx">
        <pc:chgData name="Laurent Perrin" userId="b7baff0c-9dd7-4f5b-bf63-e6158de9cc34" providerId="ADAL" clId="{E58E3C46-3B6C-427E-AF94-578166D032B0}" dt="2025-04-30T06:52:56.298" v="297"/>
        <pc:sldMkLst>
          <pc:docMk/>
          <pc:sldMk cId="594790415" sldId="278"/>
        </pc:sldMkLst>
      </pc:sldChg>
      <pc:sldChg chg="addSp modSp mod modNotesTx">
        <pc:chgData name="Laurent Perrin" userId="b7baff0c-9dd7-4f5b-bf63-e6158de9cc34" providerId="ADAL" clId="{E58E3C46-3B6C-427E-AF94-578166D032B0}" dt="2025-04-30T06:52:44.756" v="293"/>
        <pc:sldMkLst>
          <pc:docMk/>
          <pc:sldMk cId="4145122294" sldId="279"/>
        </pc:sldMkLst>
        <pc:spChg chg="mod">
          <ac:chgData name="Laurent Perrin" userId="b7baff0c-9dd7-4f5b-bf63-e6158de9cc34" providerId="ADAL" clId="{E58E3C46-3B6C-427E-AF94-578166D032B0}" dt="2025-04-29T12:04:56.307" v="88" actId="14100"/>
          <ac:spMkLst>
            <pc:docMk/>
            <pc:sldMk cId="4145122294" sldId="279"/>
            <ac:spMk id="6" creationId="{B168B190-48A8-C398-A61D-831CD91F36BC}"/>
          </ac:spMkLst>
        </pc:spChg>
        <pc:spChg chg="add mod ord">
          <ac:chgData name="Laurent Perrin" userId="b7baff0c-9dd7-4f5b-bf63-e6158de9cc34" providerId="ADAL" clId="{E58E3C46-3B6C-427E-AF94-578166D032B0}" dt="2025-04-29T12:01:30.209" v="33" actId="164"/>
          <ac:spMkLst>
            <pc:docMk/>
            <pc:sldMk cId="4145122294" sldId="279"/>
            <ac:spMk id="16" creationId="{A6B204E6-160E-24FE-3645-55205030FBFB}"/>
          </ac:spMkLst>
        </pc:spChg>
        <pc:spChg chg="mod">
          <ac:chgData name="Laurent Perrin" userId="b7baff0c-9dd7-4f5b-bf63-e6158de9cc34" providerId="ADAL" clId="{E58E3C46-3B6C-427E-AF94-578166D032B0}" dt="2025-04-29T12:04:58.880" v="89" actId="14100"/>
          <ac:spMkLst>
            <pc:docMk/>
            <pc:sldMk cId="4145122294" sldId="279"/>
            <ac:spMk id="77" creationId="{9FA1E74D-F6BC-2565-AAEF-0A88BD9C5462}"/>
          </ac:spMkLst>
        </pc:spChg>
        <pc:grpChg chg="add mod">
          <ac:chgData name="Laurent Perrin" userId="b7baff0c-9dd7-4f5b-bf63-e6158de9cc34" providerId="ADAL" clId="{E58E3C46-3B6C-427E-AF94-578166D032B0}" dt="2025-04-29T12:01:30.209" v="33" actId="164"/>
          <ac:grpSpMkLst>
            <pc:docMk/>
            <pc:sldMk cId="4145122294" sldId="279"/>
            <ac:grpSpMk id="22" creationId="{B4035175-D443-E71D-85E4-ADED537C133A}"/>
          </ac:grpSpMkLst>
        </pc:grpChg>
        <pc:picChg chg="mod">
          <ac:chgData name="Laurent Perrin" userId="b7baff0c-9dd7-4f5b-bf63-e6158de9cc34" providerId="ADAL" clId="{E58E3C46-3B6C-427E-AF94-578166D032B0}" dt="2025-04-29T12:01:30.209" v="33" actId="164"/>
          <ac:picMkLst>
            <pc:docMk/>
            <pc:sldMk cId="4145122294" sldId="279"/>
            <ac:picMk id="66" creationId="{AD57B283-6D0A-232C-1E9F-3A0D827932AC}"/>
          </ac:picMkLst>
        </pc:picChg>
      </pc:sldChg>
      <pc:sldChg chg="modSp mod modNotesTx">
        <pc:chgData name="Laurent Perrin" userId="b7baff0c-9dd7-4f5b-bf63-e6158de9cc34" providerId="ADAL" clId="{E58E3C46-3B6C-427E-AF94-578166D032B0}" dt="2025-04-30T06:53:09.015" v="302"/>
        <pc:sldMkLst>
          <pc:docMk/>
          <pc:sldMk cId="2697052349" sldId="281"/>
        </pc:sldMkLst>
        <pc:spChg chg="mod">
          <ac:chgData name="Laurent Perrin" userId="b7baff0c-9dd7-4f5b-bf63-e6158de9cc34" providerId="ADAL" clId="{E58E3C46-3B6C-427E-AF94-578166D032B0}" dt="2025-04-29T12:06:44.017" v="106" actId="14100"/>
          <ac:spMkLst>
            <pc:docMk/>
            <pc:sldMk cId="2697052349" sldId="281"/>
            <ac:spMk id="73" creationId="{6CE462B5-E995-D898-61B9-73E1834FD92F}"/>
          </ac:spMkLst>
        </pc:spChg>
      </pc:sldChg>
      <pc:sldChg chg="modSp mod modNotesTx">
        <pc:chgData name="Laurent Perrin" userId="b7baff0c-9dd7-4f5b-bf63-e6158de9cc34" providerId="ADAL" clId="{E58E3C46-3B6C-427E-AF94-578166D032B0}" dt="2025-04-30T06:53:06.828" v="301"/>
        <pc:sldMkLst>
          <pc:docMk/>
          <pc:sldMk cId="1237627028" sldId="282"/>
        </pc:sldMkLst>
        <pc:spChg chg="mod">
          <ac:chgData name="Laurent Perrin" userId="b7baff0c-9dd7-4f5b-bf63-e6158de9cc34" providerId="ADAL" clId="{E58E3C46-3B6C-427E-AF94-578166D032B0}" dt="2025-04-29T12:06:37.385" v="105" actId="14100"/>
          <ac:spMkLst>
            <pc:docMk/>
            <pc:sldMk cId="1237627028" sldId="282"/>
            <ac:spMk id="4" creationId="{857BCE90-3C84-F4FA-8390-3AD4EE82BF73}"/>
          </ac:spMkLst>
        </pc:spChg>
        <pc:spChg chg="mod">
          <ac:chgData name="Laurent Perrin" userId="b7baff0c-9dd7-4f5b-bf63-e6158de9cc34" providerId="ADAL" clId="{E58E3C46-3B6C-427E-AF94-578166D032B0}" dt="2025-04-29T12:06:34.553" v="104" actId="14100"/>
          <ac:spMkLst>
            <pc:docMk/>
            <pc:sldMk cId="1237627028" sldId="282"/>
            <ac:spMk id="6" creationId="{133A43EA-8513-50E6-51F5-1BB1330D8DC4}"/>
          </ac:spMkLst>
        </pc:spChg>
      </pc:sldChg>
      <pc:sldChg chg="addSp delSp modSp mod modNotesTx">
        <pc:chgData name="Laurent Perrin" userId="b7baff0c-9dd7-4f5b-bf63-e6158de9cc34" providerId="ADAL" clId="{E58E3C46-3B6C-427E-AF94-578166D032B0}" dt="2025-04-30T05:40:26.657" v="246" actId="20577"/>
        <pc:sldMkLst>
          <pc:docMk/>
          <pc:sldMk cId="1269201181" sldId="283"/>
        </pc:sldMkLst>
        <pc:spChg chg="mod">
          <ac:chgData name="Laurent Perrin" userId="b7baff0c-9dd7-4f5b-bf63-e6158de9cc34" providerId="ADAL" clId="{E58E3C46-3B6C-427E-AF94-578166D032B0}" dt="2025-04-29T12:06:58.725" v="108" actId="14100"/>
          <ac:spMkLst>
            <pc:docMk/>
            <pc:sldMk cId="1269201181" sldId="283"/>
            <ac:spMk id="6" creationId="{2E79EC27-623B-257D-6B73-E65BE4BF89A8}"/>
          </ac:spMkLst>
        </pc:spChg>
      </pc:sldChg>
      <pc:sldChg chg="modSp mod modNotesTx">
        <pc:chgData name="Laurent Perrin" userId="b7baff0c-9dd7-4f5b-bf63-e6158de9cc34" providerId="ADAL" clId="{E58E3C46-3B6C-427E-AF94-578166D032B0}" dt="2025-04-30T05:40:35.998" v="248" actId="20577"/>
        <pc:sldMkLst>
          <pc:docMk/>
          <pc:sldMk cId="1202658597" sldId="284"/>
        </pc:sldMkLst>
        <pc:spChg chg="mod">
          <ac:chgData name="Laurent Perrin" userId="b7baff0c-9dd7-4f5b-bf63-e6158de9cc34" providerId="ADAL" clId="{E58E3C46-3B6C-427E-AF94-578166D032B0}" dt="2025-04-29T12:08:13.264" v="144" actId="14100"/>
          <ac:spMkLst>
            <pc:docMk/>
            <pc:sldMk cId="1202658597" sldId="284"/>
            <ac:spMk id="13" creationId="{678A19F9-D170-64B1-219E-0BAA5260D2AB}"/>
          </ac:spMkLst>
        </pc:spChg>
      </pc:sldChg>
      <pc:sldChg chg="modSp mod modNotesTx">
        <pc:chgData name="Laurent Perrin" userId="b7baff0c-9dd7-4f5b-bf63-e6158de9cc34" providerId="ADAL" clId="{E58E3C46-3B6C-427E-AF94-578166D032B0}" dt="2025-04-30T06:52:47.242" v="294"/>
        <pc:sldMkLst>
          <pc:docMk/>
          <pc:sldMk cId="2058612836" sldId="285"/>
        </pc:sldMkLst>
        <pc:spChg chg="mod">
          <ac:chgData name="Laurent Perrin" userId="b7baff0c-9dd7-4f5b-bf63-e6158de9cc34" providerId="ADAL" clId="{E58E3C46-3B6C-427E-AF94-578166D032B0}" dt="2025-04-29T12:05:10.865" v="91" actId="14100"/>
          <ac:spMkLst>
            <pc:docMk/>
            <pc:sldMk cId="2058612836" sldId="285"/>
            <ac:spMk id="6" creationId="{3519F658-0051-D947-8411-9C6FD55F729F}"/>
          </ac:spMkLst>
        </pc:spChg>
        <pc:spChg chg="mod">
          <ac:chgData name="Laurent Perrin" userId="b7baff0c-9dd7-4f5b-bf63-e6158de9cc34" providerId="ADAL" clId="{E58E3C46-3B6C-427E-AF94-578166D032B0}" dt="2025-04-29T12:05:07.010" v="90" actId="14100"/>
          <ac:spMkLst>
            <pc:docMk/>
            <pc:sldMk cId="2058612836" sldId="285"/>
            <ac:spMk id="72" creationId="{4D0F48A6-FE90-6CCE-7BC7-0DBC53F5D64F}"/>
          </ac:spMkLst>
        </pc:spChg>
      </pc:sldChg>
      <pc:sldChg chg="modSp mod modNotesTx">
        <pc:chgData name="Laurent Perrin" userId="b7baff0c-9dd7-4f5b-bf63-e6158de9cc34" providerId="ADAL" clId="{E58E3C46-3B6C-427E-AF94-578166D032B0}" dt="2025-04-30T06:52:35.825" v="291" actId="113"/>
        <pc:sldMkLst>
          <pc:docMk/>
          <pc:sldMk cId="3489312941" sldId="288"/>
        </pc:sldMkLst>
        <pc:spChg chg="mod">
          <ac:chgData name="Laurent Perrin" userId="b7baff0c-9dd7-4f5b-bf63-e6158de9cc34" providerId="ADAL" clId="{E58E3C46-3B6C-427E-AF94-578166D032B0}" dt="2025-04-29T12:04:46.728" v="86" actId="14100"/>
          <ac:spMkLst>
            <pc:docMk/>
            <pc:sldMk cId="3489312941" sldId="288"/>
            <ac:spMk id="6" creationId="{59BDD48C-059D-1EEA-FC40-58F0EA3DA81E}"/>
          </ac:spMkLst>
        </pc:spChg>
      </pc:sldChg>
      <pc:sldChg chg="modSp mod modNotesTx">
        <pc:chgData name="Laurent Perrin" userId="b7baff0c-9dd7-4f5b-bf63-e6158de9cc34" providerId="ADAL" clId="{E58E3C46-3B6C-427E-AF94-578166D032B0}" dt="2025-04-30T06:52:37.808" v="292" actId="113"/>
        <pc:sldMkLst>
          <pc:docMk/>
          <pc:sldMk cId="2683173806" sldId="290"/>
        </pc:sldMkLst>
        <pc:spChg chg="mod">
          <ac:chgData name="Laurent Perrin" userId="b7baff0c-9dd7-4f5b-bf63-e6158de9cc34" providerId="ADAL" clId="{E58E3C46-3B6C-427E-AF94-578166D032B0}" dt="2025-04-29T12:00:34.099" v="21" actId="1076"/>
          <ac:spMkLst>
            <pc:docMk/>
            <pc:sldMk cId="2683173806" sldId="290"/>
            <ac:spMk id="31" creationId="{D233F48E-ECA5-6C68-90AE-A49EFE3C8BBA}"/>
          </ac:spMkLst>
        </pc:spChg>
      </pc:sldChg>
      <pc:sldChg chg="modSp mod modNotesTx">
        <pc:chgData name="Laurent Perrin" userId="b7baff0c-9dd7-4f5b-bf63-e6158de9cc34" providerId="ADAL" clId="{E58E3C46-3B6C-427E-AF94-578166D032B0}" dt="2025-04-30T06:53:23.631" v="304"/>
        <pc:sldMkLst>
          <pc:docMk/>
          <pc:sldMk cId="422225245" sldId="291"/>
        </pc:sldMkLst>
        <pc:spChg chg="mod">
          <ac:chgData name="Laurent Perrin" userId="b7baff0c-9dd7-4f5b-bf63-e6158de9cc34" providerId="ADAL" clId="{E58E3C46-3B6C-427E-AF94-578166D032B0}" dt="2025-04-29T12:08:38.972" v="148" actId="14100"/>
          <ac:spMkLst>
            <pc:docMk/>
            <pc:sldMk cId="422225245" sldId="291"/>
            <ac:spMk id="6" creationId="{86DCBB76-A6E7-9873-2A59-B6E6A085DB6B}"/>
          </ac:spMkLst>
        </pc:spChg>
        <pc:spChg chg="mod">
          <ac:chgData name="Laurent Perrin" userId="b7baff0c-9dd7-4f5b-bf63-e6158de9cc34" providerId="ADAL" clId="{E58E3C46-3B6C-427E-AF94-578166D032B0}" dt="2025-04-29T12:08:36.077" v="147" actId="14100"/>
          <ac:spMkLst>
            <pc:docMk/>
            <pc:sldMk cId="422225245" sldId="291"/>
            <ac:spMk id="21" creationId="{C2256D15-753E-85C3-677C-BA3A01D2009D}"/>
          </ac:spMkLst>
        </pc:spChg>
      </pc:sldChg>
      <pc:sldChg chg="modSp mod modNotesTx">
        <pc:chgData name="Laurent Perrin" userId="b7baff0c-9dd7-4f5b-bf63-e6158de9cc34" providerId="ADAL" clId="{E58E3C46-3B6C-427E-AF94-578166D032B0}" dt="2025-04-30T06:53:20.096" v="303"/>
        <pc:sldMkLst>
          <pc:docMk/>
          <pc:sldMk cId="318832237" sldId="292"/>
        </pc:sldMkLst>
        <pc:spChg chg="mod">
          <ac:chgData name="Laurent Perrin" userId="b7baff0c-9dd7-4f5b-bf63-e6158de9cc34" providerId="ADAL" clId="{E58E3C46-3B6C-427E-AF94-578166D032B0}" dt="2025-04-29T12:08:22.210" v="145" actId="14100"/>
          <ac:spMkLst>
            <pc:docMk/>
            <pc:sldMk cId="318832237" sldId="292"/>
            <ac:spMk id="6" creationId="{48349FFF-6BCD-8A05-DCF7-0A99FE60266B}"/>
          </ac:spMkLst>
        </pc:spChg>
        <pc:spChg chg="mod">
          <ac:chgData name="Laurent Perrin" userId="b7baff0c-9dd7-4f5b-bf63-e6158de9cc34" providerId="ADAL" clId="{E58E3C46-3B6C-427E-AF94-578166D032B0}" dt="2025-04-29T12:08:26.200" v="146" actId="14100"/>
          <ac:spMkLst>
            <pc:docMk/>
            <pc:sldMk cId="318832237" sldId="292"/>
            <ac:spMk id="77" creationId="{6D1C93EE-4B1D-B63D-A96C-85C9612921D6}"/>
          </ac:spMkLst>
        </pc:spChg>
      </pc:sldChg>
      <pc:sldChg chg="modSp mod">
        <pc:chgData name="Laurent Perrin" userId="b7baff0c-9dd7-4f5b-bf63-e6158de9cc34" providerId="ADAL" clId="{E58E3C46-3B6C-427E-AF94-578166D032B0}" dt="2025-04-29T11:59:34.361" v="14" actId="1037"/>
        <pc:sldMkLst>
          <pc:docMk/>
          <pc:sldMk cId="271749981" sldId="294"/>
        </pc:sldMkLst>
        <pc:spChg chg="mod">
          <ac:chgData name="Laurent Perrin" userId="b7baff0c-9dd7-4f5b-bf63-e6158de9cc34" providerId="ADAL" clId="{E58E3C46-3B6C-427E-AF94-578166D032B0}" dt="2025-04-29T11:59:29.243" v="7" actId="1038"/>
          <ac:spMkLst>
            <pc:docMk/>
            <pc:sldMk cId="271749981" sldId="294"/>
            <ac:spMk id="9" creationId="{36577365-4F02-14C2-F57A-5D119EC9E379}"/>
          </ac:spMkLst>
        </pc:spChg>
        <pc:spChg chg="mod">
          <ac:chgData name="Laurent Perrin" userId="b7baff0c-9dd7-4f5b-bf63-e6158de9cc34" providerId="ADAL" clId="{E58E3C46-3B6C-427E-AF94-578166D032B0}" dt="2025-04-29T11:59:34.361" v="14" actId="1037"/>
          <ac:spMkLst>
            <pc:docMk/>
            <pc:sldMk cId="271749981" sldId="294"/>
            <ac:spMk id="20" creationId="{696F327F-9EC4-4F7A-8EBA-74C78044AB35}"/>
          </ac:spMkLst>
        </pc:spChg>
      </pc:sldChg>
      <pc:sldChg chg="modSp mod">
        <pc:chgData name="Laurent Perrin" userId="b7baff0c-9dd7-4f5b-bf63-e6158de9cc34" providerId="ADAL" clId="{E58E3C46-3B6C-427E-AF94-578166D032B0}" dt="2025-04-29T11:59:47.382" v="20" actId="1038"/>
        <pc:sldMkLst>
          <pc:docMk/>
          <pc:sldMk cId="2991903815" sldId="317"/>
        </pc:sldMkLst>
        <pc:spChg chg="mod">
          <ac:chgData name="Laurent Perrin" userId="b7baff0c-9dd7-4f5b-bf63-e6158de9cc34" providerId="ADAL" clId="{E58E3C46-3B6C-427E-AF94-578166D032B0}" dt="2025-04-29T11:59:42.394" v="17" actId="1038"/>
          <ac:spMkLst>
            <pc:docMk/>
            <pc:sldMk cId="2991903815" sldId="317"/>
            <ac:spMk id="9" creationId="{A96380D8-D50B-6481-CBF8-64A7DDCF68A2}"/>
          </ac:spMkLst>
        </pc:spChg>
        <pc:spChg chg="mod">
          <ac:chgData name="Laurent Perrin" userId="b7baff0c-9dd7-4f5b-bf63-e6158de9cc34" providerId="ADAL" clId="{E58E3C46-3B6C-427E-AF94-578166D032B0}" dt="2025-04-29T11:59:47.382" v="20" actId="1038"/>
          <ac:spMkLst>
            <pc:docMk/>
            <pc:sldMk cId="2991903815" sldId="317"/>
            <ac:spMk id="20" creationId="{0D0182BA-36A6-F101-17E1-0E08051B2B61}"/>
          </ac:spMkLst>
        </pc:spChg>
      </pc:sldChg>
      <pc:sldChg chg="modSp mod modNotesTx">
        <pc:chgData name="Laurent Perrin" userId="b7baff0c-9dd7-4f5b-bf63-e6158de9cc34" providerId="ADAL" clId="{E58E3C46-3B6C-427E-AF94-578166D032B0}" dt="2025-04-30T06:53:31.022" v="305"/>
        <pc:sldMkLst>
          <pc:docMk/>
          <pc:sldMk cId="3552130429" sldId="319"/>
        </pc:sldMkLst>
        <pc:spChg chg="mod">
          <ac:chgData name="Laurent Perrin" userId="b7baff0c-9dd7-4f5b-bf63-e6158de9cc34" providerId="ADAL" clId="{E58E3C46-3B6C-427E-AF94-578166D032B0}" dt="2025-04-29T12:08:46.315" v="149" actId="14100"/>
          <ac:spMkLst>
            <pc:docMk/>
            <pc:sldMk cId="3552130429" sldId="319"/>
            <ac:spMk id="6" creationId="{3536C9E0-0F70-4519-98AD-1E9FEEF6D04C}"/>
          </ac:spMkLst>
        </pc:spChg>
        <pc:spChg chg="mod">
          <ac:chgData name="Laurent Perrin" userId="b7baff0c-9dd7-4f5b-bf63-e6158de9cc34" providerId="ADAL" clId="{E58E3C46-3B6C-427E-AF94-578166D032B0}" dt="2025-04-29T12:08:48.984" v="150" actId="14100"/>
          <ac:spMkLst>
            <pc:docMk/>
            <pc:sldMk cId="3552130429" sldId="319"/>
            <ac:spMk id="9" creationId="{157777CC-B3F1-FC50-CEB7-4DCD2B2A84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72C0F0-71E7-46B6-AA6F-1D7E0E2B8B3E}" type="slidenum">
              <a:rPr lang="en-US" smtClean="0"/>
              <a:t>1</a:t>
            </a:fld>
            <a:endParaRPr lang="en-US"/>
          </a:p>
        </p:txBody>
      </p:sp>
    </p:spTree>
    <p:extLst>
      <p:ext uri="{BB962C8B-B14F-4D97-AF65-F5344CB8AC3E}">
        <p14:creationId xmlns:p14="http://schemas.microsoft.com/office/powerpoint/2010/main" val="406067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319B6-33F0-4EAA-C721-B1ECD06B9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0772F-E091-AC5B-42D7-849905CC4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6A5FB-E74B-C77C-10CC-CCBE1ED1917D}"/>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a:t>
            </a:r>
            <a:r>
              <a:rPr lang="fr-CH" sz="1800" b="0" i="0">
                <a:effectLst/>
                <a:latin typeface="Calibri" panose="020F0502020204030204" pitchFamily="34" charset="0"/>
              </a:rPr>
              <a:t>AJCC = American joint </a:t>
            </a:r>
            <a:r>
              <a:rPr lang="fr-CH" sz="1800" b="0" i="0" err="1">
                <a:effectLst/>
                <a:latin typeface="Calibri" panose="020F0502020204030204" pitchFamily="34" charset="0"/>
              </a:rPr>
              <a:t>committee</a:t>
            </a:r>
            <a:r>
              <a:rPr lang="fr-CH" sz="1800" b="0" i="0">
                <a:effectLst/>
                <a:latin typeface="Calibri" panose="020F0502020204030204" pitchFamily="34" charset="0"/>
              </a:rPr>
              <a:t> on cancer; ER = </a:t>
            </a:r>
            <a:r>
              <a:rPr lang="fr-CH" sz="1800" b="0" i="0" err="1">
                <a:effectLst/>
                <a:latin typeface="Calibri" panose="020F0502020204030204" pitchFamily="34" charset="0"/>
              </a:rPr>
              <a:t>Early</a:t>
            </a:r>
            <a:r>
              <a:rPr lang="fr-CH" sz="1800" b="0" i="0">
                <a:effectLst/>
                <a:latin typeface="Calibri" panose="020F0502020204030204" pitchFamily="34" charset="0"/>
              </a:rPr>
              <a:t> </a:t>
            </a:r>
            <a:r>
              <a:rPr lang="fr-CH" sz="1800" b="0" i="0" err="1">
                <a:effectLst/>
                <a:latin typeface="Calibri" panose="020F0502020204030204" pitchFamily="34" charset="0"/>
              </a:rPr>
              <a:t>Reccurence</a:t>
            </a:r>
            <a:r>
              <a:rPr lang="fr-CH" sz="1800" b="0" i="0">
                <a:effectLst/>
                <a:latin typeface="Calibri" panose="020F0502020204030204" pitchFamily="34" charset="0"/>
              </a:rPr>
              <a:t>; </a:t>
            </a:r>
            <a:r>
              <a:rPr lang="fr-CH" sz="1800" b="0" i="0" err="1">
                <a:effectLst/>
                <a:latin typeface="Calibri" panose="020F0502020204030204" pitchFamily="34" charset="0"/>
              </a:rPr>
              <a:t>iCCA</a:t>
            </a:r>
            <a:r>
              <a:rPr lang="fr-CH" sz="1800" b="0" i="0">
                <a:effectLst/>
                <a:latin typeface="Calibri" panose="020F0502020204030204" pitchFamily="34" charset="0"/>
              </a:rPr>
              <a:t> = </a:t>
            </a:r>
            <a:r>
              <a:rPr lang="fr-CH" sz="1800" b="0" i="0" err="1">
                <a:effectLst/>
                <a:latin typeface="Calibri" panose="020F0502020204030204" pitchFamily="34" charset="0"/>
              </a:rPr>
              <a:t>Intrahepatic</a:t>
            </a:r>
            <a:r>
              <a:rPr lang="fr-CH" sz="1800" b="0" i="0">
                <a:effectLst/>
                <a:latin typeface="Calibri" panose="020F0502020204030204" pitchFamily="34" charset="0"/>
              </a:rPr>
              <a:t> CCA.</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TOP-093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Development and external validation of preoperative prediction model for early recurrence of intrahepatic cholangiocarcinoma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Sang Hyun Choi1, Dong Hwan Kim1, Sehee Kim1, Seung Soo Lee2 </a:t>
            </a:r>
          </a:p>
          <a:p>
            <a:pPr>
              <a:lnSpc>
                <a:spcPct val="115000"/>
              </a:lnSpc>
              <a:spcAft>
                <a:spcPts val="800"/>
              </a:spcAft>
            </a:pPr>
            <a:r>
              <a:rPr lang="en-US" sz="1800" i="1" kern="100">
                <a:effectLst/>
                <a:latin typeface="Aptos" panose="020B0004020202020204" pitchFamily="34" charset="0"/>
                <a:ea typeface="Aptos" panose="020B0004020202020204" pitchFamily="34" charset="0"/>
                <a:cs typeface="Times New Roman" panose="02020603050405020304" pitchFamily="18" charset="0"/>
              </a:rPr>
              <a:t>1Asan Medical Center, Seoul, Korea, Rep. of South</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2asa, Seoul, Korea, Rep. of South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edwardchoi83@gmail.com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Early recurrence (ER) of intrahepatic cholangiocarcinoma (ICCA) following surgical resection is clinically significant. This study aimed to develop and validate a preoperative risk scoring system to predict ER of ICCA after surgical resection, utilizing clinical and computed tomography (CT) features.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This multicenter retrospective study included 365 patients who underwent curative-intent surgical resection for ICCA at six institutions between 2009 and 2016. Of these, 264 patients from one institution constituted the development cohort, while 101 patients from the other institutions constituted the external validation cohort. Logistic regression models were constructed to predict ER based on preoperative variables and were subsequently translated into a risk-scoring system. The discrimination performance of the risk-scoring system was validated using external data and compared to the American Joint Committee on Cancer (AJCC) TNM staging system.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Among the 365 patients (mean age, 62 ± 10 years, 229 men), 153 had ER. A preoperative risk scoring system that incorporated both clinical and CT features demonstrated superior discriminatory performance compared to the postoperative AJCC TNM staging system in both the development (area under the curve [AUC], 0.78 vs. 0.68; p = 0.002) and validation cohorts (AUC, 0.69 vs. 0.66; p = 0.641). The preoperative risk scoring system effectively stratified patients based on their risk for ER: the 1-year recurrence-free survival rates for the low, intermediate, and high-risk groups were 85.5%, 56.6%, and 15.6%, respectively (p &lt; 0.001) in the development cohort, and 87.5%, 58.5%, and 25.0%, respectively (p &lt; 0.001) in the validation cohort.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A preoperative risk scoring system that incorporates clinical and CT imaging features was valuable in identifying high-risk patients with ICCA for ER </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following resection.</a:t>
            </a:r>
          </a:p>
        </p:txBody>
      </p:sp>
      <p:sp>
        <p:nvSpPr>
          <p:cNvPr id="4" name="Slide Number Placeholder 3">
            <a:extLst>
              <a:ext uri="{FF2B5EF4-FFF2-40B4-BE49-F238E27FC236}">
                <a16:creationId xmlns:a16="http://schemas.microsoft.com/office/drawing/2014/main" id="{9B1BDF20-5239-FC3A-D587-F371CC4EFA26}"/>
              </a:ext>
            </a:extLst>
          </p:cNvPr>
          <p:cNvSpPr>
            <a:spLocks noGrp="1"/>
          </p:cNvSpPr>
          <p:nvPr>
            <p:ph type="sldNum" sz="quarter" idx="5"/>
          </p:nvPr>
        </p:nvSpPr>
        <p:spPr/>
        <p:txBody>
          <a:bodyPr/>
          <a:lstStyle/>
          <a:p>
            <a:fld id="{F872C0F0-71E7-46B6-AA6F-1D7E0E2B8B3E}" type="slidenum">
              <a:rPr lang="en-US" smtClean="0"/>
              <a:t>12</a:t>
            </a:fld>
            <a:endParaRPr lang="en-US"/>
          </a:p>
        </p:txBody>
      </p:sp>
    </p:spTree>
    <p:extLst>
      <p:ext uri="{BB962C8B-B14F-4D97-AF65-F5344CB8AC3E}">
        <p14:creationId xmlns:p14="http://schemas.microsoft.com/office/powerpoint/2010/main" val="2106925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A6CB1-742D-CCC4-7849-E8D7C8F0A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05856-7DAF-545C-4F07-A8973C425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A94E6-A820-82B2-E9B3-6FA91E59E825}"/>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a:t>
            </a:r>
            <a:r>
              <a:rPr lang="fr-CH" sz="1800" b="0" i="0">
                <a:effectLst/>
                <a:latin typeface="Calibri" panose="020F0502020204030204" pitchFamily="34" charset="0"/>
              </a:rPr>
              <a:t>HCC = </a:t>
            </a:r>
            <a:r>
              <a:rPr lang="fr-CH" sz="1800" b="0" i="0" err="1">
                <a:effectLst/>
                <a:latin typeface="Calibri" panose="020F0502020204030204" pitchFamily="34" charset="0"/>
              </a:rPr>
              <a:t>Hepatocellular</a:t>
            </a:r>
            <a:r>
              <a:rPr lang="fr-CH" sz="1800" b="0" i="0">
                <a:effectLst/>
                <a:latin typeface="Calibri" panose="020F0502020204030204" pitchFamily="34" charset="0"/>
              </a:rPr>
              <a:t> </a:t>
            </a:r>
            <a:r>
              <a:rPr lang="fr-CH" sz="1800" b="0" i="0" err="1">
                <a:effectLst/>
                <a:latin typeface="Calibri" panose="020F0502020204030204" pitchFamily="34" charset="0"/>
              </a:rPr>
              <a:t>Carcinoma</a:t>
            </a:r>
            <a:r>
              <a:rPr lang="fr-CH" sz="1800" b="0" i="0">
                <a:effectLst/>
                <a:latin typeface="Calibri" panose="020F0502020204030204" pitchFamily="34" charset="0"/>
              </a:rPr>
              <a:t>; </a:t>
            </a:r>
            <a:r>
              <a:rPr lang="en-US" sz="1800" b="0" i="0">
                <a:latin typeface="Arial" panose="020B0604020202020204" pitchFamily="34" charset="0"/>
                <a:cs typeface="Arial" panose="020B0604020202020204" pitchFamily="34" charset="0"/>
              </a:rPr>
              <a:t>SASP = Senescence-associated secretory phenotype; </a:t>
            </a:r>
            <a:r>
              <a:rPr lang="fr-CH" sz="1800" b="0" i="0" err="1">
                <a:effectLst/>
                <a:latin typeface="Calibri" panose="020F0502020204030204" pitchFamily="34" charset="0"/>
              </a:rPr>
              <a:t>STCs</a:t>
            </a:r>
            <a:r>
              <a:rPr lang="fr-CH" sz="1800" b="0" i="0">
                <a:effectLst/>
                <a:latin typeface="Calibri" panose="020F0502020204030204" pitchFamily="34" charset="0"/>
              </a:rPr>
              <a:t> = </a:t>
            </a:r>
            <a:r>
              <a:rPr lang="en-US" sz="1800" b="0" i="0">
                <a:latin typeface="Arial" panose="020B0604020202020204" pitchFamily="34" charset="0"/>
                <a:cs typeface="Arial" panose="020B0604020202020204" pitchFamily="34" charset="0"/>
              </a:rPr>
              <a:t>Senescent </a:t>
            </a:r>
            <a:r>
              <a:rPr lang="en-US" sz="1800" b="0" i="0" err="1">
                <a:latin typeface="Arial" panose="020B0604020202020204" pitchFamily="34" charset="0"/>
                <a:cs typeface="Arial" panose="020B0604020202020204" pitchFamily="34" charset="0"/>
              </a:rPr>
              <a:t>tumour</a:t>
            </a:r>
            <a:r>
              <a:rPr lang="en-US" sz="1800" b="0" i="0">
                <a:latin typeface="Arial" panose="020B0604020202020204" pitchFamily="34" charset="0"/>
                <a:cs typeface="Arial" panose="020B0604020202020204" pitchFamily="34" charset="0"/>
              </a:rPr>
              <a:t> cells; TAM = </a:t>
            </a:r>
            <a:r>
              <a:rPr lang="en-US" sz="1800" b="0" i="0" err="1">
                <a:latin typeface="Arial" panose="020B0604020202020204" pitchFamily="34" charset="0"/>
                <a:cs typeface="Arial" panose="020B0604020202020204" pitchFamily="34" charset="0"/>
              </a:rPr>
              <a:t>Tumour</a:t>
            </a:r>
            <a:r>
              <a:rPr lang="en-US" sz="1800" b="0" i="0">
                <a:latin typeface="Arial" panose="020B0604020202020204" pitchFamily="34" charset="0"/>
                <a:cs typeface="Arial" panose="020B0604020202020204" pitchFamily="34" charset="0"/>
              </a:rPr>
              <a:t>-associated macrophage; </a:t>
            </a:r>
            <a:r>
              <a:rPr lang="fr-CH" sz="1800" b="0" i="0">
                <a:effectLst/>
                <a:latin typeface="Calibri" panose="020F0502020204030204" pitchFamily="34" charset="0"/>
              </a:rPr>
              <a:t>TME = </a:t>
            </a:r>
            <a:r>
              <a:rPr lang="fr-CH" sz="1800" b="0" i="0" err="1">
                <a:effectLst/>
                <a:latin typeface="Calibri" panose="020F0502020204030204" pitchFamily="34" charset="0"/>
              </a:rPr>
              <a:t>Tumour</a:t>
            </a:r>
            <a:r>
              <a:rPr lang="fr-CH" sz="1800" b="0" i="0">
                <a:effectLst/>
                <a:latin typeface="Calibri" panose="020F0502020204030204" pitchFamily="34" charset="0"/>
              </a:rPr>
              <a:t> </a:t>
            </a:r>
            <a:r>
              <a:rPr lang="fr-CH" sz="1800" b="0" i="0" err="1">
                <a:effectLst/>
                <a:latin typeface="Calibri" panose="020F0502020204030204" pitchFamily="34" charset="0"/>
              </a:rPr>
              <a:t>microenvironment</a:t>
            </a:r>
            <a:r>
              <a:rPr lang="fr-CH" sz="1800" b="0" i="0">
                <a:effectLst/>
                <a:latin typeface="Calibri" panose="020F0502020204030204" pitchFamily="34" charset="0"/>
              </a:rPr>
              <a:t>.</a:t>
            </a:r>
            <a:r>
              <a:rPr lang="en-US" sz="1800" b="0" i="0">
                <a:latin typeface="Arial" panose="020B0604020202020204" pitchFamily="34" charset="0"/>
                <a:cs typeface="Arial" panose="020B0604020202020204" pitchFamily="34" charset="0"/>
              </a:rPr>
              <a:t> </a:t>
            </a:r>
            <a:endParaRPr lang="fr-CH" sz="1800" b="0" i="0">
              <a:effectLst/>
              <a:latin typeface="Calibri" panose="020F0502020204030204" pitchFamily="34" charset="0"/>
            </a:endParaRP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OS-005-YI</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Crosstalk between senescent cancer cells and the TME reveals myeloid cell centric therapeutic targets in HCC</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800" kern="100" err="1">
                <a:effectLst/>
                <a:latin typeface="Aptos" panose="020B0004020202020204" pitchFamily="34" charset="0"/>
                <a:ea typeface="Aptos" panose="020B0004020202020204" pitchFamily="34" charset="0"/>
                <a:cs typeface="Times New Roman" panose="02020603050405020304" pitchFamily="18" charset="0"/>
              </a:rPr>
              <a:t>Efi</a:t>
            </a:r>
            <a:r>
              <a:rPr lang="it-IT" sz="1800" kern="100">
                <a:effectLst/>
                <a:latin typeface="Aptos" panose="020B0004020202020204" pitchFamily="34" charset="0"/>
                <a:ea typeface="Aptos" panose="020B0004020202020204" pitchFamily="34" charset="0"/>
                <a:cs typeface="Times New Roman" panose="02020603050405020304" pitchFamily="18" charset="0"/>
              </a:rPr>
              <a:t> Tsouri1, Jing Xu2, </a:t>
            </a:r>
            <a:r>
              <a:rPr lang="it-IT" sz="1800" kern="100" err="1">
                <a:effectLst/>
                <a:latin typeface="Aptos" panose="020B0004020202020204" pitchFamily="34" charset="0"/>
                <a:ea typeface="Aptos" panose="020B0004020202020204" pitchFamily="34" charset="0"/>
                <a:cs typeface="Times New Roman" panose="02020603050405020304" pitchFamily="18" charset="0"/>
              </a:rPr>
              <a:t>Masami</a:t>
            </a:r>
            <a:r>
              <a:rPr lang="it-IT" sz="1800" kern="100">
                <a:effectLst/>
                <a:latin typeface="Aptos" panose="020B0004020202020204" pitchFamily="34" charset="0"/>
                <a:ea typeface="Aptos" panose="020B0004020202020204" pitchFamily="34" charset="0"/>
                <a:cs typeface="Times New Roman" panose="02020603050405020304" pitchFamily="18" charset="0"/>
              </a:rPr>
              <a:t> Ando Kuri1, Leila Akkari1, Serena Vegna1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1The Netherlands Cancer Institute, </a:t>
            </a:r>
            <a:r>
              <a:rPr lang="en-US" sz="1800" kern="100" err="1">
                <a:effectLst/>
                <a:latin typeface="Aptos" panose="020B0004020202020204" pitchFamily="34" charset="0"/>
                <a:ea typeface="Aptos" panose="020B0004020202020204" pitchFamily="34" charset="0"/>
                <a:cs typeface="Times New Roman" panose="02020603050405020304" pitchFamily="18" charset="0"/>
              </a:rPr>
              <a:t>Oncode</a:t>
            </a:r>
            <a:r>
              <a:rPr lang="en-US" sz="1800" kern="100">
                <a:effectLst/>
                <a:latin typeface="Aptos" panose="020B0004020202020204" pitchFamily="34" charset="0"/>
                <a:ea typeface="Aptos" panose="020B0004020202020204" pitchFamily="34" charset="0"/>
                <a:cs typeface="Times New Roman" panose="02020603050405020304" pitchFamily="18" charset="0"/>
              </a:rPr>
              <a:t> Institute, Amsterdam, Netherlands, 2Sun Yat-sen University Cancer Center, Guangzhou, China</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e.tsouri@nki.nl</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Background and Aims:</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The liver tumor microenvironment (TME) plays a key role in hepatocellular carcinoma (HCC), representing an attractive therapeutic target. Senescence-inducing therapy (SIT) can be enforced in tumor cells to restrict their proliferative capacity, while promoting non-cell autonomous effects on the TME. Senescent cancer cells (SCCs) reprogram the TME through their senescence-associated secretory phenotype (SASP) and expression of immunomodulatory surface receptors. XL413-mediated CDC7 inhibition is a novel senescence-inducing therapy (SIT) in Tp53-deficient HCC, promoting tumor-associated macrophage (TAM) expansion in the TME. In this project, we aim to characterize the interaction between SCCs and the liver TME to combine SIT with immunomodulation strategies in HCC.</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Method:</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Through multi-</a:t>
            </a:r>
            <a:r>
              <a:rPr lang="en-US" sz="1800" kern="100" err="1">
                <a:effectLst/>
                <a:latin typeface="Aptos" panose="020B0004020202020204" pitchFamily="34" charset="0"/>
                <a:ea typeface="Aptos" panose="020B0004020202020204" pitchFamily="34" charset="0"/>
                <a:cs typeface="Times New Roman" panose="02020603050405020304" pitchFamily="18" charset="0"/>
              </a:rPr>
              <a:t>omic</a:t>
            </a:r>
            <a:r>
              <a:rPr lang="en-US" sz="1800" kern="100">
                <a:effectLst/>
                <a:latin typeface="Aptos" panose="020B0004020202020204" pitchFamily="34" charset="0"/>
                <a:ea typeface="Aptos" panose="020B0004020202020204" pitchFamily="34" charset="0"/>
                <a:cs typeface="Times New Roman" panose="02020603050405020304" pitchFamily="18" charset="0"/>
              </a:rPr>
              <a:t> analyses encompassing </a:t>
            </a:r>
            <a:r>
              <a:rPr lang="en-US" sz="1800" kern="100" err="1">
                <a:effectLst/>
                <a:latin typeface="Aptos" panose="020B0004020202020204" pitchFamily="34" charset="0"/>
                <a:ea typeface="Aptos" panose="020B0004020202020204" pitchFamily="34" charset="0"/>
                <a:cs typeface="Times New Roman" panose="02020603050405020304" pitchFamily="18" charset="0"/>
              </a:rPr>
              <a:t>scRNAseq</a:t>
            </a:r>
            <a:r>
              <a:rPr lang="en-US" sz="1800" kern="100">
                <a:effectLst/>
                <a:latin typeface="Aptos" panose="020B0004020202020204" pitchFamily="34" charset="0"/>
                <a:ea typeface="Aptos" panose="020B0004020202020204" pitchFamily="34" charset="0"/>
                <a:cs typeface="Times New Roman" panose="02020603050405020304" pitchFamily="18" charset="0"/>
              </a:rPr>
              <a:t>, flow cytometry and multiplex immunofluorescence we have characterized the changes in SIT-treated Tp53-deficient HCC tumors. To gain insight on the spatial niches in SIT-treated tumors and characterize the interactions between SCCs and TAMs, we have performed </a:t>
            </a:r>
            <a:r>
              <a:rPr lang="en-US" sz="1800" kern="100" err="1">
                <a:effectLst/>
                <a:latin typeface="Aptos" panose="020B0004020202020204" pitchFamily="34" charset="0"/>
                <a:ea typeface="Aptos" panose="020B0004020202020204" pitchFamily="34" charset="0"/>
                <a:cs typeface="Times New Roman" panose="02020603050405020304" pitchFamily="18" charset="0"/>
              </a:rPr>
              <a:t>visium</a:t>
            </a:r>
            <a:r>
              <a:rPr lang="en-US" sz="1800" kern="100">
                <a:effectLst/>
                <a:latin typeface="Aptos" panose="020B0004020202020204" pitchFamily="34" charset="0"/>
                <a:ea typeface="Aptos" panose="020B0004020202020204" pitchFamily="34" charset="0"/>
                <a:cs typeface="Times New Roman" panose="02020603050405020304" pitchFamily="18" charset="0"/>
              </a:rPr>
              <a:t> spatial transcriptomics. Our findings have been further validated in in vivo mouse studies where we have explored the combination of SIT and targeted immunomodulation in Tp53-deficient HCC.</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Results:</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The anti-tumorigenic functions of CDC7i in vivo encompassed a dynamic induction of senescence in cancer cells associated with a spatiotemporal reorganization of the surrounding microenvironment. These effects involve the structural and functional </a:t>
            </a:r>
            <a:r>
              <a:rPr lang="en-US" sz="1800" kern="100" err="1">
                <a:effectLst/>
                <a:latin typeface="Aptos" panose="020B0004020202020204" pitchFamily="34" charset="0"/>
                <a:ea typeface="Aptos" panose="020B0004020202020204" pitchFamily="34" charset="0"/>
                <a:cs typeface="Times New Roman" panose="02020603050405020304" pitchFamily="18" charset="0"/>
              </a:rPr>
              <a:t>remodelling</a:t>
            </a:r>
            <a:r>
              <a:rPr lang="en-US" sz="1800" kern="100">
                <a:effectLst/>
                <a:latin typeface="Aptos" panose="020B0004020202020204" pitchFamily="34" charset="0"/>
                <a:ea typeface="Aptos" panose="020B0004020202020204" pitchFamily="34" charset="0"/>
                <a:cs typeface="Times New Roman" panose="02020603050405020304" pitchFamily="18" charset="0"/>
              </a:rPr>
              <a:t> of the tumor vasculature accompanied by an expansion of chronically exhausted T cells and TAMs. In SIT-treated tumors, we detected TAM subsets with antigen-presenting, angiogenic and immunosuppressive features. Interestingly, combining CDC7i and pan-macrophage depletion prolonged HCC mouse survival while changing the tumor vasculature. Importantly, spatial transcriptomic analysis highlighted the heterogeneity of senescent cancer cells in vivo which correlated with a distinct spatial organization of TAM clusters.</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Indeed, different senescent cancer cell subsets localized in distinct tumor niches and displayed unique inflammatory profiles and interactions with TAM populations.</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Conclusion:</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These data highlight, for the first time, the importance of distinct TAM clusters in shaping the senescence-educated liver TME, while offering new myeloid centric targets to enhance SIT efficacy.</a:t>
            </a:r>
          </a:p>
        </p:txBody>
      </p:sp>
      <p:sp>
        <p:nvSpPr>
          <p:cNvPr id="4" name="Slide Number Placeholder 3">
            <a:extLst>
              <a:ext uri="{FF2B5EF4-FFF2-40B4-BE49-F238E27FC236}">
                <a16:creationId xmlns:a16="http://schemas.microsoft.com/office/drawing/2014/main" id="{F3ACDD3A-74BD-8D0C-3917-6192B8CFBD69}"/>
              </a:ext>
            </a:extLst>
          </p:cNvPr>
          <p:cNvSpPr>
            <a:spLocks noGrp="1"/>
          </p:cNvSpPr>
          <p:nvPr>
            <p:ph type="sldNum" sz="quarter" idx="5"/>
          </p:nvPr>
        </p:nvSpPr>
        <p:spPr/>
        <p:txBody>
          <a:bodyPr/>
          <a:lstStyle/>
          <a:p>
            <a:fld id="{F872C0F0-71E7-46B6-AA6F-1D7E0E2B8B3E}" type="slidenum">
              <a:rPr lang="en-US" smtClean="0"/>
              <a:t>14</a:t>
            </a:fld>
            <a:endParaRPr lang="en-US"/>
          </a:p>
        </p:txBody>
      </p:sp>
    </p:spTree>
    <p:extLst>
      <p:ext uri="{BB962C8B-B14F-4D97-AF65-F5344CB8AC3E}">
        <p14:creationId xmlns:p14="http://schemas.microsoft.com/office/powerpoint/2010/main" val="295946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B66D5-E4EA-9F86-2AA7-D1057EC95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22158-658A-E3B4-F6FD-053CCC5FE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F9346-A0D8-4FC6-D95C-212217F8C363}"/>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a:t>
            </a:r>
            <a:r>
              <a:rPr lang="fr-CH" sz="1800" b="0" i="0">
                <a:effectLst/>
                <a:latin typeface="Calibri" panose="020F0502020204030204" pitchFamily="34" charset="0"/>
              </a:rPr>
              <a:t>HCC = </a:t>
            </a:r>
            <a:r>
              <a:rPr lang="fr-CH" sz="1800" b="0" i="0" err="1">
                <a:effectLst/>
                <a:latin typeface="Calibri" panose="020F0502020204030204" pitchFamily="34" charset="0"/>
              </a:rPr>
              <a:t>Hepatocellular</a:t>
            </a:r>
            <a:r>
              <a:rPr lang="fr-CH" sz="1800" b="0" i="0">
                <a:effectLst/>
                <a:latin typeface="Calibri" panose="020F0502020204030204" pitchFamily="34" charset="0"/>
              </a:rPr>
              <a:t> </a:t>
            </a:r>
            <a:r>
              <a:rPr lang="fr-CH" sz="1800" b="0" i="0" err="1">
                <a:effectLst/>
                <a:latin typeface="Calibri" panose="020F0502020204030204" pitchFamily="34" charset="0"/>
              </a:rPr>
              <a:t>Carcinoma</a:t>
            </a:r>
            <a:r>
              <a:rPr lang="fr-CH" sz="1800" b="0" i="0">
                <a:effectLst/>
                <a:latin typeface="Calibri" panose="020F0502020204030204" pitchFamily="34" charset="0"/>
              </a:rPr>
              <a:t>; </a:t>
            </a:r>
            <a:r>
              <a:rPr lang="en-US" sz="1800" b="0" i="0">
                <a:latin typeface="Arial" panose="020B0604020202020204" pitchFamily="34" charset="0"/>
                <a:cs typeface="Arial" panose="020B0604020202020204" pitchFamily="34" charset="0"/>
              </a:rPr>
              <a:t>SASP = Senescence-associated secretory phenotype; </a:t>
            </a:r>
            <a:r>
              <a:rPr lang="fr-CH" sz="1800" b="0" i="0" err="1">
                <a:effectLst/>
                <a:latin typeface="Calibri" panose="020F0502020204030204" pitchFamily="34" charset="0"/>
              </a:rPr>
              <a:t>STCs</a:t>
            </a:r>
            <a:r>
              <a:rPr lang="fr-CH" sz="1800" b="0" i="0">
                <a:effectLst/>
                <a:latin typeface="Calibri" panose="020F0502020204030204" pitchFamily="34" charset="0"/>
              </a:rPr>
              <a:t> = </a:t>
            </a:r>
            <a:r>
              <a:rPr lang="en-US" sz="1800" b="0" i="0">
                <a:latin typeface="Arial" panose="020B0604020202020204" pitchFamily="34" charset="0"/>
                <a:cs typeface="Arial" panose="020B0604020202020204" pitchFamily="34" charset="0"/>
              </a:rPr>
              <a:t>Senescent </a:t>
            </a:r>
            <a:r>
              <a:rPr lang="en-US" sz="1800" b="0" i="0" err="1">
                <a:latin typeface="Arial" panose="020B0604020202020204" pitchFamily="34" charset="0"/>
                <a:cs typeface="Arial" panose="020B0604020202020204" pitchFamily="34" charset="0"/>
              </a:rPr>
              <a:t>tumour</a:t>
            </a:r>
            <a:r>
              <a:rPr lang="en-US" sz="1800" b="0" i="0">
                <a:latin typeface="Arial" panose="020B0604020202020204" pitchFamily="34" charset="0"/>
                <a:cs typeface="Arial" panose="020B0604020202020204" pitchFamily="34" charset="0"/>
              </a:rPr>
              <a:t> cells; TAM = </a:t>
            </a:r>
            <a:r>
              <a:rPr lang="en-US" sz="1800" b="0" i="0" err="1">
                <a:latin typeface="Arial" panose="020B0604020202020204" pitchFamily="34" charset="0"/>
                <a:cs typeface="Arial" panose="020B0604020202020204" pitchFamily="34" charset="0"/>
              </a:rPr>
              <a:t>Tumour</a:t>
            </a:r>
            <a:r>
              <a:rPr lang="en-US" sz="1800" b="0" i="0">
                <a:latin typeface="Arial" panose="020B0604020202020204" pitchFamily="34" charset="0"/>
                <a:cs typeface="Arial" panose="020B0604020202020204" pitchFamily="34" charset="0"/>
              </a:rPr>
              <a:t>-associated macrophage; </a:t>
            </a:r>
            <a:r>
              <a:rPr lang="fr-CH" sz="1800" b="0" i="0">
                <a:effectLst/>
                <a:latin typeface="Calibri" panose="020F0502020204030204" pitchFamily="34" charset="0"/>
              </a:rPr>
              <a:t>TME = </a:t>
            </a:r>
            <a:r>
              <a:rPr lang="fr-CH" sz="1800" b="0" i="0" err="1">
                <a:effectLst/>
                <a:latin typeface="Calibri" panose="020F0502020204030204" pitchFamily="34" charset="0"/>
              </a:rPr>
              <a:t>Tumour</a:t>
            </a:r>
            <a:r>
              <a:rPr lang="fr-CH" sz="1800" b="0" i="0">
                <a:effectLst/>
                <a:latin typeface="Calibri" panose="020F0502020204030204" pitchFamily="34" charset="0"/>
              </a:rPr>
              <a:t> </a:t>
            </a:r>
            <a:r>
              <a:rPr lang="fr-CH" sz="1800" b="0" i="0" err="1">
                <a:effectLst/>
                <a:latin typeface="Calibri" panose="020F0502020204030204" pitchFamily="34" charset="0"/>
              </a:rPr>
              <a:t>microenvironment</a:t>
            </a:r>
            <a:r>
              <a:rPr lang="fr-CH" sz="1800" b="0" i="0">
                <a:effectLst/>
                <a:latin typeface="Calibri" panose="020F0502020204030204" pitchFamily="34" charset="0"/>
              </a:rPr>
              <a:t>.</a:t>
            </a:r>
            <a:r>
              <a:rPr lang="en-US" sz="1800" b="0" i="0">
                <a:latin typeface="Arial" panose="020B0604020202020204" pitchFamily="34" charset="0"/>
                <a:cs typeface="Arial" panose="020B0604020202020204" pitchFamily="34" charset="0"/>
              </a:rPr>
              <a:t> </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OS-005-YI</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Crosstalk between senescent cancer cells and the TME reveals myeloid cell centric therapeutic targets in HCC</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800" kern="100" err="1">
                <a:effectLst/>
                <a:latin typeface="Aptos" panose="020B0004020202020204" pitchFamily="34" charset="0"/>
                <a:ea typeface="Aptos" panose="020B0004020202020204" pitchFamily="34" charset="0"/>
                <a:cs typeface="Times New Roman" panose="02020603050405020304" pitchFamily="18" charset="0"/>
              </a:rPr>
              <a:t>Efi</a:t>
            </a:r>
            <a:r>
              <a:rPr lang="it-IT" sz="1800" kern="100">
                <a:effectLst/>
                <a:latin typeface="Aptos" panose="020B0004020202020204" pitchFamily="34" charset="0"/>
                <a:ea typeface="Aptos" panose="020B0004020202020204" pitchFamily="34" charset="0"/>
                <a:cs typeface="Times New Roman" panose="02020603050405020304" pitchFamily="18" charset="0"/>
              </a:rPr>
              <a:t> Tsouri1, Jing Xu2, </a:t>
            </a:r>
            <a:r>
              <a:rPr lang="it-IT" sz="1800" kern="100" err="1">
                <a:effectLst/>
                <a:latin typeface="Aptos" panose="020B0004020202020204" pitchFamily="34" charset="0"/>
                <a:ea typeface="Aptos" panose="020B0004020202020204" pitchFamily="34" charset="0"/>
                <a:cs typeface="Times New Roman" panose="02020603050405020304" pitchFamily="18" charset="0"/>
              </a:rPr>
              <a:t>Masami</a:t>
            </a:r>
            <a:r>
              <a:rPr lang="it-IT" sz="1800" kern="100">
                <a:effectLst/>
                <a:latin typeface="Aptos" panose="020B0004020202020204" pitchFamily="34" charset="0"/>
                <a:ea typeface="Aptos" panose="020B0004020202020204" pitchFamily="34" charset="0"/>
                <a:cs typeface="Times New Roman" panose="02020603050405020304" pitchFamily="18" charset="0"/>
              </a:rPr>
              <a:t> Ando Kuri1, Leila Akkari1, Serena Vegna1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1The Netherlands Cancer Institute, </a:t>
            </a:r>
            <a:r>
              <a:rPr lang="en-US" sz="1800" kern="100" err="1">
                <a:effectLst/>
                <a:latin typeface="Aptos" panose="020B0004020202020204" pitchFamily="34" charset="0"/>
                <a:ea typeface="Aptos" panose="020B0004020202020204" pitchFamily="34" charset="0"/>
                <a:cs typeface="Times New Roman" panose="02020603050405020304" pitchFamily="18" charset="0"/>
              </a:rPr>
              <a:t>Oncode</a:t>
            </a:r>
            <a:r>
              <a:rPr lang="en-US" sz="1800" kern="100">
                <a:effectLst/>
                <a:latin typeface="Aptos" panose="020B0004020202020204" pitchFamily="34" charset="0"/>
                <a:ea typeface="Aptos" panose="020B0004020202020204" pitchFamily="34" charset="0"/>
                <a:cs typeface="Times New Roman" panose="02020603050405020304" pitchFamily="18" charset="0"/>
              </a:rPr>
              <a:t> Institute, Amsterdam, Netherlands, 2Sun Yat-sen University Cancer Center, Guangzhou, China</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e.tsouri@nki.nl</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Background and Aims:</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The liver tumor microenvironment (TME) plays a key role in hepatocellular carcinoma (HCC), representing an attractive therapeutic target. Senescence-inducing therapy (SIT) can be enforced in tumor cells to restrict their proliferative capacity, while promoting non-cell autonomous effects on the TME. Senescent cancer cells (SCCs) reprogram the TME through their senescence-associated secretory phenotype (SASP) and expression of immunomodulatory surface receptors. XL413-mediated CDC7 inhibition is a novel senescence-inducing therapy (SIT) in Tp53-deficient HCC, promoting tumor-associated macrophage (TAM) expansion in the TME. In this project, we aim to characterize the interaction between SCCs and the liver TME to combine SIT with immunomodulation strategies in HCC.</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Method:</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Through multi-</a:t>
            </a:r>
            <a:r>
              <a:rPr lang="en-US" sz="1800" kern="100" err="1">
                <a:effectLst/>
                <a:latin typeface="Aptos" panose="020B0004020202020204" pitchFamily="34" charset="0"/>
                <a:ea typeface="Aptos" panose="020B0004020202020204" pitchFamily="34" charset="0"/>
                <a:cs typeface="Times New Roman" panose="02020603050405020304" pitchFamily="18" charset="0"/>
              </a:rPr>
              <a:t>omic</a:t>
            </a:r>
            <a:r>
              <a:rPr lang="en-US" sz="1800" kern="100">
                <a:effectLst/>
                <a:latin typeface="Aptos" panose="020B0004020202020204" pitchFamily="34" charset="0"/>
                <a:ea typeface="Aptos" panose="020B0004020202020204" pitchFamily="34" charset="0"/>
                <a:cs typeface="Times New Roman" panose="02020603050405020304" pitchFamily="18" charset="0"/>
              </a:rPr>
              <a:t> analyses encompassing </a:t>
            </a:r>
            <a:r>
              <a:rPr lang="en-US" sz="1800" kern="100" err="1">
                <a:effectLst/>
                <a:latin typeface="Aptos" panose="020B0004020202020204" pitchFamily="34" charset="0"/>
                <a:ea typeface="Aptos" panose="020B0004020202020204" pitchFamily="34" charset="0"/>
                <a:cs typeface="Times New Roman" panose="02020603050405020304" pitchFamily="18" charset="0"/>
              </a:rPr>
              <a:t>scRNAseq</a:t>
            </a:r>
            <a:r>
              <a:rPr lang="en-US" sz="1800" kern="100">
                <a:effectLst/>
                <a:latin typeface="Aptos" panose="020B0004020202020204" pitchFamily="34" charset="0"/>
                <a:ea typeface="Aptos" panose="020B0004020202020204" pitchFamily="34" charset="0"/>
                <a:cs typeface="Times New Roman" panose="02020603050405020304" pitchFamily="18" charset="0"/>
              </a:rPr>
              <a:t>, flow cytometry and multiplex immunofluorescence we have characterized the changes in SIT-treated Tp53-deficient HCC tumors. To gain insight on the spatial niches in SIT-treated tumors and characterize the interactions between SCCs and TAMs, we have performed </a:t>
            </a:r>
            <a:r>
              <a:rPr lang="en-US" sz="1800" kern="100" err="1">
                <a:effectLst/>
                <a:latin typeface="Aptos" panose="020B0004020202020204" pitchFamily="34" charset="0"/>
                <a:ea typeface="Aptos" panose="020B0004020202020204" pitchFamily="34" charset="0"/>
                <a:cs typeface="Times New Roman" panose="02020603050405020304" pitchFamily="18" charset="0"/>
              </a:rPr>
              <a:t>visium</a:t>
            </a:r>
            <a:r>
              <a:rPr lang="en-US" sz="1800" kern="100">
                <a:effectLst/>
                <a:latin typeface="Aptos" panose="020B0004020202020204" pitchFamily="34" charset="0"/>
                <a:ea typeface="Aptos" panose="020B0004020202020204" pitchFamily="34" charset="0"/>
                <a:cs typeface="Times New Roman" panose="02020603050405020304" pitchFamily="18" charset="0"/>
              </a:rPr>
              <a:t> spatial transcriptomics. Our findings have been further validated in in vivo mouse studies where we have explored the combination of SIT and targeted immunomodulation in Tp53-deficient HCC.</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Results:</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The anti-tumorigenic functions of CDC7i in vivo encompassed a dynamic induction of senescence in cancer cells associated with a spatiotemporal reorganization of the surrounding microenvironment. These effects involve the structural and functional </a:t>
            </a:r>
            <a:r>
              <a:rPr lang="en-US" sz="1800" kern="100" err="1">
                <a:effectLst/>
                <a:latin typeface="Aptos" panose="020B0004020202020204" pitchFamily="34" charset="0"/>
                <a:ea typeface="Aptos" panose="020B0004020202020204" pitchFamily="34" charset="0"/>
                <a:cs typeface="Times New Roman" panose="02020603050405020304" pitchFamily="18" charset="0"/>
              </a:rPr>
              <a:t>remodelling</a:t>
            </a:r>
            <a:r>
              <a:rPr lang="en-US" sz="1800" kern="100">
                <a:effectLst/>
                <a:latin typeface="Aptos" panose="020B0004020202020204" pitchFamily="34" charset="0"/>
                <a:ea typeface="Aptos" panose="020B0004020202020204" pitchFamily="34" charset="0"/>
                <a:cs typeface="Times New Roman" panose="02020603050405020304" pitchFamily="18" charset="0"/>
              </a:rPr>
              <a:t> of the tumor vasculature accompanied by an expansion of chronically exhausted T cells and TAMs. In SIT-treated tumors, we detected TAM subsets with antigen-presenting, angiogenic and immunosuppressive features. Interestingly, combining CDC7i and pan-macrophage depletion prolonged HCC mouse survival while changing the tumor vasculature. Importantly, spatial transcriptomic analysis highlighted the heterogeneity of senescent cancer cells in vivo which correlated with a distinct spatial organization of TAM clusters.</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Indeed, different senescent cancer cell subsets localized in distinct tumor niches and displayed unique inflammatory profiles and interactions with TAM populations.</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Conclusion:</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These data highlight, for the first time, the importance of distinct TAM clusters in shaping the senescence-educated liver TME, while offering new myeloid centric targets to enhance SIT efficacy.</a:t>
            </a:r>
          </a:p>
        </p:txBody>
      </p:sp>
      <p:sp>
        <p:nvSpPr>
          <p:cNvPr id="4" name="Slide Number Placeholder 3">
            <a:extLst>
              <a:ext uri="{FF2B5EF4-FFF2-40B4-BE49-F238E27FC236}">
                <a16:creationId xmlns:a16="http://schemas.microsoft.com/office/drawing/2014/main" id="{62A6CB7F-8472-8B9D-512F-B59EB5F3AC14}"/>
              </a:ext>
            </a:extLst>
          </p:cNvPr>
          <p:cNvSpPr>
            <a:spLocks noGrp="1"/>
          </p:cNvSpPr>
          <p:nvPr>
            <p:ph type="sldNum" sz="quarter" idx="5"/>
          </p:nvPr>
        </p:nvSpPr>
        <p:spPr/>
        <p:txBody>
          <a:bodyPr/>
          <a:lstStyle/>
          <a:p>
            <a:fld id="{F872C0F0-71E7-46B6-AA6F-1D7E0E2B8B3E}" type="slidenum">
              <a:rPr lang="en-US" smtClean="0"/>
              <a:t>15</a:t>
            </a:fld>
            <a:endParaRPr lang="en-US"/>
          </a:p>
        </p:txBody>
      </p:sp>
    </p:spTree>
    <p:extLst>
      <p:ext uri="{BB962C8B-B14F-4D97-AF65-F5344CB8AC3E}">
        <p14:creationId xmlns:p14="http://schemas.microsoft.com/office/powerpoint/2010/main" val="4502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2E113-EF90-C139-3647-FF8E39A98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0C8FC-EFF0-0172-7C7B-EBB980BE3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04E51-2017-273C-78AE-CDFD09EF20BB}"/>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it-IT" sz="1800" b="1" i="0" kern="100" err="1">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it-IT" sz="1800" b="0" i="0" kern="100">
                <a:effectLst/>
                <a:latin typeface="Aptos" panose="020B0004020202020204" pitchFamily="34" charset="0"/>
                <a:ea typeface="Aptos" panose="020B0004020202020204" pitchFamily="34" charset="0"/>
                <a:cs typeface="Times New Roman" panose="02020603050405020304" pitchFamily="18" charset="0"/>
              </a:rPr>
              <a:t> </a:t>
            </a:r>
            <a:r>
              <a:rPr lang="fr-CH" sz="1800" b="0" i="0" err="1">
                <a:effectLst/>
                <a:latin typeface="Calibri" panose="020F0502020204030204" pitchFamily="34" charset="0"/>
              </a:rPr>
              <a:t>cECs</a:t>
            </a:r>
            <a:r>
              <a:rPr lang="fr-CH" sz="1800" b="0" i="0">
                <a:effectLst/>
                <a:latin typeface="Calibri" panose="020F0502020204030204" pitchFamily="34" charset="0"/>
              </a:rPr>
              <a:t> = </a:t>
            </a:r>
            <a:r>
              <a:rPr lang="fr-CH" sz="1800" b="0" i="0" err="1">
                <a:effectLst/>
                <a:latin typeface="Calibri" panose="020F0502020204030204" pitchFamily="34" charset="0"/>
              </a:rPr>
              <a:t>capillarised</a:t>
            </a:r>
            <a:r>
              <a:rPr lang="fr-CH" sz="1800" b="0" i="0">
                <a:effectLst/>
                <a:latin typeface="Calibri" panose="020F0502020204030204" pitchFamily="34" charset="0"/>
              </a:rPr>
              <a:t> </a:t>
            </a:r>
            <a:r>
              <a:rPr lang="fr-CH" sz="1800" b="0" i="0" err="1">
                <a:effectLst/>
                <a:latin typeface="Calibri" panose="020F0502020204030204" pitchFamily="34" charset="0"/>
              </a:rPr>
              <a:t>endothelial</a:t>
            </a:r>
            <a:r>
              <a:rPr lang="fr-CH" sz="1800" b="0" i="0">
                <a:effectLst/>
                <a:latin typeface="Calibri" panose="020F0502020204030204" pitchFamily="34" charset="0"/>
              </a:rPr>
              <a:t> </a:t>
            </a:r>
            <a:r>
              <a:rPr lang="fr-CH" sz="1800" b="0" i="0" err="1">
                <a:effectLst/>
                <a:latin typeface="Calibri" panose="020F0502020204030204" pitchFamily="34" charset="0"/>
              </a:rPr>
              <a:t>cells</a:t>
            </a:r>
            <a:r>
              <a:rPr lang="fr-CH" sz="1800" b="0" i="0">
                <a:effectLst/>
                <a:latin typeface="Calibri" panose="020F0502020204030204" pitchFamily="34" charset="0"/>
              </a:rPr>
              <a:t>; </a:t>
            </a:r>
            <a:r>
              <a:rPr lang="fr-CH" sz="1800" b="0" i="0" err="1">
                <a:effectLst/>
                <a:latin typeface="Calibri" panose="020F0502020204030204" pitchFamily="34" charset="0"/>
              </a:rPr>
              <a:t>LSECs</a:t>
            </a:r>
            <a:r>
              <a:rPr lang="fr-CH" sz="1800" b="0" i="0">
                <a:effectLst/>
                <a:latin typeface="Calibri" panose="020F0502020204030204" pitchFamily="34" charset="0"/>
              </a:rPr>
              <a:t> = </a:t>
            </a:r>
            <a:r>
              <a:rPr lang="fr-CH" sz="1800" b="0" i="0" err="1">
                <a:effectLst/>
                <a:latin typeface="Calibri" panose="020F0502020204030204" pitchFamily="34" charset="0"/>
              </a:rPr>
              <a:t>liver</a:t>
            </a:r>
            <a:r>
              <a:rPr lang="fr-CH" sz="1800" b="0" i="0">
                <a:effectLst/>
                <a:latin typeface="Calibri" panose="020F0502020204030204" pitchFamily="34" charset="0"/>
              </a:rPr>
              <a:t> </a:t>
            </a:r>
            <a:r>
              <a:rPr lang="fr-CH" sz="1800" b="0" i="0" err="1">
                <a:effectLst/>
                <a:latin typeface="Calibri" panose="020F0502020204030204" pitchFamily="34" charset="0"/>
              </a:rPr>
              <a:t>sinusoidal</a:t>
            </a:r>
            <a:r>
              <a:rPr lang="fr-CH" sz="1800" b="0" i="0">
                <a:effectLst/>
                <a:latin typeface="Calibri" panose="020F0502020204030204" pitchFamily="34" charset="0"/>
              </a:rPr>
              <a:t> </a:t>
            </a:r>
            <a:r>
              <a:rPr lang="fr-CH" sz="1800" b="0" i="0" err="1">
                <a:effectLst/>
                <a:latin typeface="Calibri" panose="020F0502020204030204" pitchFamily="34" charset="0"/>
              </a:rPr>
              <a:t>endothelial</a:t>
            </a:r>
            <a:r>
              <a:rPr lang="fr-CH" sz="1800" b="0" i="0">
                <a:effectLst/>
                <a:latin typeface="Calibri" panose="020F0502020204030204" pitchFamily="34" charset="0"/>
              </a:rPr>
              <a:t> </a:t>
            </a:r>
            <a:r>
              <a:rPr lang="fr-CH" sz="1800" b="0" i="0" err="1">
                <a:effectLst/>
                <a:latin typeface="Calibri" panose="020F0502020204030204" pitchFamily="34" charset="0"/>
              </a:rPr>
              <a:t>cell</a:t>
            </a:r>
            <a:r>
              <a:rPr lang="fr-CH" sz="1800" b="0" i="0">
                <a:effectLst/>
                <a:latin typeface="Calibri" panose="020F0502020204030204" pitchFamily="34" charset="0"/>
              </a:rPr>
              <a:t>; SC-RNA-</a:t>
            </a:r>
            <a:r>
              <a:rPr lang="fr-CH" sz="1800" b="0" i="0" err="1">
                <a:effectLst/>
                <a:latin typeface="Calibri" panose="020F0502020204030204" pitchFamily="34" charset="0"/>
              </a:rPr>
              <a:t>seq</a:t>
            </a:r>
            <a:r>
              <a:rPr lang="fr-CH" sz="1800" b="0" i="0">
                <a:effectLst/>
                <a:latin typeface="Calibri" panose="020F0502020204030204" pitchFamily="34" charset="0"/>
              </a:rPr>
              <a:t> = Single-</a:t>
            </a:r>
            <a:r>
              <a:rPr lang="fr-CH" sz="1800" b="0" i="0" err="1">
                <a:effectLst/>
                <a:latin typeface="Calibri" panose="020F0502020204030204" pitchFamily="34" charset="0"/>
              </a:rPr>
              <a:t>cell</a:t>
            </a:r>
            <a:r>
              <a:rPr lang="fr-CH" sz="1800" b="0" i="0">
                <a:effectLst/>
                <a:latin typeface="Calibri" panose="020F0502020204030204" pitchFamily="34" charset="0"/>
              </a:rPr>
              <a:t> RNA </a:t>
            </a:r>
            <a:r>
              <a:rPr lang="fr-CH" sz="1800" b="0" i="0" err="1">
                <a:effectLst/>
                <a:latin typeface="Calibri" panose="020F0502020204030204" pitchFamily="34" charset="0"/>
              </a:rPr>
              <a:t>sequencing</a:t>
            </a:r>
            <a:r>
              <a:rPr lang="fr-CH" sz="1800" b="0" i="0">
                <a:effectLst/>
                <a:latin typeface="Calibri" panose="020F0502020204030204" pitchFamily="34" charset="0"/>
              </a:rPr>
              <a:t>.</a:t>
            </a:r>
            <a:endParaRPr lang="it-IT" sz="1800" b="0" i="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it-IT"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it-IT"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800" b="1" kern="100">
                <a:effectLst/>
                <a:latin typeface="Aptos" panose="020B0004020202020204" pitchFamily="34" charset="0"/>
                <a:ea typeface="Aptos" panose="020B0004020202020204" pitchFamily="34" charset="0"/>
                <a:cs typeface="Times New Roman" panose="02020603050405020304" pitchFamily="18" charset="0"/>
              </a:rPr>
              <a:t>OS-009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800" b="1" kern="100" err="1">
                <a:effectLst/>
                <a:latin typeface="Aptos" panose="020B0004020202020204" pitchFamily="34" charset="0"/>
                <a:ea typeface="Aptos" panose="020B0004020202020204" pitchFamily="34" charset="0"/>
                <a:cs typeface="Times New Roman" panose="02020603050405020304" pitchFamily="18" charset="0"/>
              </a:rPr>
              <a:t>Tumor</a:t>
            </a:r>
            <a:r>
              <a:rPr lang="it-IT" sz="1800" b="1" kern="100">
                <a:effectLst/>
                <a:latin typeface="Aptos" panose="020B0004020202020204" pitchFamily="34" charset="0"/>
                <a:ea typeface="Aptos" panose="020B0004020202020204" pitchFamily="34" charset="0"/>
                <a:cs typeface="Times New Roman" panose="02020603050405020304" pitchFamily="18" charset="0"/>
              </a:rPr>
              <a:t> size-</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dependent</a:t>
            </a:r>
            <a:r>
              <a:rPr lang="it-IT" sz="1800" b="1"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endothelial</a:t>
            </a:r>
            <a:r>
              <a:rPr lang="it-IT" sz="1800" b="1" kern="100">
                <a:effectLst/>
                <a:latin typeface="Aptos" panose="020B0004020202020204" pitchFamily="34" charset="0"/>
                <a:ea typeface="Aptos" panose="020B0004020202020204" pitchFamily="34" charset="0"/>
                <a:cs typeface="Times New Roman" panose="02020603050405020304" pitchFamily="18" charset="0"/>
              </a:rPr>
              <a:t> switch </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modulates</a:t>
            </a:r>
            <a:r>
              <a:rPr lang="it-IT" sz="1800" b="1" kern="100">
                <a:effectLst/>
                <a:latin typeface="Aptos" panose="020B0004020202020204" pitchFamily="34" charset="0"/>
                <a:ea typeface="Aptos" panose="020B0004020202020204" pitchFamily="34" charset="0"/>
                <a:cs typeface="Times New Roman" panose="02020603050405020304" pitchFamily="18" charset="0"/>
              </a:rPr>
              <a:t> CD8+ T </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cell</a:t>
            </a:r>
            <a:r>
              <a:rPr lang="it-IT" sz="1800" b="1" kern="100">
                <a:effectLst/>
                <a:latin typeface="Aptos" panose="020B0004020202020204" pitchFamily="34" charset="0"/>
                <a:ea typeface="Aptos" panose="020B0004020202020204" pitchFamily="34" charset="0"/>
                <a:cs typeface="Times New Roman" panose="02020603050405020304" pitchFamily="18" charset="0"/>
              </a:rPr>
              <a:t> immune </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surveillance</a:t>
            </a:r>
            <a:r>
              <a:rPr lang="it-IT" sz="1800" b="1" kern="100">
                <a:effectLst/>
                <a:latin typeface="Aptos" panose="020B0004020202020204" pitchFamily="34" charset="0"/>
                <a:ea typeface="Aptos" panose="020B0004020202020204" pitchFamily="34" charset="0"/>
                <a:cs typeface="Times New Roman" panose="02020603050405020304" pitchFamily="18" charset="0"/>
              </a:rPr>
              <a:t> in </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liver</a:t>
            </a:r>
            <a:r>
              <a:rPr lang="it-IT" sz="1800" b="1"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cancer</a:t>
            </a:r>
            <a:r>
              <a:rPr lang="it-IT" sz="1800" b="1" kern="10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800" kern="100">
                <a:effectLst/>
                <a:latin typeface="Aptos" panose="020B0004020202020204" pitchFamily="34" charset="0"/>
                <a:ea typeface="Aptos" panose="020B0004020202020204" pitchFamily="34" charset="0"/>
                <a:cs typeface="Times New Roman" panose="02020603050405020304" pitchFamily="18" charset="0"/>
              </a:rPr>
              <a:t>Carlotta Tacconi1, Bianca Partini2, Pietro Delfino2, Chiara Laura2, Gioia Ambrosi2, Giulia Nosetto2, Xenia Ficht2, Davide Marotta2, Cristian Beccaria2, Monica Giannotta3, Elisa Bono3, Leonardo Giustini3, Jose Garcia Manteiga3, Micol Rava2, Tamara Canu3, Paolo Marra3, Riccardo Leone3, Tommaso Russo3, Laura Perani3, Federica Pedica2, Andrea Raimondi3, Nadia Santo4, Antonio Esposito3, Miriam Merad5, Alessio Cantore3, Luigi Naldini3, Luca Guidotti2, Donato Inverso2, Federica Moalli3, Matteo Iannacone2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i="1" kern="100">
                <a:effectLst/>
                <a:latin typeface="Aptos" panose="020B0004020202020204" pitchFamily="34" charset="0"/>
                <a:ea typeface="Aptos" panose="020B0004020202020204" pitchFamily="34" charset="0"/>
                <a:cs typeface="Times New Roman" panose="02020603050405020304" pitchFamily="18" charset="0"/>
              </a:rPr>
              <a:t>1Università Vita-Salute San Raffaele, San Raffaele Scientific Institute, Division of Immunology, Transplantation, and Infectious Diseases, Dynamics of immune responses, Milan,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2Università Vita-Salute San Raffaele, Milan,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3San Raffaele Scientific Institute, Milan,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4University of Milan, Milan,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5Icahn School of Medicine at Mount Sinai, New York, United States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tacconi.carlotta@hsr.it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Effector CD8+ T cells eliminate antigen-expressing hepatocytes by extending cytoplasmic protrusions through endothelial fenestrations, bypassing the need to migrate into the tissue. However, the impact of anatomical, hemodynamic, and environmental factors acquired by tumors during growth on the immune surveillance capacity of CD8+ T cells remains poorly understood.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To investigate this, we developed a mouse model of hepatocellular carcinoma (HCC) that mimics key features of the human disease. This model enables longitudinal visualization and non-invasive assessment of CD8+ T cell behavior and antitumor potential, leveraging advanced imaging techniques, flow cytometry, single-cell RNA sequencing, and spatial transcriptomics.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Our findings revealed a marked reduction in the antitumor potential of effector CD8+ T cells as tumor lesions reached a size beyond 100 mm³. In "non-responder" lesions, CD8+ T cells exhibited impaired antigen recognition and activation, whereas in "responder" lesions (≤ 10 mm³), T cells efficiently recognized and attacked tumor cells. Mechanistic analysis revealed that non-responder lesions were characterized by the replacement of liver sinusoidal endothelial cells (LSECs) with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capillarized</a:t>
            </a:r>
            <a:r>
              <a:rPr lang="en-US" sz="1800" kern="100">
                <a:effectLst/>
                <a:latin typeface="Aptos" panose="020B0004020202020204" pitchFamily="34" charset="0"/>
                <a:ea typeface="Aptos" panose="020B0004020202020204" pitchFamily="34" charset="0"/>
                <a:cs typeface="Times New Roman" panose="02020603050405020304" pitchFamily="18" charset="0"/>
              </a:rPr>
              <a:t> endothelial cells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cECs</a:t>
            </a:r>
            <a:r>
              <a:rPr lang="en-US" sz="1800" kern="100">
                <a:effectLst/>
                <a:latin typeface="Aptos" panose="020B0004020202020204" pitchFamily="34" charset="0"/>
                <a:ea typeface="Aptos" panose="020B0004020202020204" pitchFamily="34" charset="0"/>
                <a:cs typeface="Times New Roman" panose="02020603050405020304" pitchFamily="18" charset="0"/>
              </a:rPr>
              <a:t>) lacking fenestrations. Single-cell RNA sequencing of endothelial cells from non-responder lesions revealed the upregulation of immunomodulatory genes (e.g., </a:t>
            </a:r>
            <a:r>
              <a:rPr lang="en-US" sz="1800" i="1" kern="100">
                <a:effectLst/>
                <a:latin typeface="Aptos" panose="020B0004020202020204" pitchFamily="34" charset="0"/>
                <a:ea typeface="Aptos" panose="020B0004020202020204" pitchFamily="34" charset="0"/>
                <a:cs typeface="Times New Roman" panose="02020603050405020304" pitchFamily="18" charset="0"/>
              </a:rPr>
              <a:t>Cxcr4, Esm1, </a:t>
            </a:r>
            <a:r>
              <a:rPr lang="en-US" sz="1800" kern="100">
                <a:effectLst/>
                <a:latin typeface="Aptos" panose="020B0004020202020204" pitchFamily="34" charset="0"/>
                <a:ea typeface="Aptos" panose="020B0004020202020204" pitchFamily="34" charset="0"/>
                <a:cs typeface="Times New Roman" panose="02020603050405020304" pitchFamily="18" charset="0"/>
              </a:rPr>
              <a:t>and </a:t>
            </a:r>
            <a:r>
              <a:rPr lang="en-US" sz="1800" i="1" kern="100">
                <a:effectLst/>
                <a:latin typeface="Aptos" panose="020B0004020202020204" pitchFamily="34" charset="0"/>
                <a:ea typeface="Aptos" panose="020B0004020202020204" pitchFamily="34" charset="0"/>
                <a:cs typeface="Times New Roman" panose="02020603050405020304" pitchFamily="18" charset="0"/>
              </a:rPr>
              <a:t>Cd200</a:t>
            </a:r>
            <a:r>
              <a:rPr lang="en-US" sz="1800" kern="100">
                <a:effectLst/>
                <a:latin typeface="Aptos" panose="020B0004020202020204" pitchFamily="34" charset="0"/>
                <a:ea typeface="Aptos" panose="020B0004020202020204" pitchFamily="34" charset="0"/>
                <a:cs typeface="Times New Roman" panose="02020603050405020304" pitchFamily="18" charset="0"/>
              </a:rPr>
              <a:t>) and the downregulation of LSEC-specific genes (</a:t>
            </a:r>
            <a:r>
              <a:rPr lang="en-US" sz="1800" i="1" kern="100">
                <a:effectLst/>
                <a:latin typeface="Aptos" panose="020B0004020202020204" pitchFamily="34" charset="0"/>
                <a:ea typeface="Aptos" panose="020B0004020202020204" pitchFamily="34" charset="0"/>
                <a:cs typeface="Times New Roman" panose="02020603050405020304" pitchFamily="18" charset="0"/>
              </a:rPr>
              <a:t>Gata4, Lyve1, </a:t>
            </a:r>
            <a:r>
              <a:rPr lang="en-US" sz="1800" kern="100">
                <a:effectLst/>
                <a:latin typeface="Aptos" panose="020B0004020202020204" pitchFamily="34" charset="0"/>
                <a:ea typeface="Aptos" panose="020B0004020202020204" pitchFamily="34" charset="0"/>
                <a:cs typeface="Times New Roman" panose="02020603050405020304" pitchFamily="18" charset="0"/>
              </a:rPr>
              <a:t>and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Maf</a:t>
            </a:r>
            <a:r>
              <a:rPr lang="en-US" sz="1800" kern="100">
                <a:effectLst/>
                <a:latin typeface="Aptos" panose="020B0004020202020204" pitchFamily="34" charset="0"/>
                <a:ea typeface="Aptos" panose="020B0004020202020204" pitchFamily="34" charset="0"/>
                <a:cs typeface="Times New Roman" panose="02020603050405020304" pitchFamily="18" charset="0"/>
              </a:rPr>
              <a:t>) as well as leukocyte adhesion molecules (</a:t>
            </a:r>
            <a:r>
              <a:rPr lang="en-US" sz="1800" i="1" kern="100">
                <a:effectLst/>
                <a:latin typeface="Aptos" panose="020B0004020202020204" pitchFamily="34" charset="0"/>
                <a:ea typeface="Aptos" panose="020B0004020202020204" pitchFamily="34" charset="0"/>
                <a:cs typeface="Times New Roman" panose="02020603050405020304" pitchFamily="18" charset="0"/>
              </a:rPr>
              <a:t>Vcam1 </a:t>
            </a:r>
            <a:r>
              <a:rPr lang="en-US" sz="1800" kern="100">
                <a:effectLst/>
                <a:latin typeface="Aptos" panose="020B0004020202020204" pitchFamily="34" charset="0"/>
                <a:ea typeface="Aptos" panose="020B0004020202020204" pitchFamily="34" charset="0"/>
                <a:cs typeface="Times New Roman" panose="02020603050405020304" pitchFamily="18" charset="0"/>
              </a:rPr>
              <a:t>and </a:t>
            </a:r>
            <a:r>
              <a:rPr lang="en-US" sz="1800" i="1" kern="100">
                <a:effectLst/>
                <a:latin typeface="Aptos" panose="020B0004020202020204" pitchFamily="34" charset="0"/>
                <a:ea typeface="Aptos" panose="020B0004020202020204" pitchFamily="34" charset="0"/>
                <a:cs typeface="Times New Roman" panose="02020603050405020304" pitchFamily="18" charset="0"/>
              </a:rPr>
              <a:t>Icam1</a:t>
            </a:r>
            <a:r>
              <a:rPr lang="en-US" sz="1800" kern="100">
                <a:effectLst/>
                <a:latin typeface="Aptos" panose="020B0004020202020204" pitchFamily="34" charset="0"/>
                <a:ea typeface="Aptos" panose="020B0004020202020204" pitchFamily="34" charset="0"/>
                <a:cs typeface="Times New Roman" panose="02020603050405020304" pitchFamily="18" charset="0"/>
              </a:rPr>
              <a:t>). Notably, the non-responder endothelial cell signature closely resembled that of endothelial cells in human HCC. In both mouse and human cancers, activated CD8+ T cells localized near LSECs but were absent from areas dominated by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cECs</a:t>
            </a:r>
            <a:r>
              <a:rPr lang="en-US" sz="1800" kern="100">
                <a:effectLst/>
                <a:latin typeface="Aptos" panose="020B0004020202020204" pitchFamily="34" charset="0"/>
                <a:ea typeface="Aptos" panose="020B0004020202020204" pitchFamily="34" charset="0"/>
                <a:cs typeface="Times New Roman" panose="02020603050405020304" pitchFamily="18" charset="0"/>
              </a:rPr>
              <a:t>. Finally, pharmacological restoration of endothelial fenestrations in non-responder lesions significantly enhanced antigen recognition by CD8+ T cells and reinstated their antitumoral activity.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These findings uncover a size-dependent endothelial switch in liver cancers that impairs CD8+ T cell-mediated immune surveillance. Restoring endothelial fenestrations in non-responder tumors offers a promising strategy to enhance tumor immune surveillance, not only by endogenous T cells but also by engineered therapies such as CAR T cells or TCR-redirected T cells.</a:t>
            </a:r>
          </a:p>
        </p:txBody>
      </p:sp>
      <p:sp>
        <p:nvSpPr>
          <p:cNvPr id="4" name="Slide Number Placeholder 3">
            <a:extLst>
              <a:ext uri="{FF2B5EF4-FFF2-40B4-BE49-F238E27FC236}">
                <a16:creationId xmlns:a16="http://schemas.microsoft.com/office/drawing/2014/main" id="{277FD1A7-C28F-1A6B-9A80-37F502011E4E}"/>
              </a:ext>
            </a:extLst>
          </p:cNvPr>
          <p:cNvSpPr>
            <a:spLocks noGrp="1"/>
          </p:cNvSpPr>
          <p:nvPr>
            <p:ph type="sldNum" sz="quarter" idx="5"/>
          </p:nvPr>
        </p:nvSpPr>
        <p:spPr/>
        <p:txBody>
          <a:bodyPr/>
          <a:lstStyle/>
          <a:p>
            <a:fld id="{F872C0F0-71E7-46B6-AA6F-1D7E0E2B8B3E}" type="slidenum">
              <a:rPr lang="en-US" smtClean="0"/>
              <a:t>16</a:t>
            </a:fld>
            <a:endParaRPr lang="en-US"/>
          </a:p>
        </p:txBody>
      </p:sp>
    </p:spTree>
    <p:extLst>
      <p:ext uri="{BB962C8B-B14F-4D97-AF65-F5344CB8AC3E}">
        <p14:creationId xmlns:p14="http://schemas.microsoft.com/office/powerpoint/2010/main" val="1597439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B5FE9-B11E-0C1F-71C6-D6E7DC008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8E560-D456-E373-F5FA-67FF7C30F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D4CBA-3026-49A1-A338-679A1ADF52AC}"/>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it-IT" sz="1800" b="1" i="0" kern="100" err="1">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it-IT" sz="1800" b="0" i="0" kern="100">
                <a:effectLst/>
                <a:latin typeface="Aptos" panose="020B0004020202020204" pitchFamily="34" charset="0"/>
                <a:ea typeface="Aptos" panose="020B0004020202020204" pitchFamily="34" charset="0"/>
                <a:cs typeface="Times New Roman" panose="02020603050405020304" pitchFamily="18" charset="0"/>
              </a:rPr>
              <a:t> </a:t>
            </a:r>
            <a:r>
              <a:rPr lang="fr-CH" sz="1800" b="0" i="0" err="1">
                <a:effectLst/>
                <a:latin typeface="Calibri" panose="020F0502020204030204" pitchFamily="34" charset="0"/>
              </a:rPr>
              <a:t>cECs</a:t>
            </a:r>
            <a:r>
              <a:rPr lang="fr-CH" sz="1800" b="0" i="0">
                <a:effectLst/>
                <a:latin typeface="Calibri" panose="020F0502020204030204" pitchFamily="34" charset="0"/>
              </a:rPr>
              <a:t> = </a:t>
            </a:r>
            <a:r>
              <a:rPr lang="fr-CH" sz="1800" b="0" i="0" err="1">
                <a:effectLst/>
                <a:latin typeface="Calibri" panose="020F0502020204030204" pitchFamily="34" charset="0"/>
              </a:rPr>
              <a:t>capillarised</a:t>
            </a:r>
            <a:r>
              <a:rPr lang="fr-CH" sz="1800" b="0" i="0">
                <a:effectLst/>
                <a:latin typeface="Calibri" panose="020F0502020204030204" pitchFamily="34" charset="0"/>
              </a:rPr>
              <a:t> </a:t>
            </a:r>
            <a:r>
              <a:rPr lang="fr-CH" sz="1800" b="0" i="0" err="1">
                <a:effectLst/>
                <a:latin typeface="Calibri" panose="020F0502020204030204" pitchFamily="34" charset="0"/>
              </a:rPr>
              <a:t>endothelial</a:t>
            </a:r>
            <a:r>
              <a:rPr lang="fr-CH" sz="1800" b="0" i="0">
                <a:effectLst/>
                <a:latin typeface="Calibri" panose="020F0502020204030204" pitchFamily="34" charset="0"/>
              </a:rPr>
              <a:t> </a:t>
            </a:r>
            <a:r>
              <a:rPr lang="fr-CH" sz="1800" b="0" i="0" err="1">
                <a:effectLst/>
                <a:latin typeface="Calibri" panose="020F0502020204030204" pitchFamily="34" charset="0"/>
              </a:rPr>
              <a:t>cells</a:t>
            </a:r>
            <a:r>
              <a:rPr lang="fr-CH" sz="1800" b="0" i="0">
                <a:effectLst/>
                <a:latin typeface="Calibri" panose="020F0502020204030204" pitchFamily="34" charset="0"/>
              </a:rPr>
              <a:t>; </a:t>
            </a:r>
            <a:r>
              <a:rPr lang="fr-CH" sz="1800" b="0" i="0" err="1">
                <a:effectLst/>
                <a:latin typeface="Calibri" panose="020F0502020204030204" pitchFamily="34" charset="0"/>
              </a:rPr>
              <a:t>LSECs</a:t>
            </a:r>
            <a:r>
              <a:rPr lang="fr-CH" sz="1800" b="0" i="0">
                <a:effectLst/>
                <a:latin typeface="Calibri" panose="020F0502020204030204" pitchFamily="34" charset="0"/>
              </a:rPr>
              <a:t> = </a:t>
            </a:r>
            <a:r>
              <a:rPr lang="fr-CH" sz="1800" b="0" i="0" err="1">
                <a:effectLst/>
                <a:latin typeface="Calibri" panose="020F0502020204030204" pitchFamily="34" charset="0"/>
              </a:rPr>
              <a:t>liver</a:t>
            </a:r>
            <a:r>
              <a:rPr lang="fr-CH" sz="1800" b="0" i="0">
                <a:effectLst/>
                <a:latin typeface="Calibri" panose="020F0502020204030204" pitchFamily="34" charset="0"/>
              </a:rPr>
              <a:t> </a:t>
            </a:r>
            <a:r>
              <a:rPr lang="fr-CH" sz="1800" b="0" i="0" err="1">
                <a:effectLst/>
                <a:latin typeface="Calibri" panose="020F0502020204030204" pitchFamily="34" charset="0"/>
              </a:rPr>
              <a:t>sinusoidal</a:t>
            </a:r>
            <a:r>
              <a:rPr lang="fr-CH" sz="1800" b="0" i="0">
                <a:effectLst/>
                <a:latin typeface="Calibri" panose="020F0502020204030204" pitchFamily="34" charset="0"/>
              </a:rPr>
              <a:t> </a:t>
            </a:r>
            <a:r>
              <a:rPr lang="fr-CH" sz="1800" b="0" i="0" err="1">
                <a:effectLst/>
                <a:latin typeface="Calibri" panose="020F0502020204030204" pitchFamily="34" charset="0"/>
              </a:rPr>
              <a:t>endothelial</a:t>
            </a:r>
            <a:r>
              <a:rPr lang="fr-CH" sz="1800" b="0" i="0">
                <a:effectLst/>
                <a:latin typeface="Calibri" panose="020F0502020204030204" pitchFamily="34" charset="0"/>
              </a:rPr>
              <a:t> </a:t>
            </a:r>
            <a:r>
              <a:rPr lang="fr-CH" sz="1800" b="0" i="0" err="1">
                <a:effectLst/>
                <a:latin typeface="Calibri" panose="020F0502020204030204" pitchFamily="34" charset="0"/>
              </a:rPr>
              <a:t>cell</a:t>
            </a:r>
            <a:r>
              <a:rPr lang="fr-CH" sz="1800" b="0" i="0">
                <a:effectLst/>
                <a:latin typeface="Calibri" panose="020F0502020204030204" pitchFamily="34" charset="0"/>
              </a:rPr>
              <a:t>; SC-RNA-</a:t>
            </a:r>
            <a:r>
              <a:rPr lang="fr-CH" sz="1800" b="0" i="0" err="1">
                <a:effectLst/>
                <a:latin typeface="Calibri" panose="020F0502020204030204" pitchFamily="34" charset="0"/>
              </a:rPr>
              <a:t>seq</a:t>
            </a:r>
            <a:r>
              <a:rPr lang="fr-CH" sz="1800" b="0" i="0">
                <a:effectLst/>
                <a:latin typeface="Calibri" panose="020F0502020204030204" pitchFamily="34" charset="0"/>
              </a:rPr>
              <a:t> = Single-</a:t>
            </a:r>
            <a:r>
              <a:rPr lang="fr-CH" sz="1800" b="0" i="0" err="1">
                <a:effectLst/>
                <a:latin typeface="Calibri" panose="020F0502020204030204" pitchFamily="34" charset="0"/>
              </a:rPr>
              <a:t>cell</a:t>
            </a:r>
            <a:r>
              <a:rPr lang="fr-CH" sz="1800" b="0" i="0">
                <a:effectLst/>
                <a:latin typeface="Calibri" panose="020F0502020204030204" pitchFamily="34" charset="0"/>
              </a:rPr>
              <a:t> RNA </a:t>
            </a:r>
            <a:r>
              <a:rPr lang="fr-CH" sz="1800" b="0" i="0" err="1">
                <a:effectLst/>
                <a:latin typeface="Calibri" panose="020F0502020204030204" pitchFamily="34" charset="0"/>
              </a:rPr>
              <a:t>sequencing</a:t>
            </a:r>
            <a:r>
              <a:rPr lang="fr-CH" sz="1800" b="0" i="0">
                <a:effectLst/>
                <a:latin typeface="Calibri" panose="020F0502020204030204" pitchFamily="34" charset="0"/>
              </a:rPr>
              <a:t>.</a:t>
            </a:r>
            <a:endParaRPr lang="it-IT" sz="1800" b="0" i="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it-IT"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800" b="1" kern="100">
                <a:effectLst/>
                <a:latin typeface="Aptos" panose="020B0004020202020204" pitchFamily="34" charset="0"/>
                <a:ea typeface="Aptos" panose="020B0004020202020204" pitchFamily="34" charset="0"/>
                <a:cs typeface="Times New Roman" panose="02020603050405020304" pitchFamily="18" charset="0"/>
              </a:rPr>
              <a:t>OS-009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800" b="1" kern="100" err="1">
                <a:effectLst/>
                <a:latin typeface="Aptos" panose="020B0004020202020204" pitchFamily="34" charset="0"/>
                <a:ea typeface="Aptos" panose="020B0004020202020204" pitchFamily="34" charset="0"/>
                <a:cs typeface="Times New Roman" panose="02020603050405020304" pitchFamily="18" charset="0"/>
              </a:rPr>
              <a:t>Tumor</a:t>
            </a:r>
            <a:r>
              <a:rPr lang="it-IT" sz="1800" b="1" kern="100">
                <a:effectLst/>
                <a:latin typeface="Aptos" panose="020B0004020202020204" pitchFamily="34" charset="0"/>
                <a:ea typeface="Aptos" panose="020B0004020202020204" pitchFamily="34" charset="0"/>
                <a:cs typeface="Times New Roman" panose="02020603050405020304" pitchFamily="18" charset="0"/>
              </a:rPr>
              <a:t> size-</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dependent</a:t>
            </a:r>
            <a:r>
              <a:rPr lang="it-IT" sz="1800" b="1"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endothelial</a:t>
            </a:r>
            <a:r>
              <a:rPr lang="it-IT" sz="1800" b="1" kern="100">
                <a:effectLst/>
                <a:latin typeface="Aptos" panose="020B0004020202020204" pitchFamily="34" charset="0"/>
                <a:ea typeface="Aptos" panose="020B0004020202020204" pitchFamily="34" charset="0"/>
                <a:cs typeface="Times New Roman" panose="02020603050405020304" pitchFamily="18" charset="0"/>
              </a:rPr>
              <a:t> switch </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modulates</a:t>
            </a:r>
            <a:r>
              <a:rPr lang="it-IT" sz="1800" b="1" kern="100">
                <a:effectLst/>
                <a:latin typeface="Aptos" panose="020B0004020202020204" pitchFamily="34" charset="0"/>
                <a:ea typeface="Aptos" panose="020B0004020202020204" pitchFamily="34" charset="0"/>
                <a:cs typeface="Times New Roman" panose="02020603050405020304" pitchFamily="18" charset="0"/>
              </a:rPr>
              <a:t> CD8+ T </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cell</a:t>
            </a:r>
            <a:r>
              <a:rPr lang="it-IT" sz="1800" b="1" kern="100">
                <a:effectLst/>
                <a:latin typeface="Aptos" panose="020B0004020202020204" pitchFamily="34" charset="0"/>
                <a:ea typeface="Aptos" panose="020B0004020202020204" pitchFamily="34" charset="0"/>
                <a:cs typeface="Times New Roman" panose="02020603050405020304" pitchFamily="18" charset="0"/>
              </a:rPr>
              <a:t> immune </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surveillance</a:t>
            </a:r>
            <a:r>
              <a:rPr lang="it-IT" sz="1800" b="1" kern="100">
                <a:effectLst/>
                <a:latin typeface="Aptos" panose="020B0004020202020204" pitchFamily="34" charset="0"/>
                <a:ea typeface="Aptos" panose="020B0004020202020204" pitchFamily="34" charset="0"/>
                <a:cs typeface="Times New Roman" panose="02020603050405020304" pitchFamily="18" charset="0"/>
              </a:rPr>
              <a:t> in </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liver</a:t>
            </a:r>
            <a:r>
              <a:rPr lang="it-IT" sz="1800" b="1" kern="100">
                <a:effectLst/>
                <a:latin typeface="Aptos" panose="020B0004020202020204" pitchFamily="34" charset="0"/>
                <a:ea typeface="Aptos" panose="020B0004020202020204" pitchFamily="34" charset="0"/>
                <a:cs typeface="Times New Roman" panose="02020603050405020304" pitchFamily="18" charset="0"/>
              </a:rPr>
              <a:t> </a:t>
            </a:r>
            <a:r>
              <a:rPr lang="it-IT" sz="1800" b="1" kern="100" err="1">
                <a:effectLst/>
                <a:latin typeface="Aptos" panose="020B0004020202020204" pitchFamily="34" charset="0"/>
                <a:ea typeface="Aptos" panose="020B0004020202020204" pitchFamily="34" charset="0"/>
                <a:cs typeface="Times New Roman" panose="02020603050405020304" pitchFamily="18" charset="0"/>
              </a:rPr>
              <a:t>cancer</a:t>
            </a:r>
            <a:r>
              <a:rPr lang="it-IT" sz="1800" b="1" kern="10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800" kern="100">
                <a:effectLst/>
                <a:latin typeface="Aptos" panose="020B0004020202020204" pitchFamily="34" charset="0"/>
                <a:ea typeface="Aptos" panose="020B0004020202020204" pitchFamily="34" charset="0"/>
                <a:cs typeface="Times New Roman" panose="02020603050405020304" pitchFamily="18" charset="0"/>
              </a:rPr>
              <a:t>Carlotta Tacconi1, Bianca Partini2, Pietro Delfino2, Chiara Laura2, Gioia Ambrosi2, Giulia Nosetto2, Xenia Ficht2, Davide Marotta2, Cristian Beccaria2, Monica Giannotta3, Elisa Bono3, Leonardo Giustini3, Jose Garcia Manteiga3, Micol Rava2, Tamara Canu3, Paolo Marra3, Riccardo Leone3, Tommaso Russo3, Laura Perani3, Federica Pedica2, Andrea Raimondi3, Nadia Santo4, Antonio Esposito3, Miriam Merad5, Alessio Cantore3, Luigi Naldini3, Luca Guidotti2, Donato Inverso2, Federica Moalli3, Matteo Iannacone2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i="1" kern="100">
                <a:effectLst/>
                <a:latin typeface="Aptos" panose="020B0004020202020204" pitchFamily="34" charset="0"/>
                <a:ea typeface="Aptos" panose="020B0004020202020204" pitchFamily="34" charset="0"/>
                <a:cs typeface="Times New Roman" panose="02020603050405020304" pitchFamily="18" charset="0"/>
              </a:rPr>
              <a:t>1Università Vita-Salute San Raffaele, San Raffaele Scientific Institute, Division of Immunology, Transplantation, and Infectious Diseases, Dynamics of immune responses, Milan,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2Università Vita-Salute San Raffaele, Milan,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3San Raffaele Scientific Institute, Milan,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4University of Milan, Milan,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5Icahn School of Medicine at Mount Sinai, New York, United States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tacconi.carlotta@hsr.it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Effector CD8+ T cells eliminate antigen-expressing hepatocytes by extending cytoplasmic protrusions through endothelial fenestrations, bypassing the need to migrate into the tissue. However, the impact of anatomical, hemodynamic, and environmental factors acquired by tumors during growth on the immune surveillance capacity of CD8+ T cells remains poorly understood.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To investigate this, we developed a mouse model of hepatocellular carcinoma (HCC) that mimics key features of the human disease. This model enables longitudinal visualization and non-invasive assessment of CD8+ T cell behavior and antitumor potential, leveraging advanced imaging techniques, flow cytometry, single-cell RNA sequencing, and spatial transcriptomics.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Our findings revealed a marked reduction in the antitumor potential of effector CD8+ T cells as tumor lesions reached a size beyond 100 mm³. In "non-responder" lesions, CD8+ T cells exhibited impaired antigen recognition and activation, whereas in "responder" lesions (≤ 10 mm³), T cells efficiently recognized and attacked tumor cells. Mechanistic analysis revealed that non-responder lesions were characterized by the replacement of liver sinusoidal endothelial cells (LSECs) with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capillarized</a:t>
            </a:r>
            <a:r>
              <a:rPr lang="en-US" sz="1800" kern="100">
                <a:effectLst/>
                <a:latin typeface="Aptos" panose="020B0004020202020204" pitchFamily="34" charset="0"/>
                <a:ea typeface="Aptos" panose="020B0004020202020204" pitchFamily="34" charset="0"/>
                <a:cs typeface="Times New Roman" panose="02020603050405020304" pitchFamily="18" charset="0"/>
              </a:rPr>
              <a:t> endothelial cells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cECs</a:t>
            </a:r>
            <a:r>
              <a:rPr lang="en-US" sz="1800" kern="100">
                <a:effectLst/>
                <a:latin typeface="Aptos" panose="020B0004020202020204" pitchFamily="34" charset="0"/>
                <a:ea typeface="Aptos" panose="020B0004020202020204" pitchFamily="34" charset="0"/>
                <a:cs typeface="Times New Roman" panose="02020603050405020304" pitchFamily="18" charset="0"/>
              </a:rPr>
              <a:t>) lacking fenestrations. Single-cell RNA sequencing of endothelial cells from non-responder lesions revealed the upregulation of immunomodulatory genes (e.g., </a:t>
            </a:r>
            <a:r>
              <a:rPr lang="en-US" sz="1800" i="1" kern="100">
                <a:effectLst/>
                <a:latin typeface="Aptos" panose="020B0004020202020204" pitchFamily="34" charset="0"/>
                <a:ea typeface="Aptos" panose="020B0004020202020204" pitchFamily="34" charset="0"/>
                <a:cs typeface="Times New Roman" panose="02020603050405020304" pitchFamily="18" charset="0"/>
              </a:rPr>
              <a:t>Cxcr4, Esm1, </a:t>
            </a:r>
            <a:r>
              <a:rPr lang="en-US" sz="1800" kern="100">
                <a:effectLst/>
                <a:latin typeface="Aptos" panose="020B0004020202020204" pitchFamily="34" charset="0"/>
                <a:ea typeface="Aptos" panose="020B0004020202020204" pitchFamily="34" charset="0"/>
                <a:cs typeface="Times New Roman" panose="02020603050405020304" pitchFamily="18" charset="0"/>
              </a:rPr>
              <a:t>and </a:t>
            </a:r>
            <a:r>
              <a:rPr lang="en-US" sz="1800" i="1" kern="100">
                <a:effectLst/>
                <a:latin typeface="Aptos" panose="020B0004020202020204" pitchFamily="34" charset="0"/>
                <a:ea typeface="Aptos" panose="020B0004020202020204" pitchFamily="34" charset="0"/>
                <a:cs typeface="Times New Roman" panose="02020603050405020304" pitchFamily="18" charset="0"/>
              </a:rPr>
              <a:t>Cd200</a:t>
            </a:r>
            <a:r>
              <a:rPr lang="en-US" sz="1800" kern="100">
                <a:effectLst/>
                <a:latin typeface="Aptos" panose="020B0004020202020204" pitchFamily="34" charset="0"/>
                <a:ea typeface="Aptos" panose="020B0004020202020204" pitchFamily="34" charset="0"/>
                <a:cs typeface="Times New Roman" panose="02020603050405020304" pitchFamily="18" charset="0"/>
              </a:rPr>
              <a:t>) and the downregulation of LSEC-specific genes (</a:t>
            </a:r>
            <a:r>
              <a:rPr lang="en-US" sz="1800" i="1" kern="100">
                <a:effectLst/>
                <a:latin typeface="Aptos" panose="020B0004020202020204" pitchFamily="34" charset="0"/>
                <a:ea typeface="Aptos" panose="020B0004020202020204" pitchFamily="34" charset="0"/>
                <a:cs typeface="Times New Roman" panose="02020603050405020304" pitchFamily="18" charset="0"/>
              </a:rPr>
              <a:t>Gata4, Lyve1, </a:t>
            </a:r>
            <a:r>
              <a:rPr lang="en-US" sz="1800" kern="100">
                <a:effectLst/>
                <a:latin typeface="Aptos" panose="020B0004020202020204" pitchFamily="34" charset="0"/>
                <a:ea typeface="Aptos" panose="020B0004020202020204" pitchFamily="34" charset="0"/>
                <a:cs typeface="Times New Roman" panose="02020603050405020304" pitchFamily="18" charset="0"/>
              </a:rPr>
              <a:t>and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Maf</a:t>
            </a:r>
            <a:r>
              <a:rPr lang="en-US" sz="1800" kern="100">
                <a:effectLst/>
                <a:latin typeface="Aptos" panose="020B0004020202020204" pitchFamily="34" charset="0"/>
                <a:ea typeface="Aptos" panose="020B0004020202020204" pitchFamily="34" charset="0"/>
                <a:cs typeface="Times New Roman" panose="02020603050405020304" pitchFamily="18" charset="0"/>
              </a:rPr>
              <a:t>) as well as leukocyte adhesion molecules (</a:t>
            </a:r>
            <a:r>
              <a:rPr lang="en-US" sz="1800" i="1" kern="100">
                <a:effectLst/>
                <a:latin typeface="Aptos" panose="020B0004020202020204" pitchFamily="34" charset="0"/>
                <a:ea typeface="Aptos" panose="020B0004020202020204" pitchFamily="34" charset="0"/>
                <a:cs typeface="Times New Roman" panose="02020603050405020304" pitchFamily="18" charset="0"/>
              </a:rPr>
              <a:t>Vcam1 </a:t>
            </a:r>
            <a:r>
              <a:rPr lang="en-US" sz="1800" kern="100">
                <a:effectLst/>
                <a:latin typeface="Aptos" panose="020B0004020202020204" pitchFamily="34" charset="0"/>
                <a:ea typeface="Aptos" panose="020B0004020202020204" pitchFamily="34" charset="0"/>
                <a:cs typeface="Times New Roman" panose="02020603050405020304" pitchFamily="18" charset="0"/>
              </a:rPr>
              <a:t>and </a:t>
            </a:r>
            <a:r>
              <a:rPr lang="en-US" sz="1800" i="1" kern="100">
                <a:effectLst/>
                <a:latin typeface="Aptos" panose="020B0004020202020204" pitchFamily="34" charset="0"/>
                <a:ea typeface="Aptos" panose="020B0004020202020204" pitchFamily="34" charset="0"/>
                <a:cs typeface="Times New Roman" panose="02020603050405020304" pitchFamily="18" charset="0"/>
              </a:rPr>
              <a:t>Icam1</a:t>
            </a:r>
            <a:r>
              <a:rPr lang="en-US" sz="1800" kern="100">
                <a:effectLst/>
                <a:latin typeface="Aptos" panose="020B0004020202020204" pitchFamily="34" charset="0"/>
                <a:ea typeface="Aptos" panose="020B0004020202020204" pitchFamily="34" charset="0"/>
                <a:cs typeface="Times New Roman" panose="02020603050405020304" pitchFamily="18" charset="0"/>
              </a:rPr>
              <a:t>). Notably, the non-responder endothelial cell signature closely resembled that of endothelial cells in human HCC. In both mouse and human cancers, activated CD8+ T cells localized near LSECs but were absent from areas dominated by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cECs</a:t>
            </a:r>
            <a:r>
              <a:rPr lang="en-US" sz="1800" kern="100">
                <a:effectLst/>
                <a:latin typeface="Aptos" panose="020B0004020202020204" pitchFamily="34" charset="0"/>
                <a:ea typeface="Aptos" panose="020B0004020202020204" pitchFamily="34" charset="0"/>
                <a:cs typeface="Times New Roman" panose="02020603050405020304" pitchFamily="18" charset="0"/>
              </a:rPr>
              <a:t>. Finally, pharmacological restoration of endothelial fenestrations in non-responder lesions significantly enhanced antigen recognition by CD8+ T cells and reinstated their antitumoral activity.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These findings uncover a size-dependent endothelial switch in liver cancers that impairs CD8+ T cell-mediated immune surveillance. Restoring endothelial fenestrations in non-responder tumors offers a promising strategy to enhance tumor immune surveillance, not only by endogenous T cells but also by engineered therapies such as CAR T cells or TCR-redirected T cells.</a:t>
            </a:r>
          </a:p>
        </p:txBody>
      </p:sp>
      <p:sp>
        <p:nvSpPr>
          <p:cNvPr id="4" name="Slide Number Placeholder 3">
            <a:extLst>
              <a:ext uri="{FF2B5EF4-FFF2-40B4-BE49-F238E27FC236}">
                <a16:creationId xmlns:a16="http://schemas.microsoft.com/office/drawing/2014/main" id="{CD9E960C-9967-2476-3003-5046E1CCF3BA}"/>
              </a:ext>
            </a:extLst>
          </p:cNvPr>
          <p:cNvSpPr>
            <a:spLocks noGrp="1"/>
          </p:cNvSpPr>
          <p:nvPr>
            <p:ph type="sldNum" sz="quarter" idx="5"/>
          </p:nvPr>
        </p:nvSpPr>
        <p:spPr/>
        <p:txBody>
          <a:bodyPr/>
          <a:lstStyle/>
          <a:p>
            <a:fld id="{F872C0F0-71E7-46B6-AA6F-1D7E0E2B8B3E}" type="slidenum">
              <a:rPr lang="en-US" smtClean="0"/>
              <a:t>17</a:t>
            </a:fld>
            <a:endParaRPr lang="en-US"/>
          </a:p>
        </p:txBody>
      </p:sp>
    </p:spTree>
    <p:extLst>
      <p:ext uri="{BB962C8B-B14F-4D97-AF65-F5344CB8AC3E}">
        <p14:creationId xmlns:p14="http://schemas.microsoft.com/office/powerpoint/2010/main" val="240403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44A40-BD09-76F4-8D38-202DCC895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08433-A13B-2825-925E-00392E4EC0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6604D-EDFD-53E8-A774-F74C579D9E2A}"/>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1" i="0" u="none"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fr-CH" sz="1200" b="1" i="0" dirty="0"/>
              <a:t>:</a:t>
            </a:r>
            <a:r>
              <a:rPr lang="en-US" sz="1200" b="0" i="0" u="none"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t>ALBI = Albumin-bilirubin; BICR = Blinded independent central review; BID = twice a day; </a:t>
            </a:r>
            <a:r>
              <a:rPr lang="en-US" sz="1800" b="0" dirty="0"/>
              <a:t>CR</a:t>
            </a:r>
            <a:r>
              <a:rPr lang="en-US" sz="1800" b="1" dirty="0"/>
              <a:t> = </a:t>
            </a:r>
            <a:r>
              <a:rPr lang="en-US" sz="1800" b="0" dirty="0"/>
              <a:t>Complete response; DOR = Duration of response; ECOG = Eastern Cooperative Oncology Group; HR = Hazard ratio; IPI </a:t>
            </a:r>
            <a:r>
              <a:rPr lang="en-US" sz="1800" dirty="0"/>
              <a:t>= ipilimumab; LEN = </a:t>
            </a:r>
            <a:r>
              <a:rPr lang="en-US" sz="1800" dirty="0" err="1"/>
              <a:t>lenvatinib</a:t>
            </a:r>
            <a:r>
              <a:rPr lang="en-US" sz="1800" dirty="0"/>
              <a:t>; Mo = Months; NIVO = nivolumab; NE = Not </a:t>
            </a:r>
            <a:r>
              <a:rPr lang="en-US" sz="1800"/>
              <a:t>estimable; ORR </a:t>
            </a:r>
            <a:r>
              <a:rPr lang="en-US" sz="1800" dirty="0"/>
              <a:t>= Objective response rate; Pts = Patients; Q3W = every 3 weeks; Q4W = every 4 weeks; RECIST v1.1 = Response Evaluation Criteria in Solid </a:t>
            </a:r>
            <a:r>
              <a:rPr lang="en-US" sz="1800" dirty="0" err="1"/>
              <a:t>Tumours</a:t>
            </a:r>
            <a:r>
              <a:rPr lang="en-US" sz="1800" dirty="0"/>
              <a:t>, version 1.1; SOR = sorafenib; </a:t>
            </a:r>
            <a:r>
              <a:rPr lang="en-US" sz="1800" dirty="0" err="1"/>
              <a:t>uHCC</a:t>
            </a:r>
            <a:r>
              <a:rPr lang="en-US" sz="1800" dirty="0"/>
              <a:t> = unresectable hepatocellular carcinoma; </a:t>
            </a:r>
            <a:r>
              <a:rPr lang="en-US" sz="1800" b="0" dirty="0"/>
              <a:t>1L = First-line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GS-005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Outcomes by liver function in patients with unresectable hepatocellular carcinoma treated with nivolumab plus ipilimumab vs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lenvatinib</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or sorafenib in the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CheckMate</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9DW trial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Bruno Sangro1, Masatoshi Kudo2, Thomas Decaens3, Matthias Pinter4, Thomas Yau5,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Shukui</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Qin6, Leonardo da Fonseca7, Hatim Karachiwala8, Joong-Won Park9, Edward J. Gane10, David Tai11, Armando Santoro12, Gonzalo Pizarro13, Chang-Fang Chiu14, Michael Schenker15,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Aiwu</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Ruth He16, Nan Hu17, Joseph Hreiki17, Maria-Jesus Jimenez Exposito17, Peter R. Galle18 </a:t>
            </a:r>
          </a:p>
          <a:p>
            <a:pPr>
              <a:lnSpc>
                <a:spcPct val="115000"/>
              </a:lnSpc>
              <a:spcAft>
                <a:spcPts val="800"/>
              </a:spcAft>
              <a:buNone/>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1Clinica Universidad de Navarra and CIBEREHD,, Pamplona, Spain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2Kindai University Hospital, Osaka, Japan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3Univ. Grenoble Alpes, CHU Grenoble Alpes, Institute for Advanced Biosciences, CNRS UMR 5309 INSERM U1209, Grenoble, France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4Medical University of Vienna, Vienna, Austria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5Queen Mary Hospital, Pok Fu Lam, Hong Kong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6Nanjing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Tianyinshan</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Hospital of China Pharmaceutical University, Nanjing, China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7Instituto do Cancer do Estado de São Paulo, ICESP, São Paulo, Brazil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8Cross Cancer Institute, Edmonton, Canada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9National Cancer Center and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Myongji</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Hospital,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Goyang</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Korea, Dem. People's Rep. of</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10Auckland City Hospital, Auckland, New Zealand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11National Cancer Centre, Singapore, Singapore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12Department of Biomedical Sciences, Humanitas University, Pieve Emanuele, and IRCCS Humanitas Research Hospital, Rozzano, Milan, Italy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13Bradford Hill Centro de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Investigacion</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Clinica, Recoleta, Chile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14China Medical University Hospital, Taichung, Taiwan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15Centrul de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Oncologie</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Sf. Nectarie, Craiova, Romania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16MedStar Georgetown University Hospital, Washington D.C., United States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17Bristol Myers Squibb, Princeton, United States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18University Medical Center, Mainz, Germany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Email: bsangro@unav.es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In an interim analysis of the phase 3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CheckMate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9DW study (median follow-up, 35.2 months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in patients (pts) with unresectable hepatocellular carcinoma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uHCC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first-line (1L) nivolumab plus ipilimumab (NIVO + IPI) demonstrated statistically significant overall survival (OS) benefit vs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lenvatinib</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or sorafenib (LEN/SOR; median OS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[95% CI]: 23.7 [18.8–29.4]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vs 20.6 [17.5–22.5]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HR 0.79; 95% CI 0.65–0.96; p = 0.018). NIVO + IPI had a higher objective response rate vs LEN/SOR (ORR: 36% vs 13%; p &lt; 0.0001) per blinded independent central review (BICR), durable responses (median duration of response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mDOR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per BICR: 30.4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vs 12.9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manageable safety. Since impaired liver function is a common characteristic of pts with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uHCC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we evaluated outcomes by liver function in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CheckMate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9DW.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Adult pts with previously untreated HCC not eligible for curative surgical or locoregional therapies, Child-Pugh score 5–6, and ECOG performance status 0–1 were randomized 1:1 to receive NIVO 1 mg/kg + IPI 3 mg/kg Q3W (≤ 4 cycles; then NIVO 480 mg Q4W) or investigator’s choice of LEN 8 mg or 12 mg QD or SOR 400 mg BID until disease progression or unacceptable toxicity. NIVO was given for a maximum of 2 years. The primary endpoint was OS; secondary endpoints included ORR and DOR per BICR using RECIST v1.1. Baseline liver function was evaluated using albumin-bilirubin (ALBI) score (0.66 × log10[bilirubin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μmol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/L)] − 0.085 × [albumin (g/L)]); ALBI subgroups were classified by score: grade 1, ≤ −2.60; grade 2, &gt; −2.60 to ≤ −1.39; and grade 3, &gt; −1.39.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Of 668 randomized pts, 396 were classified as ALBI grade 1, 271 as grade 2, and 1 as grade 3 (grades 2 and 3 combined for analysis). Baseline disease characteristics were similar across treatment arms in both the grade 1 and grade 2/3 ALBI subgroups. In pts with ALBI grade 1,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(95% CI) was 35.4 (23.9–not estimable [NE])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with NIVO + IPI vs 23.2 (21.4–28.3)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with LEN/SOR (HR 0.75; 95% CI 0.57–0.98); 24-mo OS rates (95% CI) were 58% (50–64) vs 47% (39–54), respectively. ORR (95% CI) was higher with NIVO + IPI vs LEN/SOR (37% [30–45] vs 14% [10–20]) with higher complete response (CR) rates (8% vs 3%) and durable responses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mDOR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[95% CI]: 30.4 [20.0–NE]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vs 12.9 [8.4–NE]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In pts with ALBI grade 2/3,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(95% CI) was 16.9 (12.6–23.0)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with NIVO + IPI vs 14.0 (11.1–16.6)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with LEN/SOR (HR 0.75; 95% CI 0.57–0.99); 24-mo OS rates (95% CI) were 39% (31–47) vs 27% (19–35), respectively. ORR (95% CI) was higher with NIVO + IPI vs LEN/SOR (35% [27–43] vs 11% [6–18]) with higher CR rates (6% vs 0%) and durable responses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mDOR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[95% CI]: 26.8 [16.8–NE]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vs 11.1 [5.2–NE]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Safety was generally consistent with the overall population across ALBI subgroups. </a:t>
            </a:r>
          </a:p>
          <a:p>
            <a:pPr>
              <a:lnSpc>
                <a:spcPct val="115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NIVO + IPI showed a favorable benefit-risk profile vs LEN/SOR across ALBI subgroups. These results support NIVO + IPI as a potential 1L treatment option for pts with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uHCC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regardless of liver function.</a:t>
            </a:r>
          </a:p>
          <a:p>
            <a:pPr>
              <a:lnSpc>
                <a:spcPct val="115000"/>
              </a:lnSpc>
              <a:spcAft>
                <a:spcPts val="800"/>
              </a:spcAft>
            </a:pP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ic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tumor and non-tumor biopsy during RFA for a first diagnosis of HCC is feasible, safe, and has diagnostic, therapeutic, and prognostic value.</a:t>
            </a:r>
          </a:p>
        </p:txBody>
      </p:sp>
      <p:sp>
        <p:nvSpPr>
          <p:cNvPr id="4" name="Slide Number Placeholder 3">
            <a:extLst>
              <a:ext uri="{FF2B5EF4-FFF2-40B4-BE49-F238E27FC236}">
                <a16:creationId xmlns:a16="http://schemas.microsoft.com/office/drawing/2014/main" id="{F9369DFD-582C-C856-936D-169818ED910C}"/>
              </a:ext>
            </a:extLst>
          </p:cNvPr>
          <p:cNvSpPr>
            <a:spLocks noGrp="1"/>
          </p:cNvSpPr>
          <p:nvPr>
            <p:ph type="sldNum" sz="quarter" idx="5"/>
          </p:nvPr>
        </p:nvSpPr>
        <p:spPr/>
        <p:txBody>
          <a:bodyPr/>
          <a:lstStyle/>
          <a:p>
            <a:fld id="{F872C0F0-71E7-46B6-AA6F-1D7E0E2B8B3E}" type="slidenum">
              <a:rPr lang="en-US" smtClean="0"/>
              <a:t>19</a:t>
            </a:fld>
            <a:endParaRPr lang="en-US"/>
          </a:p>
        </p:txBody>
      </p:sp>
    </p:spTree>
    <p:extLst>
      <p:ext uri="{BB962C8B-B14F-4D97-AF65-F5344CB8AC3E}">
        <p14:creationId xmlns:p14="http://schemas.microsoft.com/office/powerpoint/2010/main" val="13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ABE44-818C-D521-B414-4DA536C2A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39C82-4D98-B2D3-8437-E1F4C2080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8D09F-9857-C91B-4CCF-2DB887D3469C}"/>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u="none"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dirty="0"/>
              <a:t>:</a:t>
            </a:r>
            <a:r>
              <a:rPr lang="en-US" sz="1800" b="0" i="0" u="none"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dirty="0"/>
              <a:t>ALBI = Albumin-bilirubin; BICR = Blinded independent central review; BID = twice a day; </a:t>
            </a:r>
            <a:r>
              <a:rPr lang="en-US" sz="2800" b="1" dirty="0"/>
              <a:t>CR = Complete response</a:t>
            </a:r>
            <a:r>
              <a:rPr lang="en-US" sz="2800" dirty="0"/>
              <a:t>; DOR = Duration of response; ECOG = Eastern Cooperative Oncology Group; </a:t>
            </a:r>
            <a:r>
              <a:rPr lang="en-US" sz="2800" b="1" dirty="0"/>
              <a:t>HR = Hazard ratio</a:t>
            </a:r>
            <a:r>
              <a:rPr lang="en-US" sz="2800" dirty="0"/>
              <a:t>; IPI = ipilimumab; LEN = </a:t>
            </a:r>
            <a:r>
              <a:rPr lang="en-US" sz="2800" dirty="0" err="1"/>
              <a:t>lenvatinib</a:t>
            </a:r>
            <a:r>
              <a:rPr lang="en-US" sz="2800" dirty="0"/>
              <a:t>; Mo = Months; NIVO = nivolumab; ORR = Objective response rate; Pts = Patients; Q3W = every 3 weeks; Q4W = every 4 weeks; RECIST v1.1 = Response Evaluation Criteria in Solid </a:t>
            </a:r>
            <a:r>
              <a:rPr lang="en-US" sz="2800" dirty="0" err="1"/>
              <a:t>Tumours</a:t>
            </a:r>
            <a:r>
              <a:rPr lang="en-US" sz="2800" dirty="0"/>
              <a:t>, version 1.1; SOR = sorafenib; </a:t>
            </a:r>
            <a:r>
              <a:rPr lang="en-US" sz="2800" dirty="0" err="1"/>
              <a:t>uHCC</a:t>
            </a:r>
            <a:r>
              <a:rPr lang="en-US" sz="2800" dirty="0"/>
              <a:t> = unresectable hepatocellular carcinoma; </a:t>
            </a:r>
            <a:r>
              <a:rPr lang="en-US" sz="2800" b="0" dirty="0"/>
              <a:t>1L = First-line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GS-005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Outcomes by liver function in patients with unresectable hepatocellular carcinoma treated with nivolumab plus ipilimumab vs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lenvatinib</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or sorafenib in the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CheckMate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9DW trial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Bruno Sangro1, Masatoshi Kudo2, Thomas Decaens3, Matthias Pinter4, Thomas Yau5,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Shukui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Qin6, Leonardo da Fonseca7, Hatim Karachiwala8, Joong-Won Park9, Edward J. Gane10, David Tai11, Armando Santoro12, Gonzalo Pizarro13, Chang-Fang Chiu14, Michael Schenker15,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Aiwu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Ruth He16, Nan Hu17, Joseph Hreiki17, Maria-Jesus Jimenez Exposito17, Peter R. Galle18 </a:t>
            </a:r>
          </a:p>
          <a:p>
            <a:pPr>
              <a:lnSpc>
                <a:spcPct val="115000"/>
              </a:lnSpc>
              <a:spcAft>
                <a:spcPts val="800"/>
              </a:spcAft>
              <a:buNone/>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1Clinica Universidad de Navarra and CIBEREHD,, Pamplona, Spain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2Kindai University Hospital, Osaka, Japan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3Univ. Grenoble Alpes, CHU Grenoble Alpes, Institute for Advanced Biosciences, CNRS UMR 5309 INSERM U1209, Grenoble,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4Medical University of Vienna, Vienna, Austria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5Queen Mary Hospital, Pok Fu Lam, Hong Kong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6Nanjing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Tianyinshan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of China Pharmaceutical University, Nanjing,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7Instituto do Cancer do Estado de São Paulo, ICESP, São Paulo, Brazil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8Cross Cancer Institute, Edmonton, Canada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9National Cancer Center and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Myongji</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Goyang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Korea, Dem. People's Rep. of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10Auckland City Hospital, Auckland, New Zealand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11National Cancer Centre, Singapore, Singapore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12Department of Biomedical Sciences, Humanitas University, Pieve Emanuele, and IRCCS Humanitas Research Hospital, Rozzano, Milan,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13Bradford Hill Centro de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Investigacion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Clinica, Recoleta, Chile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14China Medical University Hospital, Taichung, Taiwan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15Centrul de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Oncologie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Sf. Nectarie, Craiova,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16MedStar Georgetown University Hospital, Washington D.C.,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17Bristol Myers Squibb, Princeton,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18University Medical Center, Mainz, Germany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bsangro@unav.es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an interim analysis of the phase 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CheckMate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9DW study (median follow-up, 35.2 months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patients (pts) with unresectable hepatocellular carcinoma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uHCC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first-line (1L) nivolumab plus ipilimumab (NIVO + IPI) demonstrated statistically significant overall survival (OS) benefit vs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lenvatinib</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or sorafenib (LEN/SOR; median OS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23.7 [18.8–29.4]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vs 20.6 [17.5–22.5]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HR 0.79; 95% CI 0.65–0.96; p = 0.018). NIVO + IPI had a higher objective response rate vs LEN/SOR (ORR: 36% vs 13%; p &lt; 0.0001) per blinded independent central review (BICR), durable responses (median duration of response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mDOR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per BICR: 30.4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vs 12.9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manageable safety. Since impaired liver function is a common characteristic of pts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uHCC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we evaluated outcomes by liver function in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CheckMate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9DW.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Adult pts with previously untreated HCC not eligible for curative surgical or locoregional therapies, Child-Pugh score 5–6, and ECOG performance status 0–1 were randomized 1:1 to receive NIVO 1 mg/kg + IPI 3 mg/kg Q3W (≤ 4 cycles; then NIVO 480 mg Q4W) or investigator’s choice of LEN 8 mg or 12 mg QD or SOR 400 mg BID until disease progression or unacceptable toxicity. NIVO was given for a maximum of 2 years. The primary endpoint was OS; secondary endpoints included ORR and DOR per BICR using RECIST v1.1. Baseline liver function was evaluated using albumin-bilirubin (ALBI) score (0.66 × log10[bilirubin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μmol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/L)] − 0.085 × [albumin (g/L)]); ALBI subgroups were classified by score: grade 1, ≤ −2.60; grade 2, &gt; −2.60 to ≤ −1.39; and grade 3, &gt; −1.39.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Of 668 randomized pts, 396 were classified as ALBI grade 1, 271 as grade 2, and 1 as grade 3 (grades 2 and 3 combined for analysis). Baseline disease characteristics were similar across treatment arms in both the grade 1 and grade 2/3 ALBI subgroups. In pts with ALBI grade 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was 35.4 (23.9–not estimable [NE])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with NIVO + IPI vs 23.2 (21.4–28.3)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with LEN/SOR (HR 0.75; 95% CI 0.57–0.98); 24-mo OS rates (95% CI) were 58% (50–64) vs 47% (39–54), respectively. ORR (95% CI) was higher with NIVO + IPI vs LEN/SOR (37% [30–45] vs 14% [10–20]) with higher complete response (CR) rates (8% vs 3%) and durable responses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mDOR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30.4 [20.0–NE]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vs 12.9 [8.4–NE]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pts with ALBI grade 2/3,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was 16.9 (12.6–23.0)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with NIVO + IPI vs 14.0 (11.1–16.6)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with LEN/SOR (HR 0.75; 95% CI 0.57–0.99); 24-mo OS rates (95% CI) were 39% (31–47) vs 27% (19–35), respectively. ORR (95% CI) was higher with NIVO + IPI vs LEN/SOR (35% [27–43] vs 11% [6–18]) with higher CR rates (6% vs 0%) and durable responses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mDOR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26.8 [16.8–NE]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vs 11.1 [5.2–NE]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Safety was generally consistent with the overall population across ALBI subgroups.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NIVO + IPI showed a favorable benefit-risk profile vs LEN/SOR across ALBI subgroups. These results support NIVO + IPI as a potential 1L treatment option for pts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uHCC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regardless of liver function.</a:t>
            </a:r>
          </a:p>
          <a:p>
            <a:pPr>
              <a:lnSpc>
                <a:spcPct val="115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ic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tumor and non-tumor biopsy during RFA for a first diagnosis of HCC is feasible, safe, and has diagnostic, therapeutic, and prognostic value.</a:t>
            </a:r>
          </a:p>
        </p:txBody>
      </p:sp>
      <p:sp>
        <p:nvSpPr>
          <p:cNvPr id="4" name="Slide Number Placeholder 3">
            <a:extLst>
              <a:ext uri="{FF2B5EF4-FFF2-40B4-BE49-F238E27FC236}">
                <a16:creationId xmlns:a16="http://schemas.microsoft.com/office/drawing/2014/main" id="{DBAFBA07-0E61-FE7D-4AE9-3D6E881A55B8}"/>
              </a:ext>
            </a:extLst>
          </p:cNvPr>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3549212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B77BB-4ACC-C0E8-8AC6-23A70A958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D0A8E-A3AF-3845-5478-FCFC1E7591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47A488-FFBF-23A1-053F-8F23C3BB1E27}"/>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1" i="0" u="none"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fr-CH" sz="1200" b="1" i="0" dirty="0"/>
              <a:t>:</a:t>
            </a:r>
            <a:r>
              <a:rPr lang="en-US" sz="1200" b="0" i="0" u="none"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t>ALBI = Albumin-bilirubin; BICR = Blinded independent central review; BID = twice a day; </a:t>
            </a:r>
            <a:r>
              <a:rPr lang="en-US" sz="1800" b="0" dirty="0"/>
              <a:t>CR</a:t>
            </a:r>
            <a:r>
              <a:rPr lang="en-US" sz="1800" b="1" dirty="0"/>
              <a:t> = </a:t>
            </a:r>
            <a:r>
              <a:rPr lang="en-US" sz="1800" b="0" dirty="0"/>
              <a:t>Complete response; DOR = Duration of response; ECOG = Eastern Cooperative Oncology Group; HR = Hazard ratio; IPI </a:t>
            </a:r>
            <a:r>
              <a:rPr lang="en-US" sz="1800" dirty="0"/>
              <a:t>= ipilimumab; LEN = </a:t>
            </a:r>
            <a:r>
              <a:rPr lang="en-US" sz="1800" dirty="0" err="1"/>
              <a:t>lenvatinib</a:t>
            </a:r>
            <a:r>
              <a:rPr lang="en-US" sz="1800" dirty="0"/>
              <a:t>; Mo = Months; NIVO = nivolumab; NE = Not </a:t>
            </a:r>
            <a:r>
              <a:rPr lang="en-US" sz="1800"/>
              <a:t>estimable; ORR </a:t>
            </a:r>
            <a:r>
              <a:rPr lang="en-US" sz="1800" dirty="0"/>
              <a:t>= Objective response rate; Pts = Patients; Q3W = every 3 weeks; Q4W = every 4 weeks; RECIST v1.1 = Response Evaluation Criteria in Solid </a:t>
            </a:r>
            <a:r>
              <a:rPr lang="en-US" sz="1800" dirty="0" err="1"/>
              <a:t>Tumours</a:t>
            </a:r>
            <a:r>
              <a:rPr lang="en-US" sz="1800" dirty="0"/>
              <a:t>, version 1.1; SOR = sorafenib; </a:t>
            </a:r>
            <a:r>
              <a:rPr lang="en-US" sz="1800" dirty="0" err="1"/>
              <a:t>uHCC</a:t>
            </a:r>
            <a:r>
              <a:rPr lang="en-US" sz="1800" dirty="0"/>
              <a:t> = unresectable hepatocellular carcinoma; </a:t>
            </a:r>
            <a:r>
              <a:rPr lang="en-US" sz="1800" b="0" dirty="0"/>
              <a:t>1L = First-line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GS-005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Outcomes by liver function in patients with unresectable hepatocellular carcinoma treated with nivolumab plus ipilimumab vs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lenvatinib</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or sorafenib in the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CheckMate</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9DW trial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Bruno Sangro1, Masatoshi Kudo2, Thomas Decaens3, Matthias Pinter4, Thomas Yau5,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Shukui</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Qin6, Leonardo da Fonseca7, Hatim Karachiwala8, Joong-Won Park9, Edward J. Gane10, David Tai11, Armando Santoro12, Gonzalo Pizarro13, Chang-Fang Chiu14, Michael Schenker15,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Aiwu</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Ruth He16, Nan Hu17, Joseph Hreiki17, Maria-Jesus Jimenez Exposito17, Peter R. Galle18 </a:t>
            </a:r>
          </a:p>
          <a:p>
            <a:pPr>
              <a:lnSpc>
                <a:spcPct val="115000"/>
              </a:lnSpc>
              <a:spcAft>
                <a:spcPts val="800"/>
              </a:spcAft>
              <a:buNone/>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1Clinica Universidad de Navarra and CIBEREHD,, Pamplona, Spain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2Kindai University Hospital, Osaka, Japan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3Univ. Grenoble Alpes, CHU Grenoble Alpes, Institute for Advanced Biosciences, CNRS UMR 5309 INSERM U1209, Grenoble, France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4Medical University of Vienna, Vienna, Austria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5Queen Mary Hospital, Pok Fu Lam, Hong Kong</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6Nanjing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Tianyinshan</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Hospital of China Pharmaceutical University, Nanjing, China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7Instituto do Cancer do Estado de São Paulo, ICESP, São Paulo, Brazil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8Cross Cancer Institute, Edmonton, Canada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9National Cancer Center and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Myongji</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Hospital,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Goyang</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Korea, Dem. People's Rep. of</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10Auckland City Hospital, Auckland, New Zealand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11National Cancer Centre, Singapore, Singapore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12Department of Biomedical Sciences, Humanitas University, Pieve Emanuele, and IRCCS Humanitas Research Hospital, Rozzano, Milan, Italy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13Bradford Hill Centro de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Investigacion</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Clinica, Recoleta, Chile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14China Medical University Hospital, Taichung, Taiwan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15Centrul de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Oncologie</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Sf. Nectarie, Craiova, Romania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16MedStar Georgetown University Hospital, Washington D.C., United States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17Bristol Myers Squibb, Princeton, United States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18University Medical Center, Mainz, Germany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Email: bsangro@unav.es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In an interim analysis of the phase 3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CheckMate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9DW study (median follow-up, 35.2 months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in patients (pts) with unresectable hepatocellular carcinoma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uHCC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first-line (1L) nivolumab plus ipilimumab (NIVO + IPI) demonstrated statistically significant overall survival (OS) benefit vs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lenvatinib</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or sorafenib (LEN/SOR; median OS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[95% CI]: 23.7 [18.8–29.4]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vs 20.6 [17.5–22.5]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HR 0.79; 95% CI 0.65–0.96; p = 0.018). NIVO + IPI had a higher objective response rate vs LEN/SOR (ORR: 36% vs 13%; p &lt; 0.0001) per blinded independent central review (BICR), durable responses (median duration of response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mDOR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per BICR: 30.4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vs 12.9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manageable safety. Since impaired liver function is a common characteristic of pts with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uHCC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we evaluated outcomes by liver function in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CheckMate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9DW.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Adult pts with previously untreated HCC not eligible for curative surgical or locoregional therapies, Child-Pugh score 5–6, and ECOG performance status 0–1 were randomized 1:1 to receive NIVO 1 mg/kg + IPI 3 mg/kg Q3W (≤ 4 cycles; then NIVO 480 mg Q4W) or investigator’s choice of LEN 8 mg or 12 mg QD or SOR 400 mg BID until disease progression or unacceptable toxicity. NIVO was given for a maximum of 2 years. The primary endpoint was OS; secondary endpoints included ORR and DOR per BICR using RECIST v1.1. Baseline liver function was evaluated using albumin-bilirubin (ALBI) score (0.66 × log10[bilirubin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μmol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/L)] − 0.085 × [albumin (g/L)]); ALBI subgroups were classified by score: grade 1, ≤ −2.60; grade 2, &gt; −2.60 to ≤ −1.39; and grade 3, &gt; −1.39.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Of 668 randomized pts, 396 were classified as ALBI grade 1, 271 as grade 2, and 1 as grade 3 (grades 2 and 3 combined for analysis). Baseline disease characteristics were similar across treatment arms in both the grade 1 and grade 2/3 ALBI subgroups. In pts with ALBI grade 1,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(95% CI) was 35.4 (23.9–not estimable [NE])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with NIVO + IPI vs 23.2 (21.4–28.3)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with LEN/SOR (HR 0.75; 95% CI 0.57–0.98); 24-mo OS rates (95% CI) were 58% (50–64) vs 47% (39–54), respectively. ORR (95% CI) was higher with NIVO + IPI vs LEN/SOR (37% [30–45] vs 14% [10–20]) with higher complete response (CR) rates (8% vs 3%) and durable responses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mDOR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[95% CI]: 30.4 [20.0–NE]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vs 12.9 [8.4–NE]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In pts with ALBI grade 2/3,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(95% CI) was 16.9 (12.6–23.0)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with NIVO + IPI vs 14.0 (11.1–16.6)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with LEN/SOR (HR 0.75; 95% CI 0.57–0.99); 24-mo OS rates (95% CI) were 39% (31–47) vs 27% (19–35), respectively. ORR (95% CI) was higher with NIVO + IPI vs LEN/SOR (35% [27–43] vs 11% [6–18]) with higher CR rates (6% vs 0%) and durable responses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mDOR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[95% CI]: 26.8 [16.8–NE]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vs 11.1 [5.2–NE]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mo</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Safety was generally consistent with the overall population across ALBI subgroups. </a:t>
            </a:r>
          </a:p>
          <a:p>
            <a:pPr>
              <a:lnSpc>
                <a:spcPct val="115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NIVO + IPI showed a favorable benefit-risk profile vs LEN/SOR across ALBI subgroups. These results support NIVO + IPI as a potential 1L treatment option for pts with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uHCC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regardless of liver function.</a:t>
            </a:r>
          </a:p>
          <a:p>
            <a:pPr>
              <a:lnSpc>
                <a:spcPct val="115000"/>
              </a:lnSpc>
              <a:spcAft>
                <a:spcPts val="800"/>
              </a:spcAft>
            </a:pP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ic</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tumor and non-tumor biopsy during RFA for a first diagnosis of HCC is feasible, safe, and has diagnostic, therapeutic, and prognostic value.</a:t>
            </a:r>
          </a:p>
        </p:txBody>
      </p:sp>
      <p:sp>
        <p:nvSpPr>
          <p:cNvPr id="4" name="Slide Number Placeholder 3">
            <a:extLst>
              <a:ext uri="{FF2B5EF4-FFF2-40B4-BE49-F238E27FC236}">
                <a16:creationId xmlns:a16="http://schemas.microsoft.com/office/drawing/2014/main" id="{2537C2BF-97C2-54C2-16CF-ADC561C92DDF}"/>
              </a:ext>
            </a:extLst>
          </p:cNvPr>
          <p:cNvSpPr>
            <a:spLocks noGrp="1"/>
          </p:cNvSpPr>
          <p:nvPr>
            <p:ph type="sldNum" sz="quarter" idx="5"/>
          </p:nvPr>
        </p:nvSpPr>
        <p:spPr/>
        <p:txBody>
          <a:bodyPr/>
          <a:lstStyle/>
          <a:p>
            <a:fld id="{F872C0F0-71E7-46B6-AA6F-1D7E0E2B8B3E}" type="slidenum">
              <a:rPr lang="en-US" smtClean="0"/>
              <a:t>21</a:t>
            </a:fld>
            <a:endParaRPr lang="en-US"/>
          </a:p>
        </p:txBody>
      </p:sp>
    </p:spTree>
    <p:extLst>
      <p:ext uri="{BB962C8B-B14F-4D97-AF65-F5344CB8AC3E}">
        <p14:creationId xmlns:p14="http://schemas.microsoft.com/office/powerpoint/2010/main" val="789034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11B3A-9A00-4303-A2EC-2B4C05956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1AAF98-4685-0C96-4C55-4E36F7BA44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5DA734-410F-D9D9-5968-AE72FC3B7415}"/>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u="none" kern="100">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en-US" sz="1800" b="0" i="0" u="none" kern="100">
                <a:effectLst/>
                <a:latin typeface="Aptos" panose="020B0004020202020204" pitchFamily="34" charset="0"/>
                <a:ea typeface="Aptos" panose="020B0004020202020204" pitchFamily="34" charset="0"/>
                <a:cs typeface="Times New Roman" panose="02020603050405020304" pitchFamily="18" charset="0"/>
              </a:rPr>
              <a:t> </a:t>
            </a:r>
            <a:r>
              <a:rPr lang="fr-CH" sz="1800" b="0" i="0" u="none">
                <a:effectLst/>
                <a:latin typeface="Calibri" panose="020F0502020204030204" pitchFamily="34" charset="0"/>
              </a:rPr>
              <a:t>CCA = </a:t>
            </a:r>
            <a:r>
              <a:rPr lang="fr-CH" sz="1800" b="0" i="0" u="none" err="1">
                <a:effectLst/>
                <a:latin typeface="Calibri" panose="020F0502020204030204" pitchFamily="34" charset="0"/>
              </a:rPr>
              <a:t>Cholangiocarcinoma</a:t>
            </a:r>
            <a:r>
              <a:rPr lang="fr-CH" sz="1800" b="0" i="0" u="none">
                <a:effectLst/>
                <a:latin typeface="Calibri" panose="020F0502020204030204" pitchFamily="34" charset="0"/>
              </a:rPr>
              <a:t>; </a:t>
            </a:r>
            <a:r>
              <a:rPr lang="fr-CH" sz="1800" b="0" i="0" u="none" err="1">
                <a:effectLst/>
                <a:latin typeface="Calibri" panose="020F0502020204030204" pitchFamily="34" charset="0"/>
              </a:rPr>
              <a:t>hCCA</a:t>
            </a:r>
            <a:r>
              <a:rPr lang="fr-CH" sz="1800" b="0" i="0" u="none">
                <a:effectLst/>
                <a:latin typeface="Calibri" panose="020F0502020204030204" pitchFamily="34" charset="0"/>
              </a:rPr>
              <a:t> = </a:t>
            </a:r>
            <a:r>
              <a:rPr lang="fr-CH" sz="1800" b="0" i="0" u="none" err="1">
                <a:effectLst/>
                <a:latin typeface="Calibri" panose="020F0502020204030204" pitchFamily="34" charset="0"/>
              </a:rPr>
              <a:t>hepatocholangiocarcinoma</a:t>
            </a:r>
            <a:r>
              <a:rPr lang="fr-CH" sz="1800" b="0" i="0" u="none">
                <a:effectLst/>
                <a:latin typeface="Calibri" panose="020F0502020204030204" pitchFamily="34" charset="0"/>
              </a:rPr>
              <a:t>; MTB = </a:t>
            </a:r>
            <a:r>
              <a:rPr lang="fr-CH" sz="1800" b="0" i="0" u="none" err="1">
                <a:effectLst/>
                <a:latin typeface="Calibri" panose="020F0502020204030204" pitchFamily="34" charset="0"/>
              </a:rPr>
              <a:t>Multidisciplinary</a:t>
            </a:r>
            <a:r>
              <a:rPr lang="fr-CH" sz="1800" b="0" i="0" u="none">
                <a:effectLst/>
                <a:latin typeface="Calibri" panose="020F0502020204030204" pitchFamily="34" charset="0"/>
              </a:rPr>
              <a:t> </a:t>
            </a:r>
            <a:r>
              <a:rPr lang="fr-CH" sz="1800" b="0" i="0" u="none" err="1">
                <a:effectLst/>
                <a:latin typeface="Calibri" panose="020F0502020204030204" pitchFamily="34" charset="0"/>
              </a:rPr>
              <a:t>Tumour</a:t>
            </a:r>
            <a:r>
              <a:rPr lang="fr-CH" sz="1800" b="0" i="0" u="none">
                <a:effectLst/>
                <a:latin typeface="Calibri" panose="020F0502020204030204" pitchFamily="34" charset="0"/>
              </a:rPr>
              <a:t> </a:t>
            </a:r>
            <a:r>
              <a:rPr lang="fr-CH" sz="1800" b="0" i="0" u="none" err="1">
                <a:effectLst/>
                <a:latin typeface="Calibri" panose="020F0502020204030204" pitchFamily="34" charset="0"/>
              </a:rPr>
              <a:t>Board</a:t>
            </a:r>
            <a:r>
              <a:rPr lang="fr-CH" sz="1800" b="0" i="0" u="none">
                <a:effectLst/>
                <a:latin typeface="Calibri" panose="020F0502020204030204" pitchFamily="34" charset="0"/>
              </a:rPr>
              <a:t>; RFA = </a:t>
            </a:r>
            <a:r>
              <a:rPr lang="fr-CH" sz="1800" b="0" i="0" u="none" err="1">
                <a:effectLst/>
                <a:latin typeface="Calibri" panose="020F0502020204030204" pitchFamily="34" charset="0"/>
              </a:rPr>
              <a:t>Radiofrequency</a:t>
            </a:r>
            <a:r>
              <a:rPr lang="fr-CH" sz="1800" b="0" i="0" u="none">
                <a:effectLst/>
                <a:latin typeface="Calibri" panose="020F0502020204030204" pitchFamily="34" charset="0"/>
              </a:rPr>
              <a:t> ablation.</a:t>
            </a:r>
          </a:p>
          <a:p>
            <a:pPr>
              <a:lnSpc>
                <a:spcPct val="115000"/>
              </a:lnSpc>
              <a:spcAft>
                <a:spcPts val="800"/>
              </a:spcAft>
            </a:pPr>
            <a:endParaRPr lang="en-US" sz="1800" b="1" i="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OS-061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A holistic approach of systematic tumor and non-tumor biopsy during percutaneous radiofrequency ablation for hepatocellular carcinoma: diagnostic, prognostic and therapeutic impact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Lorraine Blaise1, Marianne Ziol2 3, Claudia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Campani</a:t>
            </a:r>
            <a:r>
              <a:rPr lang="en-US" sz="1800" kern="100">
                <a:effectLst/>
                <a:latin typeface="Aptos" panose="020B0004020202020204" pitchFamily="34" charset="0"/>
                <a:ea typeface="Aptos" panose="020B0004020202020204" pitchFamily="34" charset="0"/>
                <a:cs typeface="Times New Roman" panose="02020603050405020304" pitchFamily="18" charset="0"/>
              </a:rPr>
              <a:t>, Nathalie Ganne-Carrié1 3, Pierre Nahon1 3, </a:t>
            </a:r>
            <a:r>
              <a:rPr lang="en-US" sz="1800" kern="100" err="1">
                <a:effectLst/>
                <a:latin typeface="Aptos" panose="020B0004020202020204" pitchFamily="34" charset="0"/>
                <a:ea typeface="Aptos" panose="020B0004020202020204" pitchFamily="34" charset="0"/>
                <a:cs typeface="Times New Roman" panose="02020603050405020304" pitchFamily="18" charset="0"/>
              </a:rPr>
              <a:t>NKontchou</a:t>
            </a:r>
            <a:r>
              <a:rPr lang="en-US" sz="1800" kern="100">
                <a:effectLst/>
                <a:latin typeface="Aptos" panose="020B0004020202020204" pitchFamily="34" charset="0"/>
                <a:ea typeface="Aptos" panose="020B0004020202020204" pitchFamily="34" charset="0"/>
                <a:cs typeface="Times New Roman" panose="02020603050405020304" pitchFamily="18" charset="0"/>
              </a:rPr>
              <a:t> Gisèle1, Jessica Zucman-Rossi3, Lucie Del Pozo4, Nathalie Barget4, Carina Boros1, Elvire Desjonqueres1, Alix Demory1, Véronique Grando Lemaire1, Lorenzo Pescatori5, Olivier Seror5, Olivier Sutter5, Jean Charles Nault1 3 </a:t>
            </a:r>
          </a:p>
          <a:p>
            <a:pPr>
              <a:lnSpc>
                <a:spcPct val="115000"/>
              </a:lnSpc>
              <a:spcAft>
                <a:spcPts val="800"/>
              </a:spcAft>
            </a:pPr>
            <a:r>
              <a:rPr lang="fr-CH" sz="1800" i="1" kern="100">
                <a:effectLst/>
                <a:latin typeface="Aptos" panose="020B0004020202020204" pitchFamily="34" charset="0"/>
                <a:ea typeface="Aptos" panose="020B0004020202020204" pitchFamily="34" charset="0"/>
                <a:cs typeface="Times New Roman" panose="02020603050405020304" pitchFamily="18" charset="0"/>
              </a:rPr>
              <a:t>1Service d'Hépatologie et d'Oncologie Hépatique Hôpital Avicenne AP-HP, Bobigny,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2Service d'anatomopathologie Hôpital Avicenne AP-HP, Centre de Recherche des Cordeliers, Sorbonne Université, Inserm, Université de Paris, team « </a:t>
            </a:r>
            <a:r>
              <a:rPr lang="fr-CH" sz="1800" i="1" kern="100" err="1">
                <a:effectLst/>
                <a:latin typeface="Aptos" panose="020B0004020202020204" pitchFamily="34" charset="0"/>
                <a:ea typeface="Aptos" panose="020B0004020202020204" pitchFamily="34" charset="0"/>
                <a:cs typeface="Times New Roman" panose="02020603050405020304" pitchFamily="18" charset="0"/>
              </a:rPr>
              <a:t>Functional</a:t>
            </a:r>
            <a:r>
              <a:rPr lang="fr-CH" sz="1800" i="1"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err="1">
                <a:effectLst/>
                <a:latin typeface="Aptos" panose="020B0004020202020204" pitchFamily="34" charset="0"/>
                <a:ea typeface="Aptos" panose="020B0004020202020204" pitchFamily="34" charset="0"/>
                <a:cs typeface="Times New Roman" panose="02020603050405020304" pitchFamily="18" charset="0"/>
              </a:rPr>
              <a:t>Genomics</a:t>
            </a:r>
            <a:r>
              <a:rPr lang="fr-CH" sz="1800" i="1" kern="100">
                <a:effectLst/>
                <a:latin typeface="Aptos" panose="020B0004020202020204" pitchFamily="34" charset="0"/>
                <a:ea typeface="Aptos" panose="020B0004020202020204" pitchFamily="34" charset="0"/>
                <a:cs typeface="Times New Roman" panose="02020603050405020304" pitchFamily="18" charset="0"/>
              </a:rPr>
              <a:t> of Solid </a:t>
            </a:r>
            <a:r>
              <a:rPr lang="fr-CH" sz="1800" i="1" kern="100" err="1">
                <a:effectLst/>
                <a:latin typeface="Aptos" panose="020B0004020202020204" pitchFamily="34" charset="0"/>
                <a:ea typeface="Aptos" panose="020B0004020202020204" pitchFamily="34" charset="0"/>
                <a:cs typeface="Times New Roman" panose="02020603050405020304" pitchFamily="18" charset="0"/>
              </a:rPr>
              <a:t>Tumors</a:t>
            </a:r>
            <a:r>
              <a:rPr lang="fr-CH" sz="1800" i="1" kern="100">
                <a:effectLst/>
                <a:latin typeface="Aptos" panose="020B0004020202020204" pitchFamily="34" charset="0"/>
                <a:ea typeface="Aptos" panose="020B0004020202020204" pitchFamily="34" charset="0"/>
                <a:cs typeface="Times New Roman" panose="02020603050405020304" pitchFamily="18" charset="0"/>
              </a:rPr>
              <a:t> », F-75006, Bobigny,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3Centre de Recherche des Cordeliers, Sorbonne Université, Inserm, Université de Paris, team « </a:t>
            </a:r>
            <a:r>
              <a:rPr lang="fr-CH" sz="1800" i="1" kern="100" err="1">
                <a:effectLst/>
                <a:latin typeface="Aptos" panose="020B0004020202020204" pitchFamily="34" charset="0"/>
                <a:ea typeface="Aptos" panose="020B0004020202020204" pitchFamily="34" charset="0"/>
                <a:cs typeface="Times New Roman" panose="02020603050405020304" pitchFamily="18" charset="0"/>
              </a:rPr>
              <a:t>Functional</a:t>
            </a:r>
            <a:r>
              <a:rPr lang="fr-CH" sz="1800" i="1"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err="1">
                <a:effectLst/>
                <a:latin typeface="Aptos" panose="020B0004020202020204" pitchFamily="34" charset="0"/>
                <a:ea typeface="Aptos" panose="020B0004020202020204" pitchFamily="34" charset="0"/>
                <a:cs typeface="Times New Roman" panose="02020603050405020304" pitchFamily="18" charset="0"/>
              </a:rPr>
              <a:t>Genomics</a:t>
            </a:r>
            <a:r>
              <a:rPr lang="fr-CH" sz="1800" i="1" kern="100">
                <a:effectLst/>
                <a:latin typeface="Aptos" panose="020B0004020202020204" pitchFamily="34" charset="0"/>
                <a:ea typeface="Aptos" panose="020B0004020202020204" pitchFamily="34" charset="0"/>
                <a:cs typeface="Times New Roman" panose="02020603050405020304" pitchFamily="18" charset="0"/>
              </a:rPr>
              <a:t> of Solid </a:t>
            </a:r>
            <a:r>
              <a:rPr lang="fr-CH" sz="1800" i="1" kern="100" err="1">
                <a:effectLst/>
                <a:latin typeface="Aptos" panose="020B0004020202020204" pitchFamily="34" charset="0"/>
                <a:ea typeface="Aptos" panose="020B0004020202020204" pitchFamily="34" charset="0"/>
                <a:cs typeface="Times New Roman" panose="02020603050405020304" pitchFamily="18" charset="0"/>
              </a:rPr>
              <a:t>Tumors</a:t>
            </a:r>
            <a:r>
              <a:rPr lang="fr-CH" sz="1800" i="1" kern="100">
                <a:effectLst/>
                <a:latin typeface="Aptos" panose="020B0004020202020204" pitchFamily="34" charset="0"/>
                <a:ea typeface="Aptos" panose="020B0004020202020204" pitchFamily="34" charset="0"/>
                <a:cs typeface="Times New Roman" panose="02020603050405020304" pitchFamily="18" charset="0"/>
              </a:rPr>
              <a:t> », F-75006, Paris,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4Plateforme de ressources biologiques Hôpital Avicenne AP-HP, Bobigny,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5Service de Radiologie interventionnelle Hôpital Avicenne AP-HP, Bobigny, France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lorraine.blaise@aphp.fr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We prospectively assess the feasibility, safety, and diagnostic/prognostic value of systematic tumor and non-tumor liver biopsies collected during radiofrequency ablation (RFA) for a first diagnosis of hepatocellular carcinoma (HCC).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We included patients diagnosed with a first diagnosis of HCC between 2015 and 2021, treated with percutaneous RFA and with both tumor and non-tumor biopsies in a tertiary center. We analyzed the percentage of diagnostic tumor biopsies and correlated results of histological findings with prior diagnoses and oncological outcomes. Non-tumor liver biopsy results were compared with multidisciplinary tumor board (MTB) diagnosis of cirrhosis.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248 patients (86% male, median age 68) with 302 tumors treated by RFA were included. HCC was single in 78%, bifocal in 21%, with a median size of 24mm. 87% of the patients had cirrhosis (based on the results of the non-tumor liver biopsy done per-procedure). Bleeding occurred in 6 cases (1.9%), requiring intervention in 2, with no death. Nor low platelets-count (&lt; 100000/mm3) nor anticoagulation nor antiplatelet agent were associated with bleeding. Biopsies were diagnostic in 66% with positivity linked to nodule size (P&lt;0.0001), location (P=0.04), and ultrasound visibility (P=0.004). Among the 302 biopsies, 34% were not diagnosis, 61% diagnosed HCC, 3% cholangiocarcinoma (n=3) / </a:t>
            </a:r>
            <a:r>
              <a:rPr lang="en-US" sz="1800" kern="100" err="1">
                <a:effectLst/>
                <a:latin typeface="Aptos" panose="020B0004020202020204" pitchFamily="34" charset="0"/>
                <a:ea typeface="Aptos" panose="020B0004020202020204" pitchFamily="34" charset="0"/>
                <a:cs typeface="Times New Roman" panose="02020603050405020304" pitchFamily="18" charset="0"/>
              </a:rPr>
              <a:t>hepatocholangiocarcinoma</a:t>
            </a:r>
            <a:r>
              <a:rPr lang="en-US" sz="1800" kern="100">
                <a:effectLst/>
                <a:latin typeface="Aptos" panose="020B0004020202020204" pitchFamily="34" charset="0"/>
                <a:ea typeface="Aptos" panose="020B0004020202020204" pitchFamily="34" charset="0"/>
                <a:cs typeface="Times New Roman" panose="02020603050405020304" pitchFamily="18" charset="0"/>
              </a:rPr>
              <a:t> (n=6), and 2% dysplastic nodules (n=7). Discrepancies between MTB and histological diagnosis occurred in 5% of cases. To note, all the cholangiocarcinoma or </a:t>
            </a:r>
            <a:r>
              <a:rPr lang="en-US" sz="1800" kern="100" err="1">
                <a:effectLst/>
                <a:latin typeface="Aptos" panose="020B0004020202020204" pitchFamily="34" charset="0"/>
                <a:ea typeface="Aptos" panose="020B0004020202020204" pitchFamily="34" charset="0"/>
                <a:cs typeface="Times New Roman" panose="02020603050405020304" pitchFamily="18" charset="0"/>
              </a:rPr>
              <a:t>hepatocholangiocarcinoma</a:t>
            </a:r>
            <a:r>
              <a:rPr lang="en-US" sz="1800" kern="100">
                <a:effectLst/>
                <a:latin typeface="Aptos" panose="020B0004020202020204" pitchFamily="34" charset="0"/>
                <a:ea typeface="Aptos" panose="020B0004020202020204" pitchFamily="34" charset="0"/>
                <a:cs typeface="Times New Roman" panose="02020603050405020304" pitchFamily="18" charset="0"/>
              </a:rPr>
              <a:t> diagnosed with the per-ablation biopsy were classified as LIRADS 5 by imagery reviewing. Survival was significantly shorter in patients with cholangiocarcinoma/</a:t>
            </a:r>
            <a:r>
              <a:rPr lang="en-US" sz="1800" kern="100" err="1">
                <a:effectLst/>
                <a:latin typeface="Aptos" panose="020B0004020202020204" pitchFamily="34" charset="0"/>
                <a:ea typeface="Aptos" panose="020B0004020202020204" pitchFamily="34" charset="0"/>
                <a:cs typeface="Times New Roman" panose="02020603050405020304" pitchFamily="18" charset="0"/>
              </a:rPr>
              <a:t>hepatocholangiocarcinoma</a:t>
            </a:r>
            <a:r>
              <a:rPr lang="en-US" sz="1800" kern="100">
                <a:effectLst/>
                <a:latin typeface="Aptos" panose="020B0004020202020204" pitchFamily="34" charset="0"/>
                <a:ea typeface="Aptos" panose="020B0004020202020204" pitchFamily="34" charset="0"/>
                <a:cs typeface="Times New Roman" panose="02020603050405020304" pitchFamily="18" charset="0"/>
              </a:rPr>
              <a:t> (P&lt;0.001). Pathological subtypes of HCC were not otherwise specified HCC in 55%, </a:t>
            </a:r>
            <a:r>
              <a:rPr lang="en-US" sz="1800" kern="100" err="1">
                <a:effectLst/>
                <a:latin typeface="Aptos" panose="020B0004020202020204" pitchFamily="34" charset="0"/>
                <a:ea typeface="Aptos" panose="020B0004020202020204" pitchFamily="34" charset="0"/>
                <a:cs typeface="Times New Roman" panose="02020603050405020304" pitchFamily="18" charset="0"/>
              </a:rPr>
              <a:t>steatohepatitic</a:t>
            </a:r>
            <a:r>
              <a:rPr lang="en-US" sz="1800" kern="100">
                <a:effectLst/>
                <a:latin typeface="Aptos" panose="020B0004020202020204" pitchFamily="34" charset="0"/>
                <a:ea typeface="Aptos" panose="020B0004020202020204" pitchFamily="34" charset="0"/>
                <a:cs typeface="Times New Roman" panose="02020603050405020304" pitchFamily="18" charset="0"/>
              </a:rPr>
              <a:t>-HCC in 19%, </a:t>
            </a:r>
            <a:r>
              <a:rPr lang="en-US" sz="1800" kern="100" err="1">
                <a:effectLst/>
                <a:latin typeface="Aptos" panose="020B0004020202020204" pitchFamily="34" charset="0"/>
                <a:ea typeface="Aptos" panose="020B0004020202020204" pitchFamily="34" charset="0"/>
                <a:cs typeface="Times New Roman" panose="02020603050405020304" pitchFamily="18" charset="0"/>
              </a:rPr>
              <a:t>macrotrebacular</a:t>
            </a:r>
            <a:r>
              <a:rPr lang="en-US" sz="1800" kern="100">
                <a:effectLst/>
                <a:latin typeface="Aptos" panose="020B0004020202020204" pitchFamily="34" charset="0"/>
                <a:ea typeface="Aptos" panose="020B0004020202020204" pitchFamily="34" charset="0"/>
                <a:cs typeface="Times New Roman" panose="02020603050405020304" pitchFamily="18" charset="0"/>
              </a:rPr>
              <a:t> massive-HCC (MTM-HCC) in 15%, scirrhous-HCC in 6.3%, clear cell-HCC in 2.8%, and lympho-epithelioma like-HCC in 2.3%, MTM-HCC was associated with higher rate of tumor recurrence (P=0.037). Presence of more than 30% of tumor cells at formalin-fixed paraffin-embedded samples was associated with expression of cancer-related genes at transcriptomic of the corresponding frozen samples assuring their usefulness for molecular analysis. Among non-tumor biopsies, cirrhosis was histologically confirmed in 82% of cases with a 15% discrepancy between diagnosis of cirrhosis at MTB and biopsy, 10.9% (n=27) were considered cirrhotic by MTB and identified as non-cirrhotic on the non-tumor biopsy.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Systematic tumor and non-tumor biopsy during RFA for a first diagnosis of HCC is feasible, safe, and has diagnostic, therapeutic, and prognostic value.</a:t>
            </a:r>
          </a:p>
        </p:txBody>
      </p:sp>
      <p:sp>
        <p:nvSpPr>
          <p:cNvPr id="4" name="Slide Number Placeholder 3">
            <a:extLst>
              <a:ext uri="{FF2B5EF4-FFF2-40B4-BE49-F238E27FC236}">
                <a16:creationId xmlns:a16="http://schemas.microsoft.com/office/drawing/2014/main" id="{2DFDD076-45A7-8789-D1E8-37012DFF2936}"/>
              </a:ext>
            </a:extLst>
          </p:cNvPr>
          <p:cNvSpPr>
            <a:spLocks noGrp="1"/>
          </p:cNvSpPr>
          <p:nvPr>
            <p:ph type="sldNum" sz="quarter" idx="5"/>
          </p:nvPr>
        </p:nvSpPr>
        <p:spPr/>
        <p:txBody>
          <a:bodyPr/>
          <a:lstStyle/>
          <a:p>
            <a:fld id="{F872C0F0-71E7-46B6-AA6F-1D7E0E2B8B3E}" type="slidenum">
              <a:rPr lang="en-US" smtClean="0"/>
              <a:t>22</a:t>
            </a:fld>
            <a:endParaRPr lang="en-US"/>
          </a:p>
        </p:txBody>
      </p:sp>
    </p:spTree>
    <p:extLst>
      <p:ext uri="{BB962C8B-B14F-4D97-AF65-F5344CB8AC3E}">
        <p14:creationId xmlns:p14="http://schemas.microsoft.com/office/powerpoint/2010/main" val="3702619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352EA-8BA1-C19C-53F6-64796CB03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AEC1C-0A22-7FE3-17CA-C90E87EE1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EF9B4-D05D-37A2-98A5-3E3BACC14CEE}"/>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u="none" kern="100">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en-US" sz="1800" b="0" i="0" u="none" kern="100">
                <a:effectLst/>
                <a:latin typeface="Aptos" panose="020B0004020202020204" pitchFamily="34" charset="0"/>
                <a:ea typeface="Aptos" panose="020B0004020202020204" pitchFamily="34" charset="0"/>
                <a:cs typeface="Times New Roman" panose="02020603050405020304" pitchFamily="18" charset="0"/>
              </a:rPr>
              <a:t> </a:t>
            </a:r>
            <a:r>
              <a:rPr lang="fr-CH" sz="1800" b="0" i="0" u="none">
                <a:effectLst/>
                <a:latin typeface="Calibri" panose="020F0502020204030204" pitchFamily="34" charset="0"/>
              </a:rPr>
              <a:t>CCA = </a:t>
            </a:r>
            <a:r>
              <a:rPr lang="fr-CH" sz="1800" b="0" i="0" u="none" err="1">
                <a:effectLst/>
                <a:latin typeface="Calibri" panose="020F0502020204030204" pitchFamily="34" charset="0"/>
              </a:rPr>
              <a:t>Cholangiocarcinoma</a:t>
            </a:r>
            <a:r>
              <a:rPr lang="fr-CH" sz="1800" b="0" i="0" u="none">
                <a:effectLst/>
                <a:latin typeface="Calibri" panose="020F0502020204030204" pitchFamily="34" charset="0"/>
              </a:rPr>
              <a:t>; </a:t>
            </a:r>
            <a:r>
              <a:rPr lang="fr-CH" sz="1800" b="0" i="0" u="none" err="1">
                <a:effectLst/>
                <a:latin typeface="Calibri" panose="020F0502020204030204" pitchFamily="34" charset="0"/>
              </a:rPr>
              <a:t>hCCA</a:t>
            </a:r>
            <a:r>
              <a:rPr lang="fr-CH" sz="1800" b="0" i="0" u="none">
                <a:effectLst/>
                <a:latin typeface="Calibri" panose="020F0502020204030204" pitchFamily="34" charset="0"/>
              </a:rPr>
              <a:t> = </a:t>
            </a:r>
            <a:r>
              <a:rPr lang="fr-CH" sz="1800" b="0" i="0" u="none" err="1">
                <a:effectLst/>
                <a:latin typeface="Calibri" panose="020F0502020204030204" pitchFamily="34" charset="0"/>
              </a:rPr>
              <a:t>hepatocholangiocarcinoma</a:t>
            </a:r>
            <a:r>
              <a:rPr lang="fr-CH" sz="1800" b="0" i="0" u="none">
                <a:effectLst/>
                <a:latin typeface="Calibri" panose="020F0502020204030204" pitchFamily="34" charset="0"/>
              </a:rPr>
              <a:t>; MTB = </a:t>
            </a:r>
            <a:r>
              <a:rPr lang="fr-CH" sz="1800" b="0" i="0" u="none" err="1">
                <a:effectLst/>
                <a:latin typeface="Calibri" panose="020F0502020204030204" pitchFamily="34" charset="0"/>
              </a:rPr>
              <a:t>Multidisciplinary</a:t>
            </a:r>
            <a:r>
              <a:rPr lang="fr-CH" sz="1800" b="0" i="0" u="none">
                <a:effectLst/>
                <a:latin typeface="Calibri" panose="020F0502020204030204" pitchFamily="34" charset="0"/>
              </a:rPr>
              <a:t> </a:t>
            </a:r>
            <a:r>
              <a:rPr lang="fr-CH" sz="1800" b="0" i="0" u="none" err="1">
                <a:effectLst/>
                <a:latin typeface="Calibri" panose="020F0502020204030204" pitchFamily="34" charset="0"/>
              </a:rPr>
              <a:t>Tumour</a:t>
            </a:r>
            <a:r>
              <a:rPr lang="fr-CH" sz="1800" b="0" i="0" u="none">
                <a:effectLst/>
                <a:latin typeface="Calibri" panose="020F0502020204030204" pitchFamily="34" charset="0"/>
              </a:rPr>
              <a:t> </a:t>
            </a:r>
            <a:r>
              <a:rPr lang="fr-CH" sz="1800" b="0" i="0" u="none" err="1">
                <a:effectLst/>
                <a:latin typeface="Calibri" panose="020F0502020204030204" pitchFamily="34" charset="0"/>
              </a:rPr>
              <a:t>Board</a:t>
            </a:r>
            <a:r>
              <a:rPr lang="fr-CH" sz="1800" b="0" i="0" u="none">
                <a:effectLst/>
                <a:latin typeface="Calibri" panose="020F0502020204030204" pitchFamily="34" charset="0"/>
              </a:rPr>
              <a:t>; RFA = </a:t>
            </a:r>
            <a:r>
              <a:rPr lang="fr-CH" sz="1800" b="0" i="0" u="none" err="1">
                <a:effectLst/>
                <a:latin typeface="Calibri" panose="020F0502020204030204" pitchFamily="34" charset="0"/>
              </a:rPr>
              <a:t>Radiofrequency</a:t>
            </a:r>
            <a:r>
              <a:rPr lang="fr-CH" sz="1800" b="0" i="0" u="none">
                <a:effectLst/>
                <a:latin typeface="Calibri" panose="020F0502020204030204" pitchFamily="34" charset="0"/>
              </a:rPr>
              <a:t> ablation.</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OS-061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A holistic approach of systematic tumor and non-tumor biopsy during percutaneous radiofrequency ablation for hepatocellular carcinoma: diagnostic, prognostic and therapeutic impact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Lorraine Blaise1, Marianne Ziol2 3, Claudia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Campani</a:t>
            </a:r>
            <a:r>
              <a:rPr lang="en-US" sz="1800" kern="100">
                <a:effectLst/>
                <a:latin typeface="Aptos" panose="020B0004020202020204" pitchFamily="34" charset="0"/>
                <a:ea typeface="Aptos" panose="020B0004020202020204" pitchFamily="34" charset="0"/>
                <a:cs typeface="Times New Roman" panose="02020603050405020304" pitchFamily="18" charset="0"/>
              </a:rPr>
              <a:t>, Nathalie Ganne-Carrié1 3, Pierre Nahon1 3, </a:t>
            </a:r>
            <a:r>
              <a:rPr lang="en-US" sz="1800" kern="100" err="1">
                <a:effectLst/>
                <a:latin typeface="Aptos" panose="020B0004020202020204" pitchFamily="34" charset="0"/>
                <a:ea typeface="Aptos" panose="020B0004020202020204" pitchFamily="34" charset="0"/>
                <a:cs typeface="Times New Roman" panose="02020603050405020304" pitchFamily="18" charset="0"/>
              </a:rPr>
              <a:t>NKontchou</a:t>
            </a:r>
            <a:r>
              <a:rPr lang="en-US" sz="1800" kern="100">
                <a:effectLst/>
                <a:latin typeface="Aptos" panose="020B0004020202020204" pitchFamily="34" charset="0"/>
                <a:ea typeface="Aptos" panose="020B0004020202020204" pitchFamily="34" charset="0"/>
                <a:cs typeface="Times New Roman" panose="02020603050405020304" pitchFamily="18" charset="0"/>
              </a:rPr>
              <a:t> Gisèle1, Jessica Zucman-Rossi3, Lucie Del Pozo4, Nathalie Barget4, Carina Boros1, Elvire Desjonqueres1, Alix Demory1, Véronique Grando Lemaire1, Lorenzo Pescatori5, Olivier Seror5, Olivier Sutter5, Jean Charles Nault1 3 </a:t>
            </a:r>
          </a:p>
          <a:p>
            <a:pPr>
              <a:lnSpc>
                <a:spcPct val="115000"/>
              </a:lnSpc>
              <a:spcAft>
                <a:spcPts val="800"/>
              </a:spcAft>
            </a:pPr>
            <a:r>
              <a:rPr lang="fr-CH" sz="1800" i="1" kern="100">
                <a:effectLst/>
                <a:latin typeface="Aptos" panose="020B0004020202020204" pitchFamily="34" charset="0"/>
                <a:ea typeface="Aptos" panose="020B0004020202020204" pitchFamily="34" charset="0"/>
                <a:cs typeface="Times New Roman" panose="02020603050405020304" pitchFamily="18" charset="0"/>
              </a:rPr>
              <a:t>1Service d'Hépatologie et d'Oncologie Hépatique Hôpital Avicenne AP-HP, Bobigny,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2Service d'anatomopathologie Hôpital Avicenne AP-HP, Centre de Recherche des Cordeliers, Sorbonne Université, Inserm, Université de Paris, team « </a:t>
            </a:r>
            <a:r>
              <a:rPr lang="fr-CH" sz="1800" i="1" kern="100" err="1">
                <a:effectLst/>
                <a:latin typeface="Aptos" panose="020B0004020202020204" pitchFamily="34" charset="0"/>
                <a:ea typeface="Aptos" panose="020B0004020202020204" pitchFamily="34" charset="0"/>
                <a:cs typeface="Times New Roman" panose="02020603050405020304" pitchFamily="18" charset="0"/>
              </a:rPr>
              <a:t>Functional</a:t>
            </a:r>
            <a:r>
              <a:rPr lang="fr-CH" sz="1800" i="1"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err="1">
                <a:effectLst/>
                <a:latin typeface="Aptos" panose="020B0004020202020204" pitchFamily="34" charset="0"/>
                <a:ea typeface="Aptos" panose="020B0004020202020204" pitchFamily="34" charset="0"/>
                <a:cs typeface="Times New Roman" panose="02020603050405020304" pitchFamily="18" charset="0"/>
              </a:rPr>
              <a:t>Genomics</a:t>
            </a:r>
            <a:r>
              <a:rPr lang="fr-CH" sz="1800" i="1" kern="100">
                <a:effectLst/>
                <a:latin typeface="Aptos" panose="020B0004020202020204" pitchFamily="34" charset="0"/>
                <a:ea typeface="Aptos" panose="020B0004020202020204" pitchFamily="34" charset="0"/>
                <a:cs typeface="Times New Roman" panose="02020603050405020304" pitchFamily="18" charset="0"/>
              </a:rPr>
              <a:t> of Solid </a:t>
            </a:r>
            <a:r>
              <a:rPr lang="fr-CH" sz="1800" i="1" kern="100" err="1">
                <a:effectLst/>
                <a:latin typeface="Aptos" panose="020B0004020202020204" pitchFamily="34" charset="0"/>
                <a:ea typeface="Aptos" panose="020B0004020202020204" pitchFamily="34" charset="0"/>
                <a:cs typeface="Times New Roman" panose="02020603050405020304" pitchFamily="18" charset="0"/>
              </a:rPr>
              <a:t>Tumors</a:t>
            </a:r>
            <a:r>
              <a:rPr lang="fr-CH" sz="1800" i="1" kern="100">
                <a:effectLst/>
                <a:latin typeface="Aptos" panose="020B0004020202020204" pitchFamily="34" charset="0"/>
                <a:ea typeface="Aptos" panose="020B0004020202020204" pitchFamily="34" charset="0"/>
                <a:cs typeface="Times New Roman" panose="02020603050405020304" pitchFamily="18" charset="0"/>
              </a:rPr>
              <a:t> », F-75006, Bobigny,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3Centre de Recherche des Cordeliers, Sorbonne Université, Inserm, Université de Paris, team « </a:t>
            </a:r>
            <a:r>
              <a:rPr lang="fr-CH" sz="1800" i="1" kern="100" err="1">
                <a:effectLst/>
                <a:latin typeface="Aptos" panose="020B0004020202020204" pitchFamily="34" charset="0"/>
                <a:ea typeface="Aptos" panose="020B0004020202020204" pitchFamily="34" charset="0"/>
                <a:cs typeface="Times New Roman" panose="02020603050405020304" pitchFamily="18" charset="0"/>
              </a:rPr>
              <a:t>Functional</a:t>
            </a:r>
            <a:r>
              <a:rPr lang="fr-CH" sz="1800" i="1"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err="1">
                <a:effectLst/>
                <a:latin typeface="Aptos" panose="020B0004020202020204" pitchFamily="34" charset="0"/>
                <a:ea typeface="Aptos" panose="020B0004020202020204" pitchFamily="34" charset="0"/>
                <a:cs typeface="Times New Roman" panose="02020603050405020304" pitchFamily="18" charset="0"/>
              </a:rPr>
              <a:t>Genomics</a:t>
            </a:r>
            <a:r>
              <a:rPr lang="fr-CH" sz="1800" i="1" kern="100">
                <a:effectLst/>
                <a:latin typeface="Aptos" panose="020B0004020202020204" pitchFamily="34" charset="0"/>
                <a:ea typeface="Aptos" panose="020B0004020202020204" pitchFamily="34" charset="0"/>
                <a:cs typeface="Times New Roman" panose="02020603050405020304" pitchFamily="18" charset="0"/>
              </a:rPr>
              <a:t> of Solid </a:t>
            </a:r>
            <a:r>
              <a:rPr lang="fr-CH" sz="1800" i="1" kern="100" err="1">
                <a:effectLst/>
                <a:latin typeface="Aptos" panose="020B0004020202020204" pitchFamily="34" charset="0"/>
                <a:ea typeface="Aptos" panose="020B0004020202020204" pitchFamily="34" charset="0"/>
                <a:cs typeface="Times New Roman" panose="02020603050405020304" pitchFamily="18" charset="0"/>
              </a:rPr>
              <a:t>Tumors</a:t>
            </a:r>
            <a:r>
              <a:rPr lang="fr-CH" sz="1800" i="1" kern="100">
                <a:effectLst/>
                <a:latin typeface="Aptos" panose="020B0004020202020204" pitchFamily="34" charset="0"/>
                <a:ea typeface="Aptos" panose="020B0004020202020204" pitchFamily="34" charset="0"/>
                <a:cs typeface="Times New Roman" panose="02020603050405020304" pitchFamily="18" charset="0"/>
              </a:rPr>
              <a:t> », F-75006, Paris,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4Plateforme de ressources biologiques Hôpital Avicenne AP-HP, Bobigny,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5Service de Radiologie interventionnelle Hôpital Avicenne AP-HP, Bobigny, France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lorraine.blaise@aphp.fr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We prospectively assess the feasibility, safety, and diagnostic/prognostic value of systematic tumor and non-tumor liver biopsies collected during radiofrequency ablation (RFA) for a first diagnosis of hepatocellular carcinoma (HCC).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We included patients diagnosed with a first diagnosis of HCC between 2015 and 2021, treated with percutaneous RFA and with both tumor and non-tumor biopsies in a tertiary center. We analyzed the percentage of diagnostic tumor biopsies and correlated results of histological findings with prior diagnoses and oncological outcomes. Non-tumor liver biopsy results were compared with multidisciplinary tumor board (MTB) diagnosis of cirrhosis.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248 patients (86% male, median age 68) with 302 tumors treated by RFA were included. HCC was single in 78%, bifocal in 21%, with a median size of 24mm. 87% of the patients had cirrhosis (based on the results of the non-tumor liver biopsy done per-procedure). Bleeding occurred in 6 cases (1.9%), requiring intervention in 2, with no death. Nor low platelets-count (&lt; 100000/mm3) nor anticoagulation nor antiplatelet agent were associated with bleeding. Biopsies were diagnostic in 66% with positivity linked to nodule size (P&lt;0.0001), location (P=0.04), and ultrasound visibility (P=0.004). Among the 302 biopsies, 34% were not diagnosis, 61% diagnosed HCC, 3% cholangiocarcinoma (n=3) / </a:t>
            </a:r>
            <a:r>
              <a:rPr lang="en-US" sz="1800" kern="100" err="1">
                <a:effectLst/>
                <a:latin typeface="Aptos" panose="020B0004020202020204" pitchFamily="34" charset="0"/>
                <a:ea typeface="Aptos" panose="020B0004020202020204" pitchFamily="34" charset="0"/>
                <a:cs typeface="Times New Roman" panose="02020603050405020304" pitchFamily="18" charset="0"/>
              </a:rPr>
              <a:t>hepatocholangiocarcinoma</a:t>
            </a:r>
            <a:r>
              <a:rPr lang="en-US" sz="1800" kern="100">
                <a:effectLst/>
                <a:latin typeface="Aptos" panose="020B0004020202020204" pitchFamily="34" charset="0"/>
                <a:ea typeface="Aptos" panose="020B0004020202020204" pitchFamily="34" charset="0"/>
                <a:cs typeface="Times New Roman" panose="02020603050405020304" pitchFamily="18" charset="0"/>
              </a:rPr>
              <a:t> (n=6), and 2% dysplastic nodules (n=7). Discrepancies between MTB and histological diagnosis occurred in 5% of cases. To note, all the cholangiocarcinoma or </a:t>
            </a:r>
            <a:r>
              <a:rPr lang="en-US" sz="1800" kern="100" err="1">
                <a:effectLst/>
                <a:latin typeface="Aptos" panose="020B0004020202020204" pitchFamily="34" charset="0"/>
                <a:ea typeface="Aptos" panose="020B0004020202020204" pitchFamily="34" charset="0"/>
                <a:cs typeface="Times New Roman" panose="02020603050405020304" pitchFamily="18" charset="0"/>
              </a:rPr>
              <a:t>hepatocholangiocarcinoma</a:t>
            </a:r>
            <a:r>
              <a:rPr lang="en-US" sz="1800" kern="100">
                <a:effectLst/>
                <a:latin typeface="Aptos" panose="020B0004020202020204" pitchFamily="34" charset="0"/>
                <a:ea typeface="Aptos" panose="020B0004020202020204" pitchFamily="34" charset="0"/>
                <a:cs typeface="Times New Roman" panose="02020603050405020304" pitchFamily="18" charset="0"/>
              </a:rPr>
              <a:t> diagnosed with the per-ablation biopsy were classified as LIRADS 5 by imagery reviewing. Survival was significantly shorter in patients with cholangiocarcinoma/</a:t>
            </a:r>
            <a:r>
              <a:rPr lang="en-US" sz="1800" kern="100" err="1">
                <a:effectLst/>
                <a:latin typeface="Aptos" panose="020B0004020202020204" pitchFamily="34" charset="0"/>
                <a:ea typeface="Aptos" panose="020B0004020202020204" pitchFamily="34" charset="0"/>
                <a:cs typeface="Times New Roman" panose="02020603050405020304" pitchFamily="18" charset="0"/>
              </a:rPr>
              <a:t>hepatocholangiocarcinoma</a:t>
            </a:r>
            <a:r>
              <a:rPr lang="en-US" sz="1800" kern="100">
                <a:effectLst/>
                <a:latin typeface="Aptos" panose="020B0004020202020204" pitchFamily="34" charset="0"/>
                <a:ea typeface="Aptos" panose="020B0004020202020204" pitchFamily="34" charset="0"/>
                <a:cs typeface="Times New Roman" panose="02020603050405020304" pitchFamily="18" charset="0"/>
              </a:rPr>
              <a:t> (P&lt;0.001). Pathological subtypes of HCC were not otherwise specified HCC in 55%, </a:t>
            </a:r>
            <a:r>
              <a:rPr lang="en-US" sz="1800" kern="100" err="1">
                <a:effectLst/>
                <a:latin typeface="Aptos" panose="020B0004020202020204" pitchFamily="34" charset="0"/>
                <a:ea typeface="Aptos" panose="020B0004020202020204" pitchFamily="34" charset="0"/>
                <a:cs typeface="Times New Roman" panose="02020603050405020304" pitchFamily="18" charset="0"/>
              </a:rPr>
              <a:t>steatohepatitic</a:t>
            </a:r>
            <a:r>
              <a:rPr lang="en-US" sz="1800" kern="100">
                <a:effectLst/>
                <a:latin typeface="Aptos" panose="020B0004020202020204" pitchFamily="34" charset="0"/>
                <a:ea typeface="Aptos" panose="020B0004020202020204" pitchFamily="34" charset="0"/>
                <a:cs typeface="Times New Roman" panose="02020603050405020304" pitchFamily="18" charset="0"/>
              </a:rPr>
              <a:t>-HCC in 19%, </a:t>
            </a:r>
            <a:r>
              <a:rPr lang="en-US" sz="1800" kern="100" err="1">
                <a:effectLst/>
                <a:latin typeface="Aptos" panose="020B0004020202020204" pitchFamily="34" charset="0"/>
                <a:ea typeface="Aptos" panose="020B0004020202020204" pitchFamily="34" charset="0"/>
                <a:cs typeface="Times New Roman" panose="02020603050405020304" pitchFamily="18" charset="0"/>
              </a:rPr>
              <a:t>macrotrebacular</a:t>
            </a:r>
            <a:r>
              <a:rPr lang="en-US" sz="1800" kern="100">
                <a:effectLst/>
                <a:latin typeface="Aptos" panose="020B0004020202020204" pitchFamily="34" charset="0"/>
                <a:ea typeface="Aptos" panose="020B0004020202020204" pitchFamily="34" charset="0"/>
                <a:cs typeface="Times New Roman" panose="02020603050405020304" pitchFamily="18" charset="0"/>
              </a:rPr>
              <a:t> massive-HCC (MTM-HCC) in 15%, scirrhous-HCC in 6.3%, clear cell-HCC in 2.8%, and lympho-epithelioma like-HCC in 2.3%, MTM-HCC was associated with higher rate of tumor recurrence (P=0.037). Presence of more than 30% of tumor cells at formalin-fixed paraffin-embedded samples was associated with expression of cancer-related genes at transcriptomic of the corresponding frozen samples assuring their usefulness for molecular analysis. Among non-tumor biopsies, cirrhosis was histologically confirmed in 82% of cases with a 15% discrepancy between diagnosis of cirrhosis at MTB and biopsy, 10.9% (n=27) were considered cirrhotic by MTB and identified as non-cirrhotic on the non-tumor biopsy.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Systematic tumor and non-tumor biopsy during RFA for a first diagnosis of HCC is feasible, safe, and has diagnostic, therapeutic, and prognostic value.</a:t>
            </a:r>
          </a:p>
        </p:txBody>
      </p:sp>
      <p:sp>
        <p:nvSpPr>
          <p:cNvPr id="4" name="Slide Number Placeholder 3">
            <a:extLst>
              <a:ext uri="{FF2B5EF4-FFF2-40B4-BE49-F238E27FC236}">
                <a16:creationId xmlns:a16="http://schemas.microsoft.com/office/drawing/2014/main" id="{B3FEEE5D-46E9-0610-8F6C-6A18DDD91281}"/>
              </a:ext>
            </a:extLst>
          </p:cNvPr>
          <p:cNvSpPr>
            <a:spLocks noGrp="1"/>
          </p:cNvSpPr>
          <p:nvPr>
            <p:ph type="sldNum" sz="quarter" idx="5"/>
          </p:nvPr>
        </p:nvSpPr>
        <p:spPr/>
        <p:txBody>
          <a:bodyPr/>
          <a:lstStyle/>
          <a:p>
            <a:fld id="{F872C0F0-71E7-46B6-AA6F-1D7E0E2B8B3E}" type="slidenum">
              <a:rPr lang="en-US" smtClean="0"/>
              <a:t>23</a:t>
            </a:fld>
            <a:endParaRPr lang="en-US"/>
          </a:p>
        </p:txBody>
      </p:sp>
    </p:spTree>
    <p:extLst>
      <p:ext uri="{BB962C8B-B14F-4D97-AF65-F5344CB8AC3E}">
        <p14:creationId xmlns:p14="http://schemas.microsoft.com/office/powerpoint/2010/main" val="13847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3450E-8955-9C85-B47D-2C9BB5FBD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B7D87-CB87-998B-CFCA-34C9EAA64E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511F2-9420-8FBF-D9DB-C54C0E796F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031DE5-4E12-D327-F20F-8DBD19AA0C29}"/>
              </a:ext>
            </a:extLst>
          </p:cNvPr>
          <p:cNvSpPr>
            <a:spLocks noGrp="1"/>
          </p:cNvSpPr>
          <p:nvPr>
            <p:ph type="sldNum" sz="quarter" idx="5"/>
          </p:nvPr>
        </p:nvSpPr>
        <p:spPr/>
        <p:txBody>
          <a:bodyPr/>
          <a:lstStyle/>
          <a:p>
            <a:fld id="{F872C0F0-71E7-46B6-AA6F-1D7E0E2B8B3E}" type="slidenum">
              <a:rPr lang="en-US" smtClean="0"/>
              <a:t>3</a:t>
            </a:fld>
            <a:endParaRPr lang="en-US"/>
          </a:p>
        </p:txBody>
      </p:sp>
    </p:spTree>
    <p:extLst>
      <p:ext uri="{BB962C8B-B14F-4D97-AF65-F5344CB8AC3E}">
        <p14:creationId xmlns:p14="http://schemas.microsoft.com/office/powerpoint/2010/main" val="4223538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474A4-3CD6-E955-8BCD-A0E84B4D5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0469D-1264-61E0-1D09-095DCAD85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27D79F-EC3C-350B-B677-06D32DB26DC4}"/>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a:t>
            </a:r>
            <a:r>
              <a:rPr lang="fr-CH" sz="2800" b="0" i="0" err="1">
                <a:effectLst/>
                <a:latin typeface="Calibri" panose="020F0502020204030204" pitchFamily="34" charset="0"/>
              </a:rPr>
              <a:t>AEs</a:t>
            </a:r>
            <a:r>
              <a:rPr lang="fr-CH" sz="2800" b="0" i="0">
                <a:effectLst/>
                <a:latin typeface="Calibri" panose="020F0502020204030204" pitchFamily="34" charset="0"/>
              </a:rPr>
              <a:t> =Adverse Events; AFP = </a:t>
            </a:r>
            <a:r>
              <a:rPr lang="fr-CH" sz="2800" b="0" i="0" err="1">
                <a:effectLst/>
                <a:latin typeface="Calibri" panose="020F0502020204030204" pitchFamily="34" charset="0"/>
              </a:rPr>
              <a:t>serum</a:t>
            </a:r>
            <a:r>
              <a:rPr lang="fr-CH" sz="2800" b="0" i="0">
                <a:effectLst/>
                <a:latin typeface="Calibri" panose="020F0502020204030204" pitchFamily="34" charset="0"/>
              </a:rPr>
              <a:t> alpha </a:t>
            </a:r>
            <a:r>
              <a:rPr lang="fr-CH" sz="2800" b="0" i="0" err="1">
                <a:effectLst/>
                <a:latin typeface="Calibri" panose="020F0502020204030204" pitchFamily="34" charset="0"/>
              </a:rPr>
              <a:t>fetoprotein</a:t>
            </a:r>
            <a:r>
              <a:rPr lang="fr-CH" sz="2800" b="0" i="0">
                <a:effectLst/>
                <a:latin typeface="Calibri" panose="020F0502020204030204" pitchFamily="34" charset="0"/>
              </a:rPr>
              <a:t>; ALB = </a:t>
            </a:r>
            <a:r>
              <a:rPr lang="fr-CH" sz="2800" b="0" i="0" err="1">
                <a:effectLst/>
                <a:latin typeface="Calibri" panose="020F0502020204030204" pitchFamily="34" charset="0"/>
              </a:rPr>
              <a:t>Albumin-bilirubin</a:t>
            </a:r>
            <a:r>
              <a:rPr lang="fr-CH" sz="2800" b="0" i="0">
                <a:effectLst/>
                <a:latin typeface="Calibri" panose="020F0502020204030204" pitchFamily="34" charset="0"/>
              </a:rPr>
              <a:t>; CPS = Child </a:t>
            </a:r>
            <a:r>
              <a:rPr lang="fr-CH" sz="2800" b="0" i="0" err="1">
                <a:effectLst/>
                <a:latin typeface="Calibri" panose="020F0502020204030204" pitchFamily="34" charset="0"/>
              </a:rPr>
              <a:t>Pugh</a:t>
            </a:r>
            <a:r>
              <a:rPr lang="fr-CH" sz="2800" b="0" i="0">
                <a:effectLst/>
                <a:latin typeface="Calibri" panose="020F0502020204030204" pitchFamily="34" charset="0"/>
              </a:rPr>
              <a:t> Score; GTV = Gross </a:t>
            </a:r>
            <a:r>
              <a:rPr lang="fr-CH" sz="2800" b="0" i="0" err="1">
                <a:effectLst/>
                <a:latin typeface="Calibri" panose="020F0502020204030204" pitchFamily="34" charset="0"/>
              </a:rPr>
              <a:t>tumour</a:t>
            </a:r>
            <a:r>
              <a:rPr lang="fr-CH" sz="2800" b="0" i="0">
                <a:effectLst/>
                <a:latin typeface="Calibri" panose="020F0502020204030204" pitchFamily="34" charset="0"/>
              </a:rPr>
              <a:t> volume; </a:t>
            </a:r>
            <a:r>
              <a:rPr lang="en-US" sz="2800" b="0" i="0">
                <a:effectLst/>
                <a:latin typeface="Arial" panose="020B0604020202020204" pitchFamily="34" charset="0"/>
                <a:cs typeface="Arial" panose="020B0604020202020204" pitchFamily="34" charset="0"/>
              </a:rPr>
              <a:t>HCC = Hepatocellular Carcinoma; MVI = Macrovascular invasion; PFS = Progression-free survival;</a:t>
            </a:r>
            <a:r>
              <a:rPr lang="fr-CH" sz="1800" b="0" i="0">
                <a:effectLst/>
                <a:latin typeface="Calibri" panose="020F0502020204030204" pitchFamily="34" charset="0"/>
              </a:rPr>
              <a:t> </a:t>
            </a:r>
            <a:r>
              <a:rPr lang="en-US" sz="1200" b="0" i="0" kern="100">
                <a:effectLst/>
                <a:latin typeface="Aptos" panose="020B0004020202020204" pitchFamily="34" charset="0"/>
                <a:ea typeface="Aptos" panose="020B0004020202020204" pitchFamily="34" charset="0"/>
                <a:cs typeface="Times New Roman" panose="02020603050405020304" pitchFamily="18" charset="0"/>
              </a:rPr>
              <a:t>SBRT = </a:t>
            </a:r>
            <a:r>
              <a:rPr lang="en-US" sz="1800" b="0" i="0" kern="100">
                <a:effectLst/>
                <a:latin typeface="Arial" panose="020B0604020202020204" pitchFamily="34" charset="0"/>
                <a:ea typeface="Aptos" panose="020B0004020202020204" pitchFamily="34" charset="0"/>
                <a:cs typeface="Arial" panose="020B0604020202020204" pitchFamily="34" charset="0"/>
              </a:rPr>
              <a:t>S</a:t>
            </a:r>
            <a:r>
              <a:rPr lang="en-US" sz="1800" b="0" i="0">
                <a:effectLst/>
                <a:latin typeface="Arial" panose="020B0604020202020204" pitchFamily="34" charset="0"/>
                <a:cs typeface="Arial" panose="020B0604020202020204" pitchFamily="34" charset="0"/>
              </a:rPr>
              <a:t>tereotactic body radiotherapy.</a:t>
            </a:r>
            <a:endParaRPr lang="fr-CH" sz="1800" b="0" i="0">
              <a:effectLst/>
              <a:latin typeface="Calibri" panose="020F0502020204030204" pitchFamily="34" charset="0"/>
            </a:endParaRPr>
          </a:p>
          <a:p>
            <a:pPr>
              <a:lnSpc>
                <a:spcPct val="115000"/>
              </a:lnSpc>
              <a:spcAft>
                <a:spcPts val="800"/>
              </a:spcAft>
            </a:pPr>
            <a:endParaRPr lang="en-US" sz="1800" b="1" i="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FRI-112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Local control and survival after stereotactic body radiotherapy for hepatocellular carcinoma without macrovascular invasion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Jose Paul1, Cyriac Philips2, John Menachery3, Sanju Cyriac4, Sasidharan Rajesh5, Susan John6, Joseph George7, Subi Subramanian8, Dileep Chadrasekhar9, Ayesha Jaleel1, Renjith Rajan10, Arun Philip4, Aswin Joy4, Rosh Varghese11, Ajit Tharakan11, Rizwan Ahamed11, </a:t>
            </a:r>
            <a:r>
              <a:rPr lang="en-US" sz="1800" kern="100" err="1">
                <a:effectLst/>
                <a:latin typeface="Aptos" panose="020B0004020202020204" pitchFamily="34" charset="0"/>
                <a:ea typeface="Aptos" panose="020B0004020202020204" pitchFamily="34" charset="0"/>
                <a:cs typeface="Times New Roman" panose="02020603050405020304" pitchFamily="18" charset="0"/>
              </a:rPr>
              <a:t>tharun</a:t>
            </a:r>
            <a:r>
              <a:rPr lang="en-US" sz="1800" kern="100">
                <a:effectLst/>
                <a:latin typeface="Aptos" panose="020B0004020202020204" pitchFamily="34" charset="0"/>
                <a:ea typeface="Aptos" panose="020B0004020202020204" pitchFamily="34" charset="0"/>
                <a:cs typeface="Times New Roman" panose="02020603050405020304" pitchFamily="18" charset="0"/>
              </a:rPr>
              <a:t> tom oommen11, Vinayak Jayaram9, Nimi Andrew9, Akhil Baby5, Anand Thomas8, Vijay Harish Somasundaram12, Anand R11, </a:t>
            </a:r>
            <a:r>
              <a:rPr lang="en-US" sz="1800" kern="100" err="1">
                <a:effectLst/>
                <a:latin typeface="Aptos" panose="020B0004020202020204" pitchFamily="34" charset="0"/>
                <a:ea typeface="Aptos" panose="020B0004020202020204" pitchFamily="34" charset="0"/>
                <a:cs typeface="Times New Roman" panose="02020603050405020304" pitchFamily="18" charset="0"/>
              </a:rPr>
              <a:t>Nibin</a:t>
            </a:r>
            <a:r>
              <a:rPr lang="en-US" sz="1800" kern="100">
                <a:effectLst/>
                <a:latin typeface="Aptos" panose="020B0004020202020204" pitchFamily="34" charset="0"/>
                <a:ea typeface="Aptos" panose="020B0004020202020204" pitchFamily="34" charset="0"/>
                <a:cs typeface="Times New Roman" panose="02020603050405020304" pitchFamily="18" charset="0"/>
              </a:rPr>
              <a:t> Nahaz11, Biju Chandran7, Latha Abraham13, Philip Augustine14 </a:t>
            </a:r>
          </a:p>
          <a:p>
            <a:pPr>
              <a:lnSpc>
                <a:spcPct val="115000"/>
              </a:lnSpc>
              <a:spcAft>
                <a:spcPts val="800"/>
              </a:spcAft>
            </a:pPr>
            <a:r>
              <a:rPr lang="en-US" sz="1800" i="1" kern="100">
                <a:effectLst/>
                <a:latin typeface="Aptos" panose="020B0004020202020204" pitchFamily="34" charset="0"/>
                <a:ea typeface="Aptos" panose="020B0004020202020204" pitchFamily="34" charset="0"/>
                <a:cs typeface="Times New Roman" panose="02020603050405020304" pitchFamily="18" charset="0"/>
              </a:rPr>
              <a:t>1Department of Radiation Oncology,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2Department of Clinical and Translational Hepatology,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3Hepatology and Transplant Hepatology,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4Department of Medical Oncology,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5Department of Interventional Radiology,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6Department of Clinical Epidemiology,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7Department of GI , HPB and Multiorgan Transplant surgery,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8Department of Surgical Oncology,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9Department of Radiology,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10Department of Radiation Oncology,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11Department of Gastroenterology,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12Department of Nuclear Medicine,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13Department of Pathology,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14Department of Gastroenterology and Advanced GI endoscopy,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josepaulmmc@gmail.com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Emerging evidence supports the use of stereotactic body radiotherapy (SBRT) in hepatocellular carcinoma (HCC). Existing literature is mainly from North America / East Asia where the etiology is predominantly viral. The study analyses the outcomes of SBRT in our HCC patients without macrovascular invasion (MVI).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Patients diagnosed to have HCC without MVI who underwent SBRT at our institution between 1st December 2019 and 30th June 2024 were evaluated. Patients with extrahepatic disease, prior rupture and more than 6 parenchymal lesions were excluded. Primary outcome of interest was local control. Overall survival (OS), Progression free survival (PFS) and adverse events (AE) were secondary end points.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This retrospective study included 188 patients of whom 175 were eligible for analysis. Total number of lesions was 358. The Cohort was predominantly male (90%), non-viral (96.5%) with a median age of 68 years (44 – 87). Forty one (23.4%) patients received prior liver directed local treatment. Baseline Child Pugh Score (CPS) was A5/A6 in 58.8%, B7/B8/B9 in 36% and C10/C11 in 5.1%. Baseline albumin-bilirubin (ALBI) grade was 1 in 25.7%, 2 in 59.4% and 3 in 14.8% patients. Multiple HCCs were present in 44.5% patients. Median serum alpha fetoprotein (AFP) was 15 ng/ml (1- 6389). Median size of largest lesion on a per patient basis was 4.2cm (1.5 – 14). Median tumor size as a sum of all lesions per patient was 5.9cm. Median gross tumor volume (GTV) was 42cc (1-900) while median total liver volume was 1208 cc. Median prescription dose was 35 Gray (Gy) in 5 fractions (27.5 – 50 Gy). Median value of mean uninvolved liver (liver-GTV) dose was 9.67 Gy. At the last follow-up (FU), 93 patients were alive. At a median FU of 16 months, the median OS was 24 months for the entire cohort. Median PFS was 17.6 months. Median OS for CPS A5/A6 patients was not yet reached. Median OS was 13.8 months for CPS B7/B8/B9 patients. Median OS for BCLC 0/A patients was not yet reached. Median OS for BCLC B patients was 24 months while median OS for BCLC C/D patients was 11.7 months. Local progression occurred in 18(10.2%) patients amounting to 28(7.8%) lesions. CPS decline &gt;2 points in the absence of intrahepatic tumor progression occurred in 8.5% patients while ALBI grade declined in 19% patients. SBRT related gastrointestinal bleed occurred in 5 patients while one patient had a biliary stricture.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SBRT gives high rates of local control and comparable survival with acceptable AE profile despite significant number of patients with multiple lesions and relatively worse CPS in comparison to existing literature. Results from our large, mainly non-viral cohort, support the use of SBRT as an alternative to other local treatments in HCC patients without MVI.</a:t>
            </a:r>
          </a:p>
          <a:p>
            <a:pPr>
              <a:lnSpc>
                <a:spcPct val="115000"/>
              </a:lnSpc>
              <a:spcAft>
                <a:spcPts val="800"/>
              </a:spcAft>
            </a:pPr>
            <a:br>
              <a:rPr lang="en-US" sz="2800">
                <a:effectLst/>
              </a:rPr>
            </a:br>
            <a:r>
              <a:rPr lang="en-US" sz="1800" kern="10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EAC55C3E-ADCA-83C4-B8DA-9FF4F2AF435B}"/>
              </a:ext>
            </a:extLst>
          </p:cNvPr>
          <p:cNvSpPr>
            <a:spLocks noGrp="1"/>
          </p:cNvSpPr>
          <p:nvPr>
            <p:ph type="sldNum" sz="quarter" idx="5"/>
          </p:nvPr>
        </p:nvSpPr>
        <p:spPr/>
        <p:txBody>
          <a:bodyPr/>
          <a:lstStyle/>
          <a:p>
            <a:fld id="{F872C0F0-71E7-46B6-AA6F-1D7E0E2B8B3E}" type="slidenum">
              <a:rPr lang="en-US" smtClean="0"/>
              <a:t>24</a:t>
            </a:fld>
            <a:endParaRPr lang="en-US"/>
          </a:p>
        </p:txBody>
      </p:sp>
    </p:spTree>
    <p:extLst>
      <p:ext uri="{BB962C8B-B14F-4D97-AF65-F5344CB8AC3E}">
        <p14:creationId xmlns:p14="http://schemas.microsoft.com/office/powerpoint/2010/main" val="1199155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286AE-06AD-C83D-84B4-8E9E04960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02BBE-4B34-F49E-F23F-B5E442722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3901CC-DDB8-7239-EE9F-8B02426815A9}"/>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a:t>
            </a:r>
            <a:r>
              <a:rPr lang="fr-CH" sz="1800" b="0" i="0" err="1">
                <a:effectLst/>
                <a:latin typeface="Calibri" panose="020F0502020204030204" pitchFamily="34" charset="0"/>
              </a:rPr>
              <a:t>AEs</a:t>
            </a:r>
            <a:r>
              <a:rPr lang="fr-CH" sz="1800" b="0" i="0">
                <a:effectLst/>
                <a:latin typeface="Calibri" panose="020F0502020204030204" pitchFamily="34" charset="0"/>
              </a:rPr>
              <a:t> =Adverse Events; AFP = </a:t>
            </a:r>
            <a:r>
              <a:rPr lang="fr-CH" sz="1800" b="0" i="0" err="1">
                <a:effectLst/>
                <a:latin typeface="Calibri" panose="020F0502020204030204" pitchFamily="34" charset="0"/>
              </a:rPr>
              <a:t>serum</a:t>
            </a:r>
            <a:r>
              <a:rPr lang="fr-CH" sz="1800" b="0" i="0">
                <a:effectLst/>
                <a:latin typeface="Calibri" panose="020F0502020204030204" pitchFamily="34" charset="0"/>
              </a:rPr>
              <a:t> alpha </a:t>
            </a:r>
            <a:r>
              <a:rPr lang="fr-CH" sz="1800" b="0" i="0" err="1">
                <a:effectLst/>
                <a:latin typeface="Calibri" panose="020F0502020204030204" pitchFamily="34" charset="0"/>
              </a:rPr>
              <a:t>fetoprotein</a:t>
            </a:r>
            <a:r>
              <a:rPr lang="fr-CH" sz="1800" b="0" i="0">
                <a:effectLst/>
                <a:latin typeface="Calibri" panose="020F0502020204030204" pitchFamily="34" charset="0"/>
              </a:rPr>
              <a:t>; ALB = </a:t>
            </a:r>
            <a:r>
              <a:rPr lang="fr-CH" sz="1800" b="0" i="0" err="1">
                <a:effectLst/>
                <a:latin typeface="Calibri" panose="020F0502020204030204" pitchFamily="34" charset="0"/>
              </a:rPr>
              <a:t>Albumin-bilirubin</a:t>
            </a:r>
            <a:r>
              <a:rPr lang="fr-CH" sz="1800" b="0" i="0">
                <a:effectLst/>
                <a:latin typeface="Calibri" panose="020F0502020204030204" pitchFamily="34" charset="0"/>
              </a:rPr>
              <a:t>; CPS = Child </a:t>
            </a:r>
            <a:r>
              <a:rPr lang="fr-CH" sz="1800" b="0" i="0" err="1">
                <a:effectLst/>
                <a:latin typeface="Calibri" panose="020F0502020204030204" pitchFamily="34" charset="0"/>
              </a:rPr>
              <a:t>Pugh</a:t>
            </a:r>
            <a:r>
              <a:rPr lang="fr-CH" sz="1800" b="0" i="0">
                <a:effectLst/>
                <a:latin typeface="Calibri" panose="020F0502020204030204" pitchFamily="34" charset="0"/>
              </a:rPr>
              <a:t> Score; GTV = Gross </a:t>
            </a:r>
            <a:r>
              <a:rPr lang="fr-CH" sz="1800" b="0" i="0" err="1">
                <a:effectLst/>
                <a:latin typeface="Calibri" panose="020F0502020204030204" pitchFamily="34" charset="0"/>
              </a:rPr>
              <a:t>tumour</a:t>
            </a:r>
            <a:r>
              <a:rPr lang="fr-CH" sz="1800" b="0" i="0">
                <a:effectLst/>
                <a:latin typeface="Calibri" panose="020F0502020204030204" pitchFamily="34" charset="0"/>
              </a:rPr>
              <a:t> volume; </a:t>
            </a:r>
            <a:r>
              <a:rPr lang="en-US" sz="1800" b="0" i="0">
                <a:effectLst/>
                <a:latin typeface="Arial" panose="020B0604020202020204" pitchFamily="34" charset="0"/>
                <a:cs typeface="Arial" panose="020B0604020202020204" pitchFamily="34" charset="0"/>
              </a:rPr>
              <a:t>HCC = Hepatocellular Carcinoma; MVI = Macrovascular invasion; PFS = Progression-free survival;</a:t>
            </a:r>
            <a:r>
              <a:rPr lang="fr-CH" sz="1200" b="0" i="0">
                <a:effectLst/>
                <a:latin typeface="Calibri" panose="020F0502020204030204" pitchFamily="34" charset="0"/>
              </a:rPr>
              <a:t> </a:t>
            </a:r>
            <a:r>
              <a:rPr lang="en-US" sz="1000" b="0" i="0" kern="100">
                <a:effectLst/>
                <a:latin typeface="Aptos" panose="020B0004020202020204" pitchFamily="34" charset="0"/>
                <a:ea typeface="Aptos" panose="020B0004020202020204" pitchFamily="34" charset="0"/>
                <a:cs typeface="Times New Roman" panose="02020603050405020304" pitchFamily="18" charset="0"/>
              </a:rPr>
              <a:t>SBRT = </a:t>
            </a:r>
            <a:r>
              <a:rPr lang="en-US" sz="1200" b="0" i="0" kern="100">
                <a:effectLst/>
                <a:latin typeface="Arial" panose="020B0604020202020204" pitchFamily="34" charset="0"/>
                <a:ea typeface="Aptos" panose="020B0004020202020204" pitchFamily="34" charset="0"/>
                <a:cs typeface="Arial" panose="020B0604020202020204" pitchFamily="34" charset="0"/>
              </a:rPr>
              <a:t>S</a:t>
            </a:r>
            <a:r>
              <a:rPr lang="en-US" sz="1200" b="0" i="0">
                <a:effectLst/>
                <a:latin typeface="Arial" panose="020B0604020202020204" pitchFamily="34" charset="0"/>
                <a:cs typeface="Arial" panose="020B0604020202020204" pitchFamily="34" charset="0"/>
              </a:rPr>
              <a:t>tereotactic body radiotherapy.</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FRI-112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Local control and survival after stereotactic body radiotherapy for hepatocellular carcinoma without macrovascular invasion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Jose Paul1, Cyriac Philips2, John Menachery3, Sanju Cyriac4, Sasidharan Rajesh5, Susan John6, Joseph George7, Subi Subramanian8, Dileep Chadrasekhar9, Ayesha Jaleel1, Renjith Rajan10, Arun Philip4, Aswin Joy4, Rosh Varghese11, Ajit Tharakan11, Rizwan Ahamed11, </a:t>
            </a:r>
            <a:r>
              <a:rPr lang="en-US" sz="1800" kern="100" err="1">
                <a:effectLst/>
                <a:latin typeface="Aptos" panose="020B0004020202020204" pitchFamily="34" charset="0"/>
                <a:ea typeface="Aptos" panose="020B0004020202020204" pitchFamily="34" charset="0"/>
                <a:cs typeface="Times New Roman" panose="02020603050405020304" pitchFamily="18" charset="0"/>
              </a:rPr>
              <a:t>tharun</a:t>
            </a:r>
            <a:r>
              <a:rPr lang="en-US" sz="1800" kern="100">
                <a:effectLst/>
                <a:latin typeface="Aptos" panose="020B0004020202020204" pitchFamily="34" charset="0"/>
                <a:ea typeface="Aptos" panose="020B0004020202020204" pitchFamily="34" charset="0"/>
                <a:cs typeface="Times New Roman" panose="02020603050405020304" pitchFamily="18" charset="0"/>
              </a:rPr>
              <a:t> tom oommen11, Vinayak Jayaram9, Nimi Andrew9, Akhil Baby5, Anand Thomas8, Vijay Harish Somasundaram12, Anand R11, </a:t>
            </a:r>
            <a:r>
              <a:rPr lang="en-US" sz="1800" kern="100" err="1">
                <a:effectLst/>
                <a:latin typeface="Aptos" panose="020B0004020202020204" pitchFamily="34" charset="0"/>
                <a:ea typeface="Aptos" panose="020B0004020202020204" pitchFamily="34" charset="0"/>
                <a:cs typeface="Times New Roman" panose="02020603050405020304" pitchFamily="18" charset="0"/>
              </a:rPr>
              <a:t>Nibin</a:t>
            </a:r>
            <a:r>
              <a:rPr lang="en-US" sz="1800" kern="100">
                <a:effectLst/>
                <a:latin typeface="Aptos" panose="020B0004020202020204" pitchFamily="34" charset="0"/>
                <a:ea typeface="Aptos" panose="020B0004020202020204" pitchFamily="34" charset="0"/>
                <a:cs typeface="Times New Roman" panose="02020603050405020304" pitchFamily="18" charset="0"/>
              </a:rPr>
              <a:t> Nahaz11, Biju Chandran7, Latha Abraham13, Philip Augustine14 </a:t>
            </a:r>
          </a:p>
          <a:p>
            <a:pPr>
              <a:lnSpc>
                <a:spcPct val="115000"/>
              </a:lnSpc>
              <a:spcAft>
                <a:spcPts val="800"/>
              </a:spcAft>
            </a:pPr>
            <a:r>
              <a:rPr lang="en-US" sz="1800" i="1" kern="100">
                <a:effectLst/>
                <a:latin typeface="Aptos" panose="020B0004020202020204" pitchFamily="34" charset="0"/>
                <a:ea typeface="Aptos" panose="020B0004020202020204" pitchFamily="34" charset="0"/>
                <a:cs typeface="Times New Roman" panose="02020603050405020304" pitchFamily="18" charset="0"/>
              </a:rPr>
              <a:t>1Department of Radiation Oncology,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2Department of Clinical and Translational Hepatology,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3Hepatology and Transplant Hepatology,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4Department of Medical Oncology,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5Department of Interventional Radiology,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6Department of Clinical Epidemiology,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7Department of GI , HPB and Multiorgan Transplant surgery,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8Department of Surgical Oncology,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9Department of Radiology,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10Department of Radiation Oncology,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11Department of Gastroenterology,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12Department of Nuclear Medicine,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13Department of Pathology,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14Department of Gastroenterology and Advanced GI endoscopy,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Rajagiri</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Kochi, India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josepaulmmc@gmail.com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Emerging evidence supports the use of stereotactic body radiotherapy (SBRT) in hepatocellular carcinoma (HCC). Existing literature is mainly from North America / East Asia where the etiology is predominantly viral. The study analyses the outcomes of SBRT in our HCC patients without macrovascular invasion (MVI).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Patients diagnosed to have HCC without MVI who underwent SBRT at our institution between 1st December 2019 and 30th June 2024 were evaluated. Patients with extrahepatic disease, prior rupture and more than 6 parenchymal lesions were excluded. Primary outcome of interest was local control. Overall survival (OS), Progression free survival (PFS) and adverse events (AE) were secondary end points.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This retrospective study included 188 patients of whom 175 were eligible for analysis. Total number of lesions was 358. The Cohort was predominantly male (90%), non-viral (96.5%) with a median age of 68 years (44 – 87). Forty one (23.4%) patients received prior liver directed local treatment. Baseline Child Pugh Score (CPS) was A5/A6 in 58.8%, B7/B8/B9 in 36% and C10/C11 in 5.1%. Baseline albumin-bilirubin (ALBI) grade was 1 in 25.7%, 2 in 59.4% and 3 in 14.8% patients. Multiple HCCs were present in 44.5% patients. Median serum alpha fetoprotein (AFP) was 15 ng/ml (1- 6389). Median size of largest lesion on a per patient basis was 4.2cm (1.5 – 14). Median tumor size as a sum of all lesions per patient was 5.9cm. Median gross tumor volume (GTV) was 42cc (1-900) while median total liver volume was 1208 cc. Median prescription dose was 35 Gray (Gy) in 5 fractions (27.5 – 50 Gy). Median value of mean uninvolved liver (liver-GTV) dose was 9.67 Gy. At the last follow-up (FU), 93 patients were alive. At a median FU of 16 months, the median OS was 24 months for the entire cohort. Median PFS was 17.6 months. Median OS for CPS A5/A6 patients was not yet reached. Median OS was 13.8 months for CPS B7/B8/B9 patients. Median OS for BCLC 0/A patients was not yet reached. Median OS for BCLC B patients was 24 months while median OS for BCLC C/D patients was 11.7 months. Local progression occurred in 18(10.2%) patients amounting to 28(7.8%) lesions. CPS decline &gt;2 points in the absence of intrahepatic tumor progression occurred in 8.5% patients while ALBI grade declined in 19% patients. SBRT related gastrointestinal bleed occurred in 5 patients while one patient had a biliary stricture.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SBRT gives high rates of local control and comparable survival with acceptable AE profile despite significant number of patients with multiple lesions and relatively worse CPS in comparison to existing literature. Results from our large, mainly non-viral cohort, support the use of SBRT as an alternative to other local treatments in HCC patients without MVI.</a:t>
            </a:r>
          </a:p>
          <a:p>
            <a:pPr>
              <a:lnSpc>
                <a:spcPct val="115000"/>
              </a:lnSpc>
              <a:spcAft>
                <a:spcPts val="800"/>
              </a:spcAft>
            </a:pPr>
            <a:br>
              <a:rPr lang="en-US" sz="2800">
                <a:effectLst/>
              </a:rPr>
            </a:br>
            <a:r>
              <a:rPr lang="en-US" sz="1800" kern="10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463E29EA-C2B4-AD0A-E1FB-12788D2CE8A4}"/>
              </a:ext>
            </a:extLst>
          </p:cNvPr>
          <p:cNvSpPr>
            <a:spLocks noGrp="1"/>
          </p:cNvSpPr>
          <p:nvPr>
            <p:ph type="sldNum" sz="quarter" idx="5"/>
          </p:nvPr>
        </p:nvSpPr>
        <p:spPr/>
        <p:txBody>
          <a:bodyPr/>
          <a:lstStyle/>
          <a:p>
            <a:fld id="{F872C0F0-71E7-46B6-AA6F-1D7E0E2B8B3E}" type="slidenum">
              <a:rPr lang="en-US" smtClean="0"/>
              <a:t>25</a:t>
            </a:fld>
            <a:endParaRPr lang="en-US"/>
          </a:p>
        </p:txBody>
      </p:sp>
    </p:spTree>
    <p:extLst>
      <p:ext uri="{BB962C8B-B14F-4D97-AF65-F5344CB8AC3E}">
        <p14:creationId xmlns:p14="http://schemas.microsoft.com/office/powerpoint/2010/main" val="2801902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9984D-B55C-161D-E4DC-B92055DE5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E75A2-2612-A957-6971-5FC111941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88C71-D895-25FC-779F-742D8C0EF6E9}"/>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kern="100">
                <a:effectLst/>
                <a:latin typeface="Aptos" panose="020B0004020202020204" pitchFamily="34" charset="0"/>
                <a:ea typeface="Aptos" panose="020B0004020202020204" pitchFamily="34" charset="0"/>
                <a:cs typeface="Times New Roman" panose="02020603050405020304" pitchFamily="18" charset="0"/>
              </a:rPr>
              <a:t>HCC = Hepatocellular carcinoma; ICI = Immune checkpoint inhibitors; ML = Machine Learning.</a:t>
            </a:r>
          </a:p>
          <a:p>
            <a:pPr>
              <a:lnSpc>
                <a:spcPct val="115000"/>
              </a:lnSpc>
              <a:spcAft>
                <a:spcPts val="800"/>
              </a:spcAft>
            </a:pPr>
            <a:endParaRPr lang="en-US" sz="1800" b="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TOP-130-YI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Deep learning derived radiomics with advanced machine learning outperforms clinical biomarkers in predicting outcomes after atezolizumab plus bevacizumab for advanced hepatocellular carcinoma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Mathew Vithayathil1, Deniz Koku1, Claudia Campani2, Jean Charles Nault3, Olivier Sutter4, Nathalie Ganne-Carrié5, Eric Aboagye1, Rohini Sharma1 </a:t>
            </a:r>
          </a:p>
          <a:p>
            <a:pPr>
              <a:lnSpc>
                <a:spcPct val="115000"/>
              </a:lnSpc>
              <a:spcAft>
                <a:spcPts val="800"/>
              </a:spcAft>
            </a:pPr>
            <a:r>
              <a:rPr lang="en-US" sz="1800" i="1" kern="100">
                <a:effectLst/>
                <a:latin typeface="Aptos" panose="020B0004020202020204" pitchFamily="34" charset="0"/>
                <a:ea typeface="Aptos" panose="020B0004020202020204" pitchFamily="34" charset="0"/>
                <a:cs typeface="Times New Roman" panose="02020603050405020304" pitchFamily="18" charset="0"/>
              </a:rPr>
              <a:t>1Department of Surgery &amp; Cancer, Imperial College London, London,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2Department of Experimental and Clinical Medicine, Internal Medicine and Hepatology Unit, University of Firenze, Florence, Italy, Cordeliers Research Center, Sorbonne University, Inserm, Paris Citẻ University, “Functional Genomics of Solid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Tumours</a:t>
            </a:r>
            <a:r>
              <a:rPr lang="en-US" sz="1800" i="1" kern="100">
                <a:effectLst/>
                <a:latin typeface="Aptos" panose="020B0004020202020204" pitchFamily="34" charset="0"/>
                <a:ea typeface="Aptos" panose="020B0004020202020204" pitchFamily="34" charset="0"/>
                <a:cs typeface="Times New Roman" panose="02020603050405020304" pitchFamily="18" charset="0"/>
              </a:rPr>
              <a:t>” team, Ligue Nationale Contre le Cancer accredited team,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Labex</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OncoImmunology</a:t>
            </a:r>
            <a:r>
              <a:rPr lang="en-US" sz="1800" i="1" kern="100">
                <a:effectLst/>
                <a:latin typeface="Aptos" panose="020B0004020202020204" pitchFamily="34" charset="0"/>
                <a:ea typeface="Aptos" panose="020B0004020202020204" pitchFamily="34" charset="0"/>
                <a:cs typeface="Times New Roman" panose="02020603050405020304" pitchFamily="18" charset="0"/>
              </a:rPr>
              <a:t>, Paris, France</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3Cordeliers Research Center, Sorbonne University, Inserm, Paris Citẻ University, “Functional Genomics of Solid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Tumours</a:t>
            </a:r>
            <a:r>
              <a:rPr lang="en-US" sz="1800" i="1" kern="100">
                <a:effectLst/>
                <a:latin typeface="Aptos" panose="020B0004020202020204" pitchFamily="34" charset="0"/>
                <a:ea typeface="Aptos" panose="020B0004020202020204" pitchFamily="34" charset="0"/>
                <a:cs typeface="Times New Roman" panose="02020603050405020304" pitchFamily="18" charset="0"/>
              </a:rPr>
              <a:t>” team, Ligue Nationale Contre le Cancer accredited team,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Labex</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OncoImmunology</a:t>
            </a:r>
            <a:r>
              <a:rPr lang="en-US" sz="1800" i="1" kern="100">
                <a:effectLst/>
                <a:latin typeface="Aptos" panose="020B0004020202020204" pitchFamily="34" charset="0"/>
                <a:ea typeface="Aptos" panose="020B0004020202020204" pitchFamily="34" charset="0"/>
                <a:cs typeface="Times New Roman" panose="02020603050405020304" pitchFamily="18" charset="0"/>
              </a:rPr>
              <a:t>, Liver Unit,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Avicenne</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Paris-Seine-Saint-Denis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Universitary</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Hospitas</a:t>
            </a:r>
            <a:r>
              <a:rPr lang="en-US" sz="1800" i="1" kern="100">
                <a:effectLst/>
                <a:latin typeface="Aptos" panose="020B0004020202020204" pitchFamily="34" charset="0"/>
                <a:ea typeface="Aptos" panose="020B0004020202020204" pitchFamily="34" charset="0"/>
                <a:cs typeface="Times New Roman" panose="02020603050405020304" pitchFamily="18" charset="0"/>
              </a:rPr>
              <a:t>, AP-HP, Paris, France</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4University of Bordeaux, IMB, UMR CNRS 5251, INRIA Project team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Monc</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Talence</a:t>
            </a:r>
            <a:r>
              <a:rPr lang="en-US" sz="1800" i="1" kern="100">
                <a:effectLst/>
                <a:latin typeface="Aptos" panose="020B0004020202020204" pitchFamily="34" charset="0"/>
                <a:ea typeface="Aptos" panose="020B0004020202020204" pitchFamily="34" charset="0"/>
                <a:cs typeface="Times New Roman" panose="02020603050405020304" pitchFamily="18" charset="0"/>
              </a:rPr>
              <a:t>, Diagnostic and Interventional Imaging Department,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Avicenne</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AP-HP, Paris, France</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5Liver Unit,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Avicenne</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Paris-Seine-Saint-Denis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Universitary</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Hospitas</a:t>
            </a:r>
            <a:r>
              <a:rPr lang="en-US" sz="1800" i="1" kern="100">
                <a:effectLst/>
                <a:latin typeface="Aptos" panose="020B0004020202020204" pitchFamily="34" charset="0"/>
                <a:ea typeface="Aptos" panose="020B0004020202020204" pitchFamily="34" charset="0"/>
                <a:cs typeface="Times New Roman" panose="02020603050405020304" pitchFamily="18" charset="0"/>
              </a:rPr>
              <a:t>, AP-HP,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Bobigny</a:t>
            </a:r>
            <a:r>
              <a:rPr lang="en-US" sz="1800" i="1" kern="100">
                <a:effectLst/>
                <a:latin typeface="Aptos" panose="020B0004020202020204" pitchFamily="34" charset="0"/>
                <a:ea typeface="Aptos" panose="020B0004020202020204" pitchFamily="34" charset="0"/>
                <a:cs typeface="Times New Roman" panose="02020603050405020304" pitchFamily="18" charset="0"/>
              </a:rPr>
              <a:t>, France, Cordeliers Research Center, Sorbonne University, Inserm, Paris Citẻ University, “Functional Genomics of Solid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Tumours</a:t>
            </a:r>
            <a:r>
              <a:rPr lang="en-US" sz="1800" i="1" kern="100">
                <a:effectLst/>
                <a:latin typeface="Aptos" panose="020B0004020202020204" pitchFamily="34" charset="0"/>
                <a:ea typeface="Aptos" panose="020B0004020202020204" pitchFamily="34" charset="0"/>
                <a:cs typeface="Times New Roman" panose="02020603050405020304" pitchFamily="18" charset="0"/>
              </a:rPr>
              <a:t>” team, Ligue Nationale Contre le Cancer accredited team,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Labex</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OncoImmunology</a:t>
            </a:r>
            <a:r>
              <a:rPr lang="en-US" sz="1800" i="1" kern="100">
                <a:effectLst/>
                <a:latin typeface="Aptos" panose="020B0004020202020204" pitchFamily="34" charset="0"/>
                <a:ea typeface="Aptos" panose="020B0004020202020204" pitchFamily="34" charset="0"/>
                <a:cs typeface="Times New Roman" panose="02020603050405020304" pitchFamily="18" charset="0"/>
              </a:rPr>
              <a:t>, Paris, France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mathew.vithayathil@doctors.org.uk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Atezolizumab plus bevacizumab is a first-line therapy for advanced hepatocellular carcinoma (HCC). However, only a small proportion of patients respond to therapy, and pretreatment precision biomarkers are lacking. This study integrated clinical data and radiomic data derived from pre-treatment imaging to predict post-treatment outcomes in patients receiving immunotherapy (ICI).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162 consecutive patients from two international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centres</a:t>
            </a:r>
            <a:r>
              <a:rPr lang="en-US" sz="1800" kern="100">
                <a:effectLst/>
                <a:latin typeface="Aptos" panose="020B0004020202020204" pitchFamily="34" charset="0"/>
                <a:ea typeface="Aptos" panose="020B0004020202020204" pitchFamily="34" charset="0"/>
                <a:cs typeface="Times New Roman" panose="02020603050405020304" pitchFamily="18" charset="0"/>
              </a:rPr>
              <a:t> (ICL and AP-HP) receiving atezolizumab plus bevacizumab for advanced HCC were retrospectively reviewed. Deep learning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autosegmentation</a:t>
            </a:r>
            <a:r>
              <a:rPr lang="en-US" sz="1800" kern="100">
                <a:effectLst/>
                <a:latin typeface="Aptos" panose="020B0004020202020204" pitchFamily="34" charset="0"/>
                <a:ea typeface="Aptos" panose="020B0004020202020204" pitchFamily="34" charset="0"/>
                <a:cs typeface="Times New Roman" panose="02020603050405020304" pitchFamily="18" charset="0"/>
              </a:rPr>
              <a:t> models were used to generate whole liver and cancer masks from pre-treatment CT imaging. Radiomic features derived from segmented masks and baseline clinical variables were used to predict 12-month mortality, using seven supervised machine learning models in combination with thirteen feature selection techniques in the ICL cohort. Radiomic, clinical and integrated radiomic-clinical models were developed using ensemble learning. Unsupervised K-means clustering identified high- and low-risk patient groups. Model performance was evaluated on the AP-HP cohort.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The radiomic and integrated radiomic-clinical models had AUCs of 0.91 (95% confidence interval (CI) 0.81 - 0.98) and 0.73 (95% CI 0.55 - 0.87) respectively, significantly outperforming ALBI grade (AUC 0.48, 95% CI 0.32 - 0.64, p &lt; 0.001) and Barcelona Clinic Liver Cancer (BCLC) stage (AUC 0.61, 95% CI 0.44 - 0.71; p &lt; 0.001) in the ICL cohort. The models maintained good performance in the AP-HP cohort (radiomic: AUC 0.69, 95% CI 0.57 - 0.80; integrated radiomic-clinical: 0.75, 95% CI 0.64 - 0.85), with the integrated model outperforming ALBI grade (AUC 0.59, 0.48 - 0.69, p = 0.030) and BCLC stage (AUC 0.59, 95% CI 0.50 - 0.69, p &lt; 0.001). Integrated model-derived high-risk patients had significantly shorter median overall survival in both the ICL (5.9 months, 95% CI 2.6 - 9.7 vs. 28.2 months, 95% CI 18.1 - 38.6 months; p &lt; 0.001) and AP-HP cohorts (6.6 months, 95% CI 3.2 - 10.3 vs. 16.0 months, 95% CI 11.3 - 27.2 months; p &lt; 0.001). Similarly, the model stratified high- and low-risk patients based on progression-free survival (ICL: 2.7 months, 95% </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CI 1.8 - 6.7 vs. 15.4 months, 95% CI 8.8 - 20.8 months; p &lt; 0.001; AP-HP: 2.9 months, 95% CI 2.0 - 7.4 vs. 6.4 months, 95%CI 5.1 - 10.7 months; p = 0.016).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Radiomic-based models can predict mortality after ICI therapy in patients with advanced HCC. Deep learning in combination with machine learning model can stratify patients into risk groups, allowing for precision treatment strategies.</a:t>
            </a:r>
          </a:p>
          <a:p>
            <a:pPr>
              <a:lnSpc>
                <a:spcPct val="115000"/>
              </a:lnSpc>
              <a:spcAft>
                <a:spcPts val="800"/>
              </a:spcAft>
            </a:pPr>
            <a:br>
              <a:rPr lang="en-US" sz="2800">
                <a:effectLst/>
              </a:rPr>
            </a:br>
            <a:r>
              <a:rPr lang="en-US" sz="1800" kern="10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EDA596AD-A34B-DAB3-B18D-403BA0BCB4CB}"/>
              </a:ext>
            </a:extLst>
          </p:cNvPr>
          <p:cNvSpPr>
            <a:spLocks noGrp="1"/>
          </p:cNvSpPr>
          <p:nvPr>
            <p:ph type="sldNum" sz="quarter" idx="5"/>
          </p:nvPr>
        </p:nvSpPr>
        <p:spPr/>
        <p:txBody>
          <a:bodyPr/>
          <a:lstStyle/>
          <a:p>
            <a:fld id="{F872C0F0-71E7-46B6-AA6F-1D7E0E2B8B3E}" type="slidenum">
              <a:rPr lang="en-US" smtClean="0"/>
              <a:t>26</a:t>
            </a:fld>
            <a:endParaRPr lang="en-US"/>
          </a:p>
        </p:txBody>
      </p:sp>
    </p:spTree>
    <p:extLst>
      <p:ext uri="{BB962C8B-B14F-4D97-AF65-F5344CB8AC3E}">
        <p14:creationId xmlns:p14="http://schemas.microsoft.com/office/powerpoint/2010/main" val="4277024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B30F6-B846-D989-E0D8-819D5BCD8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9344A-35D0-C554-A764-99872E0F0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E5A2A-DBC5-F483-3872-82CB2A11C5CE}"/>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kern="100">
                <a:effectLst/>
                <a:latin typeface="Aptos" panose="020B0004020202020204" pitchFamily="34" charset="0"/>
                <a:ea typeface="Aptos" panose="020B0004020202020204" pitchFamily="34" charset="0"/>
                <a:cs typeface="Times New Roman" panose="02020603050405020304" pitchFamily="18" charset="0"/>
              </a:rPr>
              <a:t>HCC = Hepatocellular carcinoma; ICI = Immune checkpoint inhibitors; ML = Machine Learning.</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TOP-130-YI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Deep learning derived radiomics with advanced machine learning outperforms clinical biomarkers in predicting outcomes after atezolizumab plus bevacizumab for advanced hepatocellular carcinoma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Mathew Vithayathil1, Deniz Koku1, Claudia Campani2, Jean Charles Nault3, Olivier Sutter4, Nathalie Ganne-Carrié5, Eric Aboagye1, Rohini Sharma1 </a:t>
            </a:r>
          </a:p>
          <a:p>
            <a:pPr>
              <a:lnSpc>
                <a:spcPct val="115000"/>
              </a:lnSpc>
              <a:spcAft>
                <a:spcPts val="800"/>
              </a:spcAft>
            </a:pPr>
            <a:r>
              <a:rPr lang="en-US" sz="1800" i="1" kern="100">
                <a:effectLst/>
                <a:latin typeface="Aptos" panose="020B0004020202020204" pitchFamily="34" charset="0"/>
                <a:ea typeface="Aptos" panose="020B0004020202020204" pitchFamily="34" charset="0"/>
                <a:cs typeface="Times New Roman" panose="02020603050405020304" pitchFamily="18" charset="0"/>
              </a:rPr>
              <a:t>1Department of Surgery &amp; Cancer, Imperial College London, London,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2Department of Experimental and Clinical Medicine, Internal Medicine and Hepatology Unit, University of Firenze, Florence, Italy, Cordeliers Research Center, Sorbonne University, Inserm, Paris Citẻ University, “Functional Genomics of Solid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Tumours</a:t>
            </a:r>
            <a:r>
              <a:rPr lang="en-US" sz="1800" i="1" kern="100">
                <a:effectLst/>
                <a:latin typeface="Aptos" panose="020B0004020202020204" pitchFamily="34" charset="0"/>
                <a:ea typeface="Aptos" panose="020B0004020202020204" pitchFamily="34" charset="0"/>
                <a:cs typeface="Times New Roman" panose="02020603050405020304" pitchFamily="18" charset="0"/>
              </a:rPr>
              <a:t>” team, Ligue Nationale Contre le Cancer accredited team,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Labex</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OncoImmunology</a:t>
            </a:r>
            <a:r>
              <a:rPr lang="en-US" sz="1800" i="1" kern="100">
                <a:effectLst/>
                <a:latin typeface="Aptos" panose="020B0004020202020204" pitchFamily="34" charset="0"/>
                <a:ea typeface="Aptos" panose="020B0004020202020204" pitchFamily="34" charset="0"/>
                <a:cs typeface="Times New Roman" panose="02020603050405020304" pitchFamily="18" charset="0"/>
              </a:rPr>
              <a:t>, Paris, France</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3Cordeliers Research Center, Sorbonne University, Inserm, Paris Citẻ University, “Functional Genomics of Solid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Tumours</a:t>
            </a:r>
            <a:r>
              <a:rPr lang="en-US" sz="1800" i="1" kern="100">
                <a:effectLst/>
                <a:latin typeface="Aptos" panose="020B0004020202020204" pitchFamily="34" charset="0"/>
                <a:ea typeface="Aptos" panose="020B0004020202020204" pitchFamily="34" charset="0"/>
                <a:cs typeface="Times New Roman" panose="02020603050405020304" pitchFamily="18" charset="0"/>
              </a:rPr>
              <a:t>” team, Ligue Nationale Contre le Cancer accredited team,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Labex</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OncoImmunology</a:t>
            </a:r>
            <a:r>
              <a:rPr lang="en-US" sz="1800" i="1" kern="100">
                <a:effectLst/>
                <a:latin typeface="Aptos" panose="020B0004020202020204" pitchFamily="34" charset="0"/>
                <a:ea typeface="Aptos" panose="020B0004020202020204" pitchFamily="34" charset="0"/>
                <a:cs typeface="Times New Roman" panose="02020603050405020304" pitchFamily="18" charset="0"/>
              </a:rPr>
              <a:t>, Liver Unit,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Avicenne</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Paris-Seine-Saint-Denis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Universitary</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Hospitas</a:t>
            </a:r>
            <a:r>
              <a:rPr lang="en-US" sz="1800" i="1" kern="100">
                <a:effectLst/>
                <a:latin typeface="Aptos" panose="020B0004020202020204" pitchFamily="34" charset="0"/>
                <a:ea typeface="Aptos" panose="020B0004020202020204" pitchFamily="34" charset="0"/>
                <a:cs typeface="Times New Roman" panose="02020603050405020304" pitchFamily="18" charset="0"/>
              </a:rPr>
              <a:t>, AP-HP, Paris, France</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4University of Bordeaux, IMB, UMR CNRS 5251, INRIA Project team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Monc</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Talence</a:t>
            </a:r>
            <a:r>
              <a:rPr lang="en-US" sz="1800" i="1" kern="100">
                <a:effectLst/>
                <a:latin typeface="Aptos" panose="020B0004020202020204" pitchFamily="34" charset="0"/>
                <a:ea typeface="Aptos" panose="020B0004020202020204" pitchFamily="34" charset="0"/>
                <a:cs typeface="Times New Roman" panose="02020603050405020304" pitchFamily="18" charset="0"/>
              </a:rPr>
              <a:t>, Diagnostic and Interventional Imaging Department,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Avicenne</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AP-HP, Paris, France</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5Liver Unit,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Avicenne</a:t>
            </a:r>
            <a:r>
              <a:rPr lang="en-US" sz="1800" i="1" kern="100">
                <a:effectLst/>
                <a:latin typeface="Aptos" panose="020B0004020202020204" pitchFamily="34" charset="0"/>
                <a:ea typeface="Aptos" panose="020B0004020202020204" pitchFamily="34" charset="0"/>
                <a:cs typeface="Times New Roman" panose="02020603050405020304" pitchFamily="18" charset="0"/>
              </a:rPr>
              <a:t> Hospital, Paris-Seine-Saint-Denis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Universitary</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Hospitas</a:t>
            </a:r>
            <a:r>
              <a:rPr lang="en-US" sz="1800" i="1" kern="100">
                <a:effectLst/>
                <a:latin typeface="Aptos" panose="020B0004020202020204" pitchFamily="34" charset="0"/>
                <a:ea typeface="Aptos" panose="020B0004020202020204" pitchFamily="34" charset="0"/>
                <a:cs typeface="Times New Roman" panose="02020603050405020304" pitchFamily="18" charset="0"/>
              </a:rPr>
              <a:t>, AP-HP,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Bobigny</a:t>
            </a:r>
            <a:r>
              <a:rPr lang="en-US" sz="1800" i="1" kern="100">
                <a:effectLst/>
                <a:latin typeface="Aptos" panose="020B0004020202020204" pitchFamily="34" charset="0"/>
                <a:ea typeface="Aptos" panose="020B0004020202020204" pitchFamily="34" charset="0"/>
                <a:cs typeface="Times New Roman" panose="02020603050405020304" pitchFamily="18" charset="0"/>
              </a:rPr>
              <a:t>, France, Cordeliers Research Center, Sorbonne University, Inserm, Paris Citẻ University, “Functional Genomics of Solid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Tumours</a:t>
            </a:r>
            <a:r>
              <a:rPr lang="en-US" sz="1800" i="1" kern="100">
                <a:effectLst/>
                <a:latin typeface="Aptos" panose="020B0004020202020204" pitchFamily="34" charset="0"/>
                <a:ea typeface="Aptos" panose="020B0004020202020204" pitchFamily="34" charset="0"/>
                <a:cs typeface="Times New Roman" panose="02020603050405020304" pitchFamily="18" charset="0"/>
              </a:rPr>
              <a:t>” team, Ligue Nationale Contre le Cancer accredited team,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Labex</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OncoImmunology</a:t>
            </a:r>
            <a:r>
              <a:rPr lang="en-US" sz="1800" i="1" kern="100">
                <a:effectLst/>
                <a:latin typeface="Aptos" panose="020B0004020202020204" pitchFamily="34" charset="0"/>
                <a:ea typeface="Aptos" panose="020B0004020202020204" pitchFamily="34" charset="0"/>
                <a:cs typeface="Times New Roman" panose="02020603050405020304" pitchFamily="18" charset="0"/>
              </a:rPr>
              <a:t>, Paris, France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mathew.vithayathil@doctors.org.uk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Atezolizumab plus bevacizumab is a first-line therapy for advanced hepatocellular carcinoma (HCC). However, only a small proportion of patients respond to therapy, and pretreatment precision biomarkers are lacking. This study integrated clinical data and radiomic data derived from pre-treatment imaging to predict post-treatment outcomes in patients receiving immunotherapy (ICI).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162 consecutive patients from two international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centres</a:t>
            </a:r>
            <a:r>
              <a:rPr lang="en-US" sz="1800" kern="100">
                <a:effectLst/>
                <a:latin typeface="Aptos" panose="020B0004020202020204" pitchFamily="34" charset="0"/>
                <a:ea typeface="Aptos" panose="020B0004020202020204" pitchFamily="34" charset="0"/>
                <a:cs typeface="Times New Roman" panose="02020603050405020304" pitchFamily="18" charset="0"/>
              </a:rPr>
              <a:t> (ICL and AP-HP) receiving atezolizumab plus bevacizumab for advanced HCC were retrospectively reviewed. Deep learning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autosegmentation</a:t>
            </a:r>
            <a:r>
              <a:rPr lang="en-US" sz="1800" kern="100">
                <a:effectLst/>
                <a:latin typeface="Aptos" panose="020B0004020202020204" pitchFamily="34" charset="0"/>
                <a:ea typeface="Aptos" panose="020B0004020202020204" pitchFamily="34" charset="0"/>
                <a:cs typeface="Times New Roman" panose="02020603050405020304" pitchFamily="18" charset="0"/>
              </a:rPr>
              <a:t> models were used to generate whole liver and cancer masks from pre-treatment CT imaging. Radiomic features derived from segmented masks and baseline clinical variables were used to predict 12-month mortality, using seven supervised machine learning models in combination with thirteen feature selection techniques in the ICL cohort. Radiomic, clinical and integrated radiomic-clinical models were developed using ensemble learning. Unsupervised K-means clustering identified high- and low-risk patient groups. Model performance was evaluated on the AP-HP cohort.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The radiomic and integrated radiomic-clinical models had AUCs of 0.91 (95% confidence interval (CI) 0.81 - 0.98) and 0.73 (95% CI 0.55 - 0.87) respectively, significantly outperforming ALBI grade (AUC 0.48, 95% CI 0.32 - 0.64, p &lt; 0.001) and Barcelona Clinic Liver Cancer (BCLC) stage (AUC 0.61, 95% CI 0.44 - 0.71; p &lt; 0.001) in the ICL cohort. The models maintained good performance in the AP-HP cohort (radiomic: AUC 0.69, 95% CI 0.57 - 0.80; integrated radiomic-clinical: 0.75, 95% CI 0.64 - 0.85), with the integrated model outperforming ALBI grade (AUC 0.59, 0.48 - 0.69, p = 0.030) and BCLC stage (AUC 0.59, 95% CI 0.50 - 0.69, p &lt; 0.001). Integrated model-derived high-risk patients had significantly shorter median overall survival in both the ICL (5.9 months, 95% CI 2.6 - 9.7 vs. 28.2 months, 95% CI 18.1 - 38.6 months; p &lt; 0.001) and AP-HP cohorts (6.6 months, 95% CI 3.2 - 10.3 vs. 16.0 months, 95% CI 11.3 - 27.2 months; p &lt; 0.001). Similarly, the model stratified high- and low-risk patients based on progression-free survival (ICL: 2.7 months, 95% </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CI 1.8 - 6.7 vs. 15.4 months, 95% CI 8.8 - 20.8 months; p &lt; 0.001; AP-HP: 2.9 months, 95% CI 2.0 - 7.4 vs. 6.4 months, 95%CI 5.1 - 10.7 months; p = 0.016).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Radiomic-based models can predict mortality after ICI therapy in patients with advanced HCC. Deep learning in combination with machine learning model can stratify patients into risk groups, allowing for precision treatment strategies.</a:t>
            </a:r>
          </a:p>
          <a:p>
            <a:pPr>
              <a:lnSpc>
                <a:spcPct val="115000"/>
              </a:lnSpc>
              <a:spcAft>
                <a:spcPts val="800"/>
              </a:spcAft>
            </a:pPr>
            <a:br>
              <a:rPr lang="en-US" sz="2800">
                <a:effectLst/>
              </a:rPr>
            </a:br>
            <a:r>
              <a:rPr lang="en-US" sz="1800" kern="10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F7D08799-FFB9-0A05-C091-A8E1F96EB914}"/>
              </a:ext>
            </a:extLst>
          </p:cNvPr>
          <p:cNvSpPr>
            <a:spLocks noGrp="1"/>
          </p:cNvSpPr>
          <p:nvPr>
            <p:ph type="sldNum" sz="quarter" idx="5"/>
          </p:nvPr>
        </p:nvSpPr>
        <p:spPr/>
        <p:txBody>
          <a:bodyPr/>
          <a:lstStyle/>
          <a:p>
            <a:fld id="{F872C0F0-71E7-46B6-AA6F-1D7E0E2B8B3E}" type="slidenum">
              <a:rPr lang="en-US" smtClean="0"/>
              <a:t>27</a:t>
            </a:fld>
            <a:endParaRPr lang="en-US"/>
          </a:p>
        </p:txBody>
      </p:sp>
    </p:spTree>
    <p:extLst>
      <p:ext uri="{BB962C8B-B14F-4D97-AF65-F5344CB8AC3E}">
        <p14:creationId xmlns:p14="http://schemas.microsoft.com/office/powerpoint/2010/main" val="2306116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A8060-D122-4234-D58C-1E6E400BA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497E9-E277-8D53-456C-F1322C20F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F01D7-0548-0A1C-D262-34627A5F1C9B}"/>
              </a:ext>
            </a:extLst>
          </p:cNvPr>
          <p:cNvSpPr>
            <a:spLocks noGrp="1"/>
          </p:cNvSpPr>
          <p:nvPr>
            <p:ph type="body" idx="1"/>
          </p:nvPr>
        </p:nvSpPr>
        <p:spPr/>
        <p:txBody>
          <a:bodyPr/>
          <a:lstStyle/>
          <a:p>
            <a:r>
              <a:rPr lang="en-US" sz="1800" b="1" i="0" u="none" strike="noStrike" baseline="0">
                <a:solidFill>
                  <a:srgbClr val="000000"/>
                </a:solidFill>
                <a:latin typeface="Arial" panose="020B0604020202020204" pitchFamily="34" charset="0"/>
              </a:rPr>
              <a:t>Abbreviations</a:t>
            </a:r>
            <a:r>
              <a:rPr lang="fr-CH" sz="1800" b="1" i="0"/>
              <a:t>:</a:t>
            </a:r>
            <a:r>
              <a:rPr lang="en-US" sz="1800" b="0" i="1" u="none" strike="noStrike" baseline="0">
                <a:solidFill>
                  <a:srgbClr val="000000"/>
                </a:solidFill>
                <a:latin typeface="Arial" panose="020B0604020202020204" pitchFamily="34" charset="0"/>
              </a:rPr>
              <a:t> </a:t>
            </a:r>
            <a:r>
              <a:rPr lang="en-US" sz="1800" b="0" i="0" kern="100">
                <a:effectLst/>
                <a:latin typeface="Arial" panose="020B0604020202020204" pitchFamily="34" charset="0"/>
                <a:ea typeface="Aptos" panose="020B0004020202020204" pitchFamily="34" charset="0"/>
                <a:cs typeface="Arial" panose="020B0604020202020204" pitchFamily="34" charset="0"/>
              </a:rPr>
              <a:t>CNS = Clinical Nurse Specialists; HAP = Hepatology Assistant Practitioner; NICE = </a:t>
            </a:r>
            <a:r>
              <a:rPr lang="en-US" sz="1800" b="0" i="0" kern="100">
                <a:latin typeface="Arial" panose="020B0604020202020204" pitchFamily="34" charset="0"/>
                <a:ea typeface="Aptos" panose="020B0004020202020204" pitchFamily="34" charset="0"/>
                <a:cs typeface="Arial" panose="020B0604020202020204" pitchFamily="34" charset="0"/>
              </a:rPr>
              <a:t>National Institute for Clinical Excellence; SPR = </a:t>
            </a:r>
            <a:r>
              <a:rPr lang="en-US" sz="1800" b="0" i="0" kern="100" err="1">
                <a:latin typeface="Arial" panose="020B0604020202020204" pitchFamily="34" charset="0"/>
                <a:ea typeface="Aptos" panose="020B0004020202020204" pitchFamily="34" charset="0"/>
                <a:cs typeface="Arial" panose="020B0604020202020204" pitchFamily="34" charset="0"/>
              </a:rPr>
              <a:t>Speciality</a:t>
            </a:r>
            <a:r>
              <a:rPr lang="en-US" sz="1800" b="0" i="0" kern="100">
                <a:latin typeface="Arial" panose="020B0604020202020204" pitchFamily="34" charset="0"/>
                <a:ea typeface="Aptos" panose="020B0004020202020204" pitchFamily="34" charset="0"/>
                <a:cs typeface="Arial" panose="020B0604020202020204" pitchFamily="34" charset="0"/>
              </a:rPr>
              <a:t> Registrar;</a:t>
            </a:r>
            <a:r>
              <a:rPr lang="en-US" sz="1800" b="1" i="0" kern="100">
                <a:latin typeface="Arial" panose="020B0604020202020204" pitchFamily="34" charset="0"/>
                <a:ea typeface="Aptos" panose="020B0004020202020204" pitchFamily="34" charset="0"/>
                <a:cs typeface="Arial" panose="020B0604020202020204" pitchFamily="34" charset="0"/>
              </a:rPr>
              <a:t> </a:t>
            </a:r>
            <a:r>
              <a:rPr lang="en-US" sz="1800" b="0" i="0" kern="100">
                <a:latin typeface="Arial" panose="020B0604020202020204" pitchFamily="34" charset="0"/>
                <a:ea typeface="Aptos" panose="020B0004020202020204" pitchFamily="34" charset="0"/>
                <a:cs typeface="Arial" panose="020B0604020202020204" pitchFamily="34" charset="0"/>
              </a:rPr>
              <a:t>USS = Ultrasound.</a:t>
            </a:r>
            <a:endParaRPr lang="en-US" sz="1800" b="0" i="0" u="none" strike="noStrike" baseline="0">
              <a:solidFill>
                <a:srgbClr val="000000"/>
              </a:solidFill>
              <a:latin typeface="Arial" panose="020B0604020202020204" pitchFamily="34" charset="0"/>
            </a:endParaRPr>
          </a:p>
          <a:p>
            <a:endParaRPr lang="en-US" sz="1800" b="1" i="0" u="none" strike="noStrike" baseline="0">
              <a:solidFill>
                <a:srgbClr val="000000"/>
              </a:solidFill>
              <a:latin typeface="Arial" panose="020B0604020202020204" pitchFamily="34" charset="0"/>
            </a:endParaRPr>
          </a:p>
          <a:p>
            <a:r>
              <a:rPr lang="en-US" sz="1800" b="1" i="0" u="none" strike="noStrike" baseline="0">
                <a:solidFill>
                  <a:srgbClr val="000000"/>
                </a:solidFill>
                <a:latin typeface="Arial" panose="020B0604020202020204" pitchFamily="34" charset="0"/>
              </a:rPr>
              <a:t>THU-498-YI </a:t>
            </a:r>
            <a:endParaRPr lang="en-US" sz="1800" b="0" i="0" u="none" strike="noStrike" baseline="0">
              <a:solidFill>
                <a:srgbClr val="000000"/>
              </a:solidFill>
              <a:latin typeface="Arial" panose="020B0604020202020204" pitchFamily="34" charset="0"/>
            </a:endParaRPr>
          </a:p>
          <a:p>
            <a:r>
              <a:rPr lang="en-US" sz="1800" b="1" i="0" u="none" strike="noStrike" baseline="0">
                <a:solidFill>
                  <a:srgbClr val="000000"/>
                </a:solidFill>
                <a:latin typeface="Arial" panose="020B0604020202020204" pitchFamily="34" charset="0"/>
              </a:rPr>
              <a:t>Demonstration of the success of a nurse led service surveying for hepatocellular carcinoma and other cirrhosis associated complications </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Amy Thatcher1, Vijay Grover1, Jennifer Finn1 </a:t>
            </a:r>
          </a:p>
          <a:p>
            <a:r>
              <a:rPr lang="en-US" sz="1800" b="0" i="1" u="none" strike="noStrike" baseline="0">
                <a:solidFill>
                  <a:srgbClr val="000000"/>
                </a:solidFill>
                <a:latin typeface="Arial" panose="020B0604020202020204" pitchFamily="34" charset="0"/>
              </a:rPr>
              <a:t>1The Hillingdon Hospital, London, United Kingdom </a:t>
            </a:r>
            <a:endParaRPr lang="en-US" sz="1800" b="0" i="0" u="none" strike="noStrike" baseline="0">
              <a:solidFill>
                <a:srgbClr val="000000"/>
              </a:solidFill>
              <a:latin typeface="Arial" panose="020B0604020202020204" pitchFamily="34" charset="0"/>
            </a:endParaRPr>
          </a:p>
          <a:p>
            <a:r>
              <a:rPr lang="fr-CH" sz="1800" b="0" i="0" u="none" strike="noStrike" baseline="0">
                <a:solidFill>
                  <a:srgbClr val="000000"/>
                </a:solidFill>
                <a:latin typeface="Arial" panose="020B0604020202020204" pitchFamily="34" charset="0"/>
              </a:rPr>
              <a:t>Email: amy.thatcher@nhs.net </a:t>
            </a:r>
          </a:p>
          <a:p>
            <a:r>
              <a:rPr lang="en-US" sz="1800" b="1" i="0" u="none" strike="noStrike" baseline="0">
                <a:solidFill>
                  <a:srgbClr val="000000"/>
                </a:solidFill>
                <a:latin typeface="Arial" panose="020B0604020202020204" pitchFamily="34" charset="0"/>
              </a:rPr>
              <a:t>Background and Aims: </a:t>
            </a:r>
            <a:r>
              <a:rPr lang="en-US" sz="1800" b="0" i="0" u="none" strike="noStrike" baseline="0">
                <a:solidFill>
                  <a:srgbClr val="000000"/>
                </a:solidFill>
                <a:latin typeface="Arial" panose="020B0604020202020204" pitchFamily="34" charset="0"/>
              </a:rPr>
              <a:t>Hillingdon Hospital hepatology service is predominantly nurse led, comprising one consultant hepatologist, three Clinical Nurse Specialists (CNS) and one Hepatology Assistant Practitioner (HAP). &gt; 5000 patients are managed in the Hepatology department annually. Of those, approximately 30% require six monthly Hepatocellular Carcinoma (HCC) surveillance due to the increased risk of HCC with their underlying liver condition. We assessed whether HCC surveillance intervals were being met within National Institute for Clinical Excellence (NICE) guidelines across the CNS, consultant and registrar (SPR) out-patient Hepatology Clinic. We also reviewed requesting rates for gastroscopies for variceal surveillance and bone health (DEXA). </a:t>
            </a:r>
          </a:p>
          <a:p>
            <a:r>
              <a:rPr lang="en-US" sz="1800" b="1" i="0" u="none" strike="noStrike" baseline="0">
                <a:solidFill>
                  <a:srgbClr val="000000"/>
                </a:solidFill>
                <a:latin typeface="Arial" panose="020B0604020202020204" pitchFamily="34" charset="0"/>
              </a:rPr>
              <a:t>Method: </a:t>
            </a:r>
            <a:r>
              <a:rPr lang="en-US" sz="1800" b="0" i="0" u="none" strike="noStrike" baseline="0">
                <a:solidFill>
                  <a:srgbClr val="000000"/>
                </a:solidFill>
                <a:latin typeface="Arial" panose="020B0604020202020204" pitchFamily="34" charset="0"/>
              </a:rPr>
              <a:t>May - August 2024 data for: Clinic date, </a:t>
            </a:r>
            <a:r>
              <a:rPr lang="en-US" sz="1800" b="0" i="0" u="none" strike="noStrike" baseline="0" err="1">
                <a:solidFill>
                  <a:srgbClr val="000000"/>
                </a:solidFill>
                <a:latin typeface="Arial" panose="020B0604020202020204" pitchFamily="34" charset="0"/>
              </a:rPr>
              <a:t>aetiology</a:t>
            </a:r>
            <a:r>
              <a:rPr lang="en-US" sz="1800" b="0" i="0" u="none" strike="noStrike" baseline="0">
                <a:solidFill>
                  <a:srgbClr val="000000"/>
                </a:solidFill>
                <a:latin typeface="Arial" panose="020B0604020202020204" pitchFamily="34" charset="0"/>
              </a:rPr>
              <a:t>, clinician, whether HCC surveillance was required and whether ultrasound (USS), gastroscopy and DEXA had been requested/performed. USS ‘did not attend’ (DNA) data sourced by radiology to compare against Hepatology figures. HCC diagnoses between this time sourced from the cancer team. </a:t>
            </a:r>
          </a:p>
          <a:p>
            <a:r>
              <a:rPr lang="en-US" sz="1800" b="1" i="0" u="none" strike="noStrike" baseline="0">
                <a:solidFill>
                  <a:srgbClr val="000000"/>
                </a:solidFill>
                <a:latin typeface="Arial" panose="020B0604020202020204" pitchFamily="34" charset="0"/>
              </a:rPr>
              <a:t>Results: </a:t>
            </a:r>
            <a:r>
              <a:rPr lang="en-US" sz="1800" b="0" i="0" u="none" strike="noStrike" baseline="0">
                <a:solidFill>
                  <a:srgbClr val="000000"/>
                </a:solidFill>
                <a:latin typeface="Arial" panose="020B0604020202020204" pitchFamily="34" charset="0"/>
              </a:rPr>
              <a:t>Of 1197 patients reviewed in a three-month period, 30% (362) required HCC surveillance. 86% (311) of those requiring surveillance were seen by the CNS, 8% (29) by SPR and 6% (20) by consultant. In the SPR clinic 68% had an USS requested prior to the planned due date, 83% in the consultant clinic and 98% in the CNS clinic (results for 86% were available in planned clinic review). Six HCC’s were detected during this period, four during clinic surveillance, two on inpatients (66% were surveillance detected). The Hepatology USS DNA rate over a five-month period was 27%, versus a total out-patient USS DNA rate across the hospital of just 3%. Of the patients who required and consented to a gastroscopy: 99% requesting rate by CNS, consultant 100% and SPR 77%. 275 patients required a DEXA, only 55% were requested. Out of 97 completed DEXA’s, 57% had low bone density. </a:t>
            </a:r>
          </a:p>
          <a:p>
            <a:r>
              <a:rPr lang="en-US" sz="1800" b="0" i="0" u="none" strike="noStrike" baseline="0">
                <a:solidFill>
                  <a:srgbClr val="000000"/>
                </a:solidFill>
                <a:latin typeface="Arial" panose="020B0604020202020204" pitchFamily="34" charset="0"/>
              </a:rPr>
              <a:t>Thus, a ‘wash-up’ clinic established: HAP filtered through the clinicians’ clinics to ensure the appropriate tests have been requested after each clinic. Where gaps were identified, the CNS has since requested all appropriate tests to ensure patient safety. </a:t>
            </a:r>
          </a:p>
          <a:p>
            <a:r>
              <a:rPr lang="en-US" sz="1800" b="1" i="0" u="none" strike="noStrike" baseline="0">
                <a:solidFill>
                  <a:srgbClr val="000000"/>
                </a:solidFill>
                <a:latin typeface="Arial" panose="020B0604020202020204" pitchFamily="34" charset="0"/>
              </a:rPr>
              <a:t>Conclusion: </a:t>
            </a:r>
            <a:r>
              <a:rPr lang="en-US" sz="1800" b="0" i="0" u="none" strike="noStrike" baseline="0">
                <a:solidFill>
                  <a:srgbClr val="000000"/>
                </a:solidFill>
                <a:latin typeface="Arial" panose="020B0604020202020204" pitchFamily="34" charset="0"/>
              </a:rPr>
              <a:t>&gt;30% of patients in the SPR clinic had a delay in their HCC surveillance and 22% a delay in variceal surveillance. HCC surveillance and other cirrhosis related investigations are more likely to be requested from the nurse-led clinic, in line with NICE guidelines. The USS DNA rate is significantly higher for Hepatology compared to all hospital requests, which can lead to further delays in surveillance, thus USS DNA rates will be addressed locally to improve adherence. The overall requesting rate for DEXA was suboptimal within the department, thus the wash-up clinic will ensure a 100% requesting rate moving forward.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3E0805-C9A1-C28D-7BDE-41229BB9D9FC}"/>
              </a:ext>
            </a:extLst>
          </p:cNvPr>
          <p:cNvSpPr>
            <a:spLocks noGrp="1"/>
          </p:cNvSpPr>
          <p:nvPr>
            <p:ph type="sldNum" sz="quarter" idx="5"/>
          </p:nvPr>
        </p:nvSpPr>
        <p:spPr/>
        <p:txBody>
          <a:bodyPr/>
          <a:lstStyle/>
          <a:p>
            <a:fld id="{F872C0F0-71E7-46B6-AA6F-1D7E0E2B8B3E}" type="slidenum">
              <a:rPr lang="en-US" smtClean="0"/>
              <a:t>29</a:t>
            </a:fld>
            <a:endParaRPr lang="en-US"/>
          </a:p>
        </p:txBody>
      </p:sp>
    </p:spTree>
    <p:extLst>
      <p:ext uri="{BB962C8B-B14F-4D97-AF65-F5344CB8AC3E}">
        <p14:creationId xmlns:p14="http://schemas.microsoft.com/office/powerpoint/2010/main" val="2287751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CB097-CC96-2932-FF57-55646D3A8C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BE0D9-E974-E451-7197-62DAD0184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E7C4F-925D-48A1-2014-D36B04C70202}"/>
              </a:ext>
            </a:extLst>
          </p:cNvPr>
          <p:cNvSpPr>
            <a:spLocks noGrp="1"/>
          </p:cNvSpPr>
          <p:nvPr>
            <p:ph type="body" idx="1"/>
          </p:nvPr>
        </p:nvSpPr>
        <p:spPr/>
        <p:txBody>
          <a:bodyPr/>
          <a:lstStyle/>
          <a:p>
            <a:r>
              <a:rPr lang="en-US" sz="1800" b="1" i="0" u="none" strike="noStrike" baseline="0">
                <a:solidFill>
                  <a:srgbClr val="000000"/>
                </a:solidFill>
                <a:latin typeface="Arial" panose="020B0604020202020204" pitchFamily="34" charset="0"/>
              </a:rPr>
              <a:t>Abbreviations</a:t>
            </a:r>
            <a:r>
              <a:rPr lang="fr-CH" sz="1800" b="1" i="0"/>
              <a:t>:</a:t>
            </a:r>
            <a:r>
              <a:rPr lang="en-US" sz="1800" b="0" i="1" u="none" strike="noStrike" baseline="0">
                <a:solidFill>
                  <a:srgbClr val="000000"/>
                </a:solidFill>
                <a:latin typeface="Arial" panose="020B0604020202020204" pitchFamily="34" charset="0"/>
              </a:rPr>
              <a:t> </a:t>
            </a:r>
            <a:r>
              <a:rPr lang="en-US" sz="1800" b="0" i="0" kern="100">
                <a:effectLst/>
                <a:latin typeface="Arial" panose="020B0604020202020204" pitchFamily="34" charset="0"/>
                <a:ea typeface="Aptos" panose="020B0004020202020204" pitchFamily="34" charset="0"/>
                <a:cs typeface="Arial" panose="020B0604020202020204" pitchFamily="34" charset="0"/>
              </a:rPr>
              <a:t>CNS = Clinical Nurse Specialists; HAP = Hepatology Assistant Practitioner; NICE = </a:t>
            </a:r>
            <a:r>
              <a:rPr lang="en-US" sz="1800" b="0" i="0" kern="100">
                <a:latin typeface="Arial" panose="020B0604020202020204" pitchFamily="34" charset="0"/>
                <a:ea typeface="Aptos" panose="020B0004020202020204" pitchFamily="34" charset="0"/>
                <a:cs typeface="Arial" panose="020B0604020202020204" pitchFamily="34" charset="0"/>
              </a:rPr>
              <a:t>National Institute for Clinical Excellence; SPR = </a:t>
            </a:r>
            <a:r>
              <a:rPr lang="en-US" sz="1800" b="0" i="0" kern="100" err="1">
                <a:latin typeface="Arial" panose="020B0604020202020204" pitchFamily="34" charset="0"/>
                <a:ea typeface="Aptos" panose="020B0004020202020204" pitchFamily="34" charset="0"/>
                <a:cs typeface="Arial" panose="020B0604020202020204" pitchFamily="34" charset="0"/>
              </a:rPr>
              <a:t>Speciality</a:t>
            </a:r>
            <a:r>
              <a:rPr lang="en-US" sz="1800" b="0" i="0" kern="100">
                <a:latin typeface="Arial" panose="020B0604020202020204" pitchFamily="34" charset="0"/>
                <a:ea typeface="Aptos" panose="020B0004020202020204" pitchFamily="34" charset="0"/>
                <a:cs typeface="Arial" panose="020B0604020202020204" pitchFamily="34" charset="0"/>
              </a:rPr>
              <a:t> Registrar;</a:t>
            </a:r>
            <a:r>
              <a:rPr lang="en-US" sz="1800" b="1" i="0" kern="100">
                <a:latin typeface="Arial" panose="020B0604020202020204" pitchFamily="34" charset="0"/>
                <a:ea typeface="Aptos" panose="020B0004020202020204" pitchFamily="34" charset="0"/>
                <a:cs typeface="Arial" panose="020B0604020202020204" pitchFamily="34" charset="0"/>
              </a:rPr>
              <a:t> </a:t>
            </a:r>
            <a:r>
              <a:rPr lang="en-US" sz="1800" b="0" i="0" kern="100">
                <a:latin typeface="Arial" panose="020B0604020202020204" pitchFamily="34" charset="0"/>
                <a:ea typeface="Aptos" panose="020B0004020202020204" pitchFamily="34" charset="0"/>
                <a:cs typeface="Arial" panose="020B0604020202020204" pitchFamily="34" charset="0"/>
              </a:rPr>
              <a:t>USS = Ultrasound.</a:t>
            </a:r>
            <a:endParaRPr lang="en-US" sz="1800" b="1" i="0" u="none" strike="noStrike" baseline="0">
              <a:solidFill>
                <a:srgbClr val="000000"/>
              </a:solidFill>
              <a:latin typeface="Arial" panose="020B0604020202020204" pitchFamily="34" charset="0"/>
            </a:endParaRPr>
          </a:p>
          <a:p>
            <a:endParaRPr lang="en-US" sz="1800" b="1" i="0" u="none" strike="noStrike" baseline="0">
              <a:solidFill>
                <a:srgbClr val="000000"/>
              </a:solidFill>
              <a:latin typeface="Arial" panose="020B0604020202020204" pitchFamily="34" charset="0"/>
            </a:endParaRPr>
          </a:p>
          <a:p>
            <a:r>
              <a:rPr lang="en-US" sz="1800" b="1" i="0" u="none" strike="noStrike" baseline="0">
                <a:solidFill>
                  <a:srgbClr val="000000"/>
                </a:solidFill>
                <a:latin typeface="Arial" panose="020B0604020202020204" pitchFamily="34" charset="0"/>
              </a:rPr>
              <a:t>THU-498-YI </a:t>
            </a:r>
            <a:endParaRPr lang="en-US" sz="1800" b="0" i="0" u="none" strike="noStrike" baseline="0">
              <a:solidFill>
                <a:srgbClr val="000000"/>
              </a:solidFill>
              <a:latin typeface="Arial" panose="020B0604020202020204" pitchFamily="34" charset="0"/>
            </a:endParaRPr>
          </a:p>
          <a:p>
            <a:r>
              <a:rPr lang="en-US" sz="1800" b="1" i="0" u="none" strike="noStrike" baseline="0">
                <a:solidFill>
                  <a:srgbClr val="000000"/>
                </a:solidFill>
                <a:latin typeface="Arial" panose="020B0604020202020204" pitchFamily="34" charset="0"/>
              </a:rPr>
              <a:t>Demonstration of the success of a nurse led service surveying for hepatocellular carcinoma and other cirrhosis associated complications </a:t>
            </a:r>
            <a:endParaRPr lang="en-US" sz="1800" b="0" i="0" u="none" strike="noStrike" baseline="0">
              <a:solidFill>
                <a:srgbClr val="000000"/>
              </a:solidFill>
              <a:latin typeface="Arial" panose="020B0604020202020204" pitchFamily="34" charset="0"/>
            </a:endParaRPr>
          </a:p>
          <a:p>
            <a:r>
              <a:rPr lang="en-US" sz="1800" b="0" i="0" u="none" strike="noStrike" baseline="0">
                <a:solidFill>
                  <a:srgbClr val="000000"/>
                </a:solidFill>
                <a:latin typeface="Arial" panose="020B0604020202020204" pitchFamily="34" charset="0"/>
              </a:rPr>
              <a:t>Amy Thatcher1, Vijay Grover1, Jennifer Finn1 </a:t>
            </a:r>
          </a:p>
          <a:p>
            <a:r>
              <a:rPr lang="en-US" sz="1800" b="0" i="1" u="none" strike="noStrike" baseline="0">
                <a:solidFill>
                  <a:srgbClr val="000000"/>
                </a:solidFill>
                <a:latin typeface="Arial" panose="020B0604020202020204" pitchFamily="34" charset="0"/>
              </a:rPr>
              <a:t>1The Hillingdon Hospital, London, United Kingdom </a:t>
            </a:r>
            <a:endParaRPr lang="en-US" sz="1800" b="0" i="0" u="none" strike="noStrike" baseline="0">
              <a:solidFill>
                <a:srgbClr val="000000"/>
              </a:solidFill>
              <a:latin typeface="Arial" panose="020B0604020202020204" pitchFamily="34" charset="0"/>
            </a:endParaRPr>
          </a:p>
          <a:p>
            <a:r>
              <a:rPr lang="fr-CH" sz="1800" b="0" i="0" u="none" strike="noStrike" baseline="0">
                <a:solidFill>
                  <a:srgbClr val="000000"/>
                </a:solidFill>
                <a:latin typeface="Arial" panose="020B0604020202020204" pitchFamily="34" charset="0"/>
              </a:rPr>
              <a:t>Email: amy.thatcher@nhs.net </a:t>
            </a:r>
          </a:p>
          <a:p>
            <a:r>
              <a:rPr lang="en-US" sz="1800" b="1" i="0" u="none" strike="noStrike" baseline="0">
                <a:solidFill>
                  <a:srgbClr val="000000"/>
                </a:solidFill>
                <a:latin typeface="Arial" panose="020B0604020202020204" pitchFamily="34" charset="0"/>
              </a:rPr>
              <a:t>Background and Aims: </a:t>
            </a:r>
            <a:r>
              <a:rPr lang="en-US" sz="1800" b="0" i="0" u="none" strike="noStrike" baseline="0">
                <a:solidFill>
                  <a:srgbClr val="000000"/>
                </a:solidFill>
                <a:latin typeface="Arial" panose="020B0604020202020204" pitchFamily="34" charset="0"/>
              </a:rPr>
              <a:t>Hillingdon Hospital hepatology service is predominantly nurse led, comprising one consultant hepatologist, three Clinical Nurse Specialists (CNS) and one Hepatology Assistant Practitioner (HAP). &gt; 5000 patients are managed in the Hepatology department annually. Of those, approximately 30% require six monthly Hepatocellular Carcinoma (HCC) surveillance due to the increased risk of HCC with their underlying liver condition. We assessed whether HCC surveillance intervals were being met within National Institute for Clinical Excellence (NICE) guidelines across the CNS, consultant and registrar (SPR) out-patient Hepatology Clinic. We also reviewed requesting rates for gastroscopies for variceal surveillance and bone health (DEXA). </a:t>
            </a:r>
          </a:p>
          <a:p>
            <a:r>
              <a:rPr lang="en-US" sz="1800" b="1" i="0" u="none" strike="noStrike" baseline="0">
                <a:solidFill>
                  <a:srgbClr val="000000"/>
                </a:solidFill>
                <a:latin typeface="Arial" panose="020B0604020202020204" pitchFamily="34" charset="0"/>
              </a:rPr>
              <a:t>Method: </a:t>
            </a:r>
            <a:r>
              <a:rPr lang="en-US" sz="1800" b="0" i="0" u="none" strike="noStrike" baseline="0">
                <a:solidFill>
                  <a:srgbClr val="000000"/>
                </a:solidFill>
                <a:latin typeface="Arial" panose="020B0604020202020204" pitchFamily="34" charset="0"/>
              </a:rPr>
              <a:t>May - August 2024 data for: Clinic date, </a:t>
            </a:r>
            <a:r>
              <a:rPr lang="en-US" sz="1800" b="0" i="0" u="none" strike="noStrike" baseline="0" err="1">
                <a:solidFill>
                  <a:srgbClr val="000000"/>
                </a:solidFill>
                <a:latin typeface="Arial" panose="020B0604020202020204" pitchFamily="34" charset="0"/>
              </a:rPr>
              <a:t>aetiology</a:t>
            </a:r>
            <a:r>
              <a:rPr lang="en-US" sz="1800" b="0" i="0" u="none" strike="noStrike" baseline="0">
                <a:solidFill>
                  <a:srgbClr val="000000"/>
                </a:solidFill>
                <a:latin typeface="Arial" panose="020B0604020202020204" pitchFamily="34" charset="0"/>
              </a:rPr>
              <a:t>, clinician, whether HCC surveillance was required and whether ultrasound (USS), gastroscopy and DEXA had been requested/performed. USS ‘did not attend’ (DNA) data sourced by radiology to compare against Hepatology figures. HCC diagnoses between this time sourced from the cancer team. </a:t>
            </a:r>
          </a:p>
          <a:p>
            <a:r>
              <a:rPr lang="en-US" sz="1800" b="1" i="0" u="none" strike="noStrike" baseline="0">
                <a:solidFill>
                  <a:srgbClr val="000000"/>
                </a:solidFill>
                <a:latin typeface="Arial" panose="020B0604020202020204" pitchFamily="34" charset="0"/>
              </a:rPr>
              <a:t>Results: </a:t>
            </a:r>
            <a:r>
              <a:rPr lang="en-US" sz="1800" b="0" i="0" u="none" strike="noStrike" baseline="0">
                <a:solidFill>
                  <a:srgbClr val="000000"/>
                </a:solidFill>
                <a:latin typeface="Arial" panose="020B0604020202020204" pitchFamily="34" charset="0"/>
              </a:rPr>
              <a:t>Of 1197 patients reviewed in a three-month period, 30% (362) required HCC surveillance. 86% (311) of those requiring surveillance were seen by the CNS, 8% (29) by SPR and 6% (20) by consultant. In the SPR clinic 68% had an USS requested prior to the planned due date, 83% in the consultant clinic and 98% in the CNS clinic (results for 86% were available in planned clinic review). Six HCC’s were detected during this period, four during clinic surveillance, two on inpatients (66% were surveillance detected). The Hepatology USS DNA rate over a five-month period was 27%, versus a total out-patient USS DNA rate across the hospital of just 3%. Of the patients who required and consented to a gastroscopy: 99% requesting rate by CNS, consultant 100% and SPR 77%. 275 patients required a DEXA, only 55% were requested. Out of 97 completed DEXA’s, 57% had low bone density. </a:t>
            </a:r>
          </a:p>
          <a:p>
            <a:r>
              <a:rPr lang="en-US" sz="1800" b="0" i="0" u="none" strike="noStrike" baseline="0">
                <a:solidFill>
                  <a:srgbClr val="000000"/>
                </a:solidFill>
                <a:latin typeface="Arial" panose="020B0604020202020204" pitchFamily="34" charset="0"/>
              </a:rPr>
              <a:t>Thus, a ‘wash-up’ clinic established: HAP filtered through the clinicians’ clinics to ensure the appropriate tests have been requested after each clinic. Where gaps were identified, the CNS has since requested all appropriate tests to ensure patient safety. </a:t>
            </a:r>
          </a:p>
          <a:p>
            <a:r>
              <a:rPr lang="en-US" sz="1800" b="1" i="0" u="none" strike="noStrike" baseline="0">
                <a:solidFill>
                  <a:srgbClr val="000000"/>
                </a:solidFill>
                <a:latin typeface="Arial" panose="020B0604020202020204" pitchFamily="34" charset="0"/>
              </a:rPr>
              <a:t>Conclusion: </a:t>
            </a:r>
            <a:r>
              <a:rPr lang="en-US" sz="1800" b="0" i="0" u="none" strike="noStrike" baseline="0">
                <a:solidFill>
                  <a:srgbClr val="000000"/>
                </a:solidFill>
                <a:latin typeface="Arial" panose="020B0604020202020204" pitchFamily="34" charset="0"/>
              </a:rPr>
              <a:t>&gt;30% of patients in the SPR clinic had a delay in their HCC surveillance and 22% a delay in variceal surveillance. HCC surveillance and other cirrhosis related investigations are more likely to be requested from the nurse-led clinic, in line with NICE guidelines. The USS DNA rate is significantly higher for Hepatology compared to all hospital requests, which can lead to further delays in surveillance, thus USS DNA rates will be addressed locally to improve adherence. The overall requesting rate for DEXA was suboptimal within the department, thus the wash-up clinic will ensure a 100% requesting rate moving forward.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6A8B149-0EF4-11F7-91A8-84ED8ECB3700}"/>
              </a:ext>
            </a:extLst>
          </p:cNvPr>
          <p:cNvSpPr>
            <a:spLocks noGrp="1"/>
          </p:cNvSpPr>
          <p:nvPr>
            <p:ph type="sldNum" sz="quarter" idx="5"/>
          </p:nvPr>
        </p:nvSpPr>
        <p:spPr/>
        <p:txBody>
          <a:bodyPr/>
          <a:lstStyle/>
          <a:p>
            <a:fld id="{F872C0F0-71E7-46B6-AA6F-1D7E0E2B8B3E}" type="slidenum">
              <a:rPr lang="en-US" smtClean="0"/>
              <a:t>30</a:t>
            </a:fld>
            <a:endParaRPr lang="en-US"/>
          </a:p>
        </p:txBody>
      </p:sp>
    </p:spTree>
    <p:extLst>
      <p:ext uri="{BB962C8B-B14F-4D97-AF65-F5344CB8AC3E}">
        <p14:creationId xmlns:p14="http://schemas.microsoft.com/office/powerpoint/2010/main" val="770569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90635-EC38-FA33-16F6-8F771041D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B15E7-20E2-0A2C-AA13-48C8B20FB0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473A7-4A57-201A-C17E-5984C98E3924}"/>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fr-CH" sz="1200" b="1" i="0"/>
              <a:t>:</a:t>
            </a:r>
            <a:r>
              <a:rPr lang="en-US" sz="1200" b="0" i="0" kern="100">
                <a:effectLst/>
                <a:latin typeface="Aptos" panose="020B0004020202020204" pitchFamily="34" charset="0"/>
                <a:ea typeface="Aptos" panose="020B0004020202020204" pitchFamily="34" charset="0"/>
                <a:cs typeface="Times New Roman" panose="02020603050405020304" pitchFamily="18" charset="0"/>
              </a:rPr>
              <a:t> </a:t>
            </a:r>
            <a:r>
              <a:rPr lang="en-US" sz="1000" kern="100">
                <a:effectLst/>
                <a:latin typeface="Aptos" panose="020B0004020202020204" pitchFamily="34" charset="0"/>
                <a:ea typeface="Aptos" panose="020B0004020202020204" pitchFamily="34" charset="0"/>
                <a:cs typeface="Times New Roman" panose="02020603050405020304" pitchFamily="18" charset="0"/>
              </a:rPr>
              <a:t>AD = Adverse effects; </a:t>
            </a:r>
            <a:r>
              <a:rPr lang="fr-CH" sz="1000" b="0" i="0">
                <a:effectLst/>
                <a:latin typeface="Calibri" panose="020F0502020204030204" pitchFamily="34" charset="0"/>
              </a:rPr>
              <a:t>AFP = </a:t>
            </a:r>
            <a:r>
              <a:rPr lang="en-US" sz="1200" b="0" i="0">
                <a:solidFill>
                  <a:srgbClr val="EEF0FF"/>
                </a:solidFill>
                <a:effectLst/>
                <a:latin typeface="Google Sans"/>
              </a:rPr>
              <a:t>Alpha-Fetoprotein</a:t>
            </a:r>
            <a:r>
              <a:rPr lang="fr-CH" sz="1000" b="0" i="0">
                <a:solidFill>
                  <a:srgbClr val="EEF0FF"/>
                </a:solidFill>
                <a:effectLst/>
                <a:latin typeface="Calibri" panose="020F0502020204030204" pitchFamily="34" charset="0"/>
              </a:rPr>
              <a:t>; </a:t>
            </a:r>
            <a:r>
              <a:rPr lang="fr-CH" sz="1200" b="0" i="0">
                <a:effectLst/>
                <a:latin typeface="Calibri" panose="020F0502020204030204" pitchFamily="34" charset="0"/>
              </a:rPr>
              <a:t>CR = </a:t>
            </a:r>
            <a:r>
              <a:rPr lang="fr-CH" sz="1200" b="0" i="0" err="1">
                <a:effectLst/>
                <a:latin typeface="Calibri" panose="020F0502020204030204" pitchFamily="34" charset="0"/>
              </a:rPr>
              <a:t>complete</a:t>
            </a:r>
            <a:r>
              <a:rPr lang="fr-CH" sz="1200" b="0" i="0">
                <a:effectLst/>
                <a:latin typeface="Calibri" panose="020F0502020204030204" pitchFamily="34" charset="0"/>
              </a:rPr>
              <a:t> </a:t>
            </a:r>
            <a:r>
              <a:rPr lang="fr-CH" sz="1200" b="0" i="0" err="1">
                <a:effectLst/>
                <a:latin typeface="Calibri" panose="020F0502020204030204" pitchFamily="34" charset="0"/>
              </a:rPr>
              <a:t>response</a:t>
            </a:r>
            <a:r>
              <a:rPr lang="fr-CH" sz="1200" b="0" i="0">
                <a:effectLst/>
                <a:latin typeface="Calibri" panose="020F0502020204030204" pitchFamily="34" charset="0"/>
              </a:rPr>
              <a:t>; DS = </a:t>
            </a:r>
            <a:r>
              <a:rPr lang="fr-CH" sz="1200" b="0" i="0" err="1">
                <a:effectLst/>
                <a:latin typeface="Calibri" panose="020F0502020204030204" pitchFamily="34" charset="0"/>
              </a:rPr>
              <a:t>Downstaging</a:t>
            </a:r>
            <a:r>
              <a:rPr lang="fr-CH" sz="1200" b="0" i="0">
                <a:effectLst/>
                <a:latin typeface="Calibri" panose="020F0502020204030204" pitchFamily="34" charset="0"/>
              </a:rPr>
              <a:t>; HCC = </a:t>
            </a:r>
            <a:r>
              <a:rPr lang="fr-CH" sz="1200" b="0" i="0" err="1">
                <a:effectLst/>
                <a:latin typeface="Calibri" panose="020F0502020204030204" pitchFamily="34" charset="0"/>
              </a:rPr>
              <a:t>Hepatocellular</a:t>
            </a:r>
            <a:r>
              <a:rPr lang="fr-CH" sz="1200" b="0" i="0">
                <a:effectLst/>
                <a:latin typeface="Calibri" panose="020F0502020204030204" pitchFamily="34" charset="0"/>
              </a:rPr>
              <a:t> </a:t>
            </a:r>
            <a:r>
              <a:rPr lang="fr-CH" sz="1200" b="0" i="0" err="1">
                <a:effectLst/>
                <a:latin typeface="Calibri" panose="020F0502020204030204" pitchFamily="34" charset="0"/>
              </a:rPr>
              <a:t>carcinoma</a:t>
            </a:r>
            <a:r>
              <a:rPr lang="fr-CH" sz="1200" b="0" i="0">
                <a:effectLst/>
                <a:latin typeface="Calibri" panose="020F0502020204030204" pitchFamily="34" charset="0"/>
              </a:rPr>
              <a:t>; </a:t>
            </a:r>
            <a:r>
              <a:rPr lang="en-US" sz="1200" kern="100" err="1">
                <a:effectLst/>
                <a:latin typeface="Aptos" panose="020B0004020202020204" pitchFamily="34" charset="0"/>
                <a:ea typeface="Aptos" panose="020B0004020202020204" pitchFamily="34" charset="0"/>
                <a:cs typeface="Times New Roman" panose="02020603050405020304" pitchFamily="18" charset="0"/>
              </a:rPr>
              <a:t>irAE</a:t>
            </a:r>
            <a:r>
              <a:rPr lang="en-US" sz="1200" kern="100">
                <a:effectLst/>
                <a:latin typeface="Aptos" panose="020B0004020202020204" pitchFamily="34" charset="0"/>
                <a:ea typeface="Aptos" panose="020B0004020202020204" pitchFamily="34" charset="0"/>
                <a:cs typeface="Times New Roman" panose="02020603050405020304" pitchFamily="18" charset="0"/>
              </a:rPr>
              <a:t> = Immune-related </a:t>
            </a:r>
            <a:r>
              <a:rPr lang="en-US" sz="1200" kern="100" err="1">
                <a:effectLst/>
                <a:latin typeface="Aptos" panose="020B0004020202020204" pitchFamily="34" charset="0"/>
                <a:ea typeface="Aptos" panose="020B0004020202020204" pitchFamily="34" charset="0"/>
                <a:cs typeface="Times New Roman" panose="02020603050405020304" pitchFamily="18" charset="0"/>
              </a:rPr>
              <a:t>Aes</a:t>
            </a:r>
            <a:r>
              <a:rPr lang="en-US" sz="1200" kern="100">
                <a:effectLst/>
                <a:latin typeface="Aptos" panose="020B0004020202020204" pitchFamily="34" charset="0"/>
                <a:ea typeface="Aptos" panose="020B0004020202020204" pitchFamily="34" charset="0"/>
                <a:cs typeface="Times New Roman" panose="02020603050405020304" pitchFamily="18" charset="0"/>
              </a:rPr>
              <a:t>; </a:t>
            </a:r>
            <a:r>
              <a:rPr lang="fr-CH" sz="1200" b="0" i="0">
                <a:effectLst/>
                <a:latin typeface="Calibri" panose="020F0502020204030204" pitchFamily="34" charset="0"/>
              </a:rPr>
              <a:t>LT = Liver transplantation; PR = partial </a:t>
            </a:r>
            <a:r>
              <a:rPr lang="fr-CH" sz="1200" b="0" i="0" err="1">
                <a:effectLst/>
                <a:latin typeface="Calibri" panose="020F0502020204030204" pitchFamily="34" charset="0"/>
              </a:rPr>
              <a:t>response</a:t>
            </a:r>
            <a:r>
              <a:rPr lang="fr-CH" sz="1200" b="0" i="0">
                <a:effectLst/>
                <a:latin typeface="Calibri" panose="020F0502020204030204" pitchFamily="34" charset="0"/>
              </a:rPr>
              <a:t>; TLS = </a:t>
            </a:r>
            <a:r>
              <a:rPr lang="fr-CH" sz="1200" b="0" i="0" err="1">
                <a:effectLst/>
                <a:latin typeface="Calibri" panose="020F0502020204030204" pitchFamily="34" charset="0"/>
              </a:rPr>
              <a:t>Tertiary</a:t>
            </a:r>
            <a:r>
              <a:rPr lang="fr-CH" sz="1200" b="0" i="0">
                <a:effectLst/>
                <a:latin typeface="Calibri" panose="020F0502020204030204" pitchFamily="34" charset="0"/>
              </a:rPr>
              <a:t> </a:t>
            </a:r>
            <a:r>
              <a:rPr lang="fr-CH" sz="1200" b="0" i="0" err="1">
                <a:effectLst/>
                <a:latin typeface="Calibri" panose="020F0502020204030204" pitchFamily="34" charset="0"/>
              </a:rPr>
              <a:t>lymphoid</a:t>
            </a:r>
            <a:r>
              <a:rPr lang="fr-CH" sz="1200" b="0" i="0">
                <a:effectLst/>
                <a:latin typeface="Calibri" panose="020F0502020204030204" pitchFamily="34" charset="0"/>
              </a:rPr>
              <a:t> structures; TME = </a:t>
            </a:r>
            <a:r>
              <a:rPr lang="fr-CH" sz="1200" b="0" i="0" err="1">
                <a:effectLst/>
                <a:latin typeface="Calibri" panose="020F0502020204030204" pitchFamily="34" charset="0"/>
              </a:rPr>
              <a:t>Tumour</a:t>
            </a:r>
            <a:r>
              <a:rPr lang="fr-CH" sz="1200" b="0" i="0">
                <a:effectLst/>
                <a:latin typeface="Calibri" panose="020F0502020204030204" pitchFamily="34" charset="0"/>
              </a:rPr>
              <a:t> </a:t>
            </a:r>
            <a:r>
              <a:rPr lang="fr-CH" sz="1200" b="0" i="0" err="1">
                <a:effectLst/>
                <a:latin typeface="Calibri" panose="020F0502020204030204" pitchFamily="34" charset="0"/>
              </a:rPr>
              <a:t>microenvironment</a:t>
            </a:r>
            <a:r>
              <a:rPr lang="fr-CH" sz="1200" b="0" i="0">
                <a:effectLst/>
                <a:latin typeface="Calibri" panose="020F0502020204030204" pitchFamily="34" charset="0"/>
              </a:rPr>
              <a:t>; PFS = </a:t>
            </a:r>
            <a:r>
              <a:rPr lang="en-US" sz="1200" kern="100">
                <a:effectLst/>
                <a:latin typeface="Aptos" panose="020B0004020202020204" pitchFamily="34" charset="0"/>
                <a:ea typeface="Aptos" panose="020B0004020202020204" pitchFamily="34" charset="0"/>
                <a:cs typeface="Times New Roman" panose="02020603050405020304" pitchFamily="18" charset="0"/>
              </a:rPr>
              <a:t>progression-free survival; PVT = Portal vein thrombosis.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b="1" kern="100">
                <a:effectLst/>
                <a:latin typeface="Aptos" panose="020B0004020202020204" pitchFamily="34" charset="0"/>
                <a:ea typeface="Aptos" panose="020B0004020202020204" pitchFamily="34" charset="0"/>
                <a:cs typeface="Times New Roman" panose="02020603050405020304" pitchFamily="18" charset="0"/>
              </a:rPr>
              <a:t>LB25259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b="1" kern="100">
                <a:effectLst/>
                <a:latin typeface="Aptos" panose="020B0004020202020204" pitchFamily="34" charset="0"/>
                <a:ea typeface="Aptos" panose="020B0004020202020204" pitchFamily="34" charset="0"/>
                <a:cs typeface="Times New Roman" panose="02020603050405020304" pitchFamily="18" charset="0"/>
              </a:rPr>
              <a:t>Liver transplantation after downstaging of intermediate and advanced HCC with atezolizumab-bevacizumab: a prospective study (</a:t>
            </a:r>
            <a:r>
              <a:rPr lang="en-US" sz="1200" b="1" kern="100" err="1">
                <a:effectLst/>
                <a:latin typeface="Aptos" panose="020B0004020202020204" pitchFamily="34" charset="0"/>
                <a:ea typeface="Aptos" panose="020B0004020202020204" pitchFamily="34" charset="0"/>
                <a:cs typeface="Times New Roman" panose="02020603050405020304" pitchFamily="18" charset="0"/>
              </a:rPr>
              <a:t>ImmunoXXL</a:t>
            </a:r>
            <a:r>
              <a:rPr lang="en-US" sz="1200" b="1" kern="10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200" kern="100" err="1">
                <a:effectLst/>
                <a:latin typeface="Aptos" panose="020B0004020202020204" pitchFamily="34" charset="0"/>
                <a:ea typeface="Aptos" panose="020B0004020202020204" pitchFamily="34" charset="0"/>
                <a:cs typeface="Times New Roman" panose="02020603050405020304" pitchFamily="18" charset="0"/>
              </a:rPr>
              <a:t>Sherrie</a:t>
            </a:r>
            <a:r>
              <a:rPr lang="it-IT" sz="1200" kern="100">
                <a:effectLst/>
                <a:latin typeface="Aptos" panose="020B0004020202020204" pitchFamily="34" charset="0"/>
                <a:ea typeface="Aptos" panose="020B0004020202020204" pitchFamily="34" charset="0"/>
                <a:cs typeface="Times New Roman" panose="02020603050405020304" pitchFamily="18" charset="0"/>
              </a:rPr>
              <a:t> Bhoori1, Licia Rivoltini2, Valentina Bellia1, Marianna Maspero3, Jacopo De Cristofaro4, Marco Bongini5, Michela Dosi2, Elisabetta Vergani2, Giovanni Di Maio2, Giuseppe Leoncini6, Barbara Vergani7, Nicolò Simonotti8, Barbara Cappetti2, Francesca Rini2, Stefano Bergamini2, Luca Lalli2, Carlo Sposito3, Vincenzo Mazzaferro3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200" i="1" kern="100">
                <a:effectLst/>
                <a:latin typeface="Aptos" panose="020B0004020202020204" pitchFamily="34" charset="0"/>
                <a:ea typeface="Aptos" panose="020B0004020202020204" pitchFamily="34" charset="0"/>
                <a:cs typeface="Times New Roman" panose="02020603050405020304" pitchFamily="18" charset="0"/>
              </a:rPr>
              <a:t>1Hepatology, HPB Surgery and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Liver</a:t>
            </a:r>
            <a:r>
              <a:rPr lang="it-IT" sz="1200" i="1" kern="100">
                <a:effectLst/>
                <a:latin typeface="Aptos" panose="020B0004020202020204" pitchFamily="34" charset="0"/>
                <a:ea typeface="Aptos" panose="020B0004020202020204" pitchFamily="34" charset="0"/>
                <a:cs typeface="Times New Roman" panose="02020603050405020304" pitchFamily="18" charset="0"/>
              </a:rPr>
              <a:t>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Transplantation</a:t>
            </a:r>
            <a:r>
              <a:rPr lang="it-IT" sz="1200" i="1" kern="100">
                <a:effectLst/>
                <a:latin typeface="Aptos" panose="020B0004020202020204" pitchFamily="34" charset="0"/>
                <a:ea typeface="Aptos" panose="020B0004020202020204" pitchFamily="34" charset="0"/>
                <a:cs typeface="Times New Roman" panose="02020603050405020304" pitchFamily="18" charset="0"/>
              </a:rPr>
              <a:t> Unit Fondazione IRCCS Istituto Nazionale Tumori, Milano,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200" kern="100">
                <a:effectLst/>
                <a:latin typeface="Aptos" panose="020B0004020202020204" pitchFamily="34" charset="0"/>
                <a:ea typeface="Aptos" panose="020B0004020202020204" pitchFamily="34" charset="0"/>
                <a:cs typeface="Times New Roman" panose="02020603050405020304" pitchFamily="18" charset="0"/>
              </a:rPr>
              <a:t>, </a:t>
            </a:r>
            <a:r>
              <a:rPr lang="it-IT" sz="1200" i="1" kern="100">
                <a:effectLst/>
                <a:latin typeface="Aptos" panose="020B0004020202020204" pitchFamily="34" charset="0"/>
                <a:ea typeface="Aptos" panose="020B0004020202020204" pitchFamily="34" charset="0"/>
                <a:cs typeface="Times New Roman" panose="02020603050405020304" pitchFamily="18" charset="0"/>
              </a:rPr>
              <a:t>2Translational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Immunology</a:t>
            </a:r>
            <a:r>
              <a:rPr lang="it-IT" sz="1200" i="1" kern="100">
                <a:effectLst/>
                <a:latin typeface="Aptos" panose="020B0004020202020204" pitchFamily="34" charset="0"/>
                <a:ea typeface="Aptos" panose="020B0004020202020204" pitchFamily="34" charset="0"/>
                <a:cs typeface="Times New Roman" panose="02020603050405020304" pitchFamily="18" charset="0"/>
              </a:rPr>
              <a:t> - Fondazione IRCCS Istituto Nazionale Tumori, Milano,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200" kern="100">
                <a:effectLst/>
                <a:latin typeface="Aptos" panose="020B0004020202020204" pitchFamily="34" charset="0"/>
                <a:ea typeface="Aptos" panose="020B0004020202020204" pitchFamily="34" charset="0"/>
                <a:cs typeface="Times New Roman" panose="02020603050405020304" pitchFamily="18" charset="0"/>
              </a:rPr>
              <a:t>, </a:t>
            </a:r>
            <a:r>
              <a:rPr lang="it-IT" sz="1200" i="1" kern="100">
                <a:effectLst/>
                <a:latin typeface="Aptos" panose="020B0004020202020204" pitchFamily="34" charset="0"/>
                <a:ea typeface="Aptos" panose="020B0004020202020204" pitchFamily="34" charset="0"/>
                <a:cs typeface="Times New Roman" panose="02020603050405020304" pitchFamily="18" charset="0"/>
              </a:rPr>
              <a:t>3Department of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Oncology</a:t>
            </a:r>
            <a:r>
              <a:rPr lang="it-IT" sz="1200" i="1" kern="100">
                <a:effectLst/>
                <a:latin typeface="Aptos" panose="020B0004020202020204" pitchFamily="34" charset="0"/>
                <a:ea typeface="Aptos" panose="020B0004020202020204" pitchFamily="34" charset="0"/>
                <a:cs typeface="Times New Roman" panose="02020603050405020304" pitchFamily="18" charset="0"/>
              </a:rPr>
              <a:t> and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Hemato-Oncology</a:t>
            </a:r>
            <a:r>
              <a:rPr lang="it-IT" sz="1200" i="1" kern="100">
                <a:effectLst/>
                <a:latin typeface="Aptos" panose="020B0004020202020204" pitchFamily="34" charset="0"/>
                <a:ea typeface="Aptos" panose="020B0004020202020204" pitchFamily="34" charset="0"/>
                <a:cs typeface="Times New Roman" panose="02020603050405020304" pitchFamily="18" charset="0"/>
              </a:rPr>
              <a:t>, University of Milan,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Hepatology</a:t>
            </a:r>
            <a:r>
              <a:rPr lang="it-IT" sz="1200" i="1" kern="100">
                <a:effectLst/>
                <a:latin typeface="Aptos" panose="020B0004020202020204" pitchFamily="34" charset="0"/>
                <a:ea typeface="Aptos" panose="020B0004020202020204" pitchFamily="34" charset="0"/>
                <a:cs typeface="Times New Roman" panose="02020603050405020304" pitchFamily="18" charset="0"/>
              </a:rPr>
              <a:t>, HPB Surgery and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Liver</a:t>
            </a:r>
            <a:r>
              <a:rPr lang="it-IT" sz="1200" i="1" kern="100">
                <a:effectLst/>
                <a:latin typeface="Aptos" panose="020B0004020202020204" pitchFamily="34" charset="0"/>
                <a:ea typeface="Aptos" panose="020B0004020202020204" pitchFamily="34" charset="0"/>
                <a:cs typeface="Times New Roman" panose="02020603050405020304" pitchFamily="18" charset="0"/>
              </a:rPr>
              <a:t>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Transplantation</a:t>
            </a:r>
            <a:r>
              <a:rPr lang="it-IT" sz="1200" i="1" kern="100">
                <a:effectLst/>
                <a:latin typeface="Aptos" panose="020B0004020202020204" pitchFamily="34" charset="0"/>
                <a:ea typeface="Aptos" panose="020B0004020202020204" pitchFamily="34" charset="0"/>
                <a:cs typeface="Times New Roman" panose="02020603050405020304" pitchFamily="18" charset="0"/>
              </a:rPr>
              <a:t> Unit, Fondazione IRCCS Istituto Nazionale Tumori, Milano,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200" kern="100">
                <a:effectLst/>
                <a:latin typeface="Aptos" panose="020B0004020202020204" pitchFamily="34" charset="0"/>
                <a:ea typeface="Aptos" panose="020B0004020202020204" pitchFamily="34" charset="0"/>
                <a:cs typeface="Times New Roman" panose="02020603050405020304" pitchFamily="18" charset="0"/>
              </a:rPr>
              <a:t>, </a:t>
            </a:r>
            <a:r>
              <a:rPr lang="it-IT" sz="1200" i="1" kern="100">
                <a:effectLst/>
                <a:latin typeface="Aptos" panose="020B0004020202020204" pitchFamily="34" charset="0"/>
                <a:ea typeface="Aptos" panose="020B0004020202020204" pitchFamily="34" charset="0"/>
                <a:cs typeface="Times New Roman" panose="02020603050405020304" pitchFamily="18" charset="0"/>
              </a:rPr>
              <a:t>4Internal Medicine, University "Vita e Salute" San Raffaele Hospital, Milan,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Hepatology</a:t>
            </a:r>
            <a:r>
              <a:rPr lang="it-IT" sz="1200" i="1" kern="100">
                <a:effectLst/>
                <a:latin typeface="Aptos" panose="020B0004020202020204" pitchFamily="34" charset="0"/>
                <a:ea typeface="Aptos" panose="020B0004020202020204" pitchFamily="34" charset="0"/>
                <a:cs typeface="Times New Roman" panose="02020603050405020304" pitchFamily="18" charset="0"/>
              </a:rPr>
              <a:t>, HPB Surgery and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Liver</a:t>
            </a:r>
            <a:r>
              <a:rPr lang="it-IT" sz="1200" i="1" kern="100">
                <a:effectLst/>
                <a:latin typeface="Aptos" panose="020B0004020202020204" pitchFamily="34" charset="0"/>
                <a:ea typeface="Aptos" panose="020B0004020202020204" pitchFamily="34" charset="0"/>
                <a:cs typeface="Times New Roman" panose="02020603050405020304" pitchFamily="18" charset="0"/>
              </a:rPr>
              <a:t>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Transplantation</a:t>
            </a:r>
            <a:r>
              <a:rPr lang="it-IT" sz="1200" i="1" kern="100">
                <a:effectLst/>
                <a:latin typeface="Aptos" panose="020B0004020202020204" pitchFamily="34" charset="0"/>
                <a:ea typeface="Aptos" panose="020B0004020202020204" pitchFamily="34" charset="0"/>
                <a:cs typeface="Times New Roman" panose="02020603050405020304" pitchFamily="18" charset="0"/>
              </a:rPr>
              <a:t> Unit, Fondazione IRCCS Istituto Nazionale Tumori, Milano,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200" kern="100">
                <a:effectLst/>
                <a:latin typeface="Aptos" panose="020B0004020202020204" pitchFamily="34" charset="0"/>
                <a:ea typeface="Aptos" panose="020B0004020202020204" pitchFamily="34" charset="0"/>
                <a:cs typeface="Times New Roman" panose="02020603050405020304" pitchFamily="18" charset="0"/>
              </a:rPr>
              <a:t>, </a:t>
            </a:r>
            <a:r>
              <a:rPr lang="it-IT" sz="1200" i="1" kern="100">
                <a:effectLst/>
                <a:latin typeface="Aptos" panose="020B0004020202020204" pitchFamily="34" charset="0"/>
                <a:ea typeface="Aptos" panose="020B0004020202020204" pitchFamily="34" charset="0"/>
                <a:cs typeface="Times New Roman" panose="02020603050405020304" pitchFamily="18" charset="0"/>
              </a:rPr>
              <a:t>5Hepatology, HPB Surgery and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Liver</a:t>
            </a:r>
            <a:r>
              <a:rPr lang="it-IT" sz="1200" i="1" kern="100">
                <a:effectLst/>
                <a:latin typeface="Aptos" panose="020B0004020202020204" pitchFamily="34" charset="0"/>
                <a:ea typeface="Aptos" panose="020B0004020202020204" pitchFamily="34" charset="0"/>
                <a:cs typeface="Times New Roman" panose="02020603050405020304" pitchFamily="18" charset="0"/>
              </a:rPr>
              <a:t>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Transplantation</a:t>
            </a:r>
            <a:r>
              <a:rPr lang="it-IT" sz="1200" i="1" kern="100">
                <a:effectLst/>
                <a:latin typeface="Aptos" panose="020B0004020202020204" pitchFamily="34" charset="0"/>
                <a:ea typeface="Aptos" panose="020B0004020202020204" pitchFamily="34" charset="0"/>
                <a:cs typeface="Times New Roman" panose="02020603050405020304" pitchFamily="18" charset="0"/>
              </a:rPr>
              <a:t> Unit, Fondazione IRCCS Istituto Nazionale Tumori, Milano,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200" kern="100">
                <a:effectLst/>
                <a:latin typeface="Aptos" panose="020B0004020202020204" pitchFamily="34" charset="0"/>
                <a:ea typeface="Aptos" panose="020B0004020202020204" pitchFamily="34" charset="0"/>
                <a:cs typeface="Times New Roman" panose="02020603050405020304" pitchFamily="18" charset="0"/>
              </a:rPr>
              <a:t>, </a:t>
            </a:r>
            <a:r>
              <a:rPr lang="it-IT" sz="1200" i="1" kern="100">
                <a:effectLst/>
                <a:latin typeface="Aptos" panose="020B0004020202020204" pitchFamily="34" charset="0"/>
                <a:ea typeface="Aptos" panose="020B0004020202020204" pitchFamily="34" charset="0"/>
                <a:cs typeface="Times New Roman" panose="02020603050405020304" pitchFamily="18" charset="0"/>
              </a:rPr>
              <a:t>6Pathology - Fondazione IRCCS Istituto Nazionale Tumori, Milano,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200" kern="100">
                <a:effectLst/>
                <a:latin typeface="Aptos" panose="020B0004020202020204" pitchFamily="34" charset="0"/>
                <a:ea typeface="Aptos" panose="020B0004020202020204" pitchFamily="34" charset="0"/>
                <a:cs typeface="Times New Roman" panose="02020603050405020304" pitchFamily="18" charset="0"/>
              </a:rPr>
              <a:t>, </a:t>
            </a:r>
            <a:r>
              <a:rPr lang="it-IT" sz="1200" i="1" kern="100">
                <a:effectLst/>
                <a:latin typeface="Aptos" panose="020B0004020202020204" pitchFamily="34" charset="0"/>
                <a:ea typeface="Aptos" panose="020B0004020202020204" pitchFamily="34" charset="0"/>
                <a:cs typeface="Times New Roman" panose="02020603050405020304" pitchFamily="18" charset="0"/>
              </a:rPr>
              <a:t>7Department of Medicine, Digital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pathology</a:t>
            </a:r>
            <a:r>
              <a:rPr lang="it-IT" sz="1200" i="1" kern="100">
                <a:effectLst/>
                <a:latin typeface="Aptos" panose="020B0004020202020204" pitchFamily="34" charset="0"/>
                <a:ea typeface="Aptos" panose="020B0004020202020204" pitchFamily="34" charset="0"/>
                <a:cs typeface="Times New Roman" panose="02020603050405020304" pitchFamily="18" charset="0"/>
              </a:rPr>
              <a:t> and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Immunology</a:t>
            </a:r>
            <a:r>
              <a:rPr lang="it-IT" sz="1200" i="1" kern="100">
                <a:effectLst/>
                <a:latin typeface="Aptos" panose="020B0004020202020204" pitchFamily="34" charset="0"/>
                <a:ea typeface="Aptos" panose="020B0004020202020204" pitchFamily="34" charset="0"/>
                <a:cs typeface="Times New Roman" panose="02020603050405020304" pitchFamily="18" charset="0"/>
              </a:rPr>
              <a:t>, University of Milan-Bicocca, Milano,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200" kern="100">
                <a:effectLst/>
                <a:latin typeface="Aptos" panose="020B0004020202020204" pitchFamily="34" charset="0"/>
                <a:ea typeface="Aptos" panose="020B0004020202020204" pitchFamily="34" charset="0"/>
                <a:cs typeface="Times New Roman" panose="02020603050405020304" pitchFamily="18" charset="0"/>
              </a:rPr>
              <a:t>, </a:t>
            </a:r>
            <a:r>
              <a:rPr lang="it-IT" sz="1200" i="1" kern="100">
                <a:effectLst/>
                <a:latin typeface="Aptos" panose="020B0004020202020204" pitchFamily="34" charset="0"/>
                <a:ea typeface="Aptos" panose="020B0004020202020204" pitchFamily="34" charset="0"/>
                <a:cs typeface="Times New Roman" panose="02020603050405020304" pitchFamily="18" charset="0"/>
              </a:rPr>
              <a:t>8Surgery, University of Milan,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Hepatology</a:t>
            </a:r>
            <a:r>
              <a:rPr lang="it-IT" sz="1200" i="1" kern="100">
                <a:effectLst/>
                <a:latin typeface="Aptos" panose="020B0004020202020204" pitchFamily="34" charset="0"/>
                <a:ea typeface="Aptos" panose="020B0004020202020204" pitchFamily="34" charset="0"/>
                <a:cs typeface="Times New Roman" panose="02020603050405020304" pitchFamily="18" charset="0"/>
              </a:rPr>
              <a:t>, HPB Surgery and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Liver</a:t>
            </a:r>
            <a:r>
              <a:rPr lang="it-IT" sz="1200" i="1" kern="100">
                <a:effectLst/>
                <a:latin typeface="Aptos" panose="020B0004020202020204" pitchFamily="34" charset="0"/>
                <a:ea typeface="Aptos" panose="020B0004020202020204" pitchFamily="34" charset="0"/>
                <a:cs typeface="Times New Roman" panose="02020603050405020304" pitchFamily="18" charset="0"/>
              </a:rPr>
              <a:t>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Transplantation</a:t>
            </a:r>
            <a:r>
              <a:rPr lang="it-IT" sz="1200" i="1" kern="100">
                <a:effectLst/>
                <a:latin typeface="Aptos" panose="020B0004020202020204" pitchFamily="34" charset="0"/>
                <a:ea typeface="Aptos" panose="020B0004020202020204" pitchFamily="34" charset="0"/>
                <a:cs typeface="Times New Roman" panose="02020603050405020304" pitchFamily="18" charset="0"/>
              </a:rPr>
              <a:t> Unit, Fondazione IRCCS Istituto Nazionale Tumori, Milano, </a:t>
            </a:r>
            <a:r>
              <a:rPr lang="it-IT" sz="12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200" i="1" kern="100">
                <a:effectLst/>
                <a:latin typeface="Aptos" panose="020B0004020202020204" pitchFamily="34" charset="0"/>
                <a:ea typeface="Aptos" panose="020B0004020202020204" pitchFamily="34" charset="0"/>
                <a:cs typeface="Times New Roman" panose="02020603050405020304" pitchFamily="18" charset="0"/>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Email: vincenzo.mazzaferro@istitutotumori.mi.it </a:t>
            </a:r>
          </a:p>
          <a:p>
            <a:pPr>
              <a:lnSpc>
                <a:spcPct val="115000"/>
              </a:lnSpc>
              <a:spcAft>
                <a:spcPts val="800"/>
              </a:spcAft>
            </a:pPr>
            <a:r>
              <a:rPr lang="en-US" sz="12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200" kern="100">
                <a:effectLst/>
                <a:latin typeface="Aptos" panose="020B0004020202020204" pitchFamily="34" charset="0"/>
                <a:ea typeface="Aptos" panose="020B0004020202020204" pitchFamily="34" charset="0"/>
                <a:cs typeface="Times New Roman" panose="02020603050405020304" pitchFamily="18" charset="0"/>
              </a:rPr>
              <a:t>Tumor downstaging (DS) is an accepted strategy to increase liver transplantation (LT) eligibility in patients with hepatocellular carcinoma (HCC). Given the results of the atezolizumab-bevacizumab (A + B) therapy in advanced HCC, its use within DS protocols should be investigated. </a:t>
            </a:r>
          </a:p>
          <a:p>
            <a:pPr>
              <a:lnSpc>
                <a:spcPct val="115000"/>
              </a:lnSpc>
              <a:spcAft>
                <a:spcPts val="800"/>
              </a:spcAft>
            </a:pPr>
            <a:r>
              <a:rPr lang="en-US" sz="12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200" kern="100">
                <a:effectLst/>
                <a:latin typeface="Aptos" panose="020B0004020202020204" pitchFamily="34" charset="0"/>
                <a:ea typeface="Aptos" panose="020B0004020202020204" pitchFamily="34" charset="0"/>
                <a:cs typeface="Times New Roman" panose="02020603050405020304" pitchFamily="18" charset="0"/>
              </a:rPr>
              <a:t>The </a:t>
            </a:r>
            <a:r>
              <a:rPr lang="en-US" sz="1200" kern="100" err="1">
                <a:effectLst/>
                <a:latin typeface="Aptos" panose="020B0004020202020204" pitchFamily="34" charset="0"/>
                <a:ea typeface="Aptos" panose="020B0004020202020204" pitchFamily="34" charset="0"/>
                <a:cs typeface="Times New Roman" panose="02020603050405020304" pitchFamily="18" charset="0"/>
              </a:rPr>
              <a:t>ImmunoXXL</a:t>
            </a:r>
            <a:r>
              <a:rPr lang="en-US" sz="1200" kern="100">
                <a:effectLst/>
                <a:latin typeface="Aptos" panose="020B0004020202020204" pitchFamily="34" charset="0"/>
                <a:ea typeface="Aptos" panose="020B0004020202020204" pitchFamily="34" charset="0"/>
                <a:cs typeface="Times New Roman" panose="02020603050405020304" pitchFamily="18" charset="0"/>
              </a:rPr>
              <a:t> study (NCT05879328) is a phase 2 study investigating LT after successful DS with A + B. Primary endpoint is safety of LT after A + B while secondary endpoint is whether LT can increase progression-free survival (PFS) compared to that reported by the IMbrave150 RCT for patients with advanced HCC in response to A + B. Adverse events (AE) graded ≥3 were recorded throughout and assessed if immune-related (</a:t>
            </a:r>
            <a:r>
              <a:rPr lang="en-US" sz="1200" kern="100" err="1">
                <a:effectLst/>
                <a:latin typeface="Aptos" panose="020B0004020202020204" pitchFamily="34" charset="0"/>
                <a:ea typeface="Aptos" panose="020B0004020202020204" pitchFamily="34" charset="0"/>
                <a:cs typeface="Times New Roman" panose="02020603050405020304" pitchFamily="18" charset="0"/>
              </a:rPr>
              <a:t>irAE</a:t>
            </a:r>
            <a:r>
              <a:rPr lang="en-US" sz="1200" kern="100">
                <a:effectLst/>
                <a:latin typeface="Aptos" panose="020B0004020202020204" pitchFamily="34" charset="0"/>
                <a:ea typeface="Aptos" panose="020B0004020202020204" pitchFamily="34" charset="0"/>
                <a:cs typeface="Times New Roman" panose="02020603050405020304" pitchFamily="18" charset="0"/>
              </a:rPr>
              <a:t>). Spectral quantitative pathology imaging and deconvolution of immune RNA signatures were part of explant pathology analysis. </a:t>
            </a:r>
          </a:p>
          <a:p>
            <a:pPr>
              <a:lnSpc>
                <a:spcPct val="115000"/>
              </a:lnSpc>
              <a:spcAft>
                <a:spcPts val="800"/>
              </a:spcAft>
            </a:pPr>
            <a:r>
              <a:rPr lang="en-US" sz="12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200" kern="100">
                <a:effectLst/>
                <a:latin typeface="Aptos" panose="020B0004020202020204" pitchFamily="34" charset="0"/>
                <a:ea typeface="Aptos" panose="020B0004020202020204" pitchFamily="34" charset="0"/>
                <a:cs typeface="Times New Roman" panose="02020603050405020304" pitchFamily="18" charset="0"/>
              </a:rPr>
              <a:t>16 patients with HCC beyond expanded transplant criteria at presentation obtained a successful DS to within transplant criteria after a minimum of 3 months of A + B (30% PR, 70% CR according to </a:t>
            </a:r>
            <a:r>
              <a:rPr lang="en-US" sz="1200" kern="100" err="1">
                <a:effectLst/>
                <a:latin typeface="Aptos" panose="020B0004020202020204" pitchFamily="34" charset="0"/>
                <a:ea typeface="Aptos" panose="020B0004020202020204" pitchFamily="34" charset="0"/>
                <a:cs typeface="Times New Roman" panose="02020603050405020304" pitchFamily="18" charset="0"/>
              </a:rPr>
              <a:t>mRECIST</a:t>
            </a:r>
            <a:r>
              <a:rPr lang="en-US" sz="1200" kern="100">
                <a:effectLst/>
                <a:latin typeface="Aptos" panose="020B0004020202020204" pitchFamily="34" charset="0"/>
                <a:ea typeface="Aptos" panose="020B0004020202020204" pitchFamily="34" charset="0"/>
                <a:cs typeface="Times New Roman" panose="02020603050405020304" pitchFamily="18" charset="0"/>
              </a:rPr>
              <a:t>). HCC at presentation had median size: 6.5 cm (IQR: 3 - 8), median AFP 283 (IQR: 6 - 1080) portal vein thrombosis (PVT) and multifocality in 50% of cases. 15 (94%) patients had received previous loco-regional therapies (Y90 in 9 pts). Median A + B treatment duration was 4.7 months (IQR: 2.4 - 7.6) for 7.5 cycles (IQR: 4 - 9). Interval from last A + B dose to LT (washout period) was 46.5 days. Median follow-up from LT listing was 16 months. Pretransplant </a:t>
            </a:r>
            <a:r>
              <a:rPr lang="en-US" sz="1200" kern="100" err="1">
                <a:effectLst/>
                <a:latin typeface="Aptos" panose="020B0004020202020204" pitchFamily="34" charset="0"/>
                <a:ea typeface="Aptos" panose="020B0004020202020204" pitchFamily="34" charset="0"/>
                <a:cs typeface="Times New Roman" panose="02020603050405020304" pitchFamily="18" charset="0"/>
              </a:rPr>
              <a:t>irAE</a:t>
            </a:r>
            <a:r>
              <a:rPr lang="en-US" sz="1200" kern="100">
                <a:effectLst/>
                <a:latin typeface="Aptos" panose="020B0004020202020204" pitchFamily="34" charset="0"/>
                <a:ea typeface="Aptos" panose="020B0004020202020204" pitchFamily="34" charset="0"/>
                <a:cs typeface="Times New Roman" panose="02020603050405020304" pitchFamily="18" charset="0"/>
              </a:rPr>
              <a:t> occurred in 3 (19%) pts (1 liver decompensation, 2 hypertension) while posttransplant </a:t>
            </a:r>
            <a:r>
              <a:rPr lang="en-US" sz="1200" kern="100" err="1">
                <a:effectLst/>
                <a:latin typeface="Aptos" panose="020B0004020202020204" pitchFamily="34" charset="0"/>
                <a:ea typeface="Aptos" panose="020B0004020202020204" pitchFamily="34" charset="0"/>
                <a:cs typeface="Times New Roman" panose="02020603050405020304" pitchFamily="18" charset="0"/>
              </a:rPr>
              <a:t>irAE</a:t>
            </a:r>
            <a:r>
              <a:rPr lang="en-US" sz="1200" kern="100">
                <a:effectLst/>
                <a:latin typeface="Aptos" panose="020B0004020202020204" pitchFamily="34" charset="0"/>
                <a:ea typeface="Aptos" panose="020B0004020202020204" pitchFamily="34" charset="0"/>
                <a:cs typeface="Times New Roman" panose="02020603050405020304" pitchFamily="18" charset="0"/>
              </a:rPr>
              <a:t> (25%) were 4 acute rejections (RAI &gt; 4) requiring biopsy and steroids boluses. Patients with acute rejection had a significantly larger pre-LT naive T cell pool (null antigen-specificity) with respect to non-rejecting patients. Overall, 90 days morbidity (with 2 </a:t>
            </a:r>
            <a:r>
              <a:rPr lang="en-US" sz="1200" kern="100" err="1">
                <a:effectLst/>
                <a:latin typeface="Aptos" panose="020B0004020202020204" pitchFamily="34" charset="0"/>
                <a:ea typeface="Aptos" panose="020B0004020202020204" pitchFamily="34" charset="0"/>
                <a:cs typeface="Times New Roman" panose="02020603050405020304" pitchFamily="18" charset="0"/>
              </a:rPr>
              <a:t>reLT</a:t>
            </a:r>
            <a:r>
              <a:rPr lang="en-US" sz="1200" kern="100">
                <a:effectLst/>
                <a:latin typeface="Aptos" panose="020B0004020202020204" pitchFamily="34" charset="0"/>
                <a:ea typeface="Aptos" panose="020B0004020202020204" pitchFamily="34" charset="0"/>
                <a:cs typeface="Times New Roman" panose="02020603050405020304" pitchFamily="18" charset="0"/>
              </a:rPr>
              <a:t>) and mortality (1 death) after LT were 62.5% and 6.3% respectively, with12mo. graft survival of 87.5%. Explant pathology revealed 10 complete and 6 partial responses with a concordance between </a:t>
            </a:r>
            <a:r>
              <a:rPr lang="en-US" sz="1200" kern="100" err="1">
                <a:effectLst/>
                <a:latin typeface="Aptos" panose="020B0004020202020204" pitchFamily="34" charset="0"/>
                <a:ea typeface="Aptos" panose="020B0004020202020204" pitchFamily="34" charset="0"/>
                <a:cs typeface="Times New Roman" panose="02020603050405020304" pitchFamily="18" charset="0"/>
              </a:rPr>
              <a:t>preLT</a:t>
            </a:r>
            <a:r>
              <a:rPr lang="en-US" sz="1200" kern="100">
                <a:effectLst/>
                <a:latin typeface="Aptos" panose="020B0004020202020204" pitchFamily="34" charset="0"/>
                <a:ea typeface="Aptos" panose="020B0004020202020204" pitchFamily="34" charset="0"/>
                <a:cs typeface="Times New Roman" panose="02020603050405020304" pitchFamily="18" charset="0"/>
              </a:rPr>
              <a:t> radiology and </a:t>
            </a:r>
            <a:r>
              <a:rPr lang="en-US" sz="1200" kern="100" err="1">
                <a:effectLst/>
                <a:latin typeface="Aptos" panose="020B0004020202020204" pitchFamily="34" charset="0"/>
                <a:ea typeface="Aptos" panose="020B0004020202020204" pitchFamily="34" charset="0"/>
                <a:cs typeface="Times New Roman" panose="02020603050405020304" pitchFamily="18" charset="0"/>
              </a:rPr>
              <a:t>postLT</a:t>
            </a:r>
            <a:r>
              <a:rPr lang="en-US" sz="1200" kern="100">
                <a:effectLst/>
                <a:latin typeface="Aptos" panose="020B0004020202020204" pitchFamily="34" charset="0"/>
                <a:ea typeface="Aptos" panose="020B0004020202020204" pitchFamily="34" charset="0"/>
                <a:cs typeface="Times New Roman" panose="02020603050405020304" pitchFamily="18" charset="0"/>
              </a:rPr>
              <a:t> pathology of 62.5% (Pearson’s rho: 0.04 p: 0.883). Tumor microenvironment (TME) of A + B down staged tumor specimens, revealed a composite milieu enriched in tertiary lymphoid structures, trained myeloid effectors and antigen experienced CD8+ T cells. TME changes could be correlated to the duration of pretransplant A + B washout period. As there was 1 HCC recurrence in the lung, the recurrence free survival and overall survival after transplant is 94% and 90% at 2 yrs, respectively. </a:t>
            </a:r>
          </a:p>
          <a:p>
            <a:pPr>
              <a:lnSpc>
                <a:spcPct val="115000"/>
              </a:lnSpc>
              <a:spcAft>
                <a:spcPts val="800"/>
              </a:spcAft>
            </a:pPr>
            <a:r>
              <a:rPr lang="en-US" sz="12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200" kern="100">
                <a:effectLst/>
                <a:latin typeface="Aptos" panose="020B0004020202020204" pitchFamily="34" charset="0"/>
                <a:ea typeface="Aptos" panose="020B0004020202020204" pitchFamily="34" charset="0"/>
                <a:cs typeface="Times New Roman" panose="02020603050405020304" pitchFamily="18" charset="0"/>
              </a:rPr>
              <a:t>LT after consistent downstaging with atezolizumab-bevacizumab alone or in combination with loco-regional treatments is safe, effective and competitive strategy for improving outcomes of patients carrying HCC beyond current </a:t>
            </a:r>
          </a:p>
          <a:p>
            <a:pPr>
              <a:lnSpc>
                <a:spcPct val="115000"/>
              </a:lnSpc>
              <a:spcAft>
                <a:spcPts val="80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transplant indications. LT in this contest has implications on HCC control and surveillance.</a:t>
            </a:r>
          </a:p>
          <a:p>
            <a:endParaRPr lang="en-US"/>
          </a:p>
          <a:p>
            <a:endParaRPr lang="en-US"/>
          </a:p>
        </p:txBody>
      </p:sp>
      <p:sp>
        <p:nvSpPr>
          <p:cNvPr id="4" name="Slide Number Placeholder 3">
            <a:extLst>
              <a:ext uri="{FF2B5EF4-FFF2-40B4-BE49-F238E27FC236}">
                <a16:creationId xmlns:a16="http://schemas.microsoft.com/office/drawing/2014/main" id="{3CAC5513-67DB-5DA6-6213-1E4ED39C3768}"/>
              </a:ext>
            </a:extLst>
          </p:cNvPr>
          <p:cNvSpPr>
            <a:spLocks noGrp="1"/>
          </p:cNvSpPr>
          <p:nvPr>
            <p:ph type="sldNum" sz="quarter" idx="5"/>
          </p:nvPr>
        </p:nvSpPr>
        <p:spPr/>
        <p:txBody>
          <a:bodyPr/>
          <a:lstStyle/>
          <a:p>
            <a:fld id="{F872C0F0-71E7-46B6-AA6F-1D7E0E2B8B3E}" type="slidenum">
              <a:rPr lang="en-US" smtClean="0"/>
              <a:t>32</a:t>
            </a:fld>
            <a:endParaRPr lang="en-US"/>
          </a:p>
        </p:txBody>
      </p:sp>
    </p:spTree>
    <p:extLst>
      <p:ext uri="{BB962C8B-B14F-4D97-AF65-F5344CB8AC3E}">
        <p14:creationId xmlns:p14="http://schemas.microsoft.com/office/powerpoint/2010/main" val="3008581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a:t>
            </a:r>
            <a:r>
              <a:rPr lang="en-US" sz="1200" kern="100">
                <a:effectLst/>
                <a:latin typeface="Aptos" panose="020B0004020202020204" pitchFamily="34" charset="0"/>
                <a:ea typeface="Aptos" panose="020B0004020202020204" pitchFamily="34" charset="0"/>
                <a:cs typeface="Times New Roman" panose="02020603050405020304" pitchFamily="18" charset="0"/>
              </a:rPr>
              <a:t>AD = Adverse effects; </a:t>
            </a:r>
            <a:r>
              <a:rPr lang="fr-CH" sz="1200" b="0" i="0">
                <a:effectLst/>
                <a:latin typeface="Calibri" panose="020F0502020204030204" pitchFamily="34" charset="0"/>
              </a:rPr>
              <a:t>AFP = </a:t>
            </a:r>
            <a:r>
              <a:rPr lang="en-US" sz="1800" b="0" i="0">
                <a:solidFill>
                  <a:srgbClr val="EEF0FF"/>
                </a:solidFill>
                <a:effectLst/>
                <a:latin typeface="Google Sans"/>
              </a:rPr>
              <a:t>Alpha-Fetoprotein</a:t>
            </a:r>
            <a:r>
              <a:rPr lang="fr-CH" sz="1200" b="0" i="0">
                <a:solidFill>
                  <a:srgbClr val="EEF0FF"/>
                </a:solidFill>
                <a:effectLst/>
                <a:latin typeface="Calibri" panose="020F0502020204030204" pitchFamily="34" charset="0"/>
              </a:rPr>
              <a:t>; </a:t>
            </a:r>
            <a:r>
              <a:rPr lang="fr-CH" sz="1800" b="0" i="0">
                <a:effectLst/>
                <a:latin typeface="Calibri" panose="020F0502020204030204" pitchFamily="34" charset="0"/>
              </a:rPr>
              <a:t>CR = </a:t>
            </a:r>
            <a:r>
              <a:rPr lang="fr-CH" sz="1800" b="0" i="0" err="1">
                <a:effectLst/>
                <a:latin typeface="Calibri" panose="020F0502020204030204" pitchFamily="34" charset="0"/>
              </a:rPr>
              <a:t>complete</a:t>
            </a:r>
            <a:r>
              <a:rPr lang="fr-CH" sz="1800" b="0" i="0">
                <a:effectLst/>
                <a:latin typeface="Calibri" panose="020F0502020204030204" pitchFamily="34" charset="0"/>
              </a:rPr>
              <a:t> </a:t>
            </a:r>
            <a:r>
              <a:rPr lang="fr-CH" sz="1800" b="0" i="0" err="1">
                <a:effectLst/>
                <a:latin typeface="Calibri" panose="020F0502020204030204" pitchFamily="34" charset="0"/>
              </a:rPr>
              <a:t>response</a:t>
            </a:r>
            <a:r>
              <a:rPr lang="fr-CH" sz="1800" b="0" i="0">
                <a:effectLst/>
                <a:latin typeface="Calibri" panose="020F0502020204030204" pitchFamily="34" charset="0"/>
              </a:rPr>
              <a:t>; DS = </a:t>
            </a:r>
            <a:r>
              <a:rPr lang="fr-CH" sz="1800" b="0" i="0" err="1">
                <a:effectLst/>
                <a:latin typeface="Calibri" panose="020F0502020204030204" pitchFamily="34" charset="0"/>
              </a:rPr>
              <a:t>Downstaging</a:t>
            </a:r>
            <a:r>
              <a:rPr lang="fr-CH" sz="1800" b="0" i="0">
                <a:effectLst/>
                <a:latin typeface="Calibri" panose="020F0502020204030204" pitchFamily="34" charset="0"/>
              </a:rPr>
              <a:t>; HCC = </a:t>
            </a:r>
            <a:r>
              <a:rPr lang="fr-CH" sz="1800" b="0" i="0" err="1">
                <a:effectLst/>
                <a:latin typeface="Calibri" panose="020F0502020204030204" pitchFamily="34" charset="0"/>
              </a:rPr>
              <a:t>Hepatocellular</a:t>
            </a:r>
            <a:r>
              <a:rPr lang="fr-CH" sz="1800" b="0" i="0">
                <a:effectLst/>
                <a:latin typeface="Calibri" panose="020F0502020204030204" pitchFamily="34" charset="0"/>
              </a:rPr>
              <a:t> </a:t>
            </a:r>
            <a:r>
              <a:rPr lang="fr-CH" sz="1800" b="0" i="0" err="1">
                <a:effectLst/>
                <a:latin typeface="Calibri" panose="020F0502020204030204" pitchFamily="34" charset="0"/>
              </a:rPr>
              <a:t>carcinoma</a:t>
            </a:r>
            <a:r>
              <a:rPr lang="fr-CH" sz="1800" b="0" i="0">
                <a:effectLst/>
                <a:latin typeface="Calibri" panose="020F0502020204030204" pitchFamily="34" charset="0"/>
              </a:rPr>
              <a:t>; </a:t>
            </a:r>
            <a:r>
              <a:rPr lang="en-US" sz="1800" kern="100" err="1">
                <a:effectLst/>
                <a:latin typeface="Aptos" panose="020B0004020202020204" pitchFamily="34" charset="0"/>
                <a:ea typeface="Aptos" panose="020B0004020202020204" pitchFamily="34" charset="0"/>
                <a:cs typeface="Times New Roman" panose="02020603050405020304" pitchFamily="18" charset="0"/>
              </a:rPr>
              <a:t>irAE</a:t>
            </a:r>
            <a:r>
              <a:rPr lang="en-US" sz="1800" kern="100">
                <a:effectLst/>
                <a:latin typeface="Aptos" panose="020B0004020202020204" pitchFamily="34" charset="0"/>
                <a:ea typeface="Aptos" panose="020B0004020202020204" pitchFamily="34" charset="0"/>
                <a:cs typeface="Times New Roman" panose="02020603050405020304" pitchFamily="18" charset="0"/>
              </a:rPr>
              <a:t> = Immune-related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b="0" i="0">
                <a:effectLst/>
                <a:latin typeface="Calibri" panose="020F0502020204030204" pitchFamily="34" charset="0"/>
              </a:rPr>
              <a:t>LT = Liver transplantation; PR = partial </a:t>
            </a:r>
            <a:r>
              <a:rPr lang="fr-CH" sz="1800" b="0" i="0" err="1">
                <a:effectLst/>
                <a:latin typeface="Calibri" panose="020F0502020204030204" pitchFamily="34" charset="0"/>
              </a:rPr>
              <a:t>response</a:t>
            </a:r>
            <a:r>
              <a:rPr lang="fr-CH" sz="1800" b="0" i="0">
                <a:effectLst/>
                <a:latin typeface="Calibri" panose="020F0502020204030204" pitchFamily="34" charset="0"/>
              </a:rPr>
              <a:t>; TLS = </a:t>
            </a:r>
            <a:r>
              <a:rPr lang="fr-CH" sz="1800" b="0" i="0" err="1">
                <a:effectLst/>
                <a:latin typeface="Calibri" panose="020F0502020204030204" pitchFamily="34" charset="0"/>
              </a:rPr>
              <a:t>Tertiary</a:t>
            </a:r>
            <a:r>
              <a:rPr lang="fr-CH" sz="1800" b="0" i="0">
                <a:effectLst/>
                <a:latin typeface="Calibri" panose="020F0502020204030204" pitchFamily="34" charset="0"/>
              </a:rPr>
              <a:t> </a:t>
            </a:r>
            <a:r>
              <a:rPr lang="fr-CH" sz="1800" b="0" i="0" err="1">
                <a:effectLst/>
                <a:latin typeface="Calibri" panose="020F0502020204030204" pitchFamily="34" charset="0"/>
              </a:rPr>
              <a:t>lymphoid</a:t>
            </a:r>
            <a:r>
              <a:rPr lang="fr-CH" sz="1800" b="0" i="0">
                <a:effectLst/>
                <a:latin typeface="Calibri" panose="020F0502020204030204" pitchFamily="34" charset="0"/>
              </a:rPr>
              <a:t> structures; TME = </a:t>
            </a:r>
            <a:r>
              <a:rPr lang="fr-CH" sz="1800" b="0" i="0" err="1">
                <a:effectLst/>
                <a:latin typeface="Calibri" panose="020F0502020204030204" pitchFamily="34" charset="0"/>
              </a:rPr>
              <a:t>Tumour</a:t>
            </a:r>
            <a:r>
              <a:rPr lang="fr-CH" sz="1800" b="0" i="0">
                <a:effectLst/>
                <a:latin typeface="Calibri" panose="020F0502020204030204" pitchFamily="34" charset="0"/>
              </a:rPr>
              <a:t> </a:t>
            </a:r>
            <a:r>
              <a:rPr lang="fr-CH" sz="1800" b="0" i="0" err="1">
                <a:effectLst/>
                <a:latin typeface="Calibri" panose="020F0502020204030204" pitchFamily="34" charset="0"/>
              </a:rPr>
              <a:t>microenvironment</a:t>
            </a:r>
            <a:r>
              <a:rPr lang="fr-CH" sz="1800" b="0" i="0">
                <a:effectLst/>
                <a:latin typeface="Calibri" panose="020F0502020204030204" pitchFamily="34" charset="0"/>
              </a:rPr>
              <a:t>; PFS = </a:t>
            </a:r>
            <a:r>
              <a:rPr lang="en-US" sz="1800" kern="100">
                <a:effectLst/>
                <a:latin typeface="Aptos" panose="020B0004020202020204" pitchFamily="34" charset="0"/>
                <a:ea typeface="Aptos" panose="020B0004020202020204" pitchFamily="34" charset="0"/>
                <a:cs typeface="Times New Roman" panose="02020603050405020304" pitchFamily="18" charset="0"/>
              </a:rPr>
              <a:t>progression-free survival; PVT = Portal vein thrombosis.</a:t>
            </a: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LB25259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Liver transplantation after downstaging of intermediate and advanced HCC with atezolizumab-bevacizumab: a prospective study (</a:t>
            </a:r>
            <a:r>
              <a:rPr lang="en-US" sz="1800" b="1" kern="100" err="1">
                <a:effectLst/>
                <a:latin typeface="Aptos" panose="020B0004020202020204" pitchFamily="34" charset="0"/>
                <a:ea typeface="Aptos" panose="020B0004020202020204" pitchFamily="34" charset="0"/>
                <a:cs typeface="Times New Roman" panose="02020603050405020304" pitchFamily="18" charset="0"/>
              </a:rPr>
              <a:t>ImmunoXXL</a:t>
            </a:r>
            <a:r>
              <a:rPr lang="en-US" sz="1800" b="1" kern="10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800" kern="100" err="1">
                <a:effectLst/>
                <a:latin typeface="Aptos" panose="020B0004020202020204" pitchFamily="34" charset="0"/>
                <a:ea typeface="Aptos" panose="020B0004020202020204" pitchFamily="34" charset="0"/>
                <a:cs typeface="Times New Roman" panose="02020603050405020304" pitchFamily="18" charset="0"/>
              </a:rPr>
              <a:t>Sherrie</a:t>
            </a:r>
            <a:r>
              <a:rPr lang="it-IT" sz="1800" kern="100">
                <a:effectLst/>
                <a:latin typeface="Aptos" panose="020B0004020202020204" pitchFamily="34" charset="0"/>
                <a:ea typeface="Aptos" panose="020B0004020202020204" pitchFamily="34" charset="0"/>
                <a:cs typeface="Times New Roman" panose="02020603050405020304" pitchFamily="18" charset="0"/>
              </a:rPr>
              <a:t> Bhoori1, Licia Rivoltini2, Valentina Bellia1, Marianna Maspero3, Jacopo De Cristofaro4, Marco Bongini5, Michela Dosi2, Elisabetta Vergani2, Giovanni Di Maio2, Giuseppe Leoncini6, Barbara Vergani7, Nicolò Simonotti8, Barbara Cappetti2, Francesca Rini2, Stefano Bergamini2, Luca Lalli2, Carlo Sposito3, Vincenzo Mazzaferro3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it-IT" sz="1800" i="1" kern="100">
                <a:effectLst/>
                <a:latin typeface="Aptos" panose="020B0004020202020204" pitchFamily="34" charset="0"/>
                <a:ea typeface="Aptos" panose="020B0004020202020204" pitchFamily="34" charset="0"/>
                <a:cs typeface="Times New Roman" panose="02020603050405020304" pitchFamily="18" charset="0"/>
              </a:rPr>
              <a:t>1Hepatology, HPB Surgery and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Liver</a:t>
            </a:r>
            <a:r>
              <a:rPr lang="it-IT" sz="1800" i="1" kern="100">
                <a:effectLst/>
                <a:latin typeface="Aptos" panose="020B0004020202020204" pitchFamily="34" charset="0"/>
                <a:ea typeface="Aptos" panose="020B0004020202020204" pitchFamily="34" charset="0"/>
                <a:cs typeface="Times New Roman" panose="02020603050405020304" pitchFamily="18" charset="0"/>
              </a:rPr>
              <a:t>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Transplantation</a:t>
            </a:r>
            <a:r>
              <a:rPr lang="it-IT" sz="1800" i="1" kern="100">
                <a:effectLst/>
                <a:latin typeface="Aptos" panose="020B0004020202020204" pitchFamily="34" charset="0"/>
                <a:ea typeface="Aptos" panose="020B0004020202020204" pitchFamily="34" charset="0"/>
                <a:cs typeface="Times New Roman" panose="02020603050405020304" pitchFamily="18" charset="0"/>
              </a:rPr>
              <a:t> Unit Fondazione IRCCS Istituto Nazionale Tumori, Milano,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i="1" kern="100">
                <a:effectLst/>
                <a:latin typeface="Aptos" panose="020B0004020202020204" pitchFamily="34" charset="0"/>
                <a:ea typeface="Aptos" panose="020B0004020202020204" pitchFamily="34" charset="0"/>
                <a:cs typeface="Times New Roman" panose="02020603050405020304" pitchFamily="18" charset="0"/>
              </a:rPr>
              <a:t>2Translational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Immunology</a:t>
            </a:r>
            <a:r>
              <a:rPr lang="it-IT" sz="1800" i="1" kern="100">
                <a:effectLst/>
                <a:latin typeface="Aptos" panose="020B0004020202020204" pitchFamily="34" charset="0"/>
                <a:ea typeface="Aptos" panose="020B0004020202020204" pitchFamily="34" charset="0"/>
                <a:cs typeface="Times New Roman" panose="02020603050405020304" pitchFamily="18" charset="0"/>
              </a:rPr>
              <a:t> - Fondazione IRCCS Istituto Nazionale Tumori, Milano,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i="1" kern="100">
                <a:effectLst/>
                <a:latin typeface="Aptos" panose="020B0004020202020204" pitchFamily="34" charset="0"/>
                <a:ea typeface="Aptos" panose="020B0004020202020204" pitchFamily="34" charset="0"/>
                <a:cs typeface="Times New Roman" panose="02020603050405020304" pitchFamily="18" charset="0"/>
              </a:rPr>
              <a:t>3Department of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Oncology</a:t>
            </a:r>
            <a:r>
              <a:rPr lang="it-IT" sz="1800" i="1" kern="100">
                <a:effectLst/>
                <a:latin typeface="Aptos" panose="020B0004020202020204" pitchFamily="34" charset="0"/>
                <a:ea typeface="Aptos" panose="020B0004020202020204" pitchFamily="34" charset="0"/>
                <a:cs typeface="Times New Roman" panose="02020603050405020304" pitchFamily="18" charset="0"/>
              </a:rPr>
              <a:t> and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Hemato-Oncology</a:t>
            </a:r>
            <a:r>
              <a:rPr lang="it-IT" sz="1800" i="1" kern="100">
                <a:effectLst/>
                <a:latin typeface="Aptos" panose="020B0004020202020204" pitchFamily="34" charset="0"/>
                <a:ea typeface="Aptos" panose="020B0004020202020204" pitchFamily="34" charset="0"/>
                <a:cs typeface="Times New Roman" panose="02020603050405020304" pitchFamily="18" charset="0"/>
              </a:rPr>
              <a:t>, University of Milan,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Hepatology</a:t>
            </a:r>
            <a:r>
              <a:rPr lang="it-IT" sz="1800" i="1" kern="100">
                <a:effectLst/>
                <a:latin typeface="Aptos" panose="020B0004020202020204" pitchFamily="34" charset="0"/>
                <a:ea typeface="Aptos" panose="020B0004020202020204" pitchFamily="34" charset="0"/>
                <a:cs typeface="Times New Roman" panose="02020603050405020304" pitchFamily="18" charset="0"/>
              </a:rPr>
              <a:t>, HPB Surgery and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Liver</a:t>
            </a:r>
            <a:r>
              <a:rPr lang="it-IT" sz="1800" i="1" kern="100">
                <a:effectLst/>
                <a:latin typeface="Aptos" panose="020B0004020202020204" pitchFamily="34" charset="0"/>
                <a:ea typeface="Aptos" panose="020B0004020202020204" pitchFamily="34" charset="0"/>
                <a:cs typeface="Times New Roman" panose="02020603050405020304" pitchFamily="18" charset="0"/>
              </a:rPr>
              <a:t>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Transplantation</a:t>
            </a:r>
            <a:r>
              <a:rPr lang="it-IT" sz="1800" i="1" kern="100">
                <a:effectLst/>
                <a:latin typeface="Aptos" panose="020B0004020202020204" pitchFamily="34" charset="0"/>
                <a:ea typeface="Aptos" panose="020B0004020202020204" pitchFamily="34" charset="0"/>
                <a:cs typeface="Times New Roman" panose="02020603050405020304" pitchFamily="18" charset="0"/>
              </a:rPr>
              <a:t> Unit, Fondazione IRCCS Istituto Nazionale Tumori, Milano,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i="1" kern="100">
                <a:effectLst/>
                <a:latin typeface="Aptos" panose="020B0004020202020204" pitchFamily="34" charset="0"/>
                <a:ea typeface="Aptos" panose="020B0004020202020204" pitchFamily="34" charset="0"/>
                <a:cs typeface="Times New Roman" panose="02020603050405020304" pitchFamily="18" charset="0"/>
              </a:rPr>
              <a:t>4Internal Medicine, University "Vita e Salute" San Raffaele Hospital, Milan,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Hepatology</a:t>
            </a:r>
            <a:r>
              <a:rPr lang="it-IT" sz="1800" i="1" kern="100">
                <a:effectLst/>
                <a:latin typeface="Aptos" panose="020B0004020202020204" pitchFamily="34" charset="0"/>
                <a:ea typeface="Aptos" panose="020B0004020202020204" pitchFamily="34" charset="0"/>
                <a:cs typeface="Times New Roman" panose="02020603050405020304" pitchFamily="18" charset="0"/>
              </a:rPr>
              <a:t>, HPB Surgery and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Liver</a:t>
            </a:r>
            <a:r>
              <a:rPr lang="it-IT" sz="1800" i="1" kern="100">
                <a:effectLst/>
                <a:latin typeface="Aptos" panose="020B0004020202020204" pitchFamily="34" charset="0"/>
                <a:ea typeface="Aptos" panose="020B0004020202020204" pitchFamily="34" charset="0"/>
                <a:cs typeface="Times New Roman" panose="02020603050405020304" pitchFamily="18" charset="0"/>
              </a:rPr>
              <a:t>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Transplantation</a:t>
            </a:r>
            <a:r>
              <a:rPr lang="it-IT" sz="1800" i="1" kern="100">
                <a:effectLst/>
                <a:latin typeface="Aptos" panose="020B0004020202020204" pitchFamily="34" charset="0"/>
                <a:ea typeface="Aptos" panose="020B0004020202020204" pitchFamily="34" charset="0"/>
                <a:cs typeface="Times New Roman" panose="02020603050405020304" pitchFamily="18" charset="0"/>
              </a:rPr>
              <a:t> Unit, Fondazione IRCCS Istituto Nazionale Tumori, Milano,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i="1" kern="100">
                <a:effectLst/>
                <a:latin typeface="Aptos" panose="020B0004020202020204" pitchFamily="34" charset="0"/>
                <a:ea typeface="Aptos" panose="020B0004020202020204" pitchFamily="34" charset="0"/>
                <a:cs typeface="Times New Roman" panose="02020603050405020304" pitchFamily="18" charset="0"/>
              </a:rPr>
              <a:t>5Hepatology, HPB Surgery and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Liver</a:t>
            </a:r>
            <a:r>
              <a:rPr lang="it-IT" sz="1800" i="1" kern="100">
                <a:effectLst/>
                <a:latin typeface="Aptos" panose="020B0004020202020204" pitchFamily="34" charset="0"/>
                <a:ea typeface="Aptos" panose="020B0004020202020204" pitchFamily="34" charset="0"/>
                <a:cs typeface="Times New Roman" panose="02020603050405020304" pitchFamily="18" charset="0"/>
              </a:rPr>
              <a:t>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Transplantation</a:t>
            </a:r>
            <a:r>
              <a:rPr lang="it-IT" sz="1800" i="1" kern="100">
                <a:effectLst/>
                <a:latin typeface="Aptos" panose="020B0004020202020204" pitchFamily="34" charset="0"/>
                <a:ea typeface="Aptos" panose="020B0004020202020204" pitchFamily="34" charset="0"/>
                <a:cs typeface="Times New Roman" panose="02020603050405020304" pitchFamily="18" charset="0"/>
              </a:rPr>
              <a:t> Unit, Fondazione IRCCS Istituto Nazionale Tumori, Milano,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i="1" kern="100">
                <a:effectLst/>
                <a:latin typeface="Aptos" panose="020B0004020202020204" pitchFamily="34" charset="0"/>
                <a:ea typeface="Aptos" panose="020B0004020202020204" pitchFamily="34" charset="0"/>
                <a:cs typeface="Times New Roman" panose="02020603050405020304" pitchFamily="18" charset="0"/>
              </a:rPr>
              <a:t>6Pathology - Fondazione IRCCS Istituto Nazionale Tumori, Milano,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i="1" kern="100">
                <a:effectLst/>
                <a:latin typeface="Aptos" panose="020B0004020202020204" pitchFamily="34" charset="0"/>
                <a:ea typeface="Aptos" panose="020B0004020202020204" pitchFamily="34" charset="0"/>
                <a:cs typeface="Times New Roman" panose="02020603050405020304" pitchFamily="18" charset="0"/>
              </a:rPr>
              <a:t>7Department of Medicine, Digital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pathology</a:t>
            </a:r>
            <a:r>
              <a:rPr lang="it-IT" sz="1800" i="1" kern="100">
                <a:effectLst/>
                <a:latin typeface="Aptos" panose="020B0004020202020204" pitchFamily="34" charset="0"/>
                <a:ea typeface="Aptos" panose="020B0004020202020204" pitchFamily="34" charset="0"/>
                <a:cs typeface="Times New Roman" panose="02020603050405020304" pitchFamily="18" charset="0"/>
              </a:rPr>
              <a:t> and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Immunology</a:t>
            </a:r>
            <a:r>
              <a:rPr lang="it-IT" sz="1800" i="1" kern="100">
                <a:effectLst/>
                <a:latin typeface="Aptos" panose="020B0004020202020204" pitchFamily="34" charset="0"/>
                <a:ea typeface="Aptos" panose="020B0004020202020204" pitchFamily="34" charset="0"/>
                <a:cs typeface="Times New Roman" panose="02020603050405020304" pitchFamily="18" charset="0"/>
              </a:rPr>
              <a:t>, University of Milan-Bicocca, Milano,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800" kern="100">
                <a:effectLst/>
                <a:latin typeface="Aptos" panose="020B0004020202020204" pitchFamily="34" charset="0"/>
                <a:ea typeface="Aptos" panose="020B0004020202020204" pitchFamily="34" charset="0"/>
                <a:cs typeface="Times New Roman" panose="02020603050405020304" pitchFamily="18" charset="0"/>
              </a:rPr>
              <a:t>, </a:t>
            </a:r>
            <a:r>
              <a:rPr lang="it-IT" sz="1800" i="1" kern="100">
                <a:effectLst/>
                <a:latin typeface="Aptos" panose="020B0004020202020204" pitchFamily="34" charset="0"/>
                <a:ea typeface="Aptos" panose="020B0004020202020204" pitchFamily="34" charset="0"/>
                <a:cs typeface="Times New Roman" panose="02020603050405020304" pitchFamily="18" charset="0"/>
              </a:rPr>
              <a:t>8Surgery, University of Milan,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Hepatology</a:t>
            </a:r>
            <a:r>
              <a:rPr lang="it-IT" sz="1800" i="1" kern="100">
                <a:effectLst/>
                <a:latin typeface="Aptos" panose="020B0004020202020204" pitchFamily="34" charset="0"/>
                <a:ea typeface="Aptos" panose="020B0004020202020204" pitchFamily="34" charset="0"/>
                <a:cs typeface="Times New Roman" panose="02020603050405020304" pitchFamily="18" charset="0"/>
              </a:rPr>
              <a:t>, HPB Surgery and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Liver</a:t>
            </a:r>
            <a:r>
              <a:rPr lang="it-IT" sz="1800" i="1" kern="100">
                <a:effectLst/>
                <a:latin typeface="Aptos" panose="020B0004020202020204" pitchFamily="34" charset="0"/>
                <a:ea typeface="Aptos" panose="020B0004020202020204" pitchFamily="34" charset="0"/>
                <a:cs typeface="Times New Roman" panose="02020603050405020304" pitchFamily="18" charset="0"/>
              </a:rPr>
              <a:t>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Transplantation</a:t>
            </a:r>
            <a:r>
              <a:rPr lang="it-IT" sz="1800" i="1" kern="100">
                <a:effectLst/>
                <a:latin typeface="Aptos" panose="020B0004020202020204" pitchFamily="34" charset="0"/>
                <a:ea typeface="Aptos" panose="020B0004020202020204" pitchFamily="34" charset="0"/>
                <a:cs typeface="Times New Roman" panose="02020603050405020304" pitchFamily="18" charset="0"/>
              </a:rPr>
              <a:t> Unit, Fondazione IRCCS Istituto Nazionale Tumori, Milano, </a:t>
            </a:r>
            <a:r>
              <a:rPr lang="it-IT" sz="1800" i="1" kern="100" err="1">
                <a:effectLst/>
                <a:latin typeface="Aptos" panose="020B0004020202020204" pitchFamily="34" charset="0"/>
                <a:ea typeface="Aptos" panose="020B0004020202020204" pitchFamily="34" charset="0"/>
                <a:cs typeface="Times New Roman" panose="02020603050405020304" pitchFamily="18" charset="0"/>
              </a:rPr>
              <a:t>Italy</a:t>
            </a:r>
            <a:r>
              <a:rPr lang="it-IT" sz="1800" i="1" kern="10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vincenzo.mazzaferro@istitutotumori.mi.it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Tumor downstaging (DS) is an accepted strategy to increase liver transplantation (LT) eligibility in patients with hepatocellular carcinoma (HCC). Given the results of the atezolizumab-bevacizumab (A + B) therapy in advanced HCC, its use within DS protocols should be investigated.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The </a:t>
            </a:r>
            <a:r>
              <a:rPr lang="en-US" sz="1800" kern="100" err="1">
                <a:effectLst/>
                <a:latin typeface="Aptos" panose="020B0004020202020204" pitchFamily="34" charset="0"/>
                <a:ea typeface="Aptos" panose="020B0004020202020204" pitchFamily="34" charset="0"/>
                <a:cs typeface="Times New Roman" panose="02020603050405020304" pitchFamily="18" charset="0"/>
              </a:rPr>
              <a:t>ImmunoXXL</a:t>
            </a:r>
            <a:r>
              <a:rPr lang="en-US" sz="1800" kern="100">
                <a:effectLst/>
                <a:latin typeface="Aptos" panose="020B0004020202020204" pitchFamily="34" charset="0"/>
                <a:ea typeface="Aptos" panose="020B0004020202020204" pitchFamily="34" charset="0"/>
                <a:cs typeface="Times New Roman" panose="02020603050405020304" pitchFamily="18" charset="0"/>
              </a:rPr>
              <a:t> study (NCT05879328) is a phase 2 study investigating LT after successful DS with A + B. Primary endpoint is safety of LT after A + B while secondary endpoint is whether LT can increase progression-free survival (PFS) compared to that reported by the IMbrave150 RCT for patients with advanced HCC in response to A + B. Adverse events (AE) graded ≥3 were recorded throughout and assessed if immune-related (</a:t>
            </a:r>
            <a:r>
              <a:rPr lang="en-US" sz="1800" kern="100" err="1">
                <a:effectLst/>
                <a:latin typeface="Aptos" panose="020B0004020202020204" pitchFamily="34" charset="0"/>
                <a:ea typeface="Aptos" panose="020B0004020202020204" pitchFamily="34" charset="0"/>
                <a:cs typeface="Times New Roman" panose="02020603050405020304" pitchFamily="18" charset="0"/>
              </a:rPr>
              <a:t>irAE</a:t>
            </a:r>
            <a:r>
              <a:rPr lang="en-US" sz="1800" kern="100">
                <a:effectLst/>
                <a:latin typeface="Aptos" panose="020B0004020202020204" pitchFamily="34" charset="0"/>
                <a:ea typeface="Aptos" panose="020B0004020202020204" pitchFamily="34" charset="0"/>
                <a:cs typeface="Times New Roman" panose="02020603050405020304" pitchFamily="18" charset="0"/>
              </a:rPr>
              <a:t>). Spectral quantitative pathology imaging and deconvolution of immune RNA signatures were part of explant pathology analysis.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16 patients with HCC beyond expanded transplant criteria at presentation obtained a successful DS to within transplant criteria after a minimum of 3 months of A + B (30% PR, 70% CR according to </a:t>
            </a:r>
            <a:r>
              <a:rPr lang="en-US" sz="1800" kern="100" err="1">
                <a:effectLst/>
                <a:latin typeface="Aptos" panose="020B0004020202020204" pitchFamily="34" charset="0"/>
                <a:ea typeface="Aptos" panose="020B0004020202020204" pitchFamily="34" charset="0"/>
                <a:cs typeface="Times New Roman" panose="02020603050405020304" pitchFamily="18" charset="0"/>
              </a:rPr>
              <a:t>mRECIST</a:t>
            </a:r>
            <a:r>
              <a:rPr lang="en-US" sz="1800" kern="100">
                <a:effectLst/>
                <a:latin typeface="Aptos" panose="020B0004020202020204" pitchFamily="34" charset="0"/>
                <a:ea typeface="Aptos" panose="020B0004020202020204" pitchFamily="34" charset="0"/>
                <a:cs typeface="Times New Roman" panose="02020603050405020304" pitchFamily="18" charset="0"/>
              </a:rPr>
              <a:t>). HCC at presentation had median size: 6.5 cm (IQR: 3 - 8), median AFP 283 (IQR: 6 - 1080) portal vein thrombosis (PVT) and multifocality in 50% of cases. 15 (94%) patients had received previous loco-regional therapies (Y90 in 9 pts). Median A + B treatment duration was 4.7 months (IQR: 2.4 - 7.6) for 7.5 cycles (IQR: 4 - 9). Interval from last A + B dose to LT (washout period) was 46.5 days. Median follow-up from LT listing was 16 months. Pretransplant </a:t>
            </a:r>
            <a:r>
              <a:rPr lang="en-US" sz="1800" kern="100" err="1">
                <a:effectLst/>
                <a:latin typeface="Aptos" panose="020B0004020202020204" pitchFamily="34" charset="0"/>
                <a:ea typeface="Aptos" panose="020B0004020202020204" pitchFamily="34" charset="0"/>
                <a:cs typeface="Times New Roman" panose="02020603050405020304" pitchFamily="18" charset="0"/>
              </a:rPr>
              <a:t>irAE</a:t>
            </a:r>
            <a:r>
              <a:rPr lang="en-US" sz="1800" kern="100">
                <a:effectLst/>
                <a:latin typeface="Aptos" panose="020B0004020202020204" pitchFamily="34" charset="0"/>
                <a:ea typeface="Aptos" panose="020B0004020202020204" pitchFamily="34" charset="0"/>
                <a:cs typeface="Times New Roman" panose="02020603050405020304" pitchFamily="18" charset="0"/>
              </a:rPr>
              <a:t> occurred in 3 (19%) pts (1 liver decompensation, 2 hypertension) while posttransplant </a:t>
            </a:r>
            <a:r>
              <a:rPr lang="en-US" sz="1800" kern="100" err="1">
                <a:effectLst/>
                <a:latin typeface="Aptos" panose="020B0004020202020204" pitchFamily="34" charset="0"/>
                <a:ea typeface="Aptos" panose="020B0004020202020204" pitchFamily="34" charset="0"/>
                <a:cs typeface="Times New Roman" panose="02020603050405020304" pitchFamily="18" charset="0"/>
              </a:rPr>
              <a:t>irAE</a:t>
            </a:r>
            <a:r>
              <a:rPr lang="en-US" sz="1800" kern="100">
                <a:effectLst/>
                <a:latin typeface="Aptos" panose="020B0004020202020204" pitchFamily="34" charset="0"/>
                <a:ea typeface="Aptos" panose="020B0004020202020204" pitchFamily="34" charset="0"/>
                <a:cs typeface="Times New Roman" panose="02020603050405020304" pitchFamily="18" charset="0"/>
              </a:rPr>
              <a:t> (25%) were 4 acute rejections (RAI &gt; 4) requiring biopsy and steroids boluses. Patients with acute rejection had a significantly larger pre-LT naive T cell pool (null antigen-specificity) with respect to non-rejecting patients. Overall, 90 days morbidity (with 2 </a:t>
            </a:r>
            <a:r>
              <a:rPr lang="en-US" sz="1800" kern="100" err="1">
                <a:effectLst/>
                <a:latin typeface="Aptos" panose="020B0004020202020204" pitchFamily="34" charset="0"/>
                <a:ea typeface="Aptos" panose="020B0004020202020204" pitchFamily="34" charset="0"/>
                <a:cs typeface="Times New Roman" panose="02020603050405020304" pitchFamily="18" charset="0"/>
              </a:rPr>
              <a:t>reLT</a:t>
            </a:r>
            <a:r>
              <a:rPr lang="en-US" sz="1800" kern="100">
                <a:effectLst/>
                <a:latin typeface="Aptos" panose="020B0004020202020204" pitchFamily="34" charset="0"/>
                <a:ea typeface="Aptos" panose="020B0004020202020204" pitchFamily="34" charset="0"/>
                <a:cs typeface="Times New Roman" panose="02020603050405020304" pitchFamily="18" charset="0"/>
              </a:rPr>
              <a:t>) and mortality (1 death) after LT were 62.5% and 6.3% respectively, with12mo. graft survival of 87.5%. Explant pathology revealed 10 complete and 6 partial responses with a concordance between </a:t>
            </a:r>
            <a:r>
              <a:rPr lang="en-US" sz="1800" kern="100" err="1">
                <a:effectLst/>
                <a:latin typeface="Aptos" panose="020B0004020202020204" pitchFamily="34" charset="0"/>
                <a:ea typeface="Aptos" panose="020B0004020202020204" pitchFamily="34" charset="0"/>
                <a:cs typeface="Times New Roman" panose="02020603050405020304" pitchFamily="18" charset="0"/>
              </a:rPr>
              <a:t>preLT</a:t>
            </a:r>
            <a:r>
              <a:rPr lang="en-US" sz="1800" kern="100">
                <a:effectLst/>
                <a:latin typeface="Aptos" panose="020B0004020202020204" pitchFamily="34" charset="0"/>
                <a:ea typeface="Aptos" panose="020B0004020202020204" pitchFamily="34" charset="0"/>
                <a:cs typeface="Times New Roman" panose="02020603050405020304" pitchFamily="18" charset="0"/>
              </a:rPr>
              <a:t> radiology and </a:t>
            </a:r>
            <a:r>
              <a:rPr lang="en-US" sz="1800" kern="100" err="1">
                <a:effectLst/>
                <a:latin typeface="Aptos" panose="020B0004020202020204" pitchFamily="34" charset="0"/>
                <a:ea typeface="Aptos" panose="020B0004020202020204" pitchFamily="34" charset="0"/>
                <a:cs typeface="Times New Roman" panose="02020603050405020304" pitchFamily="18" charset="0"/>
              </a:rPr>
              <a:t>postLT</a:t>
            </a:r>
            <a:r>
              <a:rPr lang="en-US" sz="1800" kern="100">
                <a:effectLst/>
                <a:latin typeface="Aptos" panose="020B0004020202020204" pitchFamily="34" charset="0"/>
                <a:ea typeface="Aptos" panose="020B0004020202020204" pitchFamily="34" charset="0"/>
                <a:cs typeface="Times New Roman" panose="02020603050405020304" pitchFamily="18" charset="0"/>
              </a:rPr>
              <a:t> pathology of 62.5% (Pearson’s rho: 0.04 p: 0.883). Tumor microenvironment (TME) of A + B down staged tumor specimens, revealed a composite milieu enriched in tertiary lymphoid structures, trained myeloid effectors and antigen experienced CD8+ T cells. TME changes could be correlated to the duration of pretransplant A + B washout period. As there was 1 HCC recurrence in the lung, the recurrence free survival and overall survival after transplant is 94% and 90% at 2 yrs, respectively.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LT after consistent downstaging with atezolizumab-bevacizumab alone or in combination with loco-regional treatments is safe, effective and competitive strategy for improving outcomes of patients carrying HCC beyond current </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transplant indications. LT in this context has implications on HCC control and surveillance.</a:t>
            </a:r>
          </a:p>
          <a:p>
            <a:endParaRPr lang="en-US"/>
          </a:p>
        </p:txBody>
      </p:sp>
      <p:sp>
        <p:nvSpPr>
          <p:cNvPr id="4" name="Slide Number Placeholder 3"/>
          <p:cNvSpPr>
            <a:spLocks noGrp="1"/>
          </p:cNvSpPr>
          <p:nvPr>
            <p:ph type="sldNum" sz="quarter" idx="5"/>
          </p:nvPr>
        </p:nvSpPr>
        <p:spPr/>
        <p:txBody>
          <a:bodyPr/>
          <a:lstStyle/>
          <a:p>
            <a:fld id="{F872C0F0-71E7-46B6-AA6F-1D7E0E2B8B3E}" type="slidenum">
              <a:rPr lang="en-US" smtClean="0"/>
              <a:t>33</a:t>
            </a:fld>
            <a:endParaRPr lang="en-US"/>
          </a:p>
        </p:txBody>
      </p:sp>
    </p:spTree>
    <p:extLst>
      <p:ext uri="{BB962C8B-B14F-4D97-AF65-F5344CB8AC3E}">
        <p14:creationId xmlns:p14="http://schemas.microsoft.com/office/powerpoint/2010/main" val="1080919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a:t>
            </a:r>
            <a:r>
              <a:rPr lang="fr-CH" sz="1800" b="0" i="0" err="1">
                <a:effectLst/>
                <a:latin typeface="Calibri" panose="020F0502020204030204" pitchFamily="34" charset="0"/>
              </a:rPr>
              <a:t>aHCC</a:t>
            </a:r>
            <a:r>
              <a:rPr lang="fr-CH" sz="1800" b="0" i="0">
                <a:effectLst/>
                <a:latin typeface="Calibri" panose="020F0502020204030204" pitchFamily="34" charset="0"/>
              </a:rPr>
              <a:t> = Advanced </a:t>
            </a:r>
            <a:r>
              <a:rPr lang="fr-CH" sz="1800" b="0" i="0" err="1">
                <a:effectLst/>
                <a:latin typeface="Calibri" panose="020F0502020204030204" pitchFamily="34" charset="0"/>
              </a:rPr>
              <a:t>hepatocellular</a:t>
            </a:r>
            <a:r>
              <a:rPr lang="fr-CH" sz="1800" b="0" i="0">
                <a:effectLst/>
                <a:latin typeface="Calibri" panose="020F0502020204030204" pitchFamily="34" charset="0"/>
              </a:rPr>
              <a:t> </a:t>
            </a:r>
            <a:r>
              <a:rPr lang="fr-CH" sz="1800" b="0" i="0" err="1">
                <a:effectLst/>
                <a:latin typeface="Calibri" panose="020F0502020204030204" pitchFamily="34" charset="0"/>
              </a:rPr>
              <a:t>carcinoma</a:t>
            </a:r>
            <a:r>
              <a:rPr lang="fr-CH" sz="1800" b="0" i="0">
                <a:effectLst/>
                <a:latin typeface="Calibri" panose="020F0502020204030204" pitchFamily="34" charset="0"/>
              </a:rPr>
              <a:t>.</a:t>
            </a: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LB25237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Spatial transcriptomics of the tumor microenvironment discriminates inflamed tumors responsive or resistant to atezolizumab + bevacizumab in patients with advanced HCC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Marta Piqué-Gili1, Anna Vila-Escoda1, Marta Casado-Pelaez2, Roser Pinyol1, Ana Hernandez de Sande1, Verónica Davalos2, Albert Gris-Oliver1, Carla Montironi1 3, Judit Peix1, Eduard Porta-Pardo4 5, Daniela Grases4, Sarah Cappuyns6 7 8 9, Ezequiel Mauro1 10, Guillem Cano-Segarra1, Igor Figueiredo11, Giorgio Ioannou11, Edgar Gonzalez-Kozlova11, Tim Meyer12, Anja Lachenmayer13, Jens U. Marquardt14, Helen Reeves15 16 17, Julien Edeline18, Fabian Finkelmeier19, Jörg Trojan19, Jean-Frédéric Blanc20, Richard Hubner21, Matthias Pinter22, Tom Luedde23, Arndt Vogel24 25, Sacha Gnjatic11, Daniela Sia26, Vincenzo Mazzaferro27, Jeroen Dekervel7 8, Manel Esteller4 28 29 30, Josep M. Llovet1 26 29 </a:t>
            </a:r>
          </a:p>
          <a:p>
            <a:pPr>
              <a:lnSpc>
                <a:spcPct val="115000"/>
              </a:lnSpc>
              <a:spcAft>
                <a:spcPts val="800"/>
              </a:spcAft>
            </a:pPr>
            <a:r>
              <a:rPr lang="en-US" sz="1800" i="1" kern="100">
                <a:effectLst/>
                <a:latin typeface="Aptos" panose="020B0004020202020204" pitchFamily="34" charset="0"/>
                <a:ea typeface="Aptos" panose="020B0004020202020204" pitchFamily="34" charset="0"/>
                <a:cs typeface="Times New Roman" panose="02020603050405020304" pitchFamily="18" charset="0"/>
              </a:rPr>
              <a:t>1Liver Cancer Translational Research Group,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Institut</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d'Investigacions</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Biomèdiques</a:t>
            </a:r>
            <a:r>
              <a:rPr lang="en-US" sz="1800" i="1" kern="100">
                <a:effectLst/>
                <a:latin typeface="Aptos" panose="020B0004020202020204" pitchFamily="34" charset="0"/>
                <a:ea typeface="Aptos" panose="020B0004020202020204" pitchFamily="34" charset="0"/>
                <a:cs typeface="Times New Roman" panose="02020603050405020304" pitchFamily="18" charset="0"/>
              </a:rPr>
              <a:t> August Pi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Sunyer</a:t>
            </a:r>
            <a:r>
              <a:rPr lang="en-US" sz="1800" i="1" kern="100">
                <a:effectLst/>
                <a:latin typeface="Aptos" panose="020B0004020202020204" pitchFamily="34" charset="0"/>
                <a:ea typeface="Aptos" panose="020B0004020202020204" pitchFamily="34" charset="0"/>
                <a:cs typeface="Times New Roman" panose="02020603050405020304" pitchFamily="18" charset="0"/>
              </a:rPr>
              <a:t> (IDIBAPS),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2Cancer Epigenetics Group, Josep Carreras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Leukaemia</a:t>
            </a:r>
            <a:r>
              <a:rPr lang="en-US" sz="1800" i="1" kern="100">
                <a:effectLst/>
                <a:latin typeface="Aptos" panose="020B0004020202020204" pitchFamily="34" charset="0"/>
                <a:ea typeface="Aptos" panose="020B0004020202020204" pitchFamily="34" charset="0"/>
                <a:cs typeface="Times New Roman" panose="02020603050405020304" pitchFamily="18" charset="0"/>
              </a:rPr>
              <a:t> Research Institute (IJC),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3Pathology Department and Molecular Biology Core, Hospital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Clínic</a:t>
            </a:r>
            <a:r>
              <a:rPr lang="en-US" sz="1800" i="1" kern="100">
                <a:effectLst/>
                <a:latin typeface="Aptos" panose="020B0004020202020204" pitchFamily="34" charset="0"/>
                <a:ea typeface="Aptos" panose="020B0004020202020204" pitchFamily="34" charset="0"/>
                <a:cs typeface="Times New Roman" panose="02020603050405020304" pitchFamily="18" charset="0"/>
              </a:rPr>
              <a:t> of Barcelona,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4Josep Carreras Leukemia Research Institute (IJC),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5Barcelona Supercomputing Center (BSC),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6Digestive Oncology, Department of Gastroenterology, University Hospitals Leuven, Leuven, Belgium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7Laboratory of Clinical Digestive Oncology, Department of Oncology, Leuven, Belgium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8Laboratory for Translational Genetics, Department of Human Genetics, Leuven, Belgium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9VIB Centre for Cancer Biology, Leuven, Belgium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10Centro de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Investigación</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Biomédica</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en</a:t>
            </a:r>
            <a:r>
              <a:rPr lang="en-US" sz="1800" i="1" kern="100">
                <a:effectLst/>
                <a:latin typeface="Aptos" panose="020B0004020202020204" pitchFamily="34" charset="0"/>
                <a:ea typeface="Aptos" panose="020B0004020202020204" pitchFamily="34" charset="0"/>
                <a:cs typeface="Times New Roman" panose="02020603050405020304" pitchFamily="18" charset="0"/>
              </a:rPr>
              <a:t> Red de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Enfermedades</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Hepáticas</a:t>
            </a:r>
            <a:r>
              <a:rPr lang="en-US" sz="1800" i="1" kern="100">
                <a:effectLst/>
                <a:latin typeface="Aptos" panose="020B0004020202020204" pitchFamily="34" charset="0"/>
                <a:ea typeface="Aptos" panose="020B0004020202020204" pitchFamily="34" charset="0"/>
                <a:cs typeface="Times New Roman" panose="02020603050405020304" pitchFamily="18" charset="0"/>
              </a:rPr>
              <a:t> 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Digestivas</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CIBERehd</a:t>
            </a:r>
            <a:r>
              <a:rPr lang="en-US" sz="1800" i="1" kern="100">
                <a:effectLst/>
                <a:latin typeface="Aptos" panose="020B0004020202020204" pitchFamily="34" charset="0"/>
                <a:ea typeface="Aptos" panose="020B0004020202020204" pitchFamily="34" charset="0"/>
                <a:cs typeface="Times New Roman" panose="02020603050405020304" pitchFamily="18" charset="0"/>
              </a:rPr>
              <a:t>), Madrid,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11Department of Immunology and Immunotherapy, Icahn School of Medicine at Mount Sinai, New York,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12Research Department of Oncology, UCL Cancer Institute, University College London, Royal Free Hospital, London,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13Department of Visceral Surgery and Medicine,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Inselspital</a:t>
            </a:r>
            <a:r>
              <a:rPr lang="en-US" sz="1800" i="1" kern="100">
                <a:effectLst/>
                <a:latin typeface="Aptos" panose="020B0004020202020204" pitchFamily="34" charset="0"/>
                <a:ea typeface="Aptos" panose="020B0004020202020204" pitchFamily="34" charset="0"/>
                <a:cs typeface="Times New Roman" panose="02020603050405020304" pitchFamily="18" charset="0"/>
              </a:rPr>
              <a:t>, Bern University Hospital, University of Bern, Bern, Switzerland</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14Department of Medicine I, University Medical Center Schleswig Holstein Campus Lübeck, Lübeck,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15The Newcastle University Centre for Cancer, Newcastle University, Newcastle,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16Translational and Clinical Research Institute, Faculty of Medical Sciences, Newcastle,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17Liver Group, Newcastle-upon-Tyne Hospitals NHS Foundation Trust, Newcastle,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18Department of Medical Oncology, Centre Eugène Marquis, Rennes, France</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19Department of Gastroenterology, University Liver and Cancer Centre, Frankfurt,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20Department of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Hepatogastroenterology</a:t>
            </a:r>
            <a:r>
              <a:rPr lang="en-US" sz="1800" i="1" kern="100">
                <a:effectLst/>
                <a:latin typeface="Aptos" panose="020B0004020202020204" pitchFamily="34" charset="0"/>
                <a:ea typeface="Aptos" panose="020B0004020202020204" pitchFamily="34" charset="0"/>
                <a:cs typeface="Times New Roman" panose="02020603050405020304" pitchFamily="18" charset="0"/>
              </a:rPr>
              <a:t> and Medical Oncology, CHU de Bordeaux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Hôpital</a:t>
            </a:r>
            <a:r>
              <a:rPr lang="en-US" sz="1800" i="1" kern="100">
                <a:effectLst/>
                <a:latin typeface="Aptos" panose="020B0004020202020204" pitchFamily="34" charset="0"/>
                <a:ea typeface="Aptos" panose="020B0004020202020204" pitchFamily="34" charset="0"/>
                <a:cs typeface="Times New Roman" panose="02020603050405020304" pitchFamily="18" charset="0"/>
              </a:rPr>
              <a:t> Haut-Lévêque, Pessac, France</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21Department of Medical Oncology, The Christie NHS Foundation Trust, Wilmslow Road, Manchester,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22Division of Gastroenterology and Hepatology, Department of Medicine III, Medical University of Vienna, Vienna, Austria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23Department of Gastroenterology, Hepatology and Infectious Diseases, University Hospital Dusseldorf, Medical Faculty at Heinrich Heine University Dusseldorf, Dusseldorf,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24Medical School Hannover, Department of Gastroenterology, Hematology and Endocrinology, Carl-</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Neubergstr</a:t>
            </a:r>
            <a:r>
              <a:rPr lang="en-US" sz="1800" i="1" kern="100">
                <a:effectLst/>
                <a:latin typeface="Aptos" panose="020B0004020202020204" pitchFamily="34" charset="0"/>
                <a:ea typeface="Aptos" panose="020B0004020202020204" pitchFamily="34" charset="0"/>
                <a:cs typeface="Times New Roman" panose="02020603050405020304" pitchFamily="18" charset="0"/>
              </a:rPr>
              <a:t>, Hannover,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25Department of Gastroenterology and Hepatology, Toronto General Hospital, Toronto, Canada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26Mount Sinai Liver Cancer Program, Division of Liver Diseases, Tisch Cancer Institute, Icahn School of Medicine at Mount Sinai, New York,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27Department of Oncology and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Hemato</a:t>
            </a:r>
            <a:r>
              <a:rPr lang="en-US" sz="1800" i="1" kern="100">
                <a:effectLst/>
                <a:latin typeface="Aptos" panose="020B0004020202020204" pitchFamily="34" charset="0"/>
                <a:ea typeface="Aptos" panose="020B0004020202020204" pitchFamily="34" charset="0"/>
                <a:cs typeface="Times New Roman" panose="02020603050405020304" pitchFamily="18" charset="0"/>
              </a:rPr>
              <a:t>-Oncology, University of Milan, Milan, Italy; HPB Surgery, Hepatology and Liver Transplantation, Fondazione IRCCS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Istituto</a:t>
            </a:r>
            <a:r>
              <a:rPr lang="en-US" sz="1800" i="1" kern="100">
                <a:effectLst/>
                <a:latin typeface="Aptos" panose="020B0004020202020204" pitchFamily="34" charset="0"/>
                <a:ea typeface="Aptos" panose="020B0004020202020204" pitchFamily="34" charset="0"/>
                <a:cs typeface="Times New Roman" panose="02020603050405020304" pitchFamily="18" charset="0"/>
              </a:rPr>
              <a:t> Nazionale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Tumori</a:t>
            </a:r>
            <a:r>
              <a:rPr lang="en-US" sz="1800" i="1" kern="100">
                <a:effectLst/>
                <a:latin typeface="Aptos" panose="020B0004020202020204" pitchFamily="34" charset="0"/>
                <a:ea typeface="Aptos" panose="020B0004020202020204" pitchFamily="34" charset="0"/>
                <a:cs typeface="Times New Roman" panose="02020603050405020304" pitchFamily="18" charset="0"/>
              </a:rPr>
              <a:t> di Milano, Milan,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28Centro de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Investigación</a:t>
            </a:r>
            <a:r>
              <a:rPr lang="en-US" sz="1800" i="1" kern="100">
                <a:effectLst/>
                <a:latin typeface="Aptos" panose="020B0004020202020204" pitchFamily="34" charset="0"/>
                <a:ea typeface="Aptos" panose="020B0004020202020204" pitchFamily="34" charset="0"/>
                <a:cs typeface="Times New Roman" panose="02020603050405020304" pitchFamily="18" charset="0"/>
              </a:rPr>
              <a:t> Biomedica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en</a:t>
            </a:r>
            <a:r>
              <a:rPr lang="en-US" sz="1800" i="1" kern="100">
                <a:effectLst/>
                <a:latin typeface="Aptos" panose="020B0004020202020204" pitchFamily="34" charset="0"/>
                <a:ea typeface="Aptos" panose="020B0004020202020204" pitchFamily="34" charset="0"/>
                <a:cs typeface="Times New Roman" panose="02020603050405020304" pitchFamily="18" charset="0"/>
              </a:rPr>
              <a:t> Red Cancer (CIBERONC), Madrid,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29Institució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Catalana</a:t>
            </a:r>
            <a:r>
              <a:rPr lang="en-US" sz="1800" i="1" kern="100">
                <a:effectLst/>
                <a:latin typeface="Aptos" panose="020B0004020202020204" pitchFamily="34" charset="0"/>
                <a:ea typeface="Aptos" panose="020B0004020202020204" pitchFamily="34" charset="0"/>
                <a:cs typeface="Times New Roman" panose="02020603050405020304" pitchFamily="18" charset="0"/>
              </a:rPr>
              <a:t> de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Recerca</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Estudis</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Avançats</a:t>
            </a:r>
            <a:r>
              <a:rPr lang="en-US" sz="1800" i="1" kern="100">
                <a:effectLst/>
                <a:latin typeface="Aptos" panose="020B0004020202020204" pitchFamily="34" charset="0"/>
                <a:ea typeface="Aptos" panose="020B0004020202020204" pitchFamily="34" charset="0"/>
                <a:cs typeface="Times New Roman" panose="02020603050405020304" pitchFamily="18" charset="0"/>
              </a:rPr>
              <a:t> (ICREA),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30Physiological Sciences Department, School of Medicine and Health Sciences, University of Barcelona, Barcelona, Spain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jmllovet@clinic.cat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The combination of atezolizumab + bevacizumab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atezo+bev</a:t>
            </a:r>
            <a:r>
              <a:rPr lang="en-US" sz="1800" kern="100">
                <a:effectLst/>
                <a:latin typeface="Aptos" panose="020B0004020202020204" pitchFamily="34" charset="0"/>
                <a:ea typeface="Aptos" panose="020B0004020202020204" pitchFamily="34" charset="0"/>
                <a:cs typeface="Times New Roman" panose="02020603050405020304" pitchFamily="18" charset="0"/>
              </a:rPr>
              <a:t>) is the standard of care for advanced hepatocellular carcinoma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aHCC</a:t>
            </a:r>
            <a:r>
              <a:rPr lang="en-US" sz="1800" kern="100">
                <a:effectLst/>
                <a:latin typeface="Aptos" panose="020B0004020202020204" pitchFamily="34" charset="0"/>
                <a:ea typeface="Aptos" panose="020B0004020202020204" pitchFamily="34" charset="0"/>
                <a:cs typeface="Times New Roman" panose="02020603050405020304" pitchFamily="18" charset="0"/>
              </a:rPr>
              <a:t>), with ~30% of patients achieving an objective response. Single-cell RNA sequencing identified CD8+ T effector cells (CD8_Teff) and pro-inflammatory CXCL10+ macrophages (Macro_CXCL10) as key players in inflamed tumors responding to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atezo+bev</a:t>
            </a:r>
            <a:r>
              <a:rPr lang="en-US" sz="1800" kern="100">
                <a:effectLst/>
                <a:latin typeface="Aptos" panose="020B0004020202020204" pitchFamily="34" charset="0"/>
                <a:ea typeface="Aptos" panose="020B0004020202020204" pitchFamily="34" charset="0"/>
                <a:cs typeface="Times New Roman" panose="02020603050405020304" pitchFamily="18" charset="0"/>
              </a:rPr>
              <a:t>, while their coexistence with immunosuppressive myeloid cells, such as TREM2+ macrophages (Macro_TREM2) and CD14+ monocytes (Mono_CD14) was a trait of resistance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Cappuyns</a:t>
            </a:r>
            <a:r>
              <a:rPr lang="en-US" sz="1800" kern="100">
                <a:effectLst/>
                <a:latin typeface="Aptos" panose="020B0004020202020204" pitchFamily="34" charset="0"/>
                <a:ea typeface="Aptos" panose="020B0004020202020204" pitchFamily="34" charset="0"/>
                <a:cs typeface="Times New Roman" panose="02020603050405020304" pitchFamily="18" charset="0"/>
              </a:rPr>
              <a:t> et al., </a:t>
            </a:r>
            <a:r>
              <a:rPr lang="en-US" sz="1800" i="1" kern="100">
                <a:effectLst/>
                <a:latin typeface="Aptos" panose="020B0004020202020204" pitchFamily="34" charset="0"/>
                <a:ea typeface="Aptos" panose="020B0004020202020204" pitchFamily="34" charset="0"/>
                <a:cs typeface="Times New Roman" panose="02020603050405020304" pitchFamily="18" charset="0"/>
              </a:rPr>
              <a:t>JHEP </a:t>
            </a:r>
            <a:r>
              <a:rPr lang="en-US" sz="1800" kern="100">
                <a:effectLst/>
                <a:latin typeface="Aptos" panose="020B0004020202020204" pitchFamily="34" charset="0"/>
                <a:ea typeface="Aptos" panose="020B0004020202020204" pitchFamily="34" charset="0"/>
                <a:cs typeface="Times New Roman" panose="02020603050405020304" pitchFamily="18" charset="0"/>
              </a:rPr>
              <a:t>2024). We hypothesized that the spatial distribution (location and distance among immune populations), as captured by spatial transcriptomics, plays a crucial role in treatment response.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We used the Xenium Prime 5.000-gene panel (10x Genomics), customized with 100 additional genes, to profile 10 inflamed tumor samples (5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atezo+bev</a:t>
            </a:r>
            <a:r>
              <a:rPr lang="en-US" sz="1800" kern="100">
                <a:effectLst/>
                <a:latin typeface="Aptos" panose="020B0004020202020204" pitchFamily="34" charset="0"/>
                <a:ea typeface="Aptos" panose="020B0004020202020204" pitchFamily="34" charset="0"/>
                <a:cs typeface="Times New Roman" panose="02020603050405020304" pitchFamily="18" charset="0"/>
              </a:rPr>
              <a:t> responsive and 5 resistant) and 3 non-inflamed resistant tumors. We further characterized these samples by multiplexed immunohistochemistry staining of CD8+ T cells and Macro_TREM2, using a density-based algorithm to identify clusters of at least 3 immune cells (CD8+ T cells, Macro_TREM2) with a maximum distance of 100 </a:t>
            </a:r>
            <a:r>
              <a:rPr lang="en-US" sz="1800" kern="100" err="1">
                <a:effectLst/>
                <a:latin typeface="Aptos" panose="020B0004020202020204" pitchFamily="34" charset="0"/>
                <a:ea typeface="Aptos" panose="020B0004020202020204" pitchFamily="34" charset="0"/>
                <a:cs typeface="Times New Roman" panose="02020603050405020304" pitchFamily="18" charset="0"/>
              </a:rPr>
              <a:t>μm</a:t>
            </a:r>
            <a:r>
              <a:rPr lang="en-US" sz="1800" kern="100">
                <a:effectLst/>
                <a:latin typeface="Aptos" panose="020B0004020202020204" pitchFamily="34" charset="0"/>
                <a:ea typeface="Aptos" panose="020B0004020202020204" pitchFamily="34" charset="0"/>
                <a:cs typeface="Times New Roman" panose="02020603050405020304" pitchFamily="18" charset="0"/>
              </a:rPr>
              <a:t> between neighboring cells.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Among 13 samples, a total of 2.4 million cells were analyzed. The distribution of CD8_Teff and Macro_CXCL10 cells within inflamed samples differed between responsive and resistant tumors. In responsive tumors, cancer cells were significantly closer to CD8_Teff and Macro_CXCL10. Conversely, resistant tumors were characterized by a) Macro_CXCL10 being restricted to the tumor periphery and b) significantly higher levels of infiltrating immunosuppressive myeloid cells compared to responders. At the multiplex/protein level, inflamed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atezo+bev</a:t>
            </a:r>
            <a:r>
              <a:rPr lang="en-US" sz="1800" kern="100">
                <a:effectLst/>
                <a:latin typeface="Aptos" panose="020B0004020202020204" pitchFamily="34" charset="0"/>
                <a:ea typeface="Aptos" panose="020B0004020202020204" pitchFamily="34" charset="0"/>
                <a:cs typeface="Times New Roman" panose="02020603050405020304" pitchFamily="18" charset="0"/>
              </a:rPr>
              <a:t> resistant tumors showed: a) higher prevalence of clusters containing both immune cell types (CD8+ T cells and Macro_TREM2) indicating closer proximity (38% in resistant </a:t>
            </a:r>
            <a:r>
              <a:rPr lang="en-US" sz="1800" i="1" kern="100">
                <a:effectLst/>
                <a:latin typeface="Aptos" panose="020B0004020202020204" pitchFamily="34" charset="0"/>
                <a:ea typeface="Aptos" panose="020B0004020202020204" pitchFamily="34" charset="0"/>
                <a:cs typeface="Times New Roman" panose="02020603050405020304" pitchFamily="18" charset="0"/>
              </a:rPr>
              <a:t>vs. </a:t>
            </a:r>
            <a:r>
              <a:rPr lang="en-US" sz="1800" kern="100">
                <a:effectLst/>
                <a:latin typeface="Aptos" panose="020B0004020202020204" pitchFamily="34" charset="0"/>
                <a:ea typeface="Aptos" panose="020B0004020202020204" pitchFamily="34" charset="0"/>
                <a:cs typeface="Times New Roman" panose="02020603050405020304" pitchFamily="18" charset="0"/>
              </a:rPr>
              <a:t>18% in responsive; p = 0.027); b) lower prevalence of clusters with only CD8+ T cells (36% in resistant </a:t>
            </a:r>
            <a:r>
              <a:rPr lang="en-US" sz="1800" i="1" kern="100">
                <a:effectLst/>
                <a:latin typeface="Aptos" panose="020B0004020202020204" pitchFamily="34" charset="0"/>
                <a:ea typeface="Aptos" panose="020B0004020202020204" pitchFamily="34" charset="0"/>
                <a:cs typeface="Times New Roman" panose="02020603050405020304" pitchFamily="18" charset="0"/>
              </a:rPr>
              <a:t>vs. </a:t>
            </a:r>
            <a:r>
              <a:rPr lang="en-US" sz="1800" kern="100">
                <a:effectLst/>
                <a:latin typeface="Aptos" panose="020B0004020202020204" pitchFamily="34" charset="0"/>
                <a:ea typeface="Aptos" panose="020B0004020202020204" pitchFamily="34" charset="0"/>
                <a:cs typeface="Times New Roman" panose="02020603050405020304" pitchFamily="18" charset="0"/>
              </a:rPr>
              <a:t>81% in responsive; p = 0.018); and c) the presence of clusters with only Macro_TREM2 (26% in resistant </a:t>
            </a:r>
            <a:r>
              <a:rPr lang="en-US" sz="1800" i="1" kern="100">
                <a:effectLst/>
                <a:latin typeface="Aptos" panose="020B0004020202020204" pitchFamily="34" charset="0"/>
                <a:ea typeface="Aptos" panose="020B0004020202020204" pitchFamily="34" charset="0"/>
                <a:cs typeface="Times New Roman" panose="02020603050405020304" pitchFamily="18" charset="0"/>
              </a:rPr>
              <a:t>vs. </a:t>
            </a:r>
            <a:r>
              <a:rPr lang="en-US" sz="1800" kern="100">
                <a:effectLst/>
                <a:latin typeface="Aptos" panose="020B0004020202020204" pitchFamily="34" charset="0"/>
                <a:ea typeface="Aptos" panose="020B0004020202020204" pitchFamily="34" charset="0"/>
                <a:cs typeface="Times New Roman" panose="02020603050405020304" pitchFamily="18" charset="0"/>
              </a:rPr>
              <a:t>0% in responsive; p = 0.015).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Single-cell spatial transcriptomics data from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aHCC</a:t>
            </a:r>
            <a:r>
              <a:rPr lang="en-US" sz="1800" kern="100">
                <a:effectLst/>
                <a:latin typeface="Aptos" panose="020B0004020202020204" pitchFamily="34" charset="0"/>
                <a:ea typeface="Aptos" panose="020B0004020202020204" pitchFamily="34" charset="0"/>
                <a:cs typeface="Times New Roman" panose="02020603050405020304" pitchFamily="18" charset="0"/>
              </a:rPr>
              <a:t> tumors confirmed a distinct immune landscape in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atezo+bev</a:t>
            </a:r>
            <a:r>
              <a:rPr lang="en-US" sz="1800" kern="100">
                <a:effectLst/>
                <a:latin typeface="Aptos" panose="020B0004020202020204" pitchFamily="34" charset="0"/>
                <a:ea typeface="Aptos" panose="020B0004020202020204" pitchFamily="34" charset="0"/>
                <a:cs typeface="Times New Roman" panose="02020603050405020304" pitchFamily="18" charset="0"/>
              </a:rPr>
              <a:t> resistance, marked by the intra-tumoral exclusion of pro-inflammatory macrophages and closer spatial proximity between immunosuppressive myeloid cells and CD8+ T cells, effectively blocking the immune response to checkpoint inhibitors.</a:t>
            </a:r>
            <a:r>
              <a:rPr lang="en-US" sz="1800" b="1" kern="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34</a:t>
            </a:fld>
            <a:endParaRPr lang="en-US"/>
          </a:p>
        </p:txBody>
      </p:sp>
    </p:spTree>
    <p:extLst>
      <p:ext uri="{BB962C8B-B14F-4D97-AF65-F5344CB8AC3E}">
        <p14:creationId xmlns:p14="http://schemas.microsoft.com/office/powerpoint/2010/main" val="1011652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BD7FB-F3B0-791A-7C85-344D832260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F02B0-22B4-478F-D488-ED2245723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8F25E4-5341-8A3A-B290-5B6714E11D41}"/>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a:t>
            </a:r>
            <a:r>
              <a:rPr lang="fr-CH" sz="1800" b="0" i="0" err="1">
                <a:effectLst/>
                <a:latin typeface="Calibri" panose="020F0502020204030204" pitchFamily="34" charset="0"/>
              </a:rPr>
              <a:t>aHCC</a:t>
            </a:r>
            <a:r>
              <a:rPr lang="fr-CH" sz="1800" b="0" i="0">
                <a:effectLst/>
                <a:latin typeface="Calibri" panose="020F0502020204030204" pitchFamily="34" charset="0"/>
              </a:rPr>
              <a:t> = Advanced </a:t>
            </a:r>
            <a:r>
              <a:rPr lang="fr-CH" sz="1800" b="0" i="0" err="1">
                <a:effectLst/>
                <a:latin typeface="Calibri" panose="020F0502020204030204" pitchFamily="34" charset="0"/>
              </a:rPr>
              <a:t>hepatocellular</a:t>
            </a:r>
            <a:r>
              <a:rPr lang="fr-CH" sz="1800" b="0" i="0">
                <a:effectLst/>
                <a:latin typeface="Calibri" panose="020F0502020204030204" pitchFamily="34" charset="0"/>
              </a:rPr>
              <a:t> </a:t>
            </a:r>
            <a:r>
              <a:rPr lang="fr-CH" sz="1800" b="0" i="0" err="1">
                <a:effectLst/>
                <a:latin typeface="Calibri" panose="020F0502020204030204" pitchFamily="34" charset="0"/>
              </a:rPr>
              <a:t>carcinoma</a:t>
            </a:r>
            <a:r>
              <a:rPr lang="fr-CH" sz="1800" b="0" i="0">
                <a:effectLst/>
                <a:latin typeface="Calibri" panose="020F0502020204030204" pitchFamily="34" charset="0"/>
              </a:rPr>
              <a:t>.</a:t>
            </a: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LB25237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Spatial transcriptomics of the tumor microenvironment discriminates inflamed tumors responsive or resistant to atezolizumab + bevacizumab in patients with advanced HCC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Marta Piqué-Gili1, Anna Vila-Escoda1, Marta Casado-Pelaez2, Roser Pinyol1, Ana Hernandez de Sande1, Verónica Davalos2, Albert Gris-Oliver1, Carla Montironi1 3, Judit Peix1, Eduard Porta-Pardo4 5, Daniela Grases4, Sarah Cappuyns6 7 8 9, Ezequiel Mauro1 10, Guillem Cano-Segarra1, Igor Figueiredo11, Giorgio Ioannou11, Edgar Gonzalez-Kozlova11, Tim Meyer12, Anja Lachenmayer13, Jens U. Marquardt14, Helen Reeves15 16 17, Julien Edeline18, Fabian Finkelmeier19, Jörg Trojan19, Jean-Frédéric Blanc20, Richard Hubner21, Matthias Pinter22, Tom Luedde23, Arndt Vogel24 25, Sacha Gnjatic11, Daniela Sia26, Vincenzo Mazzaferro27, Jeroen Dekervel7 8, Manel Esteller4 28 29 30, Josep M. Llovet1 26 29 </a:t>
            </a:r>
          </a:p>
          <a:p>
            <a:pPr>
              <a:lnSpc>
                <a:spcPct val="115000"/>
              </a:lnSpc>
              <a:spcAft>
                <a:spcPts val="800"/>
              </a:spcAft>
            </a:pPr>
            <a:r>
              <a:rPr lang="en-US" sz="1800" i="1" kern="100">
                <a:effectLst/>
                <a:latin typeface="Aptos" panose="020B0004020202020204" pitchFamily="34" charset="0"/>
                <a:ea typeface="Aptos" panose="020B0004020202020204" pitchFamily="34" charset="0"/>
                <a:cs typeface="Times New Roman" panose="02020603050405020304" pitchFamily="18" charset="0"/>
              </a:rPr>
              <a:t>1Liver Cancer Translational Research Group,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Institut</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d'Investigacions</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Biomèdiques</a:t>
            </a:r>
            <a:r>
              <a:rPr lang="en-US" sz="1800" i="1" kern="100">
                <a:effectLst/>
                <a:latin typeface="Aptos" panose="020B0004020202020204" pitchFamily="34" charset="0"/>
                <a:ea typeface="Aptos" panose="020B0004020202020204" pitchFamily="34" charset="0"/>
                <a:cs typeface="Times New Roman" panose="02020603050405020304" pitchFamily="18" charset="0"/>
              </a:rPr>
              <a:t> August Pi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Sunyer</a:t>
            </a:r>
            <a:r>
              <a:rPr lang="en-US" sz="1800" i="1" kern="100">
                <a:effectLst/>
                <a:latin typeface="Aptos" panose="020B0004020202020204" pitchFamily="34" charset="0"/>
                <a:ea typeface="Aptos" panose="020B0004020202020204" pitchFamily="34" charset="0"/>
                <a:cs typeface="Times New Roman" panose="02020603050405020304" pitchFamily="18" charset="0"/>
              </a:rPr>
              <a:t> (IDIBAPS),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2Cancer Epigenetics Group, Josep Carreras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Leukaemia</a:t>
            </a:r>
            <a:r>
              <a:rPr lang="en-US" sz="1800" i="1" kern="100">
                <a:effectLst/>
                <a:latin typeface="Aptos" panose="020B0004020202020204" pitchFamily="34" charset="0"/>
                <a:ea typeface="Aptos" panose="020B0004020202020204" pitchFamily="34" charset="0"/>
                <a:cs typeface="Times New Roman" panose="02020603050405020304" pitchFamily="18" charset="0"/>
              </a:rPr>
              <a:t> Research Institute (IJC),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3Pathology Department and Molecular Biology Core, Hospital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Clínic</a:t>
            </a:r>
            <a:r>
              <a:rPr lang="en-US" sz="1800" i="1" kern="100">
                <a:effectLst/>
                <a:latin typeface="Aptos" panose="020B0004020202020204" pitchFamily="34" charset="0"/>
                <a:ea typeface="Aptos" panose="020B0004020202020204" pitchFamily="34" charset="0"/>
                <a:cs typeface="Times New Roman" panose="02020603050405020304" pitchFamily="18" charset="0"/>
              </a:rPr>
              <a:t> of Barcelona,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4Josep Carreras Leukemia Research Institute (IJC),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5Barcelona Supercomputing Center (BSC),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6Digestive Oncology, Department of Gastroenterology, University Hospitals Leuven, Leuven, Belgium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7Laboratory of Clinical Digestive Oncology, Department of Oncology, Leuven, Belgium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8Laboratory for Translational Genetics, Department of Human Genetics, Leuven, Belgium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9VIB Centre for Cancer Biology, Leuven, Belgium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10Centro de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Investigación</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Biomédica</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en</a:t>
            </a:r>
            <a:r>
              <a:rPr lang="en-US" sz="1800" i="1" kern="100">
                <a:effectLst/>
                <a:latin typeface="Aptos" panose="020B0004020202020204" pitchFamily="34" charset="0"/>
                <a:ea typeface="Aptos" panose="020B0004020202020204" pitchFamily="34" charset="0"/>
                <a:cs typeface="Times New Roman" panose="02020603050405020304" pitchFamily="18" charset="0"/>
              </a:rPr>
              <a:t> Red de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Enfermedades</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Hepáticas</a:t>
            </a:r>
            <a:r>
              <a:rPr lang="en-US" sz="1800" i="1" kern="100">
                <a:effectLst/>
                <a:latin typeface="Aptos" panose="020B0004020202020204" pitchFamily="34" charset="0"/>
                <a:ea typeface="Aptos" panose="020B0004020202020204" pitchFamily="34" charset="0"/>
                <a:cs typeface="Times New Roman" panose="02020603050405020304" pitchFamily="18" charset="0"/>
              </a:rPr>
              <a:t> y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Digestivas</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CIBERehd</a:t>
            </a:r>
            <a:r>
              <a:rPr lang="en-US" sz="1800" i="1" kern="100">
                <a:effectLst/>
                <a:latin typeface="Aptos" panose="020B0004020202020204" pitchFamily="34" charset="0"/>
                <a:ea typeface="Aptos" panose="020B0004020202020204" pitchFamily="34" charset="0"/>
                <a:cs typeface="Times New Roman" panose="02020603050405020304" pitchFamily="18" charset="0"/>
              </a:rPr>
              <a:t>), Madrid,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11Department of Immunology and Immunotherapy, Icahn School of Medicine at Mount Sinai, New York,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12Research Department of Oncology, UCL Cancer Institute, University College London, Royal Free Hospital, London,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13Department of Visceral Surgery and Medicine,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Inselspital</a:t>
            </a:r>
            <a:r>
              <a:rPr lang="en-US" sz="1800" i="1" kern="100">
                <a:effectLst/>
                <a:latin typeface="Aptos" panose="020B0004020202020204" pitchFamily="34" charset="0"/>
                <a:ea typeface="Aptos" panose="020B0004020202020204" pitchFamily="34" charset="0"/>
                <a:cs typeface="Times New Roman" panose="02020603050405020304" pitchFamily="18" charset="0"/>
              </a:rPr>
              <a:t>, Bern University Hospital, University of Bern, Bern, Switzerland</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14Department of Medicine I, University Medical Center Schleswig Holstein Campus Lübeck, Lübeck,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15The Newcastle University Centre for Cancer, Newcastle University, Newcastle,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16Translational and Clinical Research Institute, Faculty of Medical Sciences, Newcastle,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17Liver Group, Newcastle-upon-Tyne Hospitals NHS Foundation Trust, Newcastle,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18Department of Medical Oncology, Centre Eugène Marquis, Rennes, France</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19Department of Gastroenterology, University Liver and Cancer Centre, Frankfurt,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20Department of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Hepatogastroenterology</a:t>
            </a:r>
            <a:r>
              <a:rPr lang="en-US" sz="1800" i="1" kern="100">
                <a:effectLst/>
                <a:latin typeface="Aptos" panose="020B0004020202020204" pitchFamily="34" charset="0"/>
                <a:ea typeface="Aptos" panose="020B0004020202020204" pitchFamily="34" charset="0"/>
                <a:cs typeface="Times New Roman" panose="02020603050405020304" pitchFamily="18" charset="0"/>
              </a:rPr>
              <a:t> and Medical Oncology, CHU de Bordeaux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Hôpital</a:t>
            </a:r>
            <a:r>
              <a:rPr lang="en-US" sz="1800" i="1" kern="100">
                <a:effectLst/>
                <a:latin typeface="Aptos" panose="020B0004020202020204" pitchFamily="34" charset="0"/>
                <a:ea typeface="Aptos" panose="020B0004020202020204" pitchFamily="34" charset="0"/>
                <a:cs typeface="Times New Roman" panose="02020603050405020304" pitchFamily="18" charset="0"/>
              </a:rPr>
              <a:t> Haut-Lévêque, Pessac, France</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21Department of Medical Oncology, The Christie NHS Foundation Trust, Wilmslow Road, Manchester, United Kingdom</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22Division of Gastroenterology and Hepatology, Department of Medicine III, Medical University of Vienna, Vienna, Austria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23Department of Gastroenterology, Hepatology and Infectious Diseases, University Hospital Dusseldorf, Medical Faculty at Heinrich Heine University Dusseldorf, Dusseldorf,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24Medical School Hannover, Department of Gastroenterology, Hematology and Endocrinology, Carl-</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Neubergstr</a:t>
            </a:r>
            <a:r>
              <a:rPr lang="en-US" sz="1800" i="1" kern="100">
                <a:effectLst/>
                <a:latin typeface="Aptos" panose="020B0004020202020204" pitchFamily="34" charset="0"/>
                <a:ea typeface="Aptos" panose="020B0004020202020204" pitchFamily="34" charset="0"/>
                <a:cs typeface="Times New Roman" panose="02020603050405020304" pitchFamily="18" charset="0"/>
              </a:rPr>
              <a:t>, Hannover,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25Department of Gastroenterology and Hepatology, Toronto General Hospital, Toronto, Canada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26Mount Sinai Liver Cancer Program, Division of Liver Diseases, Tisch Cancer Institute, Icahn School of Medicine at Mount Sinai, New York,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27Department of Oncology and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Hemato</a:t>
            </a:r>
            <a:r>
              <a:rPr lang="en-US" sz="1800" i="1" kern="100">
                <a:effectLst/>
                <a:latin typeface="Aptos" panose="020B0004020202020204" pitchFamily="34" charset="0"/>
                <a:ea typeface="Aptos" panose="020B0004020202020204" pitchFamily="34" charset="0"/>
                <a:cs typeface="Times New Roman" panose="02020603050405020304" pitchFamily="18" charset="0"/>
              </a:rPr>
              <a:t>-Oncology, University of Milan, Milan, Italy; HPB Surgery, Hepatology and Liver Transplantation, Fondazione IRCCS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Istituto</a:t>
            </a:r>
            <a:r>
              <a:rPr lang="en-US" sz="1800" i="1" kern="100">
                <a:effectLst/>
                <a:latin typeface="Aptos" panose="020B0004020202020204" pitchFamily="34" charset="0"/>
                <a:ea typeface="Aptos" panose="020B0004020202020204" pitchFamily="34" charset="0"/>
                <a:cs typeface="Times New Roman" panose="02020603050405020304" pitchFamily="18" charset="0"/>
              </a:rPr>
              <a:t> Nazionale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Tumori</a:t>
            </a:r>
            <a:r>
              <a:rPr lang="en-US" sz="1800" i="1" kern="100">
                <a:effectLst/>
                <a:latin typeface="Aptos" panose="020B0004020202020204" pitchFamily="34" charset="0"/>
                <a:ea typeface="Aptos" panose="020B0004020202020204" pitchFamily="34" charset="0"/>
                <a:cs typeface="Times New Roman" panose="02020603050405020304" pitchFamily="18" charset="0"/>
              </a:rPr>
              <a:t> di Milano, Milan,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28Centro de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Investigación</a:t>
            </a:r>
            <a:r>
              <a:rPr lang="en-US" sz="1800" i="1" kern="100">
                <a:effectLst/>
                <a:latin typeface="Aptos" panose="020B0004020202020204" pitchFamily="34" charset="0"/>
                <a:ea typeface="Aptos" panose="020B0004020202020204" pitchFamily="34" charset="0"/>
                <a:cs typeface="Times New Roman" panose="02020603050405020304" pitchFamily="18" charset="0"/>
              </a:rPr>
              <a:t> Biomedica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en</a:t>
            </a:r>
            <a:r>
              <a:rPr lang="en-US" sz="1800" i="1" kern="100">
                <a:effectLst/>
                <a:latin typeface="Aptos" panose="020B0004020202020204" pitchFamily="34" charset="0"/>
                <a:ea typeface="Aptos" panose="020B0004020202020204" pitchFamily="34" charset="0"/>
                <a:cs typeface="Times New Roman" panose="02020603050405020304" pitchFamily="18" charset="0"/>
              </a:rPr>
              <a:t> Red Cancer (CIBERONC), Madrid,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29Institució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Catalana</a:t>
            </a:r>
            <a:r>
              <a:rPr lang="en-US" sz="1800" i="1" kern="100">
                <a:effectLst/>
                <a:latin typeface="Aptos" panose="020B0004020202020204" pitchFamily="34" charset="0"/>
                <a:ea typeface="Aptos" panose="020B0004020202020204" pitchFamily="34" charset="0"/>
                <a:cs typeface="Times New Roman" panose="02020603050405020304" pitchFamily="18" charset="0"/>
              </a:rPr>
              <a:t> de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Recerca</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i</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Estudis</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Avançats</a:t>
            </a:r>
            <a:r>
              <a:rPr lang="en-US" sz="1800" i="1" kern="100">
                <a:effectLst/>
                <a:latin typeface="Aptos" panose="020B0004020202020204" pitchFamily="34" charset="0"/>
                <a:ea typeface="Aptos" panose="020B0004020202020204" pitchFamily="34" charset="0"/>
                <a:cs typeface="Times New Roman" panose="02020603050405020304" pitchFamily="18" charset="0"/>
              </a:rPr>
              <a:t> (ICREA),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30Physiological Sciences Department, School of Medicine and Health Sciences, University of Barcelona, Barcelona, Spain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jmllovet@clinic.cat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The combination of atezolizumab + bevacizumab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atezo+bev</a:t>
            </a:r>
            <a:r>
              <a:rPr lang="en-US" sz="1800" kern="100">
                <a:effectLst/>
                <a:latin typeface="Aptos" panose="020B0004020202020204" pitchFamily="34" charset="0"/>
                <a:ea typeface="Aptos" panose="020B0004020202020204" pitchFamily="34" charset="0"/>
                <a:cs typeface="Times New Roman" panose="02020603050405020304" pitchFamily="18" charset="0"/>
              </a:rPr>
              <a:t>) is the standard of care for advanced hepatocellular carcinoma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aHCC</a:t>
            </a:r>
            <a:r>
              <a:rPr lang="en-US" sz="1800" kern="100">
                <a:effectLst/>
                <a:latin typeface="Aptos" panose="020B0004020202020204" pitchFamily="34" charset="0"/>
                <a:ea typeface="Aptos" panose="020B0004020202020204" pitchFamily="34" charset="0"/>
                <a:cs typeface="Times New Roman" panose="02020603050405020304" pitchFamily="18" charset="0"/>
              </a:rPr>
              <a:t>), with ~30% of patients achieving an objective response. Single-cell RNA sequencing identified CD8+ T effector cells (CD8_Teff) and pro-inflammatory CXCL10+ macrophages (Macro_CXCL10) as key players in inflamed tumors responding to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atezo+bev</a:t>
            </a:r>
            <a:r>
              <a:rPr lang="en-US" sz="1800" kern="100">
                <a:effectLst/>
                <a:latin typeface="Aptos" panose="020B0004020202020204" pitchFamily="34" charset="0"/>
                <a:ea typeface="Aptos" panose="020B0004020202020204" pitchFamily="34" charset="0"/>
                <a:cs typeface="Times New Roman" panose="02020603050405020304" pitchFamily="18" charset="0"/>
              </a:rPr>
              <a:t>, while their coexistence with immunosuppressive myeloid cells, such as TREM2+ macrophages (Macro_TREM2) and CD14+ monocytes (Mono_CD14) was a trait of resistance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Cappuyns</a:t>
            </a:r>
            <a:r>
              <a:rPr lang="en-US" sz="1800" kern="100">
                <a:effectLst/>
                <a:latin typeface="Aptos" panose="020B0004020202020204" pitchFamily="34" charset="0"/>
                <a:ea typeface="Aptos" panose="020B0004020202020204" pitchFamily="34" charset="0"/>
                <a:cs typeface="Times New Roman" panose="02020603050405020304" pitchFamily="18" charset="0"/>
              </a:rPr>
              <a:t> et al., </a:t>
            </a:r>
            <a:r>
              <a:rPr lang="en-US" sz="1800" i="1" kern="100">
                <a:effectLst/>
                <a:latin typeface="Aptos" panose="020B0004020202020204" pitchFamily="34" charset="0"/>
                <a:ea typeface="Aptos" panose="020B0004020202020204" pitchFamily="34" charset="0"/>
                <a:cs typeface="Times New Roman" panose="02020603050405020304" pitchFamily="18" charset="0"/>
              </a:rPr>
              <a:t>JHEP </a:t>
            </a:r>
            <a:r>
              <a:rPr lang="en-US" sz="1800" kern="100">
                <a:effectLst/>
                <a:latin typeface="Aptos" panose="020B0004020202020204" pitchFamily="34" charset="0"/>
                <a:ea typeface="Aptos" panose="020B0004020202020204" pitchFamily="34" charset="0"/>
                <a:cs typeface="Times New Roman" panose="02020603050405020304" pitchFamily="18" charset="0"/>
              </a:rPr>
              <a:t>2024). We hypothesized that the spatial distribution (location and distance among immune populations), as captured by spatial transcriptomics, plays a crucial role in treatment response.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We used the Xenium Prime 5.000-gene panel (10x Genomics), customized with 100 additional genes, to profile 10 inflamed tumor samples (5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atezo+bev</a:t>
            </a:r>
            <a:r>
              <a:rPr lang="en-US" sz="1800" kern="100">
                <a:effectLst/>
                <a:latin typeface="Aptos" panose="020B0004020202020204" pitchFamily="34" charset="0"/>
                <a:ea typeface="Aptos" panose="020B0004020202020204" pitchFamily="34" charset="0"/>
                <a:cs typeface="Times New Roman" panose="02020603050405020304" pitchFamily="18" charset="0"/>
              </a:rPr>
              <a:t> responsive and 5 resistant) and 3 non-inflamed resistant tumors. We further characterized these samples by multiplexed immunohistochemistry staining of CD8+ T cells and Macro_TREM2, using a density-based algorithm to identify clusters of at least 3 immune cells (CD8+ T cells, Macro_TREM2) with a maximum distance of 100 </a:t>
            </a:r>
            <a:r>
              <a:rPr lang="en-US" sz="1800" kern="100" err="1">
                <a:effectLst/>
                <a:latin typeface="Aptos" panose="020B0004020202020204" pitchFamily="34" charset="0"/>
                <a:ea typeface="Aptos" panose="020B0004020202020204" pitchFamily="34" charset="0"/>
                <a:cs typeface="Times New Roman" panose="02020603050405020304" pitchFamily="18" charset="0"/>
              </a:rPr>
              <a:t>μm</a:t>
            </a:r>
            <a:r>
              <a:rPr lang="en-US" sz="1800" kern="100">
                <a:effectLst/>
                <a:latin typeface="Aptos" panose="020B0004020202020204" pitchFamily="34" charset="0"/>
                <a:ea typeface="Aptos" panose="020B0004020202020204" pitchFamily="34" charset="0"/>
                <a:cs typeface="Times New Roman" panose="02020603050405020304" pitchFamily="18" charset="0"/>
              </a:rPr>
              <a:t> between neighboring cells.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Among 13 samples, a total of 2.4 million cells were analyzed. The distribution of CD8_Teff and Macro_CXCL10 cells within inflamed samples differed between responsive and resistant tumors. In responsive tumors, cancer cells were significantly closer to CD8_Teff and Macro_CXCL10. Conversely, resistant tumors were characterized by a) Macro_CXCL10 being restricted to the tumor periphery and b) significantly higher levels of infiltrating immunosuppressive myeloid cells compared to responders. At the multiplex/protein level, inflamed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atezo+bev</a:t>
            </a:r>
            <a:r>
              <a:rPr lang="en-US" sz="1800" kern="100">
                <a:effectLst/>
                <a:latin typeface="Aptos" panose="020B0004020202020204" pitchFamily="34" charset="0"/>
                <a:ea typeface="Aptos" panose="020B0004020202020204" pitchFamily="34" charset="0"/>
                <a:cs typeface="Times New Roman" panose="02020603050405020304" pitchFamily="18" charset="0"/>
              </a:rPr>
              <a:t> resistant tumors showed: a) higher prevalence of clusters containing both immune cell types (CD8+ T cells and Macro_TREM2) indicating closer proximity (38% in resistant </a:t>
            </a:r>
            <a:r>
              <a:rPr lang="en-US" sz="1800" i="1" kern="100">
                <a:effectLst/>
                <a:latin typeface="Aptos" panose="020B0004020202020204" pitchFamily="34" charset="0"/>
                <a:ea typeface="Aptos" panose="020B0004020202020204" pitchFamily="34" charset="0"/>
                <a:cs typeface="Times New Roman" panose="02020603050405020304" pitchFamily="18" charset="0"/>
              </a:rPr>
              <a:t>vs. </a:t>
            </a:r>
            <a:r>
              <a:rPr lang="en-US" sz="1800" kern="100">
                <a:effectLst/>
                <a:latin typeface="Aptos" panose="020B0004020202020204" pitchFamily="34" charset="0"/>
                <a:ea typeface="Aptos" panose="020B0004020202020204" pitchFamily="34" charset="0"/>
                <a:cs typeface="Times New Roman" panose="02020603050405020304" pitchFamily="18" charset="0"/>
              </a:rPr>
              <a:t>18% in responsive; p = 0.027); b) lower prevalence of clusters with only CD8+ T cells (36% in resistant </a:t>
            </a:r>
            <a:r>
              <a:rPr lang="en-US" sz="1800" i="1" kern="100">
                <a:effectLst/>
                <a:latin typeface="Aptos" panose="020B0004020202020204" pitchFamily="34" charset="0"/>
                <a:ea typeface="Aptos" panose="020B0004020202020204" pitchFamily="34" charset="0"/>
                <a:cs typeface="Times New Roman" panose="02020603050405020304" pitchFamily="18" charset="0"/>
              </a:rPr>
              <a:t>vs. </a:t>
            </a:r>
            <a:r>
              <a:rPr lang="en-US" sz="1800" kern="100">
                <a:effectLst/>
                <a:latin typeface="Aptos" panose="020B0004020202020204" pitchFamily="34" charset="0"/>
                <a:ea typeface="Aptos" panose="020B0004020202020204" pitchFamily="34" charset="0"/>
                <a:cs typeface="Times New Roman" panose="02020603050405020304" pitchFamily="18" charset="0"/>
              </a:rPr>
              <a:t>81% in responsive; p = 0.018); and c) the presence of clusters with only Macro_TREM2 (26% in resistant </a:t>
            </a:r>
            <a:r>
              <a:rPr lang="en-US" sz="1800" i="1" kern="100">
                <a:effectLst/>
                <a:latin typeface="Aptos" panose="020B0004020202020204" pitchFamily="34" charset="0"/>
                <a:ea typeface="Aptos" panose="020B0004020202020204" pitchFamily="34" charset="0"/>
                <a:cs typeface="Times New Roman" panose="02020603050405020304" pitchFamily="18" charset="0"/>
              </a:rPr>
              <a:t>vs. </a:t>
            </a:r>
            <a:r>
              <a:rPr lang="en-US" sz="1800" kern="100">
                <a:effectLst/>
                <a:latin typeface="Aptos" panose="020B0004020202020204" pitchFamily="34" charset="0"/>
                <a:ea typeface="Aptos" panose="020B0004020202020204" pitchFamily="34" charset="0"/>
                <a:cs typeface="Times New Roman" panose="02020603050405020304" pitchFamily="18" charset="0"/>
              </a:rPr>
              <a:t>0% in responsive; p = 0.015).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Single-cell spatial transcriptomics data from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aHCC</a:t>
            </a:r>
            <a:r>
              <a:rPr lang="en-US" sz="1800" kern="100">
                <a:effectLst/>
                <a:latin typeface="Aptos" panose="020B0004020202020204" pitchFamily="34" charset="0"/>
                <a:ea typeface="Aptos" panose="020B0004020202020204" pitchFamily="34" charset="0"/>
                <a:cs typeface="Times New Roman" panose="02020603050405020304" pitchFamily="18" charset="0"/>
              </a:rPr>
              <a:t> tumors confirmed a distinct immune landscape in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atezo+bev</a:t>
            </a:r>
            <a:r>
              <a:rPr lang="en-US" sz="1800" kern="100">
                <a:effectLst/>
                <a:latin typeface="Aptos" panose="020B0004020202020204" pitchFamily="34" charset="0"/>
                <a:ea typeface="Aptos" panose="020B0004020202020204" pitchFamily="34" charset="0"/>
                <a:cs typeface="Times New Roman" panose="02020603050405020304" pitchFamily="18" charset="0"/>
              </a:rPr>
              <a:t> resistance, marked by the intra-tumoral exclusion of pro-inflammatory macrophages and closer spatial proximity between immunosuppressive myeloid cells and CD8+ T cells, effectively blocking the immune response to checkpoint inhibitors.</a:t>
            </a:r>
            <a:r>
              <a:rPr lang="en-US" sz="1800" b="1" kern="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CDC06DF-BBD5-153F-83B8-AC566863AA7E}"/>
              </a:ext>
            </a:extLst>
          </p:cNvPr>
          <p:cNvSpPr>
            <a:spLocks noGrp="1"/>
          </p:cNvSpPr>
          <p:nvPr>
            <p:ph type="sldNum" sz="quarter" idx="5"/>
          </p:nvPr>
        </p:nvSpPr>
        <p:spPr/>
        <p:txBody>
          <a:bodyPr/>
          <a:lstStyle/>
          <a:p>
            <a:fld id="{F872C0F0-71E7-46B6-AA6F-1D7E0E2B8B3E}" type="slidenum">
              <a:rPr lang="en-US" smtClean="0"/>
              <a:t>35</a:t>
            </a:fld>
            <a:endParaRPr lang="en-US"/>
          </a:p>
        </p:txBody>
      </p:sp>
    </p:spTree>
    <p:extLst>
      <p:ext uri="{BB962C8B-B14F-4D97-AF65-F5344CB8AC3E}">
        <p14:creationId xmlns:p14="http://schemas.microsoft.com/office/powerpoint/2010/main" val="295341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CA9BF-EEAC-0393-5781-4A8612EFE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C5E37-9CAE-35C2-77A0-3C7AFBE27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165F4-CDA9-D14A-D8A0-2BDF31C7EF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275B78-0711-13D2-1150-C771E9227802}"/>
              </a:ext>
            </a:extLst>
          </p:cNvPr>
          <p:cNvSpPr>
            <a:spLocks noGrp="1"/>
          </p:cNvSpPr>
          <p:nvPr>
            <p:ph type="sldNum" sz="quarter" idx="5"/>
          </p:nvPr>
        </p:nvSpPr>
        <p:spPr/>
        <p:txBody>
          <a:bodyPr/>
          <a:lstStyle/>
          <a:p>
            <a:fld id="{F872C0F0-71E7-46B6-AA6F-1D7E0E2B8B3E}" type="slidenum">
              <a:rPr lang="en-US" smtClean="0"/>
              <a:t>4</a:t>
            </a:fld>
            <a:endParaRPr lang="en-US"/>
          </a:p>
        </p:txBody>
      </p:sp>
    </p:spTree>
    <p:extLst>
      <p:ext uri="{BB962C8B-B14F-4D97-AF65-F5344CB8AC3E}">
        <p14:creationId xmlns:p14="http://schemas.microsoft.com/office/powerpoint/2010/main" val="310595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0E2F0-6817-7AFD-1A41-648B83D88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D3F430-C886-A87B-A1AF-AB91D67D2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D36C3-1110-05D8-34F8-0FD7DFAC7D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C0905C-3663-DDE1-DBDE-6DB94745241F}"/>
              </a:ext>
            </a:extLst>
          </p:cNvPr>
          <p:cNvSpPr>
            <a:spLocks noGrp="1"/>
          </p:cNvSpPr>
          <p:nvPr>
            <p:ph type="sldNum" sz="quarter" idx="5"/>
          </p:nvPr>
        </p:nvSpPr>
        <p:spPr/>
        <p:txBody>
          <a:bodyPr/>
          <a:lstStyle/>
          <a:p>
            <a:fld id="{F872C0F0-71E7-46B6-AA6F-1D7E0E2B8B3E}" type="slidenum">
              <a:rPr lang="en-US" smtClean="0"/>
              <a:t>5</a:t>
            </a:fld>
            <a:endParaRPr lang="en-US"/>
          </a:p>
        </p:txBody>
      </p:sp>
    </p:spTree>
    <p:extLst>
      <p:ext uri="{BB962C8B-B14F-4D97-AF65-F5344CB8AC3E}">
        <p14:creationId xmlns:p14="http://schemas.microsoft.com/office/powerpoint/2010/main" val="320898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D27F4-F03A-19F4-641D-BC3DAB848B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30103-01BE-7584-4EF7-74D332645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8CB82-C033-A023-EC0B-396DD565CE66}"/>
              </a:ext>
            </a:extLst>
          </p:cNvPr>
          <p:cNvSpPr>
            <a:spLocks noGrp="1"/>
          </p:cNvSpPr>
          <p:nvPr>
            <p:ph type="body" idx="1"/>
          </p:nvPr>
        </p:nvSpPr>
        <p:spPr/>
        <p:txBody>
          <a:bodyPr/>
          <a:lstStyle/>
          <a:p>
            <a:pPr>
              <a:lnSpc>
                <a:spcPct val="115000"/>
              </a:lnSpc>
              <a:spcAft>
                <a:spcPts val="800"/>
              </a:spcAft>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i="0" kern="100">
                <a:effectLst/>
                <a:latin typeface="Aptos" panose="020B0004020202020204" pitchFamily="34" charset="0"/>
                <a:ea typeface="Aptos" panose="020B0004020202020204" pitchFamily="34" charset="0"/>
                <a:cs typeface="Times New Roman" panose="02020603050405020304" pitchFamily="18" charset="0"/>
              </a:rPr>
              <a:t>AUC = Area under curve; CCA = Cholangiocarcinoma; PSC = Primary Sclerosing Cholangitis; UC = </a:t>
            </a:r>
            <a:r>
              <a:rPr lang="en-US" sz="1800" kern="100">
                <a:effectLst/>
                <a:latin typeface="Aptos" panose="020B0004020202020204" pitchFamily="34" charset="0"/>
                <a:ea typeface="Aptos" panose="020B0004020202020204" pitchFamily="34" charset="0"/>
                <a:cs typeface="Times New Roman" panose="02020603050405020304" pitchFamily="18" charset="0"/>
              </a:rPr>
              <a:t>ulcerative colitis </a:t>
            </a:r>
            <a:r>
              <a:rPr lang="en-US" sz="1800" b="0" i="0" kern="100">
                <a:effectLst/>
                <a:latin typeface="Aptos" panose="020B0004020202020204" pitchFamily="34" charset="0"/>
                <a:ea typeface="Aptos" panose="020B0004020202020204" pitchFamily="34" charset="0"/>
                <a:cs typeface="Times New Roman" panose="02020603050405020304" pitchFamily="18" charset="0"/>
              </a:rPr>
              <a:t>UHPLC-MS = Ultra‐high‐performance liquid chromatography‐mass spectrometry.</a:t>
            </a: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GS-007-YI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Novel “3-in-1” blood metabolomic test for the early diagnosis and risk stratification of primary sclerosing cholangitis and cholangiocarcinoma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Ainhoa Lapitz1 2 3, Anne Echebarria1, </a:t>
            </a:r>
            <a:r>
              <a:rPr lang="en-US" sz="1800" kern="100" err="1">
                <a:effectLst/>
                <a:latin typeface="Aptos" panose="020B0004020202020204" pitchFamily="34" charset="0"/>
                <a:ea typeface="Aptos" panose="020B0004020202020204" pitchFamily="34" charset="0"/>
                <a:cs typeface="Times New Roman" panose="02020603050405020304" pitchFamily="18" charset="0"/>
              </a:rPr>
              <a:t>Ibon</a:t>
            </a:r>
            <a:r>
              <a:rPr lang="en-US" sz="1800" kern="100">
                <a:effectLst/>
                <a:latin typeface="Aptos" panose="020B0004020202020204" pitchFamily="34" charset="0"/>
                <a:ea typeface="Aptos" panose="020B0004020202020204" pitchFamily="34" charset="0"/>
                <a:cs typeface="Times New Roman" panose="02020603050405020304" pitchFamily="18" charset="0"/>
              </a:rPr>
              <a:t> Martínez-Arranz4, Piotr Milkiewicz5 6, Marco Carbone7, Rocio Macias2 8, Cristina Alonso4, Alejandro Montilla4, Małgorzata Milkiewicz9, Ahmed Fowsiyo10, Mohamad Elgozair10, Laura Izquierdo-Sánchez1 2, Adelaida La Casta1, Raul Jimenez-Aguero1, Maria Jesus Perugorria1 2 3, Laura Cristoferi11, Johannes R. Hov12 13, Christoph Schramm14 15, Gonzalo Crespo2 16, Marco Arrese17, Javier Chahuan17, Javier Bustamante18, Angela Lamarca19, Michael Dill20 21 22, Domingo Balderramo23, Luis Bujanda1 2 3, Lewis Roberts10, Tom Hemming Karlsen12, Trine Folseraas12 24, Pedro Miguel Rodrigues1 2 25, Jesus Maria Banales1 2 25 26 </a:t>
            </a:r>
          </a:p>
          <a:p>
            <a:pPr>
              <a:lnSpc>
                <a:spcPct val="115000"/>
              </a:lnSpc>
              <a:spcAft>
                <a:spcPts val="800"/>
              </a:spcAft>
            </a:pPr>
            <a:r>
              <a:rPr lang="en-US" sz="1800" i="1" kern="100">
                <a:effectLst/>
                <a:latin typeface="Aptos" panose="020B0004020202020204" pitchFamily="34" charset="0"/>
                <a:ea typeface="Aptos" panose="020B0004020202020204" pitchFamily="34" charset="0"/>
                <a:cs typeface="Times New Roman" panose="02020603050405020304" pitchFamily="18" charset="0"/>
              </a:rPr>
              <a:t>1Biogipuzkoa Health Research Institute, San Sebastian,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2CIBERehd, Instituto de Salud Carlos III (ISCIII), Madrid,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3University of the Basque Country, UPV/EHU,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Leioa</a:t>
            </a:r>
            <a:r>
              <a:rPr lang="en-US" sz="1800" i="1" kern="100">
                <a:effectLst/>
                <a:latin typeface="Aptos" panose="020B0004020202020204" pitchFamily="34" charset="0"/>
                <a:ea typeface="Aptos" panose="020B0004020202020204" pitchFamily="34" charset="0"/>
                <a:cs typeface="Times New Roman" panose="02020603050405020304" pitchFamily="18" charset="0"/>
              </a:rPr>
              <a:t>,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4OWL Metabolomics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Rubió</a:t>
            </a:r>
            <a:r>
              <a:rPr lang="en-US" sz="1800" i="1" kern="100">
                <a:effectLst/>
                <a:latin typeface="Aptos" panose="020B0004020202020204" pitchFamily="34" charset="0"/>
                <a:ea typeface="Aptos" panose="020B0004020202020204" pitchFamily="34" charset="0"/>
                <a:cs typeface="Times New Roman" panose="02020603050405020304" pitchFamily="18" charset="0"/>
              </a:rPr>
              <a:t> Metabolomics),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Derio</a:t>
            </a:r>
            <a:r>
              <a:rPr lang="en-US" sz="1800" i="1" kern="100">
                <a:effectLst/>
                <a:latin typeface="Aptos" panose="020B0004020202020204" pitchFamily="34" charset="0"/>
                <a:ea typeface="Aptos" panose="020B0004020202020204" pitchFamily="34" charset="0"/>
                <a:cs typeface="Times New Roman" panose="02020603050405020304" pitchFamily="18" charset="0"/>
              </a:rPr>
              <a:t>,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5Transplant and Liver Surgery of the Medical University of Warsaw, Warsaw, Poland</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6Pomeranian Medical University, Szczecin, Poland</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7University of Milano-Bicocca, Milan,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8University of Salamanca, Biomedical Research Institute of Salamanca (IBSAL), Salamanca,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9Pomeranian Medical University, Szczecin,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10Mayo Clinic, Rochester, Minnesota,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11Fondazione IRCCS San Gerardo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dei</a:t>
            </a:r>
            <a:r>
              <a:rPr lang="en-US" sz="1800" i="1" kern="100">
                <a:effectLst/>
                <a:latin typeface="Aptos" panose="020B0004020202020204" pitchFamily="34" charset="0"/>
                <a:ea typeface="Aptos" panose="020B0004020202020204" pitchFamily="34" charset="0"/>
                <a:cs typeface="Times New Roman" panose="02020603050405020304" pitchFamily="18" charset="0"/>
              </a:rPr>
              <a:t> Tintori, Monza,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12Norwegian PSC Research Center, Oslo, Norway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13University of Oslo, Oslo, Norway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14European Reference Network Hepatological Diseases (ERN RARE-LIVER), Hamburg,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15University Medical Center Hamburg-Eppendorf, Hamburg,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16Hospital Clinic Barcelona, IDIBAPS,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17Pontificia Universidad Católica de Chile, Santiago, Chile</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18Cruces University Hospital,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Barakaldo</a:t>
            </a:r>
            <a:r>
              <a:rPr lang="en-US" sz="1800" i="1" kern="100">
                <a:effectLst/>
                <a:latin typeface="Aptos" panose="020B0004020202020204" pitchFamily="34" charset="0"/>
                <a:ea typeface="Aptos" panose="020B0004020202020204" pitchFamily="34" charset="0"/>
                <a:cs typeface="Times New Roman" panose="02020603050405020304" pitchFamily="18" charset="0"/>
              </a:rPr>
              <a:t>,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19Fundación Jiménez Díaz University Hospital, Madrid,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20Heidelberg University Hospital, Heidelberg,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21German Cancer Research Center (DKFZ) Heidelberg, Heidelberg,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22National Center for Tumor Diseases (NCT), NCT Heidelberg, Heidelberg,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23Instituto Universitario de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Ciencias</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Biomédicas</a:t>
            </a:r>
            <a:r>
              <a:rPr lang="en-US" sz="1800" i="1" kern="100">
                <a:effectLst/>
                <a:latin typeface="Aptos" panose="020B0004020202020204" pitchFamily="34" charset="0"/>
                <a:ea typeface="Aptos" panose="020B0004020202020204" pitchFamily="34" charset="0"/>
                <a:cs typeface="Times New Roman" panose="02020603050405020304" pitchFamily="18" charset="0"/>
              </a:rPr>
              <a:t> de Córdoba, Córdoba, Argentina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24Oslo University Hospital, Oslo, Norway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25Ikerbasque, Basque Foundation for Science, Bilbao,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26University of Navarra, Pamplona, Spain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ainhoa.lapitz@biodonostia.org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Primary sclerosing cholangitis (PSC) is a chronic cholestatic disease that confers high risk of developing cholangiocarcinoma (CCA). Up to 20% of patients with PSC develop CCA during their lifetime, which constitutes the primary cause of premature death in this population. Current diagnostic modalities for the early detection of PSC and CCA are suboptimal and new predictive and diagnostic non-invasive approaches are urgently needed. Here, we aimed to investigate serum metabolite biomarkers for PSC and PSC-CCA.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This </a:t>
            </a:r>
            <a:r>
              <a:rPr lang="en-US" sz="1800" kern="100" err="1">
                <a:effectLst/>
                <a:latin typeface="Aptos" panose="020B0004020202020204" pitchFamily="34" charset="0"/>
                <a:ea typeface="Aptos" panose="020B0004020202020204" pitchFamily="34" charset="0"/>
                <a:cs typeface="Times New Roman" panose="02020603050405020304" pitchFamily="18" charset="0"/>
              </a:rPr>
              <a:t>multicentre</a:t>
            </a:r>
            <a:r>
              <a:rPr lang="en-US" sz="1800" kern="100">
                <a:effectLst/>
                <a:latin typeface="Aptos" panose="020B0004020202020204" pitchFamily="34" charset="0"/>
                <a:ea typeface="Aptos" panose="020B0004020202020204" pitchFamily="34" charset="0"/>
                <a:cs typeface="Times New Roman" panose="02020603050405020304" pitchFamily="18" charset="0"/>
              </a:rPr>
              <a:t> international study included a total of 434 serum samples from 13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centres</a:t>
            </a:r>
            <a:r>
              <a:rPr lang="en-US" sz="1800" kern="100">
                <a:effectLst/>
                <a:latin typeface="Aptos" panose="020B0004020202020204" pitchFamily="34" charset="0"/>
                <a:ea typeface="Aptos" panose="020B0004020202020204" pitchFamily="34" charset="0"/>
                <a:cs typeface="Times New Roman" panose="02020603050405020304" pitchFamily="18" charset="0"/>
              </a:rPr>
              <a:t> in eight countries worldwide. The cohort comprised patients with PSC (n=216); PSC without clinical evidences of malignancy at sampling who developed CCA during follow-up (between 2 months and 8 years before diagnosis; PSC-to-CCA; n=28); PSC with concomitant CCA (PSC-CCA; n=97); ulcerative colitis (UC; n=14); and healthy individuals (n=79), divided in discovery (60%) and validation cohorts (40%). Serum metabolomics was evaluated by ultra</a:t>
            </a:r>
            <a:r>
              <a:rPr lang="en-US" sz="1800" kern="100">
                <a:effectLst/>
                <a:latin typeface="Cambria Math" panose="02040503050406030204" pitchFamily="18" charset="0"/>
                <a:ea typeface="Aptos" panose="020B0004020202020204" pitchFamily="34" charset="0"/>
                <a:cs typeface="Cambria Math" panose="02040503050406030204" pitchFamily="18" charset="0"/>
              </a:rPr>
              <a:t>‐</a:t>
            </a:r>
            <a:r>
              <a:rPr lang="en-US" sz="1800" kern="100">
                <a:effectLst/>
                <a:latin typeface="Aptos" panose="020B0004020202020204" pitchFamily="34" charset="0"/>
                <a:ea typeface="Aptos" panose="020B0004020202020204" pitchFamily="34" charset="0"/>
                <a:cs typeface="Times New Roman" panose="02020603050405020304" pitchFamily="18" charset="0"/>
              </a:rPr>
              <a:t>high</a:t>
            </a:r>
            <a:r>
              <a:rPr lang="en-US" sz="1800" kern="100">
                <a:effectLst/>
                <a:latin typeface="Cambria Math" panose="02040503050406030204" pitchFamily="18" charset="0"/>
                <a:ea typeface="Aptos" panose="020B0004020202020204" pitchFamily="34" charset="0"/>
                <a:cs typeface="Cambria Math" panose="02040503050406030204" pitchFamily="18" charset="0"/>
              </a:rPr>
              <a:t>‐</a:t>
            </a:r>
            <a:r>
              <a:rPr lang="en-US" sz="1800" kern="100">
                <a:effectLst/>
                <a:latin typeface="Aptos" panose="020B0004020202020204" pitchFamily="34" charset="0"/>
                <a:ea typeface="Aptos" panose="020B0004020202020204" pitchFamily="34" charset="0"/>
                <a:cs typeface="Times New Roman" panose="02020603050405020304" pitchFamily="18" charset="0"/>
              </a:rPr>
              <a:t>performance liquid chromatography</a:t>
            </a:r>
            <a:r>
              <a:rPr lang="en-US" sz="1800" kern="100">
                <a:effectLst/>
                <a:latin typeface="Cambria Math" panose="02040503050406030204" pitchFamily="18" charset="0"/>
                <a:ea typeface="Aptos" panose="020B0004020202020204" pitchFamily="34" charset="0"/>
                <a:cs typeface="Cambria Math" panose="02040503050406030204" pitchFamily="18" charset="0"/>
              </a:rPr>
              <a:t>‐</a:t>
            </a:r>
            <a:r>
              <a:rPr lang="en-US" sz="1800" kern="100">
                <a:effectLst/>
                <a:latin typeface="Aptos" panose="020B0004020202020204" pitchFamily="34" charset="0"/>
                <a:ea typeface="Aptos" panose="020B0004020202020204" pitchFamily="34" charset="0"/>
                <a:cs typeface="Times New Roman" panose="02020603050405020304" pitchFamily="18" charset="0"/>
              </a:rPr>
              <a:t>mass spectrometry (UHPLC-MS) and the accuracy of the single candidate metabolite biomarkers was further assessed. Machine learning was used to generate the best diagnostic and predictive algorithms.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Fifty metabolites associated with PSC diagnosis independent of age, biological sex and the presence of liver cirrhosis or UC. A model combining 13 metabolites differentiated patients with PSC from healthy controls with 98% accuracy both in the discovery and validation cohorts, respectively. Furthermore, 57 metabolites were altered in patients with PSC-CCA compared with PSC, independent of age, biological sex, presence of cirrhosis and anatomical CCA subtype. A model combining 13 of these metabolites accurately confirmed the presence of CCA in patients with PSC in the discovery and validation cohorts, with area under the curve (AUC) values of 0.91 and 0.90, respectively, particularly identifying patients with early tumor stages (0-II; AUC=0.930), being superior to CA19.9 (AUC=0.646). Noteworthy, the diagnostic capacity of this model was retained (AUC=0.92) when considering only patients with low serum CA19-9 levels (i.e. false-negative test result). Finally, a model including seven metabolites allowed the prediction of CCA development in patients with PSC before any clinical evidence of cancer, with a positive predictive value (PPV) of 83% and 73% in the discovery and validation cohorts, respectively.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The “3-in-1” metabolomic test is a useful non-invasive tool that allow the diagnosis of PSC and early PSC-CCA, as well as to predict CCA development. Implementation in clinical practice may improve risk stratification and follow-up in patients with PSC, facilitating personalized surveillance, early diagnosis and prioritize therapeutic decisions.</a:t>
            </a:r>
          </a:p>
        </p:txBody>
      </p:sp>
      <p:sp>
        <p:nvSpPr>
          <p:cNvPr id="4" name="Slide Number Placeholder 3">
            <a:extLst>
              <a:ext uri="{FF2B5EF4-FFF2-40B4-BE49-F238E27FC236}">
                <a16:creationId xmlns:a16="http://schemas.microsoft.com/office/drawing/2014/main" id="{610EE507-A3C6-1F16-15B9-403D7114404D}"/>
              </a:ext>
            </a:extLst>
          </p:cNvPr>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105260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28FF3-ED27-2E8E-BD4A-73D613B80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7C64A-2B77-1132-8825-C91909925F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76CD1-0578-81C2-4C80-98B76231A2ED}"/>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 </a:t>
            </a:r>
            <a:r>
              <a:rPr lang="en-US" sz="1800" b="0" i="0" kern="100">
                <a:effectLst/>
                <a:latin typeface="Aptos" panose="020B0004020202020204" pitchFamily="34" charset="0"/>
                <a:ea typeface="Aptos" panose="020B0004020202020204" pitchFamily="34" charset="0"/>
                <a:cs typeface="Times New Roman" panose="02020603050405020304" pitchFamily="18" charset="0"/>
              </a:rPr>
              <a:t>AUC = Area under curve; CCA = Cholangiocarcinoma; PSC = Primary Sclerosing Cholangitis; UC = </a:t>
            </a:r>
            <a:r>
              <a:rPr lang="en-US" sz="1800" kern="100">
                <a:effectLst/>
                <a:latin typeface="Aptos" panose="020B0004020202020204" pitchFamily="34" charset="0"/>
                <a:ea typeface="Aptos" panose="020B0004020202020204" pitchFamily="34" charset="0"/>
                <a:cs typeface="Times New Roman" panose="02020603050405020304" pitchFamily="18" charset="0"/>
              </a:rPr>
              <a:t>ulcerative colitis </a:t>
            </a:r>
            <a:r>
              <a:rPr lang="en-US" sz="1800" b="0" i="0" kern="100">
                <a:effectLst/>
                <a:latin typeface="Aptos" panose="020B0004020202020204" pitchFamily="34" charset="0"/>
                <a:ea typeface="Aptos" panose="020B0004020202020204" pitchFamily="34" charset="0"/>
                <a:cs typeface="Times New Roman" panose="02020603050405020304" pitchFamily="18" charset="0"/>
              </a:rPr>
              <a:t>UHPLC-MS = Ultra‐high‐performance liquid chromatography‐mass spectrometry.</a:t>
            </a: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GS-007-YI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Novel “3-in-1” blood metabolomic test for the early diagnosis and risk stratification of primary sclerosing cholangitis and cholangiocarcinoma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Ainhoa Lapitz1 2 3, Anne Echebarria1, </a:t>
            </a:r>
            <a:r>
              <a:rPr lang="en-US" sz="1800" kern="100" err="1">
                <a:effectLst/>
                <a:latin typeface="Aptos" panose="020B0004020202020204" pitchFamily="34" charset="0"/>
                <a:ea typeface="Aptos" panose="020B0004020202020204" pitchFamily="34" charset="0"/>
                <a:cs typeface="Times New Roman" panose="02020603050405020304" pitchFamily="18" charset="0"/>
              </a:rPr>
              <a:t>Ibon</a:t>
            </a:r>
            <a:r>
              <a:rPr lang="en-US" sz="1800" kern="100">
                <a:effectLst/>
                <a:latin typeface="Aptos" panose="020B0004020202020204" pitchFamily="34" charset="0"/>
                <a:ea typeface="Aptos" panose="020B0004020202020204" pitchFamily="34" charset="0"/>
                <a:cs typeface="Times New Roman" panose="02020603050405020304" pitchFamily="18" charset="0"/>
              </a:rPr>
              <a:t> Martínez-Arranz4, Piotr Milkiewicz5 6, Marco Carbone7, Rocio Macias2 8, Cristina Alonso4, Alejandro Montilla4, Małgorzata Milkiewicz9, Ahmed Fowsiyo10, Mohamad Elgozair10, Laura Izquierdo-Sánchez1 2, Adelaida La Casta1, Raul Jimenez-Aguero1, Maria Jesus Perugorria1 2 3, Laura Cristoferi11, Johannes R. Hov12 13, Christoph Schramm14 15, Gonzalo Crespo2 16, Marco Arrese17, Javier Chahuan17, Javier Bustamante18, Angela Lamarca19, Michael Dill20 21 22, Domingo Balderramo23, Luis Bujanda1 2 3, Lewis Roberts10, Tom Hemming Karlsen12, Trine Folseraas12 24, Pedro Miguel Rodrigues1 2 25, Jesus Maria Banales1 2 25 26 </a:t>
            </a:r>
          </a:p>
          <a:p>
            <a:pPr>
              <a:lnSpc>
                <a:spcPct val="115000"/>
              </a:lnSpc>
              <a:spcAft>
                <a:spcPts val="800"/>
              </a:spcAft>
            </a:pPr>
            <a:r>
              <a:rPr lang="en-US" sz="1800" i="1" kern="100">
                <a:effectLst/>
                <a:latin typeface="Aptos" panose="020B0004020202020204" pitchFamily="34" charset="0"/>
                <a:ea typeface="Aptos" panose="020B0004020202020204" pitchFamily="34" charset="0"/>
                <a:cs typeface="Times New Roman" panose="02020603050405020304" pitchFamily="18" charset="0"/>
              </a:rPr>
              <a:t>1Biogipuzkoa Health Research Institute, San Sebastian,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2CIBERehd, Instituto de Salud Carlos III (ISCIII), Madrid,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3University of the Basque Country, UPV/EHU,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Leioa</a:t>
            </a:r>
            <a:r>
              <a:rPr lang="en-US" sz="1800" i="1" kern="100">
                <a:effectLst/>
                <a:latin typeface="Aptos" panose="020B0004020202020204" pitchFamily="34" charset="0"/>
                <a:ea typeface="Aptos" panose="020B0004020202020204" pitchFamily="34" charset="0"/>
                <a:cs typeface="Times New Roman" panose="02020603050405020304" pitchFamily="18" charset="0"/>
              </a:rPr>
              <a:t>,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4OWL Metabolomics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Rubió</a:t>
            </a:r>
            <a:r>
              <a:rPr lang="en-US" sz="1800" i="1" kern="100">
                <a:effectLst/>
                <a:latin typeface="Aptos" panose="020B0004020202020204" pitchFamily="34" charset="0"/>
                <a:ea typeface="Aptos" panose="020B0004020202020204" pitchFamily="34" charset="0"/>
                <a:cs typeface="Times New Roman" panose="02020603050405020304" pitchFamily="18" charset="0"/>
              </a:rPr>
              <a:t> Metabolomics),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Derio</a:t>
            </a:r>
            <a:r>
              <a:rPr lang="en-US" sz="1800" i="1" kern="100">
                <a:effectLst/>
                <a:latin typeface="Aptos" panose="020B0004020202020204" pitchFamily="34" charset="0"/>
                <a:ea typeface="Aptos" panose="020B0004020202020204" pitchFamily="34" charset="0"/>
                <a:cs typeface="Times New Roman" panose="02020603050405020304" pitchFamily="18" charset="0"/>
              </a:rPr>
              <a:t>,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5Transplant and Liver Surgery of the Medical University of Warsaw, Warsaw, Poland</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6Pomeranian Medical University, Szczecin, Poland</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7University of Milano-Bicocca, Milan,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8University of Salamanca, Biomedical Research Institute of Salamanca (IBSAL), Salamanca,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9Pomeranian Medical University, Szczecin,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10Mayo Clinic, Rochester, Minnesota, United States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11Fondazione IRCCS San Gerardo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dei</a:t>
            </a:r>
            <a:r>
              <a:rPr lang="en-US" sz="1800" i="1" kern="100">
                <a:effectLst/>
                <a:latin typeface="Aptos" panose="020B0004020202020204" pitchFamily="34" charset="0"/>
                <a:ea typeface="Aptos" panose="020B0004020202020204" pitchFamily="34" charset="0"/>
                <a:cs typeface="Times New Roman" panose="02020603050405020304" pitchFamily="18" charset="0"/>
              </a:rPr>
              <a:t> Tintori, Monza, Italy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12Norwegian PSC Research Center, Oslo, Norway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13University of Oslo, Oslo, Norway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14European Reference Network Hepatological Diseases (ERN RARE-LIVER), Hamburg,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15University Medical Center Hamburg-Eppendorf, Hamburg,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16Hospital Clinic Barcelona, IDIBAPS, Barcelona,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17Pontificia Universidad Católica de Chile, Santiago, Chile</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18Cruces University Hospital,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Barakaldo</a:t>
            </a:r>
            <a:r>
              <a:rPr lang="en-US" sz="1800" i="1" kern="100">
                <a:effectLst/>
                <a:latin typeface="Aptos" panose="020B0004020202020204" pitchFamily="34" charset="0"/>
                <a:ea typeface="Aptos" panose="020B0004020202020204" pitchFamily="34" charset="0"/>
                <a:cs typeface="Times New Roman" panose="02020603050405020304" pitchFamily="18" charset="0"/>
              </a:rPr>
              <a:t>,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19Fundación Jiménez Díaz University Hospital, Madrid,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20Heidelberg University Hospital, Heidelberg,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21German Cancer Research Center (DKFZ) Heidelberg, Heidelberg,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22National Center for Tumor Diseases (NCT), NCT Heidelberg, Heidelberg, Germany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23Instituto Universitario de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Ciencias</a:t>
            </a:r>
            <a:r>
              <a:rPr lang="en-US" sz="1800" i="1"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err="1">
                <a:effectLst/>
                <a:latin typeface="Aptos" panose="020B0004020202020204" pitchFamily="34" charset="0"/>
                <a:ea typeface="Aptos" panose="020B0004020202020204" pitchFamily="34" charset="0"/>
                <a:cs typeface="Times New Roman" panose="02020603050405020304" pitchFamily="18" charset="0"/>
              </a:rPr>
              <a:t>Biomédicas</a:t>
            </a:r>
            <a:r>
              <a:rPr lang="en-US" sz="1800" i="1" kern="100">
                <a:effectLst/>
                <a:latin typeface="Aptos" panose="020B0004020202020204" pitchFamily="34" charset="0"/>
                <a:ea typeface="Aptos" panose="020B0004020202020204" pitchFamily="34" charset="0"/>
                <a:cs typeface="Times New Roman" panose="02020603050405020304" pitchFamily="18" charset="0"/>
              </a:rPr>
              <a:t> de Córdoba, Córdoba, Argentina</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24Oslo University Hospital, Oslo, Norway</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25Ikerbasque, Basque Foundation for Science, Bilbao, Spain</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26University of Navarra, Pamplona, Spain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ainhoa.lapitz@biodonostia.org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Primary sclerosing cholangitis (PSC) is a chronic cholestatic disease that confers high risk of developing cholangiocarcinoma (CCA). Up to 20% of patients with PSC develop CCA during their lifetime, which constitutes the primary cause of premature death in this population. Current diagnostic modalities for the early detection of PSC and CCA are suboptimal and new predictive and diagnostic non-invasive approaches are urgently needed. Here, we aimed to investigate serum metabolite biomarkers for PSC and PSC-CCA.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This </a:t>
            </a:r>
            <a:r>
              <a:rPr lang="en-US" sz="1800" kern="100" err="1">
                <a:effectLst/>
                <a:latin typeface="Aptos" panose="020B0004020202020204" pitchFamily="34" charset="0"/>
                <a:ea typeface="Aptos" panose="020B0004020202020204" pitchFamily="34" charset="0"/>
                <a:cs typeface="Times New Roman" panose="02020603050405020304" pitchFamily="18" charset="0"/>
              </a:rPr>
              <a:t>multicentre</a:t>
            </a:r>
            <a:r>
              <a:rPr lang="en-US" sz="1800" kern="100">
                <a:effectLst/>
                <a:latin typeface="Aptos" panose="020B0004020202020204" pitchFamily="34" charset="0"/>
                <a:ea typeface="Aptos" panose="020B0004020202020204" pitchFamily="34" charset="0"/>
                <a:cs typeface="Times New Roman" panose="02020603050405020304" pitchFamily="18" charset="0"/>
              </a:rPr>
              <a:t> international study included a total of 434 serum samples from 13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centres</a:t>
            </a:r>
            <a:r>
              <a:rPr lang="en-US" sz="1800" kern="100">
                <a:effectLst/>
                <a:latin typeface="Aptos" panose="020B0004020202020204" pitchFamily="34" charset="0"/>
                <a:ea typeface="Aptos" panose="020B0004020202020204" pitchFamily="34" charset="0"/>
                <a:cs typeface="Times New Roman" panose="02020603050405020304" pitchFamily="18" charset="0"/>
              </a:rPr>
              <a:t> in eight countries worldwide. The cohort comprised patients with PSC (n=216); PSC without clinical evidences of malignancy at sampling who developed CCA during follow-up (between 2 months and 8 years before diagnosis; PSC-to-CCA; n=28); PSC with concomitant CCA (PSC-CCA; n=97); ulcerative colitis (UC; n=14); and healthy individuals (n=79), divided in discovery (60%) and validation cohorts (40%). Serum metabolomics was evaluated by ultra</a:t>
            </a:r>
            <a:r>
              <a:rPr lang="en-US" sz="1800" kern="100">
                <a:effectLst/>
                <a:latin typeface="Cambria Math" panose="02040503050406030204" pitchFamily="18" charset="0"/>
                <a:ea typeface="Aptos" panose="020B0004020202020204" pitchFamily="34" charset="0"/>
                <a:cs typeface="Cambria Math" panose="02040503050406030204" pitchFamily="18" charset="0"/>
              </a:rPr>
              <a:t>‐</a:t>
            </a:r>
            <a:r>
              <a:rPr lang="en-US" sz="1800" kern="100">
                <a:effectLst/>
                <a:latin typeface="Aptos" panose="020B0004020202020204" pitchFamily="34" charset="0"/>
                <a:ea typeface="Aptos" panose="020B0004020202020204" pitchFamily="34" charset="0"/>
                <a:cs typeface="Times New Roman" panose="02020603050405020304" pitchFamily="18" charset="0"/>
              </a:rPr>
              <a:t>high</a:t>
            </a:r>
            <a:r>
              <a:rPr lang="en-US" sz="1800" kern="100">
                <a:effectLst/>
                <a:latin typeface="Cambria Math" panose="02040503050406030204" pitchFamily="18" charset="0"/>
                <a:ea typeface="Aptos" panose="020B0004020202020204" pitchFamily="34" charset="0"/>
                <a:cs typeface="Cambria Math" panose="02040503050406030204" pitchFamily="18" charset="0"/>
              </a:rPr>
              <a:t>‐</a:t>
            </a:r>
            <a:r>
              <a:rPr lang="en-US" sz="1800" kern="100">
                <a:effectLst/>
                <a:latin typeface="Aptos" panose="020B0004020202020204" pitchFamily="34" charset="0"/>
                <a:ea typeface="Aptos" panose="020B0004020202020204" pitchFamily="34" charset="0"/>
                <a:cs typeface="Times New Roman" panose="02020603050405020304" pitchFamily="18" charset="0"/>
              </a:rPr>
              <a:t>performance liquid chromatography</a:t>
            </a:r>
            <a:r>
              <a:rPr lang="en-US" sz="1800" kern="100">
                <a:effectLst/>
                <a:latin typeface="Cambria Math" panose="02040503050406030204" pitchFamily="18" charset="0"/>
                <a:ea typeface="Aptos" panose="020B0004020202020204" pitchFamily="34" charset="0"/>
                <a:cs typeface="Cambria Math" panose="02040503050406030204" pitchFamily="18" charset="0"/>
              </a:rPr>
              <a:t>‐</a:t>
            </a:r>
            <a:r>
              <a:rPr lang="en-US" sz="1800" kern="100">
                <a:effectLst/>
                <a:latin typeface="Aptos" panose="020B0004020202020204" pitchFamily="34" charset="0"/>
                <a:ea typeface="Aptos" panose="020B0004020202020204" pitchFamily="34" charset="0"/>
                <a:cs typeface="Times New Roman" panose="02020603050405020304" pitchFamily="18" charset="0"/>
              </a:rPr>
              <a:t>mass spectrometry (UHPLC-MS) and the accuracy of the single candidate metabolite biomarkers was further assessed. Machine learning was used to generate the best diagnostic and predictive algorithms.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Fifty metabolites associated with PSC diagnosis independent of age, biological sex and the presence of liver cirrhosis or UC. A model combining 13 metabolites differentiated patients with PSC from healthy controls with 98% accuracy both in the discovery and validation cohorts, respectively. Furthermore, 57 metabolites were altered in patients with PSC-CCA compared with PSC, independent of age, biological sex, presence of cirrhosis and anatomical CCA subtype. A model combining 13 of these metabolites accurately confirmed the presence of CCA in patients with PSC in the discovery and validation cohorts, with area under the curve (AUC) values of 0.91 and 0.90, respectively, particularly identifying patients with early tumor stages (0-II; AUC=0.930), being superior to CA19.9 (AUC=0.646). Noteworthy, the diagnostic capacity of this model was retained (AUC=0.92) when considering only patients with low serum CA19-9 levels (i.e. false-negative test result). Finally, a model including seven metabolites allowed the prediction of CCA development in patients with PSC before any clinical evidence of cancer, with a positive predictive value (PPV) of 83% and 73% in the discovery and validation cohorts, respectively.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The “3-in-1” metabolomic test is a useful non-invasive tool that allow the diagnosis of PSC and early PSC-CCA, as well as to predict CCA development. Implementation in clinical practice may improve risk stratification and follow-up in patients with PSC, facilitating personalized surveillance, early diagnosis and prioritize therapeutic decisions.</a:t>
            </a:r>
          </a:p>
        </p:txBody>
      </p:sp>
      <p:sp>
        <p:nvSpPr>
          <p:cNvPr id="4" name="Slide Number Placeholder 3">
            <a:extLst>
              <a:ext uri="{FF2B5EF4-FFF2-40B4-BE49-F238E27FC236}">
                <a16:creationId xmlns:a16="http://schemas.microsoft.com/office/drawing/2014/main" id="{FD59923F-BAD3-9D5B-1A7A-46D14AFA068B}"/>
              </a:ext>
            </a:extLst>
          </p:cNvPr>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258589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74FCA-0E17-2318-6DCF-1F4804184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8A73B-B4EA-24A7-D649-15574F484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8B098-57F1-F953-2792-DFB4E13D47B2}"/>
              </a:ext>
            </a:extLst>
          </p:cNvPr>
          <p:cNvSpPr>
            <a:spLocks noGrp="1"/>
          </p:cNvSpPr>
          <p:nvPr>
            <p:ph type="body" idx="1"/>
          </p:nvPr>
        </p:nvSpPr>
        <p:spPr/>
        <p:txBody>
          <a:bodyPr/>
          <a:lstStyle/>
          <a:p>
            <a:pPr>
              <a:lnSpc>
                <a:spcPct val="115000"/>
              </a:lnSpc>
              <a:spcAft>
                <a:spcPts val="800"/>
              </a:spcAft>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HCC = Hepatocellular carcinoma; ML = Machine Learning ; ST = Single tree.</a:t>
            </a:r>
            <a:br>
              <a:rPr lang="en-US" sz="1800" b="1" kern="100">
                <a:effectLst/>
                <a:latin typeface="Aptos" panose="020B0004020202020204" pitchFamily="34" charset="0"/>
                <a:ea typeface="Aptos" panose="020B0004020202020204" pitchFamily="34" charset="0"/>
                <a:cs typeface="Times New Roman" panose="02020603050405020304" pitchFamily="18" charset="0"/>
              </a:rPr>
            </a:br>
            <a:br>
              <a:rPr lang="en-US" sz="1800" b="1" kern="100">
                <a:effectLst/>
                <a:latin typeface="Aptos" panose="020B0004020202020204" pitchFamily="34" charset="0"/>
                <a:ea typeface="Aptos" panose="020B0004020202020204" pitchFamily="34" charset="0"/>
                <a:cs typeface="Times New Roman" panose="02020603050405020304" pitchFamily="18" charset="0"/>
              </a:rPr>
            </a:br>
            <a:r>
              <a:rPr lang="en-US" sz="1800" b="1" kern="100">
                <a:effectLst/>
                <a:latin typeface="Aptos" panose="020B0004020202020204" pitchFamily="34" charset="0"/>
                <a:ea typeface="Aptos" panose="020B0004020202020204" pitchFamily="34" charset="0"/>
                <a:cs typeface="Times New Roman" panose="02020603050405020304" pitchFamily="18" charset="0"/>
              </a:rPr>
              <a:t>TOP-107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Machine learning approaches for hepatocellular carcinoma risk stratification across various </a:t>
            </a:r>
            <a:r>
              <a:rPr lang="en-US" sz="1800" b="1" kern="100" err="1">
                <a:effectLst/>
                <a:latin typeface="Aptos" panose="020B0004020202020204" pitchFamily="34" charset="0"/>
                <a:ea typeface="Aptos" panose="020B0004020202020204" pitchFamily="34" charset="0"/>
                <a:cs typeface="Times New Roman" panose="02020603050405020304" pitchFamily="18" charset="0"/>
              </a:rPr>
              <a:t>aetiologies</a:t>
            </a:r>
            <a:r>
              <a:rPr lang="en-US" sz="1800" b="1" kern="10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CH" sz="1800" kern="100">
                <a:effectLst/>
                <a:latin typeface="Aptos" panose="020B0004020202020204" pitchFamily="34" charset="0"/>
                <a:ea typeface="Aptos" panose="020B0004020202020204" pitchFamily="34" charset="0"/>
                <a:cs typeface="Times New Roman" panose="02020603050405020304" pitchFamily="18" charset="0"/>
              </a:rPr>
              <a:t>Pierre Nahon1, </a:t>
            </a:r>
            <a:r>
              <a:rPr lang="fr-CH" sz="1800" kern="100" err="1">
                <a:effectLst/>
                <a:latin typeface="Aptos" panose="020B0004020202020204" pitchFamily="34" charset="0"/>
                <a:ea typeface="Aptos" panose="020B0004020202020204" pitchFamily="34" charset="0"/>
                <a:cs typeface="Times New Roman" panose="02020603050405020304" pitchFamily="18" charset="0"/>
              </a:rPr>
              <a:t>Layese</a:t>
            </a:r>
            <a:r>
              <a:rPr lang="fr-CH" sz="1800" kern="100">
                <a:effectLst/>
                <a:latin typeface="Aptos" panose="020B0004020202020204" pitchFamily="34" charset="0"/>
                <a:ea typeface="Aptos" panose="020B0004020202020204" pitchFamily="34" charset="0"/>
                <a:cs typeface="Times New Roman" panose="02020603050405020304" pitchFamily="18" charset="0"/>
              </a:rPr>
              <a:t> Richard2, Pierre-André Natella2, Lucia Parlati3, </a:t>
            </a:r>
            <a:r>
              <a:rPr lang="fr-CH" sz="1800" kern="100" err="1">
                <a:effectLst/>
                <a:latin typeface="Aptos" panose="020B0004020202020204" pitchFamily="34" charset="0"/>
                <a:ea typeface="Aptos" panose="020B0004020202020204" pitchFamily="34" charset="0"/>
                <a:cs typeface="Times New Roman" panose="02020603050405020304" pitchFamily="18" charset="0"/>
              </a:rPr>
              <a:t>Tounes</a:t>
            </a:r>
            <a:r>
              <a:rPr lang="fr-CH" sz="1800" kern="100">
                <a:effectLst/>
                <a:latin typeface="Aptos" panose="020B0004020202020204" pitchFamily="34" charset="0"/>
                <a:ea typeface="Aptos" panose="020B0004020202020204" pitchFamily="34" charset="0"/>
                <a:cs typeface="Times New Roman" panose="02020603050405020304" pitchFamily="18" charset="0"/>
              </a:rPr>
              <a:t> Saidi4, Nathalie Ganne-Carrié1, </a:t>
            </a:r>
            <a:r>
              <a:rPr lang="fr-CH" sz="1800" kern="100" err="1">
                <a:effectLst/>
                <a:latin typeface="Aptos" panose="020B0004020202020204" pitchFamily="34" charset="0"/>
                <a:ea typeface="Aptos" panose="020B0004020202020204" pitchFamily="34" charset="0"/>
                <a:cs typeface="Times New Roman" panose="02020603050405020304" pitchFamily="18" charset="0"/>
              </a:rPr>
              <a:t>NKontchou</a:t>
            </a:r>
            <a:r>
              <a:rPr lang="fr-CH" sz="1800" kern="100">
                <a:effectLst/>
                <a:latin typeface="Aptos" panose="020B0004020202020204" pitchFamily="34" charset="0"/>
                <a:ea typeface="Aptos" panose="020B0004020202020204" pitchFamily="34" charset="0"/>
                <a:cs typeface="Times New Roman" panose="02020603050405020304" pitchFamily="18" charset="0"/>
              </a:rPr>
              <a:t> Gisèle, Cendrine Chaffaut5, Fabrice Carrat6, Etienne Audureau2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CH" sz="1800" i="1" kern="100">
                <a:effectLst/>
                <a:latin typeface="Aptos" panose="020B0004020202020204" pitchFamily="34" charset="0"/>
                <a:ea typeface="Aptos" panose="020B0004020202020204" pitchFamily="34" charset="0"/>
                <a:cs typeface="Times New Roman" panose="02020603050405020304" pitchFamily="18" charset="0"/>
              </a:rPr>
              <a:t>1APHP Avicenne, Bobigny,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2APHP Mondor, Créteil,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3APHP Cochin, Paris,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4ANRS, Paris,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5APHP St Louis, Paris,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6APHP St Antoine, Paris, France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pierre.nahon@aphp.fr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New tools for HCC early detection are only cost-effective for patients with a high annual incidence exceeding 2%. The aim of this study was to develop Machine Learning (ML) models for risk stratification of HCC in prospective cohorts of patients with compensated cirrhosis and to compare their performance to traditional scoring systems.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Data were collected from the HCC 2000 trial, the ANRS CO12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CirVir</a:t>
            </a:r>
            <a:r>
              <a:rPr lang="en-US" sz="1800" kern="100">
                <a:effectLst/>
                <a:latin typeface="Aptos" panose="020B0004020202020204" pitchFamily="34" charset="0"/>
                <a:ea typeface="Aptos" panose="020B0004020202020204" pitchFamily="34" charset="0"/>
                <a:cs typeface="Times New Roman" panose="02020603050405020304" pitchFamily="18" charset="0"/>
              </a:rPr>
              <a:t> and CO22 </a:t>
            </a:r>
            <a:r>
              <a:rPr lang="en-US" sz="1800" kern="100" err="1">
                <a:effectLst/>
                <a:latin typeface="Aptos" panose="020B0004020202020204" pitchFamily="34" charset="0"/>
                <a:ea typeface="Aptos" panose="020B0004020202020204" pitchFamily="34" charset="0"/>
                <a:cs typeface="Times New Roman" panose="02020603050405020304" pitchFamily="18" charset="0"/>
              </a:rPr>
              <a:t>Hepather</a:t>
            </a:r>
            <a:r>
              <a:rPr lang="en-US" sz="1800" kern="100">
                <a:effectLst/>
                <a:latin typeface="Aptos" panose="020B0004020202020204" pitchFamily="34" charset="0"/>
                <a:ea typeface="Aptos" panose="020B0004020202020204" pitchFamily="34" charset="0"/>
                <a:cs typeface="Times New Roman" panose="02020603050405020304" pitchFamily="18" charset="0"/>
              </a:rPr>
              <a:t> cohorts, and CIRRAL cohort. All patients underwent semiannual ultrasound surveillance. The population was divided into a training group (two-thirds) and a validation group (one-third). The cumulative incidence of HCC was estimated within a competitive risk framework. A Fine-Gray regression model was constructed as a reference for comparison with the ML models, alongside the published FASTRAK and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aMAP</a:t>
            </a:r>
            <a:r>
              <a:rPr lang="en-US" sz="1800" kern="100">
                <a:effectLst/>
                <a:latin typeface="Aptos" panose="020B0004020202020204" pitchFamily="34" charset="0"/>
                <a:ea typeface="Aptos" panose="020B0004020202020204" pitchFamily="34" charset="0"/>
                <a:cs typeface="Times New Roman" panose="02020603050405020304" pitchFamily="18" charset="0"/>
              </a:rPr>
              <a:t> scores. A Single Tree (ST) model was developed using conditional decision tree methodology. Prognostic algorithms were derived using a Random Forest (RF) approach. The discrimination performance of the models was assessed in the validation set using the C-Index, and calibration curves were generated.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3,671 patients had either non-viral cirrhosis or cirrhosis related to resolved HCV or controlled HBV. After a median follow-up of 37.1 months in the training group, 182 patients (7.5%) developed HCC (1-yr incidence: 2.2%). 75 HCC cases occurred in the validation group (1-yr incidence: 2.4%). Non-viral causes of cirrhosis (alcohol and/or metabolic) were associated with a lower risk of HCC. The ST approach identified six main predictors, generating eight groups based on various combinations of these predictors, each with contrasting HCC risks. The most predictive factor at the root of the tree was age, which divided patients into two main subpopulations. Among younger patients, one group with slightly impaired liver function (despite a compensated status) showed moderate to high risks of HCC, while an extreme phenotype of young patients with resolved HCV infection and elevated GGT levels presented a particularly high risk despite normal liver function. RF models were constructed by aggregating 1,000 decision trees, confirming the results of the single tree analysis and identifying advanced age, GGT levels, thrombocytopenia, and elevated bilirubin as strong predictors of HCC. Comparisons of C-indexes indicated no significant advantage for the ML models over traditional short-term scores, although there appeared to be an improvement in long-term prediction (5-year C-index of 0.76 for RF versus 0.75 for all others). Calibration levels were similar between ML approaches and traditional models in the validation population.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ML algorithms highlight interactions between variables, aid in identifying patient clusters defined by varying risk levels, and highlight “extreme phenotypes” of patients with particularly high risks of HCC</a:t>
            </a:r>
          </a:p>
        </p:txBody>
      </p:sp>
      <p:sp>
        <p:nvSpPr>
          <p:cNvPr id="4" name="Slide Number Placeholder 3">
            <a:extLst>
              <a:ext uri="{FF2B5EF4-FFF2-40B4-BE49-F238E27FC236}">
                <a16:creationId xmlns:a16="http://schemas.microsoft.com/office/drawing/2014/main" id="{83CF439C-1D14-F1D1-D64A-AD1D8061739F}"/>
              </a:ext>
            </a:extLst>
          </p:cNvPr>
          <p:cNvSpPr>
            <a:spLocks noGrp="1"/>
          </p:cNvSpPr>
          <p:nvPr>
            <p:ph type="sldNum" sz="quarter" idx="5"/>
          </p:nvPr>
        </p:nvSpPr>
        <p:spPr/>
        <p:txBody>
          <a:bodyPr/>
          <a:lstStyle/>
          <a:p>
            <a:fld id="{F872C0F0-71E7-46B6-AA6F-1D7E0E2B8B3E}" type="slidenum">
              <a:rPr lang="en-US" smtClean="0"/>
              <a:t>9</a:t>
            </a:fld>
            <a:endParaRPr lang="en-US"/>
          </a:p>
        </p:txBody>
      </p:sp>
    </p:spTree>
    <p:extLst>
      <p:ext uri="{BB962C8B-B14F-4D97-AF65-F5344CB8AC3E}">
        <p14:creationId xmlns:p14="http://schemas.microsoft.com/office/powerpoint/2010/main" val="299548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47A5F-8A28-A8BB-89FF-8CC1F32E1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9CB79-19EC-D9E5-5B48-8A42DB071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CFE4F-F5B8-1411-D526-83EB2429FC31}"/>
              </a:ext>
            </a:extLst>
          </p:cNvPr>
          <p:cNvSpPr>
            <a:spLocks noGrp="1"/>
          </p:cNvSpPr>
          <p:nvPr>
            <p:ph type="body" idx="1"/>
          </p:nvPr>
        </p:nvSpPr>
        <p:spPr/>
        <p:txBody>
          <a:bodyPr/>
          <a:lstStyle/>
          <a:p>
            <a:pPr>
              <a:lnSpc>
                <a:spcPct val="115000"/>
              </a:lnSpc>
              <a:spcAft>
                <a:spcPts val="800"/>
              </a:spcAft>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HCC = Hepatocellular carcinoma; ML = Machine Learning ; ST = Single tree.</a:t>
            </a:r>
          </a:p>
          <a:p>
            <a:pPr>
              <a:lnSpc>
                <a:spcPct val="115000"/>
              </a:lnSpc>
              <a:spcAft>
                <a:spcPts val="800"/>
              </a:spcAft>
            </a:pPr>
            <a:endParaRPr lang="en-US" sz="1800" b="1"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TOP-107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Machine learning approaches for hepatocellular carcinoma risk stratification across various </a:t>
            </a:r>
            <a:r>
              <a:rPr lang="en-US" sz="1800" b="1" kern="100" err="1">
                <a:effectLst/>
                <a:latin typeface="Aptos" panose="020B0004020202020204" pitchFamily="34" charset="0"/>
                <a:ea typeface="Aptos" panose="020B0004020202020204" pitchFamily="34" charset="0"/>
                <a:cs typeface="Times New Roman" panose="02020603050405020304" pitchFamily="18" charset="0"/>
              </a:rPr>
              <a:t>aetiologies</a:t>
            </a:r>
            <a:r>
              <a:rPr lang="en-US" sz="1800" b="1" kern="10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CH" sz="1800" kern="100">
                <a:effectLst/>
                <a:latin typeface="Aptos" panose="020B0004020202020204" pitchFamily="34" charset="0"/>
                <a:ea typeface="Aptos" panose="020B0004020202020204" pitchFamily="34" charset="0"/>
                <a:cs typeface="Times New Roman" panose="02020603050405020304" pitchFamily="18" charset="0"/>
              </a:rPr>
              <a:t>Pierre Nahon1, </a:t>
            </a:r>
            <a:r>
              <a:rPr lang="fr-CH" sz="1800" kern="100" err="1">
                <a:effectLst/>
                <a:latin typeface="Aptos" panose="020B0004020202020204" pitchFamily="34" charset="0"/>
                <a:ea typeface="Aptos" panose="020B0004020202020204" pitchFamily="34" charset="0"/>
                <a:cs typeface="Times New Roman" panose="02020603050405020304" pitchFamily="18" charset="0"/>
              </a:rPr>
              <a:t>Layese</a:t>
            </a:r>
            <a:r>
              <a:rPr lang="fr-CH" sz="1800" kern="100">
                <a:effectLst/>
                <a:latin typeface="Aptos" panose="020B0004020202020204" pitchFamily="34" charset="0"/>
                <a:ea typeface="Aptos" panose="020B0004020202020204" pitchFamily="34" charset="0"/>
                <a:cs typeface="Times New Roman" panose="02020603050405020304" pitchFamily="18" charset="0"/>
              </a:rPr>
              <a:t> Richard2, Pierre-André Natella2, Lucia Parlati3, </a:t>
            </a:r>
            <a:r>
              <a:rPr lang="fr-CH" sz="1800" kern="100" err="1">
                <a:effectLst/>
                <a:latin typeface="Aptos" panose="020B0004020202020204" pitchFamily="34" charset="0"/>
                <a:ea typeface="Aptos" panose="020B0004020202020204" pitchFamily="34" charset="0"/>
                <a:cs typeface="Times New Roman" panose="02020603050405020304" pitchFamily="18" charset="0"/>
              </a:rPr>
              <a:t>Tounes</a:t>
            </a:r>
            <a:r>
              <a:rPr lang="fr-CH" sz="1800" kern="100">
                <a:effectLst/>
                <a:latin typeface="Aptos" panose="020B0004020202020204" pitchFamily="34" charset="0"/>
                <a:ea typeface="Aptos" panose="020B0004020202020204" pitchFamily="34" charset="0"/>
                <a:cs typeface="Times New Roman" panose="02020603050405020304" pitchFamily="18" charset="0"/>
              </a:rPr>
              <a:t> Saidi4, Nathalie Ganne-Carrié1, </a:t>
            </a:r>
            <a:r>
              <a:rPr lang="fr-CH" sz="1800" kern="100" err="1">
                <a:effectLst/>
                <a:latin typeface="Aptos" panose="020B0004020202020204" pitchFamily="34" charset="0"/>
                <a:ea typeface="Aptos" panose="020B0004020202020204" pitchFamily="34" charset="0"/>
                <a:cs typeface="Times New Roman" panose="02020603050405020304" pitchFamily="18" charset="0"/>
              </a:rPr>
              <a:t>NKontchou</a:t>
            </a:r>
            <a:r>
              <a:rPr lang="fr-CH" sz="1800" kern="100">
                <a:effectLst/>
                <a:latin typeface="Aptos" panose="020B0004020202020204" pitchFamily="34" charset="0"/>
                <a:ea typeface="Aptos" panose="020B0004020202020204" pitchFamily="34" charset="0"/>
                <a:cs typeface="Times New Roman" panose="02020603050405020304" pitchFamily="18" charset="0"/>
              </a:rPr>
              <a:t> Gisèle, Cendrine Chaffaut5, Fabrice Carrat6, Etienne Audureau2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CH" sz="1800" i="1" kern="100">
                <a:effectLst/>
                <a:latin typeface="Aptos" panose="020B0004020202020204" pitchFamily="34" charset="0"/>
                <a:ea typeface="Aptos" panose="020B0004020202020204" pitchFamily="34" charset="0"/>
                <a:cs typeface="Times New Roman" panose="02020603050405020304" pitchFamily="18" charset="0"/>
              </a:rPr>
              <a:t>1APHP Avicenne, Bobigny,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2APHP Mondor, Créteil,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3APHP Cochin, Paris,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4ANRS, Paris,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5APHP St Louis, Paris, France</a:t>
            </a:r>
            <a:r>
              <a:rPr lang="fr-CH" sz="1800" kern="100">
                <a:effectLst/>
                <a:latin typeface="Aptos" panose="020B0004020202020204" pitchFamily="34" charset="0"/>
                <a:ea typeface="Aptos" panose="020B0004020202020204" pitchFamily="34" charset="0"/>
                <a:cs typeface="Times New Roman" panose="02020603050405020304" pitchFamily="18" charset="0"/>
              </a:rPr>
              <a:t>, </a:t>
            </a:r>
            <a:r>
              <a:rPr lang="fr-CH" sz="1800" i="1" kern="100">
                <a:effectLst/>
                <a:latin typeface="Aptos" panose="020B0004020202020204" pitchFamily="34" charset="0"/>
                <a:ea typeface="Aptos" panose="020B0004020202020204" pitchFamily="34" charset="0"/>
                <a:cs typeface="Times New Roman" panose="02020603050405020304" pitchFamily="18" charset="0"/>
              </a:rPr>
              <a:t>6APHP St Antoine, Paris, France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pierre.nahon@aphp.fr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New tools for HCC early detection are only cost-effective for patients with a high annual incidence exceeding 2%. The aim of this study was to develop Machine Learning (ML) models for risk stratification of HCC in prospective cohorts of patients with compensated cirrhosis and to compare their performance to traditional scoring systems.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Data were collected from the HCC 2000 trial, the ANRS CO12 </a:t>
            </a:r>
            <a:r>
              <a:rPr lang="en-US" sz="1800" kern="100" err="1">
                <a:effectLst/>
                <a:latin typeface="Aptos" panose="020B0004020202020204" pitchFamily="34" charset="0"/>
                <a:ea typeface="Aptos" panose="020B0004020202020204" pitchFamily="34" charset="0"/>
                <a:cs typeface="Times New Roman" panose="02020603050405020304" pitchFamily="18" charset="0"/>
              </a:rPr>
              <a:t>CirVir</a:t>
            </a:r>
            <a:r>
              <a:rPr lang="en-US" sz="1800" kern="100">
                <a:effectLst/>
                <a:latin typeface="Aptos" panose="020B0004020202020204" pitchFamily="34" charset="0"/>
                <a:ea typeface="Aptos" panose="020B0004020202020204" pitchFamily="34" charset="0"/>
                <a:cs typeface="Times New Roman" panose="02020603050405020304" pitchFamily="18" charset="0"/>
              </a:rPr>
              <a:t> and CO22 </a:t>
            </a:r>
            <a:r>
              <a:rPr lang="en-US" sz="1800" kern="100" err="1">
                <a:effectLst/>
                <a:latin typeface="Aptos" panose="020B0004020202020204" pitchFamily="34" charset="0"/>
                <a:ea typeface="Aptos" panose="020B0004020202020204" pitchFamily="34" charset="0"/>
                <a:cs typeface="Times New Roman" panose="02020603050405020304" pitchFamily="18" charset="0"/>
              </a:rPr>
              <a:t>Hepather</a:t>
            </a:r>
            <a:r>
              <a:rPr lang="en-US" sz="1800" kern="100">
                <a:effectLst/>
                <a:latin typeface="Aptos" panose="020B0004020202020204" pitchFamily="34" charset="0"/>
                <a:ea typeface="Aptos" panose="020B0004020202020204" pitchFamily="34" charset="0"/>
                <a:cs typeface="Times New Roman" panose="02020603050405020304" pitchFamily="18" charset="0"/>
              </a:rPr>
              <a:t> cohorts, and CIRRAL cohort. All patients underwent semiannual ultrasound surveillance. The population was divided into a training group (two-thirds) and a validation group (one-third). The cumulative incidence of HCC was estimated within a competitive risk framework. A Fine-Gray regression model was constructed as a reference for comparison with the ML models, alongside the published FASTRAK and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aMAP</a:t>
            </a:r>
            <a:r>
              <a:rPr lang="en-US" sz="1800" kern="100">
                <a:effectLst/>
                <a:latin typeface="Aptos" panose="020B0004020202020204" pitchFamily="34" charset="0"/>
                <a:ea typeface="Aptos" panose="020B0004020202020204" pitchFamily="34" charset="0"/>
                <a:cs typeface="Times New Roman" panose="02020603050405020304" pitchFamily="18" charset="0"/>
              </a:rPr>
              <a:t> scores. A Single Tree (ST) model was developed using conditional decision tree methodology. Prognostic algorithms were derived using a Random Forest (RF) approach. The discrimination performance of the models was assessed in the validation set using the C-Index, and calibration curves were generated.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3,671 patients had either non-viral cirrhosis or cirrhosis related to resolved HCV or controlled HBV. After a median follow-up of 37.1 months in the training group, 182 patients (7.5%) developed HCC (1-yr incidence: 2.2%). 75 HCC cases occurred in the validation group (1-yr incidence: 2.4%). Non-viral causes of cirrhosis (alcohol and/or metabolic) were associated with a lower risk of HCC. The ST approach identified six main predictors, generating eight groups based on various combinations of these predictors, each with contrasting HCC risks. The most predictive factor at the root of the tree was age, which divided patients into two main subpopulations. Among younger patients, one group with slightly impaired liver function (despite a compensated status) showed moderate to high risks of HCC, while an extreme phenotype of young patients with resolved HCV infection and elevated GGT levels presented a particularly high risk despite normal liver function. RF models were constructed by aggregating 1,000 decision trees, confirming the results of the single tree analysis and identifying advanced age, GGT levels, thrombocytopenia, and elevated bilirubin as strong predictors of HCC. Comparisons of C-indexes indicated no significant advantage for the ML models over traditional short-term scores, although there appeared to be an improvement in long-term prediction (5-year C-index of 0.76 for RF versus 0.75 for all others). Calibration levels were similar between ML approaches and traditional models in the validation population.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ML algorithms highlight interactions between variables, aid in identifying patient clusters defined by varying risk levels, and highlight “extreme phenotypes” of patients with particularly high risks of HCC</a:t>
            </a:r>
          </a:p>
        </p:txBody>
      </p:sp>
      <p:sp>
        <p:nvSpPr>
          <p:cNvPr id="4" name="Slide Number Placeholder 3">
            <a:extLst>
              <a:ext uri="{FF2B5EF4-FFF2-40B4-BE49-F238E27FC236}">
                <a16:creationId xmlns:a16="http://schemas.microsoft.com/office/drawing/2014/main" id="{F79D1D25-05BB-9F43-DD1B-2285998BFB0A}"/>
              </a:ext>
            </a:extLst>
          </p:cNvPr>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222511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C6586-39FE-B92C-2C64-0F4AF9780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27C7F-1786-5041-C282-1E33E13CD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E940E-83A1-F0EF-BF9E-17ECE46E9696}"/>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fr-CH" sz="1800" b="1" i="0"/>
              <a:t>:</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a:t>
            </a:r>
            <a:r>
              <a:rPr lang="fr-CH" sz="1800" b="0" i="0">
                <a:effectLst/>
                <a:latin typeface="Calibri" panose="020F0502020204030204" pitchFamily="34" charset="0"/>
              </a:rPr>
              <a:t>AJCC = American joint </a:t>
            </a:r>
            <a:r>
              <a:rPr lang="fr-CH" sz="1800" b="0" i="0" err="1">
                <a:effectLst/>
                <a:latin typeface="Calibri" panose="020F0502020204030204" pitchFamily="34" charset="0"/>
              </a:rPr>
              <a:t>committee</a:t>
            </a:r>
            <a:r>
              <a:rPr lang="fr-CH" sz="1800" b="0" i="0">
                <a:effectLst/>
                <a:latin typeface="Calibri" panose="020F0502020204030204" pitchFamily="34" charset="0"/>
              </a:rPr>
              <a:t> on cancer; ER = </a:t>
            </a:r>
            <a:r>
              <a:rPr lang="fr-CH" sz="1800" b="0" i="0" err="1">
                <a:effectLst/>
                <a:latin typeface="Calibri" panose="020F0502020204030204" pitchFamily="34" charset="0"/>
              </a:rPr>
              <a:t>Early</a:t>
            </a:r>
            <a:r>
              <a:rPr lang="fr-CH" sz="1800" b="0" i="0">
                <a:effectLst/>
                <a:latin typeface="Calibri" panose="020F0502020204030204" pitchFamily="34" charset="0"/>
              </a:rPr>
              <a:t> </a:t>
            </a:r>
            <a:r>
              <a:rPr lang="fr-CH" sz="1800" b="0" i="0" err="1">
                <a:effectLst/>
                <a:latin typeface="Calibri" panose="020F0502020204030204" pitchFamily="34" charset="0"/>
              </a:rPr>
              <a:t>Reccurence</a:t>
            </a:r>
            <a:r>
              <a:rPr lang="fr-CH" sz="1800" b="0" i="0">
                <a:effectLst/>
                <a:latin typeface="Calibri" panose="020F0502020204030204" pitchFamily="34" charset="0"/>
              </a:rPr>
              <a:t>; </a:t>
            </a:r>
            <a:r>
              <a:rPr lang="fr-CH" sz="1800" b="0" i="0" err="1">
                <a:effectLst/>
                <a:latin typeface="Calibri" panose="020F0502020204030204" pitchFamily="34" charset="0"/>
              </a:rPr>
              <a:t>iCCA</a:t>
            </a:r>
            <a:r>
              <a:rPr lang="fr-CH" sz="1800" b="0" i="0">
                <a:effectLst/>
                <a:latin typeface="Calibri" panose="020F0502020204030204" pitchFamily="34" charset="0"/>
              </a:rPr>
              <a:t> = </a:t>
            </a:r>
            <a:r>
              <a:rPr lang="fr-CH" sz="1800" b="0" i="0" err="1">
                <a:effectLst/>
                <a:latin typeface="Calibri" panose="020F0502020204030204" pitchFamily="34" charset="0"/>
              </a:rPr>
              <a:t>Intrahepatic</a:t>
            </a:r>
            <a:r>
              <a:rPr lang="fr-CH" sz="1800" b="0" i="0">
                <a:effectLst/>
                <a:latin typeface="Calibri" panose="020F0502020204030204" pitchFamily="34" charset="0"/>
              </a:rPr>
              <a:t> CCA.</a:t>
            </a:r>
          </a:p>
          <a:p>
            <a:pPr>
              <a:lnSpc>
                <a:spcPct val="115000"/>
              </a:lnSpc>
              <a:spcAft>
                <a:spcPts val="800"/>
              </a:spcAft>
            </a:pPr>
            <a:br>
              <a:rPr lang="en-US" sz="1800" b="1" kern="100">
                <a:effectLst/>
                <a:latin typeface="Aptos" panose="020B0004020202020204" pitchFamily="34" charset="0"/>
                <a:ea typeface="Aptos" panose="020B0004020202020204" pitchFamily="34" charset="0"/>
                <a:cs typeface="Times New Roman" panose="02020603050405020304" pitchFamily="18" charset="0"/>
              </a:rPr>
            </a:br>
            <a:r>
              <a:rPr lang="en-US" sz="1800" b="1" kern="100">
                <a:effectLst/>
                <a:latin typeface="Aptos" panose="020B0004020202020204" pitchFamily="34" charset="0"/>
                <a:ea typeface="Aptos" panose="020B0004020202020204" pitchFamily="34" charset="0"/>
                <a:cs typeface="Times New Roman" panose="02020603050405020304" pitchFamily="18" charset="0"/>
              </a:rPr>
              <a:t>TOP-093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Development and external validation of preoperative prediction model for early recurrence of intrahepatic cholangiocarcinoma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Sang Hyun Choi1, Dong Hwan Kim1, Sehee Kim1, Seung Soo Lee2 </a:t>
            </a:r>
          </a:p>
          <a:p>
            <a:pPr>
              <a:lnSpc>
                <a:spcPct val="115000"/>
              </a:lnSpc>
              <a:spcAft>
                <a:spcPts val="800"/>
              </a:spcAft>
            </a:pPr>
            <a:r>
              <a:rPr lang="en-US" sz="1800" i="1" kern="100">
                <a:effectLst/>
                <a:latin typeface="Aptos" panose="020B0004020202020204" pitchFamily="34" charset="0"/>
                <a:ea typeface="Aptos" panose="020B0004020202020204" pitchFamily="34" charset="0"/>
                <a:cs typeface="Times New Roman" panose="02020603050405020304" pitchFamily="18" charset="0"/>
              </a:rPr>
              <a:t>1Asan Medical Center, Seoul, Korea, Rep. of South</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i="1" kern="100">
                <a:effectLst/>
                <a:latin typeface="Aptos" panose="020B0004020202020204" pitchFamily="34" charset="0"/>
                <a:ea typeface="Aptos" panose="020B0004020202020204" pitchFamily="34" charset="0"/>
                <a:cs typeface="Times New Roman" panose="02020603050405020304" pitchFamily="18" charset="0"/>
              </a:rPr>
              <a:t>2asa, Seoul, Korea, Rep. of South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Email: edwardchoi83@gmail.com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a:effectLst/>
                <a:latin typeface="Aptos" panose="020B0004020202020204" pitchFamily="34" charset="0"/>
                <a:ea typeface="Aptos" panose="020B0004020202020204" pitchFamily="34" charset="0"/>
                <a:cs typeface="Times New Roman" panose="02020603050405020304" pitchFamily="18" charset="0"/>
              </a:rPr>
              <a:t>Early recurrence (ER) of intrahepatic cholangiocarcinoma (ICCA) following surgical resection is clinically significant. This study aimed to develop and validate a preoperative risk scoring system to predict ER of ICCA after surgical resection, utilizing clinical and computed tomography (CT) features.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a:effectLst/>
                <a:latin typeface="Aptos" panose="020B0004020202020204" pitchFamily="34" charset="0"/>
                <a:ea typeface="Aptos" panose="020B0004020202020204" pitchFamily="34" charset="0"/>
                <a:cs typeface="Times New Roman" panose="02020603050405020304" pitchFamily="18" charset="0"/>
              </a:rPr>
              <a:t>This multicenter retrospective study included 365 patients who underwent curative-intent surgical resection for ICCA at six institutions between 2009 and 2016. Of these, 264 patients from one institution constituted the development cohort, while 101 patients from the other institutions constituted the external validation cohort. Logistic regression models were constructed to predict ER based on preoperative variables and were subsequently translated into a risk-scoring system. The discrimination performance of the risk-scoring system was validated using external data and compared to the American Joint Committee on Cancer (AJCC) TNM staging system.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a:effectLst/>
                <a:latin typeface="Aptos" panose="020B0004020202020204" pitchFamily="34" charset="0"/>
                <a:ea typeface="Aptos" panose="020B0004020202020204" pitchFamily="34" charset="0"/>
                <a:cs typeface="Times New Roman" panose="02020603050405020304" pitchFamily="18" charset="0"/>
              </a:rPr>
              <a:t>Among the 365 patients (mean age, 62 ± 10 years, 229 men), 153 had ER. A preoperative risk scoring system that incorporated both clinical and CT features demonstrated superior discriminatory performance compared to the postoperative AJCC TNM staging system in both the development (area under the curve [AUC], 0.78 vs. 0.68; p = 0.002) and validation cohorts (AUC, 0.69 vs. 0.66; p = 0.641). The preoperative risk scoring system effectively stratified patients based on their risk for ER: the 1-year recurrence-free survival rates for the low, intermediate, and high-risk groups were 85.5%, 56.6%, and 15.6%, respectively (p &lt; 0.001) in the development cohort, and 87.5%, 58.5%, and 25.0%, respectively (p &lt; 0.001) in the validation cohort. </a:t>
            </a:r>
          </a:p>
          <a:p>
            <a:pPr>
              <a:lnSpc>
                <a:spcPct val="115000"/>
              </a:lnSpc>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a:effectLst/>
                <a:latin typeface="Aptos" panose="020B0004020202020204" pitchFamily="34" charset="0"/>
                <a:ea typeface="Aptos" panose="020B0004020202020204" pitchFamily="34" charset="0"/>
                <a:cs typeface="Times New Roman" panose="02020603050405020304" pitchFamily="18" charset="0"/>
              </a:rPr>
              <a:t>A preoperative risk scoring system that incorporates clinical and CT imaging features was valuable in identifying high-risk patients with ICCA for ER </a:t>
            </a:r>
          </a:p>
          <a:p>
            <a:pPr>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following resection.</a:t>
            </a:r>
          </a:p>
        </p:txBody>
      </p:sp>
      <p:sp>
        <p:nvSpPr>
          <p:cNvPr id="4" name="Slide Number Placeholder 3">
            <a:extLst>
              <a:ext uri="{FF2B5EF4-FFF2-40B4-BE49-F238E27FC236}">
                <a16:creationId xmlns:a16="http://schemas.microsoft.com/office/drawing/2014/main" id="{1E0752F3-7071-E36A-6D80-52A69D2C9439}"/>
              </a:ext>
            </a:extLst>
          </p:cNvPr>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1646613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descr="A pink background with white text and flowers&#10;&#10;AI-generated content may be incorrect.">
            <a:extLst>
              <a:ext uri="{FF2B5EF4-FFF2-40B4-BE49-F238E27FC236}">
                <a16:creationId xmlns:a16="http://schemas.microsoft.com/office/drawing/2014/main" id="{FB3943A8-CC9C-D9EE-D511-A2937EECAA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2" name="Picture 11" descr="A pink and white border with flowers&#10;&#10;AI-generated content may be incorrect.">
            <a:extLst>
              <a:ext uri="{FF2B5EF4-FFF2-40B4-BE49-F238E27FC236}">
                <a16:creationId xmlns:a16="http://schemas.microsoft.com/office/drawing/2014/main" id="{A818D79A-8ACE-91D0-DB4B-B90137B0A7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ctr">
              <a:defRPr sz="5400">
                <a:solidFill>
                  <a:srgbClr val="004B87"/>
                </a:solidFill>
                <a:latin typeface="HelveticaNeueLT Pro 65 Md" panose="020B0604020202020204" pitchFamily="34" charset="0"/>
              </a:defRPr>
            </a:lvl1pPr>
          </a:lstStyle>
          <a:p>
            <a:r>
              <a:rPr lang="en-US"/>
              <a:t>Title</a:t>
            </a:r>
            <a:br>
              <a:rPr lang="en-US"/>
            </a:br>
            <a:endParaRPr lang="en-US"/>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ctr">
              <a:buNone/>
              <a:defRPr sz="2400">
                <a:solidFill>
                  <a:srgbClr val="004B87"/>
                </a:solidFill>
                <a:latin typeface="HelveticaNeueLT Pro 55 Roman"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descr="A white rectangular object with a red border&#10;&#10;AI-generated content may be incorrect.">
            <a:extLst>
              <a:ext uri="{FF2B5EF4-FFF2-40B4-BE49-F238E27FC236}">
                <a16:creationId xmlns:a16="http://schemas.microsoft.com/office/drawing/2014/main" id="{CE82E98B-5F88-83CB-226B-B09DACE589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8" name="Picture 7" descr="A white rectangular object with a red border&#10;&#10;AI-generated content may be incorrect.">
            <a:extLst>
              <a:ext uri="{FF2B5EF4-FFF2-40B4-BE49-F238E27FC236}">
                <a16:creationId xmlns:a16="http://schemas.microsoft.com/office/drawing/2014/main" id="{1D1F2854-EBD5-92A3-D9D4-4356880C68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lstStyle>
            <a:lvl1pPr>
              <a:defRPr>
                <a:solidFill>
                  <a:srgbClr val="004B87"/>
                </a:solidFill>
                <a:latin typeface="HelveticaNeueLT Pro 55 Roman" panose="020B0604020202020204" pitchFamily="34" charset="0"/>
              </a:defRPr>
            </a:lvl1pPr>
          </a:lstStyle>
          <a:p>
            <a:pPr lvl="0"/>
            <a:r>
              <a:rPr lang="en-US"/>
              <a:t>Content</a:t>
            </a:r>
          </a:p>
        </p:txBody>
      </p:sp>
      <p:sp>
        <p:nvSpPr>
          <p:cNvPr id="6" name="Title 1">
            <a:extLst>
              <a:ext uri="{FF2B5EF4-FFF2-40B4-BE49-F238E27FC236}">
                <a16:creationId xmlns:a16="http://schemas.microsoft.com/office/drawing/2014/main" id="{F17C41FE-4C8A-AD47-3829-D8857DBFCD56}"/>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HelveticaNeueLT Pro 65 Md" panose="020B0604020202020204" pitchFamily="34" charset="0"/>
              </a:defRPr>
            </a:lvl1pPr>
          </a:lstStyle>
          <a:p>
            <a:r>
              <a:rPr lang="en-US"/>
              <a:t>Title</a:t>
            </a:r>
          </a:p>
        </p:txBody>
      </p:sp>
    </p:spTree>
    <p:extLst>
      <p:ext uri="{BB962C8B-B14F-4D97-AF65-F5344CB8AC3E}">
        <p14:creationId xmlns:p14="http://schemas.microsoft.com/office/powerpoint/2010/main" val="2205083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5/6/2025</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svg"/><Relationship Id="rId11" Type="http://schemas.openxmlformats.org/officeDocument/2006/relationships/image" Target="../media/image5.svg"/><Relationship Id="rId5" Type="http://schemas.openxmlformats.org/officeDocument/2006/relationships/image" Target="../media/image25.png"/><Relationship Id="rId10" Type="http://schemas.openxmlformats.org/officeDocument/2006/relationships/image" Target="../media/image4.png"/><Relationship Id="rId4" Type="http://schemas.openxmlformats.org/officeDocument/2006/relationships/image" Target="../media/image13.svg"/><Relationship Id="rId9"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9.png"/><Relationship Id="rId7"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svg"/><Relationship Id="rId11" Type="http://schemas.microsoft.com/office/2007/relationships/hdphoto" Target="../media/hdphoto3.wdp"/><Relationship Id="rId5" Type="http://schemas.openxmlformats.org/officeDocument/2006/relationships/image" Target="../media/image30.png"/><Relationship Id="rId10" Type="http://schemas.openxmlformats.org/officeDocument/2006/relationships/image" Target="../media/image32.png"/><Relationship Id="rId4" Type="http://schemas.microsoft.com/office/2007/relationships/hdphoto" Target="../media/hdphoto2.wdp"/><Relationship Id="rId9"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1.svg"/><Relationship Id="rId9"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3.svg"/><Relationship Id="rId9"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3.svg"/><Relationship Id="rId9"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0.sv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3.svg"/><Relationship Id="rId9"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 Target="slide6.xm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image" Target="../media/image5.svg"/><Relationship Id="rId5" Type="http://schemas.openxmlformats.org/officeDocument/2006/relationships/image" Target="../media/image9.sv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clinicaltrials.gov/study/NCT05879328" TargetMode="External"/><Relationship Id="rId7" Type="http://schemas.openxmlformats.org/officeDocument/2006/relationships/image" Target="../media/image45.sv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svg"/><Relationship Id="rId10" Type="http://schemas.openxmlformats.org/officeDocument/2006/relationships/image" Target="../media/image5.svg"/><Relationship Id="rId4" Type="http://schemas.openxmlformats.org/officeDocument/2006/relationships/image" Target="../media/image42.png"/><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2.png"/><Relationship Id="rId7" Type="http://schemas.openxmlformats.org/officeDocument/2006/relationships/image" Target="../media/image47.png"/><Relationship Id="rId12" Type="http://schemas.openxmlformats.org/officeDocument/2006/relationships/image" Target="../media/image5.sv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microsoft.com/office/2007/relationships/hdphoto" Target="../media/hdphoto4.wdp"/><Relationship Id="rId11" Type="http://schemas.openxmlformats.org/officeDocument/2006/relationships/image" Target="../media/image4.png"/><Relationship Id="rId5" Type="http://schemas.openxmlformats.org/officeDocument/2006/relationships/image" Target="../media/image46.png"/><Relationship Id="rId10" Type="http://schemas.openxmlformats.org/officeDocument/2006/relationships/slide" Target="slide3.xml"/><Relationship Id="rId4" Type="http://schemas.openxmlformats.org/officeDocument/2006/relationships/image" Target="../media/image13.svg"/><Relationship Id="rId9" Type="http://schemas.openxmlformats.org/officeDocument/2006/relationships/image" Target="../media/image49.svg"/></Relationships>
</file>

<file path=ppt/slides/_rels/slide3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50.png"/><Relationship Id="rId7" Type="http://schemas.openxmlformats.org/officeDocument/2006/relationships/image" Target="../media/image42.png"/><Relationship Id="rId12" Type="http://schemas.openxmlformats.org/officeDocument/2006/relationships/hyperlink" Target="https://www.journal-of-hepatology.eu/article/S0168-8278(24)02771-5/fulltext"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microsoft.com/office/2007/relationships/hdphoto" Target="../media/hdphoto5.wdp"/><Relationship Id="rId11" Type="http://schemas.openxmlformats.org/officeDocument/2006/relationships/image" Target="../media/image5.svg"/><Relationship Id="rId5" Type="http://schemas.openxmlformats.org/officeDocument/2006/relationships/image" Target="../media/image52.png"/><Relationship Id="rId10" Type="http://schemas.openxmlformats.org/officeDocument/2006/relationships/image" Target="../media/image4.png"/><Relationship Id="rId4" Type="http://schemas.openxmlformats.org/officeDocument/2006/relationships/image" Target="../media/image51.svg"/><Relationship Id="rId9"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sv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slide" Target="slide3.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18.xml"/><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28.xml"/><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 Target="slide31.xm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5.svg"/><Relationship Id="rId4" Type="http://schemas.openxmlformats.org/officeDocument/2006/relationships/image" Target="../media/image16.sv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0.png"/><Relationship Id="rId7"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AB8C3-6E3D-77CF-B184-4D09AF25CF27}"/>
            </a:ext>
          </a:extLst>
        </p:cNvPr>
        <p:cNvGrpSpPr/>
        <p:nvPr/>
      </p:nvGrpSpPr>
      <p:grpSpPr>
        <a:xfrm>
          <a:off x="0" y="0"/>
          <a:ext cx="0" cy="0"/>
          <a:chOff x="0" y="0"/>
          <a:chExt cx="0" cy="0"/>
        </a:xfrm>
      </p:grpSpPr>
      <p:sp>
        <p:nvSpPr>
          <p:cNvPr id="395" name="Rectangle: Rounded Corners 394">
            <a:extLst>
              <a:ext uri="{FF2B5EF4-FFF2-40B4-BE49-F238E27FC236}">
                <a16:creationId xmlns:a16="http://schemas.microsoft.com/office/drawing/2014/main" id="{DF48AAA3-2EF1-4BF3-E3AB-9F39D1E51429}"/>
              </a:ext>
            </a:extLst>
          </p:cNvPr>
          <p:cNvSpPr/>
          <p:nvPr/>
        </p:nvSpPr>
        <p:spPr>
          <a:xfrm>
            <a:off x="4923790" y="1041665"/>
            <a:ext cx="6656081" cy="3702302"/>
          </a:xfrm>
          <a:prstGeom prst="roundRect">
            <a:avLst>
              <a:gd name="adj" fmla="val 6715"/>
            </a:avLst>
          </a:prstGeom>
          <a:no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397" name="Rectangle: Rounded Corners 396">
            <a:extLst>
              <a:ext uri="{FF2B5EF4-FFF2-40B4-BE49-F238E27FC236}">
                <a16:creationId xmlns:a16="http://schemas.microsoft.com/office/drawing/2014/main" id="{376ED798-2EF6-187B-24C7-79F69619A224}"/>
              </a:ext>
            </a:extLst>
          </p:cNvPr>
          <p:cNvSpPr/>
          <p:nvPr/>
        </p:nvSpPr>
        <p:spPr>
          <a:xfrm>
            <a:off x="4910258" y="916102"/>
            <a:ext cx="2524063" cy="310136"/>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6" name="Rectangle: Rounded Corners 25">
            <a:extLst>
              <a:ext uri="{FF2B5EF4-FFF2-40B4-BE49-F238E27FC236}">
                <a16:creationId xmlns:a16="http://schemas.microsoft.com/office/drawing/2014/main" id="{77DC89E2-88EE-D018-4EA1-C14E92901F4E}"/>
              </a:ext>
            </a:extLst>
          </p:cNvPr>
          <p:cNvSpPr/>
          <p:nvPr/>
        </p:nvSpPr>
        <p:spPr>
          <a:xfrm>
            <a:off x="5615489" y="4794058"/>
            <a:ext cx="6205969" cy="1489780"/>
          </a:xfrm>
          <a:prstGeom prst="roundRect">
            <a:avLst>
              <a:gd name="adj" fmla="val 9253"/>
            </a:avLst>
          </a:prstGeom>
          <a:solidFill>
            <a:schemeClr val="accent4"/>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347A3F45-9274-EAC1-E492-02B5E0AD8A65}"/>
              </a:ext>
            </a:extLst>
          </p:cNvPr>
          <p:cNvSpPr/>
          <p:nvPr/>
        </p:nvSpPr>
        <p:spPr>
          <a:xfrm>
            <a:off x="352424" y="832388"/>
            <a:ext cx="11485417" cy="5468383"/>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C33BE387-C162-0BD9-850B-A6A0716B3115}"/>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err="1">
                <a:solidFill>
                  <a:schemeClr val="bg1"/>
                </a:solidFill>
                <a:effectLst/>
                <a:latin typeface="Arial" panose="020B0604020202020204" pitchFamily="34" charset="0"/>
              </a:rPr>
              <a:t>Results</a:t>
            </a:r>
            <a:r>
              <a:rPr lang="fr-CH" b="1" i="0">
                <a:solidFill>
                  <a:schemeClr val="bg1"/>
                </a:solidFill>
                <a:effectLst/>
                <a:latin typeface="Arial" panose="020B0604020202020204" pitchFamily="34" charset="0"/>
              </a:rPr>
              <a:t> </a:t>
            </a:r>
            <a:endParaRPr lang="en-US" b="1" i="0">
              <a:solidFill>
                <a:schemeClr val="bg1"/>
              </a:solidFill>
              <a:effectLst/>
            </a:endParaRPr>
          </a:p>
        </p:txBody>
      </p:sp>
      <p:sp>
        <p:nvSpPr>
          <p:cNvPr id="2" name="Title 1">
            <a:extLst>
              <a:ext uri="{FF2B5EF4-FFF2-40B4-BE49-F238E27FC236}">
                <a16:creationId xmlns:a16="http://schemas.microsoft.com/office/drawing/2014/main" id="{33EB1386-4021-B30B-C045-E4A22AD4AE48}"/>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TOP-107 </a:t>
            </a:r>
          </a:p>
          <a:p>
            <a:r>
              <a:rPr lang="en-US" sz="1800">
                <a:latin typeface="Arial" panose="020B0604020202020204" pitchFamily="34" charset="0"/>
                <a:ea typeface="Times New Roman" panose="02020603050405020304" pitchFamily="18" charset="0"/>
              </a:rPr>
              <a:t>Machine learning approaches for hepatocellular carcinoma risk stratification across various </a:t>
            </a:r>
            <a:r>
              <a:rPr lang="en-US" sz="1800" err="1">
                <a:latin typeface="Arial" panose="020B0604020202020204" pitchFamily="34" charset="0"/>
                <a:ea typeface="Times New Roman" panose="02020603050405020304" pitchFamily="18" charset="0"/>
              </a:rPr>
              <a:t>aetiologies</a:t>
            </a:r>
            <a:r>
              <a:rPr lang="en-US" sz="1800">
                <a:latin typeface="Arial" panose="020B0604020202020204" pitchFamily="34" charset="0"/>
                <a:ea typeface="Times New Roman" panose="02020603050405020304" pitchFamily="18" charset="0"/>
              </a:rPr>
              <a:t> </a:t>
            </a:r>
            <a:endParaRPr lang="en-US"/>
          </a:p>
        </p:txBody>
      </p:sp>
      <p:grpSp>
        <p:nvGrpSpPr>
          <p:cNvPr id="13" name="Group 12">
            <a:extLst>
              <a:ext uri="{FF2B5EF4-FFF2-40B4-BE49-F238E27FC236}">
                <a16:creationId xmlns:a16="http://schemas.microsoft.com/office/drawing/2014/main" id="{17062426-6EE0-3DA5-D4CE-B9A2BED5898B}"/>
              </a:ext>
            </a:extLst>
          </p:cNvPr>
          <p:cNvGrpSpPr/>
          <p:nvPr/>
        </p:nvGrpSpPr>
        <p:grpSpPr>
          <a:xfrm>
            <a:off x="539392" y="4160867"/>
            <a:ext cx="4068316" cy="1987746"/>
            <a:chOff x="5616027" y="1490297"/>
            <a:chExt cx="4068316" cy="1987746"/>
          </a:xfrm>
        </p:grpSpPr>
        <p:sp>
          <p:nvSpPr>
            <p:cNvPr id="27" name="Rectangle: Rounded Corners 26">
              <a:extLst>
                <a:ext uri="{FF2B5EF4-FFF2-40B4-BE49-F238E27FC236}">
                  <a16:creationId xmlns:a16="http://schemas.microsoft.com/office/drawing/2014/main" id="{4D40CE4C-207B-4D46-6281-5AB77401F859}"/>
                </a:ext>
              </a:extLst>
            </p:cNvPr>
            <p:cNvSpPr/>
            <p:nvPr/>
          </p:nvSpPr>
          <p:spPr>
            <a:xfrm>
              <a:off x="5639912" y="1669451"/>
              <a:ext cx="4044431" cy="1808592"/>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28" name="Group 27">
              <a:extLst>
                <a:ext uri="{FF2B5EF4-FFF2-40B4-BE49-F238E27FC236}">
                  <a16:creationId xmlns:a16="http://schemas.microsoft.com/office/drawing/2014/main" id="{C6FBF444-C45C-8D42-8451-23F590DF6450}"/>
                </a:ext>
              </a:extLst>
            </p:cNvPr>
            <p:cNvGrpSpPr/>
            <p:nvPr/>
          </p:nvGrpSpPr>
          <p:grpSpPr>
            <a:xfrm>
              <a:off x="5616027" y="1490297"/>
              <a:ext cx="2341132" cy="310136"/>
              <a:chOff x="1639284" y="1519199"/>
              <a:chExt cx="1771073" cy="251108"/>
            </a:xfrm>
            <a:solidFill>
              <a:srgbClr val="F0D5E0"/>
            </a:solidFill>
          </p:grpSpPr>
          <p:sp>
            <p:nvSpPr>
              <p:cNvPr id="29" name="Rectangle: Rounded Corners 28">
                <a:extLst>
                  <a:ext uri="{FF2B5EF4-FFF2-40B4-BE49-F238E27FC236}">
                    <a16:creationId xmlns:a16="http://schemas.microsoft.com/office/drawing/2014/main" id="{CDCF23B4-CD33-3D01-3821-0A1A3434B387}"/>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30" name="TextBox 29">
                <a:extLst>
                  <a:ext uri="{FF2B5EF4-FFF2-40B4-BE49-F238E27FC236}">
                    <a16:creationId xmlns:a16="http://schemas.microsoft.com/office/drawing/2014/main" id="{804C5C48-2A34-407C-2375-411577DA2247}"/>
                  </a:ext>
                </a:extLst>
              </p:cNvPr>
              <p:cNvSpPr txBox="1"/>
              <p:nvPr/>
            </p:nvSpPr>
            <p:spPr>
              <a:xfrm>
                <a:off x="1639284" y="1519199"/>
                <a:ext cx="1771073" cy="224278"/>
              </a:xfrm>
              <a:prstGeom prst="rect">
                <a:avLst/>
              </a:prstGeom>
              <a:noFill/>
            </p:spPr>
            <p:txBody>
              <a:bodyPr wrap="square">
                <a:spAutoFit/>
              </a:bodyPr>
              <a:lstStyle/>
              <a:p>
                <a:pPr algn="ctr"/>
                <a:r>
                  <a:rPr lang="fr-CH" sz="1200" b="1">
                    <a:solidFill>
                      <a:srgbClr val="E61461"/>
                    </a:solidFill>
                    <a:latin typeface="Arial" panose="020B0604020202020204" pitchFamily="34" charset="0"/>
                    <a:cs typeface="Arial" panose="020B0604020202020204" pitchFamily="34" charset="0"/>
                  </a:rPr>
                  <a:t>ST </a:t>
                </a:r>
                <a:r>
                  <a:rPr lang="fr-CH" sz="1200" b="1" err="1">
                    <a:solidFill>
                      <a:srgbClr val="E61461"/>
                    </a:solidFill>
                    <a:latin typeface="Arial" panose="020B0604020202020204" pitchFamily="34" charset="0"/>
                    <a:cs typeface="Arial" panose="020B0604020202020204" pitchFamily="34" charset="0"/>
                  </a:rPr>
                  <a:t>approach</a:t>
                </a:r>
                <a:endParaRPr lang="en-US" sz="1200" b="1">
                  <a:solidFill>
                    <a:srgbClr val="E61461"/>
                  </a:solidFill>
                  <a:latin typeface="Arial" panose="020B0604020202020204" pitchFamily="34" charset="0"/>
                  <a:cs typeface="Arial" panose="020B0604020202020204" pitchFamily="34" charset="0"/>
                </a:endParaRPr>
              </a:p>
            </p:txBody>
          </p:sp>
        </p:grpSp>
        <p:sp>
          <p:nvSpPr>
            <p:cNvPr id="69" name="TextBox 68">
              <a:extLst>
                <a:ext uri="{FF2B5EF4-FFF2-40B4-BE49-F238E27FC236}">
                  <a16:creationId xmlns:a16="http://schemas.microsoft.com/office/drawing/2014/main" id="{998B3DBA-F1A6-AC10-0615-887B7D65F1E7}"/>
                </a:ext>
              </a:extLst>
            </p:cNvPr>
            <p:cNvSpPr txBox="1"/>
            <p:nvPr/>
          </p:nvSpPr>
          <p:spPr>
            <a:xfrm>
              <a:off x="5704632" y="1826894"/>
              <a:ext cx="3979711" cy="577081"/>
            </a:xfrm>
            <a:prstGeom prst="rect">
              <a:avLst/>
            </a:prstGeom>
            <a:noFill/>
          </p:spPr>
          <p:txBody>
            <a:bodyPr wrap="square">
              <a:spAutoFit/>
            </a:bodyPr>
            <a:lstStyle/>
            <a:p>
              <a:r>
                <a:rPr lang="en-US" sz="1050" b="1">
                  <a:solidFill>
                    <a:srgbClr val="004B87"/>
                  </a:solidFill>
                  <a:latin typeface="Arial" panose="020B0604020202020204" pitchFamily="34" charset="0"/>
                  <a:cs typeface="Arial" panose="020B0604020202020204" pitchFamily="34" charset="0"/>
                </a:rPr>
                <a:t>Six main predictors</a:t>
              </a:r>
              <a:r>
                <a:rPr lang="en-US" sz="1050">
                  <a:solidFill>
                    <a:srgbClr val="004B87"/>
                  </a:solidFill>
                  <a:latin typeface="Arial" panose="020B0604020202020204" pitchFamily="34" charset="0"/>
                  <a:cs typeface="Arial" panose="020B0604020202020204" pitchFamily="34" charset="0"/>
                </a:rPr>
                <a:t>, generating </a:t>
              </a:r>
              <a:r>
                <a:rPr lang="en-US" sz="1050" b="1">
                  <a:solidFill>
                    <a:srgbClr val="004B87"/>
                  </a:solidFill>
                  <a:latin typeface="Arial" panose="020B0604020202020204" pitchFamily="34" charset="0"/>
                  <a:cs typeface="Arial" panose="020B0604020202020204" pitchFamily="34" charset="0"/>
                </a:rPr>
                <a:t>eight groups </a:t>
              </a:r>
              <a:r>
                <a:rPr lang="en-US" sz="1050">
                  <a:solidFill>
                    <a:srgbClr val="004B87"/>
                  </a:solidFill>
                  <a:latin typeface="Arial" panose="020B0604020202020204" pitchFamily="34" charset="0"/>
                  <a:cs typeface="Arial" panose="020B0604020202020204" pitchFamily="34" charset="0"/>
                </a:rPr>
                <a:t>based on various combinations of these predictors, each with contrasting HCC risks. </a:t>
              </a:r>
            </a:p>
          </p:txBody>
        </p:sp>
        <p:grpSp>
          <p:nvGrpSpPr>
            <p:cNvPr id="11" name="Group 10">
              <a:extLst>
                <a:ext uri="{FF2B5EF4-FFF2-40B4-BE49-F238E27FC236}">
                  <a16:creationId xmlns:a16="http://schemas.microsoft.com/office/drawing/2014/main" id="{0069D943-9DB7-8C04-BB9B-D2C93690DD99}"/>
                </a:ext>
              </a:extLst>
            </p:cNvPr>
            <p:cNvGrpSpPr/>
            <p:nvPr/>
          </p:nvGrpSpPr>
          <p:grpSpPr>
            <a:xfrm>
              <a:off x="5859485" y="2399019"/>
              <a:ext cx="3604274" cy="938719"/>
              <a:chOff x="5859485" y="2399019"/>
              <a:chExt cx="3604274" cy="938719"/>
            </a:xfrm>
          </p:grpSpPr>
          <p:sp>
            <p:nvSpPr>
              <p:cNvPr id="10" name="Rectangle: Rounded Corners 9">
                <a:extLst>
                  <a:ext uri="{FF2B5EF4-FFF2-40B4-BE49-F238E27FC236}">
                    <a16:creationId xmlns:a16="http://schemas.microsoft.com/office/drawing/2014/main" id="{38E2F473-0A40-8397-3AD4-34C45606ACF4}"/>
                  </a:ext>
                </a:extLst>
              </p:cNvPr>
              <p:cNvSpPr/>
              <p:nvPr/>
            </p:nvSpPr>
            <p:spPr>
              <a:xfrm>
                <a:off x="5859485" y="2399019"/>
                <a:ext cx="3604274" cy="938719"/>
              </a:xfrm>
              <a:prstGeom prst="roundRect">
                <a:avLst>
                  <a:gd name="adj" fmla="val 6715"/>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9" name="TextBox 8">
                <a:extLst>
                  <a:ext uri="{FF2B5EF4-FFF2-40B4-BE49-F238E27FC236}">
                    <a16:creationId xmlns:a16="http://schemas.microsoft.com/office/drawing/2014/main" id="{426F6FA0-C9BE-D84E-0DA0-C6AD2C5BB467}"/>
                  </a:ext>
                </a:extLst>
              </p:cNvPr>
              <p:cNvSpPr txBox="1"/>
              <p:nvPr/>
            </p:nvSpPr>
            <p:spPr>
              <a:xfrm>
                <a:off x="5925218" y="2399019"/>
                <a:ext cx="3538541" cy="900246"/>
              </a:xfrm>
              <a:prstGeom prst="rect">
                <a:avLst/>
              </a:prstGeom>
              <a:noFill/>
            </p:spPr>
            <p:txBody>
              <a:bodyPr wrap="square">
                <a:spAutoFit/>
              </a:bodyPr>
              <a:lstStyle/>
              <a:p>
                <a:r>
                  <a:rPr lang="en-US" sz="1050" b="1">
                    <a:latin typeface="Arial" panose="020B0604020202020204" pitchFamily="34" charset="0"/>
                    <a:cs typeface="Arial" panose="020B0604020202020204" pitchFamily="34" charset="0"/>
                  </a:rPr>
                  <a:t>Main Split:</a:t>
                </a:r>
                <a:r>
                  <a:rPr lang="en-US" sz="1050">
                    <a:latin typeface="Arial" panose="020B0604020202020204" pitchFamily="34" charset="0"/>
                    <a:cs typeface="Arial" panose="020B0604020202020204" pitchFamily="34" charset="0"/>
                  </a:rPr>
                  <a:t> Age</a:t>
                </a:r>
              </a:p>
              <a:p>
                <a:r>
                  <a:rPr lang="en-US" sz="1050">
                    <a:latin typeface="Arial" panose="020B0604020202020204" pitchFamily="34" charset="0"/>
                    <a:cs typeface="Arial" panose="020B0604020202020204" pitchFamily="34" charset="0"/>
                  </a:rPr>
                  <a:t>↳ </a:t>
                </a:r>
                <a:r>
                  <a:rPr lang="en-US" sz="1050" b="1">
                    <a:latin typeface="Arial" panose="020B0604020202020204" pitchFamily="34" charset="0"/>
                    <a:cs typeface="Arial" panose="020B0604020202020204" pitchFamily="34" charset="0"/>
                  </a:rPr>
                  <a:t>Younger</a:t>
                </a:r>
                <a:r>
                  <a:rPr lang="en-US" sz="1050">
                    <a:latin typeface="Arial" panose="020B0604020202020204" pitchFamily="34" charset="0"/>
                    <a:cs typeface="Arial" panose="020B0604020202020204" pitchFamily="34" charset="0"/>
                  </a:rPr>
                  <a:t> patients:</a:t>
                </a:r>
              </a:p>
              <a:p>
                <a:pPr marL="742950" lvl="1" indent="-285750">
                  <a:buFont typeface="Arial" panose="020B0604020202020204" pitchFamily="34" charset="0"/>
                  <a:buChar char="•"/>
                </a:pPr>
                <a:r>
                  <a:rPr lang="en-US" sz="1050">
                    <a:latin typeface="Arial" panose="020B0604020202020204" pitchFamily="34" charset="0"/>
                    <a:cs typeface="Arial" panose="020B0604020202020204" pitchFamily="34" charset="0"/>
                  </a:rPr>
                  <a:t>Normal liver function → </a:t>
                </a:r>
                <a:r>
                  <a:rPr lang="en-US" sz="1050" b="1">
                    <a:latin typeface="Arial" panose="020B0604020202020204" pitchFamily="34" charset="0"/>
                    <a:cs typeface="Arial" panose="020B0604020202020204" pitchFamily="34" charset="0"/>
                  </a:rPr>
                  <a:t>Low Risk</a:t>
                </a:r>
                <a:endParaRPr lang="en-US" sz="105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50">
                    <a:latin typeface="Arial" panose="020B0604020202020204" pitchFamily="34" charset="0"/>
                    <a:cs typeface="Arial" panose="020B0604020202020204" pitchFamily="34" charset="0"/>
                  </a:rPr>
                  <a:t>Slightly impaired function → </a:t>
                </a:r>
                <a:r>
                  <a:rPr lang="en-US" sz="1050" b="1">
                    <a:latin typeface="Arial" panose="020B0604020202020204" pitchFamily="34" charset="0"/>
                    <a:cs typeface="Arial" panose="020B0604020202020204" pitchFamily="34" charset="0"/>
                  </a:rPr>
                  <a:t>Moderate Risk</a:t>
                </a:r>
                <a:endParaRPr lang="en-US" sz="105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50">
                    <a:latin typeface="Arial" panose="020B0604020202020204" pitchFamily="34" charset="0"/>
                    <a:cs typeface="Arial" panose="020B0604020202020204" pitchFamily="34" charset="0"/>
                  </a:rPr>
                  <a:t>Resolved HCV + ↑GGT → </a:t>
                </a:r>
                <a:r>
                  <a:rPr lang="en-US" sz="1050" b="1">
                    <a:latin typeface="Arial" panose="020B0604020202020204" pitchFamily="34" charset="0"/>
                    <a:cs typeface="Arial" panose="020B0604020202020204" pitchFamily="34" charset="0"/>
                  </a:rPr>
                  <a:t>High Risk</a:t>
                </a:r>
                <a:endParaRPr lang="en-US" sz="1050">
                  <a:latin typeface="Arial" panose="020B0604020202020204" pitchFamily="34" charset="0"/>
                  <a:cs typeface="Arial" panose="020B0604020202020204" pitchFamily="34" charset="0"/>
                </a:endParaRPr>
              </a:p>
            </p:txBody>
          </p:sp>
        </p:grpSp>
      </p:grpSp>
      <p:grpSp>
        <p:nvGrpSpPr>
          <p:cNvPr id="17" name="Group 16">
            <a:extLst>
              <a:ext uri="{FF2B5EF4-FFF2-40B4-BE49-F238E27FC236}">
                <a16:creationId xmlns:a16="http://schemas.microsoft.com/office/drawing/2014/main" id="{2D86BD84-EF45-96B1-EA0F-216E22D617C2}"/>
              </a:ext>
            </a:extLst>
          </p:cNvPr>
          <p:cNvGrpSpPr/>
          <p:nvPr/>
        </p:nvGrpSpPr>
        <p:grpSpPr>
          <a:xfrm>
            <a:off x="515507" y="1421554"/>
            <a:ext cx="3322753" cy="2489420"/>
            <a:chOff x="5616027" y="1490297"/>
            <a:chExt cx="3322753" cy="2489420"/>
          </a:xfrm>
        </p:grpSpPr>
        <p:sp>
          <p:nvSpPr>
            <p:cNvPr id="18" name="Rectangle: Rounded Corners 17">
              <a:extLst>
                <a:ext uri="{FF2B5EF4-FFF2-40B4-BE49-F238E27FC236}">
                  <a16:creationId xmlns:a16="http://schemas.microsoft.com/office/drawing/2014/main" id="{DDD01D61-5730-018F-7DDB-6F623A90B745}"/>
                </a:ext>
              </a:extLst>
            </p:cNvPr>
            <p:cNvSpPr/>
            <p:nvPr/>
          </p:nvSpPr>
          <p:spPr>
            <a:xfrm>
              <a:off x="5639912" y="1669450"/>
              <a:ext cx="3298868" cy="2310267"/>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19" name="Group 18">
              <a:extLst>
                <a:ext uri="{FF2B5EF4-FFF2-40B4-BE49-F238E27FC236}">
                  <a16:creationId xmlns:a16="http://schemas.microsoft.com/office/drawing/2014/main" id="{97C39463-5C93-440F-3B47-6F2EA8A47379}"/>
                </a:ext>
              </a:extLst>
            </p:cNvPr>
            <p:cNvGrpSpPr/>
            <p:nvPr/>
          </p:nvGrpSpPr>
          <p:grpSpPr>
            <a:xfrm>
              <a:off x="5616027" y="1490297"/>
              <a:ext cx="2341132" cy="310136"/>
              <a:chOff x="1639284" y="1519199"/>
              <a:chExt cx="1771073" cy="251108"/>
            </a:xfrm>
            <a:solidFill>
              <a:srgbClr val="F0D5E0"/>
            </a:solidFill>
          </p:grpSpPr>
          <p:sp>
            <p:nvSpPr>
              <p:cNvPr id="66" name="Rectangle: Rounded Corners 65">
                <a:extLst>
                  <a:ext uri="{FF2B5EF4-FFF2-40B4-BE49-F238E27FC236}">
                    <a16:creationId xmlns:a16="http://schemas.microsoft.com/office/drawing/2014/main" id="{6201A44F-7CDB-8750-C3E1-85EA1C026530}"/>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7" name="TextBox 66">
                <a:extLst>
                  <a:ext uri="{FF2B5EF4-FFF2-40B4-BE49-F238E27FC236}">
                    <a16:creationId xmlns:a16="http://schemas.microsoft.com/office/drawing/2014/main" id="{D7051D6E-100B-3F5C-3D49-01FAC3F7D4EB}"/>
                  </a:ext>
                </a:extLst>
              </p:cNvPr>
              <p:cNvSpPr txBox="1"/>
              <p:nvPr/>
            </p:nvSpPr>
            <p:spPr>
              <a:xfrm>
                <a:off x="1639284" y="1519199"/>
                <a:ext cx="1771073" cy="224278"/>
              </a:xfrm>
              <a:prstGeom prst="rect">
                <a:avLst/>
              </a:prstGeom>
              <a:noFill/>
            </p:spPr>
            <p:txBody>
              <a:bodyPr wrap="square">
                <a:spAutoFit/>
              </a:bodyPr>
              <a:lstStyle/>
              <a:p>
                <a:pPr algn="ctr"/>
                <a:r>
                  <a:rPr lang="fr-CH" sz="1200" b="1">
                    <a:solidFill>
                      <a:srgbClr val="E61461"/>
                    </a:solidFill>
                    <a:latin typeface="Arial" panose="020B0604020202020204" pitchFamily="34" charset="0"/>
                    <a:cs typeface="Arial" panose="020B0604020202020204" pitchFamily="34" charset="0"/>
                  </a:rPr>
                  <a:t>RF vs </a:t>
                </a:r>
                <a:r>
                  <a:rPr lang="fr-CH" sz="1200" b="1" err="1">
                    <a:solidFill>
                      <a:srgbClr val="E61461"/>
                    </a:solidFill>
                    <a:latin typeface="Arial" panose="020B0604020202020204" pitchFamily="34" charset="0"/>
                    <a:cs typeface="Arial" panose="020B0604020202020204" pitchFamily="34" charset="0"/>
                  </a:rPr>
                  <a:t>Traditional</a:t>
                </a:r>
                <a:r>
                  <a:rPr lang="fr-CH" sz="1200" b="1">
                    <a:solidFill>
                      <a:srgbClr val="E61461"/>
                    </a:solidFill>
                    <a:latin typeface="Arial" panose="020B0604020202020204" pitchFamily="34" charset="0"/>
                    <a:cs typeface="Arial" panose="020B0604020202020204" pitchFamily="34" charset="0"/>
                  </a:rPr>
                  <a:t> </a:t>
                </a:r>
                <a:endParaRPr lang="en-US" sz="1200" b="1">
                  <a:solidFill>
                    <a:srgbClr val="E61461"/>
                  </a:solidFill>
                  <a:latin typeface="Arial" panose="020B060402020202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id="{8E0B7A7B-556C-C6DE-CFE8-CA4BD33E77BF}"/>
                </a:ext>
              </a:extLst>
            </p:cNvPr>
            <p:cNvSpPr txBox="1"/>
            <p:nvPr/>
          </p:nvSpPr>
          <p:spPr>
            <a:xfrm>
              <a:off x="5712648" y="1858177"/>
              <a:ext cx="3226132" cy="738664"/>
            </a:xfrm>
            <a:prstGeom prst="rect">
              <a:avLst/>
            </a:prstGeom>
            <a:noFill/>
          </p:spPr>
          <p:txBody>
            <a:bodyPr wrap="square">
              <a:spAutoFit/>
            </a:bodyPr>
            <a:lstStyle/>
            <a:p>
              <a:r>
                <a:rPr lang="en-US" sz="1050" b="1">
                  <a:solidFill>
                    <a:srgbClr val="004B87"/>
                  </a:solidFill>
                  <a:latin typeface="Arial" panose="020B0604020202020204" pitchFamily="34" charset="0"/>
                  <a:cs typeface="Arial" panose="020B0604020202020204" pitchFamily="34" charset="0"/>
                </a:rPr>
                <a:t>No significant advantage for the ML models over traditional short-term scores</a:t>
              </a:r>
              <a:r>
                <a:rPr lang="en-US" sz="1050">
                  <a:solidFill>
                    <a:srgbClr val="004B87"/>
                  </a:solidFill>
                  <a:latin typeface="Arial" panose="020B0604020202020204" pitchFamily="34" charset="0"/>
                  <a:cs typeface="Arial" panose="020B0604020202020204" pitchFamily="34" charset="0"/>
                </a:rPr>
                <a:t>, although there appeared to be an improvement in long-term prediction.</a:t>
              </a:r>
            </a:p>
          </p:txBody>
        </p:sp>
      </p:grpSp>
      <p:graphicFrame>
        <p:nvGraphicFramePr>
          <p:cNvPr id="68" name="Table 67">
            <a:extLst>
              <a:ext uri="{FF2B5EF4-FFF2-40B4-BE49-F238E27FC236}">
                <a16:creationId xmlns:a16="http://schemas.microsoft.com/office/drawing/2014/main" id="{2E4D223C-2563-90B2-53F3-1E04F68F049A}"/>
              </a:ext>
            </a:extLst>
          </p:cNvPr>
          <p:cNvGraphicFramePr>
            <a:graphicFrameLocks noGrp="1"/>
          </p:cNvGraphicFramePr>
          <p:nvPr>
            <p:extLst>
              <p:ext uri="{D42A27DB-BD31-4B8C-83A1-F6EECF244321}">
                <p14:modId xmlns:p14="http://schemas.microsoft.com/office/powerpoint/2010/main" val="1830279813"/>
              </p:ext>
            </p:extLst>
          </p:nvPr>
        </p:nvGraphicFramePr>
        <p:xfrm>
          <a:off x="766426" y="2707251"/>
          <a:ext cx="2844800" cy="1016000"/>
        </p:xfrm>
        <a:graphic>
          <a:graphicData uri="http://schemas.openxmlformats.org/drawingml/2006/table">
            <a:tbl>
              <a:tblPr/>
              <a:tblGrid>
                <a:gridCol w="1447800">
                  <a:extLst>
                    <a:ext uri="{9D8B030D-6E8A-4147-A177-3AD203B41FA5}">
                      <a16:colId xmlns:a16="http://schemas.microsoft.com/office/drawing/2014/main" val="2565148430"/>
                    </a:ext>
                  </a:extLst>
                </a:gridCol>
                <a:gridCol w="1397000">
                  <a:extLst>
                    <a:ext uri="{9D8B030D-6E8A-4147-A177-3AD203B41FA5}">
                      <a16:colId xmlns:a16="http://schemas.microsoft.com/office/drawing/2014/main" val="1822738231"/>
                    </a:ext>
                  </a:extLst>
                </a:gridCol>
              </a:tblGrid>
              <a:tr h="254000">
                <a:tc>
                  <a:txBody>
                    <a:bodyPr/>
                    <a:lstStyle/>
                    <a:p>
                      <a:pPr algn="ctr" fontAlgn="ctr"/>
                      <a:r>
                        <a:rPr lang="en-US" sz="1100" b="1" i="0" u="none" strike="noStrike">
                          <a:solidFill>
                            <a:srgbClr val="E8E8E8"/>
                          </a:solidFill>
                          <a:effectLst/>
                          <a:latin typeface="Arial" panose="020B0604020202020204" pitchFamily="34" charset="0"/>
                        </a:rPr>
                        <a:t>Model</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100" b="1" i="0" u="none" strike="noStrike">
                          <a:solidFill>
                            <a:srgbClr val="E8E8E8"/>
                          </a:solidFill>
                          <a:effectLst/>
                          <a:latin typeface="Arial" panose="020B0604020202020204" pitchFamily="34" charset="0"/>
                        </a:rPr>
                        <a:t>5-year C-index</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extLst>
                  <a:ext uri="{0D108BD9-81ED-4DB2-BD59-A6C34878D82A}">
                    <a16:rowId xmlns:a16="http://schemas.microsoft.com/office/drawing/2014/main" val="2718695987"/>
                  </a:ext>
                </a:extLst>
              </a:tr>
              <a:tr h="254000">
                <a:tc>
                  <a:txBody>
                    <a:bodyPr/>
                    <a:lstStyle/>
                    <a:p>
                      <a:pPr algn="ctr" fontAlgn="ctr"/>
                      <a:r>
                        <a:rPr lang="en-US" sz="1100" b="1" i="0" u="none" strike="noStrike">
                          <a:solidFill>
                            <a:srgbClr val="004B87"/>
                          </a:solidFill>
                          <a:effectLst/>
                          <a:latin typeface="Arial" panose="020B0604020202020204" pitchFamily="34" charset="0"/>
                        </a:rPr>
                        <a:t>RF (ML)</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100" b="0" i="0" u="none" strike="noStrike">
                          <a:solidFill>
                            <a:srgbClr val="004B87"/>
                          </a:solidFill>
                          <a:effectLst/>
                          <a:latin typeface="Arial" panose="020B0604020202020204" pitchFamily="34" charset="0"/>
                        </a:rPr>
                        <a:t>0.76</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696468623"/>
                  </a:ext>
                </a:extLst>
              </a:tr>
              <a:tr h="254000">
                <a:tc>
                  <a:txBody>
                    <a:bodyPr/>
                    <a:lstStyle/>
                    <a:p>
                      <a:pPr algn="ctr" fontAlgn="ctr"/>
                      <a:r>
                        <a:rPr lang="en-US" sz="1100" b="1" i="0" u="none" strike="noStrike">
                          <a:solidFill>
                            <a:srgbClr val="004B87"/>
                          </a:solidFill>
                          <a:effectLst/>
                          <a:latin typeface="Arial" panose="020B0604020202020204" pitchFamily="34" charset="0"/>
                        </a:rPr>
                        <a:t>FASTRAK</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100" b="0" i="0" u="none" strike="noStrike">
                          <a:solidFill>
                            <a:srgbClr val="004B87"/>
                          </a:solidFill>
                          <a:effectLst/>
                          <a:latin typeface="Arial" panose="020B0604020202020204" pitchFamily="34" charset="0"/>
                        </a:rPr>
                        <a:t>0.75</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980056100"/>
                  </a:ext>
                </a:extLst>
              </a:tr>
              <a:tr h="254000">
                <a:tc>
                  <a:txBody>
                    <a:bodyPr/>
                    <a:lstStyle/>
                    <a:p>
                      <a:pPr algn="ctr" fontAlgn="ctr"/>
                      <a:r>
                        <a:rPr lang="en-US" sz="1100" b="1" i="0" u="none" strike="noStrike" err="1">
                          <a:solidFill>
                            <a:srgbClr val="004B87"/>
                          </a:solidFill>
                          <a:effectLst/>
                          <a:latin typeface="Arial" panose="020B0604020202020204" pitchFamily="34" charset="0"/>
                        </a:rPr>
                        <a:t>aMAP</a:t>
                      </a:r>
                      <a:endParaRPr lang="en-US" sz="1100" b="1" i="0" u="none" strike="noStrike">
                        <a:solidFill>
                          <a:srgbClr val="004B87"/>
                        </a:solidFill>
                        <a:effectLst/>
                        <a:latin typeface="Arial" panose="020B0604020202020204" pitchFamily="34" charset="0"/>
                      </a:endParaRP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100" b="0" i="0" u="none" strike="noStrike">
                          <a:solidFill>
                            <a:srgbClr val="004B87"/>
                          </a:solidFill>
                          <a:effectLst/>
                          <a:latin typeface="Arial" panose="020B0604020202020204" pitchFamily="34" charset="0"/>
                        </a:rPr>
                        <a:t>0.75</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248642050"/>
                  </a:ext>
                </a:extLst>
              </a:tr>
            </a:tbl>
          </a:graphicData>
        </a:graphic>
      </p:graphicFrame>
      <p:sp>
        <p:nvSpPr>
          <p:cNvPr id="24" name="TextBox 23">
            <a:extLst>
              <a:ext uri="{FF2B5EF4-FFF2-40B4-BE49-F238E27FC236}">
                <a16:creationId xmlns:a16="http://schemas.microsoft.com/office/drawing/2014/main" id="{FD9EB493-FF18-B052-E23E-BBCBBBD20E02}"/>
              </a:ext>
            </a:extLst>
          </p:cNvPr>
          <p:cNvSpPr txBox="1"/>
          <p:nvPr/>
        </p:nvSpPr>
        <p:spPr>
          <a:xfrm>
            <a:off x="5851038" y="5368043"/>
            <a:ext cx="5960539" cy="738664"/>
          </a:xfrm>
          <a:prstGeom prst="rect">
            <a:avLst/>
          </a:prstGeom>
          <a:noFill/>
        </p:spPr>
        <p:txBody>
          <a:bodyPr wrap="square">
            <a:spAutoFit/>
          </a:bodyPr>
          <a:lstStyle/>
          <a:p>
            <a:r>
              <a:rPr lang="en-US" sz="1400">
                <a:solidFill>
                  <a:schemeClr val="bg1"/>
                </a:solidFill>
                <a:latin typeface="Arial" panose="020B0604020202020204" pitchFamily="34" charset="0"/>
                <a:cs typeface="Arial" panose="020B0604020202020204" pitchFamily="34" charset="0"/>
              </a:rPr>
              <a:t>ML algorithms highlight interactions between variables, aid in identifying patient clusters defined by varying risk levels, and highlight “extreme phenotypes” of patients with particularly high risks of HCC.</a:t>
            </a:r>
          </a:p>
        </p:txBody>
      </p:sp>
      <p:sp>
        <p:nvSpPr>
          <p:cNvPr id="31" name="Rectangle: Rounded Corners 30">
            <a:extLst>
              <a:ext uri="{FF2B5EF4-FFF2-40B4-BE49-F238E27FC236}">
                <a16:creationId xmlns:a16="http://schemas.microsoft.com/office/drawing/2014/main" id="{D233F48E-ECA5-6C68-90AE-A49EFE3C8BBA}"/>
              </a:ext>
            </a:extLst>
          </p:cNvPr>
          <p:cNvSpPr/>
          <p:nvPr/>
        </p:nvSpPr>
        <p:spPr>
          <a:xfrm>
            <a:off x="5936304" y="5001012"/>
            <a:ext cx="2684893" cy="31694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rgbClr val="E61461"/>
                </a:solidFill>
                <a:effectLst/>
                <a:latin typeface="Arial" panose="020B0604020202020204" pitchFamily="34" charset="0"/>
              </a:rPr>
              <a:t>Conclusion </a:t>
            </a:r>
            <a:endParaRPr lang="en-US" b="1" i="0">
              <a:solidFill>
                <a:srgbClr val="E61461"/>
              </a:solidFill>
              <a:effectLst/>
            </a:endParaRPr>
          </a:p>
        </p:txBody>
      </p:sp>
      <p:pic>
        <p:nvPicPr>
          <p:cNvPr id="394" name="Picture 393">
            <a:extLst>
              <a:ext uri="{FF2B5EF4-FFF2-40B4-BE49-F238E27FC236}">
                <a16:creationId xmlns:a16="http://schemas.microsoft.com/office/drawing/2014/main" id="{643FFE86-990E-0F67-14B6-B596456E90B4}"/>
              </a:ext>
            </a:extLst>
          </p:cNvPr>
          <p:cNvPicPr>
            <a:picLocks noChangeAspect="1"/>
          </p:cNvPicPr>
          <p:nvPr/>
        </p:nvPicPr>
        <p:blipFill>
          <a:blip r:embed="rId3"/>
          <a:stretch>
            <a:fillRect/>
          </a:stretch>
        </p:blipFill>
        <p:spPr>
          <a:xfrm>
            <a:off x="5388866" y="1282509"/>
            <a:ext cx="5725927" cy="3326160"/>
          </a:xfrm>
          <a:prstGeom prst="rect">
            <a:avLst/>
          </a:prstGeom>
          <a:solidFill>
            <a:schemeClr val="bg1"/>
          </a:solidFill>
        </p:spPr>
      </p:pic>
      <p:sp>
        <p:nvSpPr>
          <p:cNvPr id="396" name="TextBox 395">
            <a:extLst>
              <a:ext uri="{FF2B5EF4-FFF2-40B4-BE49-F238E27FC236}">
                <a16:creationId xmlns:a16="http://schemas.microsoft.com/office/drawing/2014/main" id="{D68BA034-2DC1-BE8E-D3AA-1E6A9C9423FB}"/>
              </a:ext>
            </a:extLst>
          </p:cNvPr>
          <p:cNvSpPr txBox="1"/>
          <p:nvPr/>
        </p:nvSpPr>
        <p:spPr>
          <a:xfrm>
            <a:off x="4867021" y="949239"/>
            <a:ext cx="2610535" cy="276999"/>
          </a:xfrm>
          <a:prstGeom prst="rect">
            <a:avLst/>
          </a:prstGeom>
          <a:noFill/>
        </p:spPr>
        <p:txBody>
          <a:bodyPr wrap="square">
            <a:spAutoFit/>
          </a:bodyPr>
          <a:lstStyle/>
          <a:p>
            <a:pPr algn="ctr"/>
            <a:r>
              <a:rPr lang="fr-CH" sz="1200" b="1">
                <a:solidFill>
                  <a:srgbClr val="E61461"/>
                </a:solidFill>
                <a:latin typeface="Arial" panose="020B0604020202020204" pitchFamily="34" charset="0"/>
                <a:cs typeface="Arial" panose="020B0604020202020204" pitchFamily="34" charset="0"/>
              </a:rPr>
              <a:t>Key </a:t>
            </a:r>
            <a:r>
              <a:rPr lang="fr-CH" sz="1200" b="1" err="1">
                <a:solidFill>
                  <a:srgbClr val="E61461"/>
                </a:solidFill>
                <a:latin typeface="Arial" panose="020B0604020202020204" pitchFamily="34" charset="0"/>
                <a:cs typeface="Arial" panose="020B0604020202020204" pitchFamily="34" charset="0"/>
              </a:rPr>
              <a:t>predictors</a:t>
            </a:r>
            <a:r>
              <a:rPr lang="fr-CH" sz="1200" b="1">
                <a:solidFill>
                  <a:srgbClr val="E61461"/>
                </a:solidFill>
                <a:latin typeface="Arial" panose="020B0604020202020204" pitchFamily="34" charset="0"/>
                <a:cs typeface="Arial" panose="020B0604020202020204" pitchFamily="34" charset="0"/>
              </a:rPr>
              <a:t> </a:t>
            </a:r>
            <a:r>
              <a:rPr lang="fr-CH" sz="1200" b="1" err="1">
                <a:solidFill>
                  <a:srgbClr val="E61461"/>
                </a:solidFill>
                <a:latin typeface="Arial" panose="020B0604020202020204" pitchFamily="34" charset="0"/>
                <a:cs typeface="Arial" panose="020B0604020202020204" pitchFamily="34" charset="0"/>
              </a:rPr>
              <a:t>identified</a:t>
            </a:r>
            <a:r>
              <a:rPr lang="fr-CH" sz="1200" b="1">
                <a:solidFill>
                  <a:srgbClr val="E61461"/>
                </a:solidFill>
                <a:latin typeface="Arial" panose="020B0604020202020204" pitchFamily="34" charset="0"/>
                <a:cs typeface="Arial" panose="020B0604020202020204" pitchFamily="34" charset="0"/>
              </a:rPr>
              <a:t> by ML</a:t>
            </a:r>
          </a:p>
        </p:txBody>
      </p:sp>
      <p:pic>
        <p:nvPicPr>
          <p:cNvPr id="3" name="Graphic 2" descr="Home with solid fill">
            <a:hlinkClick r:id="rId4" action="ppaction://hlinksldjump"/>
            <a:extLst>
              <a:ext uri="{FF2B5EF4-FFF2-40B4-BE49-F238E27FC236}">
                <a16:creationId xmlns:a16="http://schemas.microsoft.com/office/drawing/2014/main" id="{09615FAC-D5DD-B75F-B017-F93635CEBD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268317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3D15-3B1F-6939-310B-94263ACA598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168B190-48A8-C398-A61D-831CD91F36BC}"/>
              </a:ext>
            </a:extLst>
          </p:cNvPr>
          <p:cNvSpPr/>
          <p:nvPr/>
        </p:nvSpPr>
        <p:spPr>
          <a:xfrm>
            <a:off x="352425" y="832388"/>
            <a:ext cx="11487150" cy="2035503"/>
          </a:xfrm>
          <a:prstGeom prst="roundRect">
            <a:avLst>
              <a:gd name="adj" fmla="val 4449"/>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6FFC2543-75B1-ED09-EACD-2D68152560DE}"/>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Background and </a:t>
            </a:r>
            <a:r>
              <a:rPr lang="fr-CH" b="1" i="0" err="1">
                <a:solidFill>
                  <a:schemeClr val="bg1"/>
                </a:solidFill>
                <a:effectLst/>
                <a:latin typeface="Arial" panose="020B0604020202020204" pitchFamily="34" charset="0"/>
              </a:rPr>
              <a:t>Aims</a:t>
            </a:r>
            <a:endParaRPr lang="en-US" b="1" i="0">
              <a:solidFill>
                <a:schemeClr val="bg1"/>
              </a:solidFill>
              <a:effectLst/>
            </a:endParaRPr>
          </a:p>
        </p:txBody>
      </p:sp>
      <p:sp>
        <p:nvSpPr>
          <p:cNvPr id="12" name="Title 1">
            <a:extLst>
              <a:ext uri="{FF2B5EF4-FFF2-40B4-BE49-F238E27FC236}">
                <a16:creationId xmlns:a16="http://schemas.microsoft.com/office/drawing/2014/main" id="{D2C9CDA8-85C4-6D86-747E-94B890BC36E6}"/>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TOP-093 </a:t>
            </a:r>
            <a:r>
              <a:rPr lang="en-US" sz="1800">
                <a:latin typeface="Arial" panose="020B0604020202020204" pitchFamily="34" charset="0"/>
                <a:ea typeface="Times New Roman" panose="02020603050405020304" pitchFamily="18" charset="0"/>
              </a:rPr>
              <a:t>Development and external validation of preoperative prediction model for early recurrence of intrahepatic cholangiocarcinoma</a:t>
            </a:r>
            <a:endParaRPr lang="en-US"/>
          </a:p>
        </p:txBody>
      </p:sp>
      <p:sp>
        <p:nvSpPr>
          <p:cNvPr id="77" name="Rectangle: Rounded Corners 76">
            <a:extLst>
              <a:ext uri="{FF2B5EF4-FFF2-40B4-BE49-F238E27FC236}">
                <a16:creationId xmlns:a16="http://schemas.microsoft.com/office/drawing/2014/main" id="{9FA1E74D-F6BC-2565-AAEF-0A88BD9C5462}"/>
              </a:ext>
            </a:extLst>
          </p:cNvPr>
          <p:cNvSpPr/>
          <p:nvPr/>
        </p:nvSpPr>
        <p:spPr>
          <a:xfrm>
            <a:off x="352425" y="2964585"/>
            <a:ext cx="11487150" cy="3332306"/>
          </a:xfrm>
          <a:prstGeom prst="roundRect">
            <a:avLst>
              <a:gd name="adj" fmla="val 2457"/>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8" name="Rectangle: Rounded Corners 77">
            <a:extLst>
              <a:ext uri="{FF2B5EF4-FFF2-40B4-BE49-F238E27FC236}">
                <a16:creationId xmlns:a16="http://schemas.microsoft.com/office/drawing/2014/main" id="{4C752091-9FC5-A84E-1414-341987ED9058}"/>
              </a:ext>
            </a:extLst>
          </p:cNvPr>
          <p:cNvSpPr/>
          <p:nvPr/>
        </p:nvSpPr>
        <p:spPr>
          <a:xfrm>
            <a:off x="515507" y="3149115"/>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Methods</a:t>
            </a:r>
            <a:endParaRPr lang="en-US" b="1" i="0">
              <a:solidFill>
                <a:schemeClr val="bg1"/>
              </a:solidFill>
              <a:effectLst/>
            </a:endParaRPr>
          </a:p>
        </p:txBody>
      </p:sp>
      <p:sp>
        <p:nvSpPr>
          <p:cNvPr id="83" name="TextBox 82">
            <a:extLst>
              <a:ext uri="{FF2B5EF4-FFF2-40B4-BE49-F238E27FC236}">
                <a16:creationId xmlns:a16="http://schemas.microsoft.com/office/drawing/2014/main" id="{16C1AF34-339C-419D-A7D1-B47A17F8B334}"/>
              </a:ext>
            </a:extLst>
          </p:cNvPr>
          <p:cNvSpPr txBox="1"/>
          <p:nvPr/>
        </p:nvSpPr>
        <p:spPr>
          <a:xfrm>
            <a:off x="515506" y="1335472"/>
            <a:ext cx="11195049" cy="1020279"/>
          </a:xfrm>
          <a:prstGeom prst="rect">
            <a:avLst/>
          </a:prstGeom>
          <a:noFill/>
        </p:spPr>
        <p:txBody>
          <a:bodyPr wrap="square">
            <a:spAutoFit/>
          </a:bodyPr>
          <a:lstStyle/>
          <a:p>
            <a:pPr>
              <a:lnSpc>
                <a:spcPct val="115000"/>
              </a:lnSpc>
              <a:spcAft>
                <a:spcPts val="800"/>
              </a:spcAft>
            </a:pPr>
            <a:r>
              <a:rPr lang="en-US" sz="1600" kern="100">
                <a:effectLst/>
                <a:latin typeface="Arial" panose="020B0604020202020204" pitchFamily="34" charset="0"/>
                <a:ea typeface="Aptos" panose="020B0004020202020204" pitchFamily="34" charset="0"/>
                <a:cs typeface="Arial" panose="020B0604020202020204" pitchFamily="34" charset="0"/>
              </a:rPr>
              <a:t>Predicating early recurrence (ER) of intrahepatic cholangiocarcinoma following surgical resection is clinically significant.</a:t>
            </a:r>
          </a:p>
          <a:p>
            <a:pPr>
              <a:lnSpc>
                <a:spcPct val="115000"/>
              </a:lnSpc>
              <a:spcAft>
                <a:spcPts val="800"/>
              </a:spcAft>
            </a:pPr>
            <a:r>
              <a:rPr lang="en-US" sz="1600" b="1" kern="100">
                <a:solidFill>
                  <a:schemeClr val="accent4"/>
                </a:solidFill>
                <a:effectLst/>
                <a:latin typeface="Arial" panose="020B0604020202020204" pitchFamily="34" charset="0"/>
                <a:ea typeface="Aptos" panose="020B0004020202020204" pitchFamily="34" charset="0"/>
                <a:cs typeface="Arial" panose="020B0604020202020204" pitchFamily="34" charset="0"/>
              </a:rPr>
              <a:t>Aim: </a:t>
            </a:r>
            <a:r>
              <a:rPr lang="en-US" sz="1600" kern="100">
                <a:latin typeface="Arial" panose="020B0604020202020204" pitchFamily="34" charset="0"/>
                <a:ea typeface="Aptos" panose="020B0004020202020204" pitchFamily="34" charset="0"/>
                <a:cs typeface="Arial" panose="020B0604020202020204" pitchFamily="34" charset="0"/>
              </a:rPr>
              <a:t>T</a:t>
            </a:r>
            <a:r>
              <a:rPr lang="en-US" sz="1600" kern="100">
                <a:effectLst/>
                <a:latin typeface="Arial" panose="020B0604020202020204" pitchFamily="34" charset="0"/>
                <a:ea typeface="Aptos" panose="020B0004020202020204" pitchFamily="34" charset="0"/>
                <a:cs typeface="Arial" panose="020B0604020202020204" pitchFamily="34" charset="0"/>
              </a:rPr>
              <a:t>o develop and validate a preoperative risk scoring system to predict ER of ICCA after surgical resection, </a:t>
            </a:r>
            <a:r>
              <a:rPr lang="en-US" sz="1600" kern="100" err="1">
                <a:effectLst/>
                <a:latin typeface="Arial" panose="020B0604020202020204" pitchFamily="34" charset="0"/>
                <a:ea typeface="Aptos" panose="020B0004020202020204" pitchFamily="34" charset="0"/>
                <a:cs typeface="Arial" panose="020B0604020202020204" pitchFamily="34" charset="0"/>
              </a:rPr>
              <a:t>utilising</a:t>
            </a:r>
            <a:r>
              <a:rPr lang="en-US" sz="1600" kern="100">
                <a:effectLst/>
                <a:latin typeface="Arial" panose="020B0604020202020204" pitchFamily="34" charset="0"/>
                <a:ea typeface="Aptos" panose="020B0004020202020204" pitchFamily="34" charset="0"/>
                <a:cs typeface="Arial" panose="020B0604020202020204" pitchFamily="34" charset="0"/>
              </a:rPr>
              <a:t> clinical and computed tomography (CT) features. </a:t>
            </a:r>
          </a:p>
        </p:txBody>
      </p:sp>
      <p:grpSp>
        <p:nvGrpSpPr>
          <p:cNvPr id="2" name="Group 1">
            <a:extLst>
              <a:ext uri="{FF2B5EF4-FFF2-40B4-BE49-F238E27FC236}">
                <a16:creationId xmlns:a16="http://schemas.microsoft.com/office/drawing/2014/main" id="{19BF08FA-B822-D727-81C4-3FC72CD06C83}"/>
              </a:ext>
            </a:extLst>
          </p:cNvPr>
          <p:cNvGrpSpPr/>
          <p:nvPr/>
        </p:nvGrpSpPr>
        <p:grpSpPr>
          <a:xfrm>
            <a:off x="515506" y="4029259"/>
            <a:ext cx="3295421" cy="1493269"/>
            <a:chOff x="492216" y="3739861"/>
            <a:chExt cx="3295421" cy="1493269"/>
          </a:xfrm>
        </p:grpSpPr>
        <p:sp>
          <p:nvSpPr>
            <p:cNvPr id="3" name="Rectangle: Rounded Corners 2">
              <a:extLst>
                <a:ext uri="{FF2B5EF4-FFF2-40B4-BE49-F238E27FC236}">
                  <a16:creationId xmlns:a16="http://schemas.microsoft.com/office/drawing/2014/main" id="{9843E7EC-532A-030A-931F-09B3FC71271D}"/>
                </a:ext>
              </a:extLst>
            </p:cNvPr>
            <p:cNvSpPr/>
            <p:nvPr/>
          </p:nvSpPr>
          <p:spPr>
            <a:xfrm>
              <a:off x="628442" y="3968566"/>
              <a:ext cx="3130559" cy="1264564"/>
            </a:xfrm>
            <a:prstGeom prst="roundRect">
              <a:avLst>
                <a:gd name="adj" fmla="val 3276"/>
              </a:avLst>
            </a:prstGeom>
            <a:solidFill>
              <a:srgbClr val="F0D5E0">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pic>
          <p:nvPicPr>
            <p:cNvPr id="4" name="Graphic 3" descr="Group of men with solid fill">
              <a:extLst>
                <a:ext uri="{FF2B5EF4-FFF2-40B4-BE49-F238E27FC236}">
                  <a16:creationId xmlns:a16="http://schemas.microsoft.com/office/drawing/2014/main" id="{62AB154E-8D06-C837-80CD-A96D3F86E4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216" y="3739861"/>
              <a:ext cx="531434" cy="531434"/>
            </a:xfrm>
            <a:prstGeom prst="rect">
              <a:avLst/>
            </a:prstGeom>
          </p:spPr>
        </p:pic>
        <p:sp>
          <p:nvSpPr>
            <p:cNvPr id="5" name="TextBox 4">
              <a:extLst>
                <a:ext uri="{FF2B5EF4-FFF2-40B4-BE49-F238E27FC236}">
                  <a16:creationId xmlns:a16="http://schemas.microsoft.com/office/drawing/2014/main" id="{5A136945-0B44-9320-EF83-598ADDD1E19E}"/>
                </a:ext>
              </a:extLst>
            </p:cNvPr>
            <p:cNvSpPr txBox="1"/>
            <p:nvPr/>
          </p:nvSpPr>
          <p:spPr>
            <a:xfrm>
              <a:off x="1052286" y="4023690"/>
              <a:ext cx="2735351" cy="830997"/>
            </a:xfrm>
            <a:prstGeom prst="rect">
              <a:avLst/>
            </a:prstGeom>
            <a:noFill/>
          </p:spPr>
          <p:txBody>
            <a:bodyPr wrap="square">
              <a:spAutoFit/>
            </a:bodyPr>
            <a:lstStyle/>
            <a:p>
              <a:pPr marL="171450" marR="0" indent="-171450">
                <a:buFont typeface="Arial" panose="020B0604020202020204" pitchFamily="34" charset="0"/>
                <a:buChar char="•"/>
              </a:pPr>
              <a:r>
                <a:rPr lang="fr-CH" sz="1200">
                  <a:solidFill>
                    <a:schemeClr val="accent4"/>
                  </a:solidFill>
                  <a:latin typeface="Arial" panose="020B0604020202020204" pitchFamily="34" charset="0"/>
                  <a:cs typeface="Arial" panose="020B0604020202020204" pitchFamily="34" charset="0"/>
                </a:rPr>
                <a:t>365 patients</a:t>
              </a:r>
            </a:p>
            <a:p>
              <a:pPr marL="171450" marR="0" indent="-171450">
                <a:buFont typeface="Arial" panose="020B0604020202020204" pitchFamily="34" charset="0"/>
                <a:buChar char="•"/>
              </a:pPr>
              <a:r>
                <a:rPr lang="fr-CH" sz="1200">
                  <a:solidFill>
                    <a:schemeClr val="accent4"/>
                  </a:solidFill>
                  <a:latin typeface="Arial" panose="020B0604020202020204" pitchFamily="34" charset="0"/>
                  <a:cs typeface="Arial" panose="020B0604020202020204" pitchFamily="34" charset="0"/>
                </a:rPr>
                <a:t>6 institutions</a:t>
              </a:r>
            </a:p>
            <a:p>
              <a:pPr marL="171450" marR="0" indent="-171450">
                <a:buFont typeface="Arial" panose="020B0604020202020204" pitchFamily="34" charset="0"/>
                <a:buChar char="•"/>
              </a:pPr>
              <a:r>
                <a:rPr lang="fr-CH" sz="1200">
                  <a:solidFill>
                    <a:schemeClr val="accent4"/>
                  </a:solidFill>
                  <a:latin typeface="Arial" panose="020B0604020202020204" pitchFamily="34" charset="0"/>
                  <a:cs typeface="Arial" panose="020B0604020202020204" pitchFamily="34" charset="0"/>
                </a:rPr>
                <a:t>Curative-</a:t>
              </a:r>
              <a:r>
                <a:rPr lang="fr-CH" sz="1200" err="1">
                  <a:solidFill>
                    <a:schemeClr val="accent4"/>
                  </a:solidFill>
                  <a:latin typeface="Arial" panose="020B0604020202020204" pitchFamily="34" charset="0"/>
                  <a:cs typeface="Arial" panose="020B0604020202020204" pitchFamily="34" charset="0"/>
                </a:rPr>
                <a:t>intent</a:t>
              </a:r>
              <a:r>
                <a:rPr lang="fr-CH" sz="1200">
                  <a:solidFill>
                    <a:schemeClr val="accent4"/>
                  </a:solidFill>
                  <a:latin typeface="Arial" panose="020B0604020202020204" pitchFamily="34" charset="0"/>
                  <a:cs typeface="Arial" panose="020B0604020202020204" pitchFamily="34" charset="0"/>
                </a:rPr>
                <a:t> </a:t>
              </a:r>
              <a:r>
                <a:rPr lang="fr-CH" sz="1200" err="1">
                  <a:solidFill>
                    <a:schemeClr val="accent4"/>
                  </a:solidFill>
                  <a:latin typeface="Arial" panose="020B0604020202020204" pitchFamily="34" charset="0"/>
                  <a:cs typeface="Arial" panose="020B0604020202020204" pitchFamily="34" charset="0"/>
                </a:rPr>
                <a:t>surgical</a:t>
              </a:r>
              <a:r>
                <a:rPr lang="fr-CH" sz="1200">
                  <a:solidFill>
                    <a:schemeClr val="accent4"/>
                  </a:solidFill>
                  <a:latin typeface="Arial" panose="020B0604020202020204" pitchFamily="34" charset="0"/>
                  <a:cs typeface="Arial" panose="020B0604020202020204" pitchFamily="34" charset="0"/>
                </a:rPr>
                <a:t> </a:t>
              </a:r>
              <a:r>
                <a:rPr lang="fr-CH" sz="1200" err="1">
                  <a:solidFill>
                    <a:schemeClr val="accent4"/>
                  </a:solidFill>
                  <a:latin typeface="Arial" panose="020B0604020202020204" pitchFamily="34" charset="0"/>
                  <a:cs typeface="Arial" panose="020B0604020202020204" pitchFamily="34" charset="0"/>
                </a:rPr>
                <a:t>resection</a:t>
              </a:r>
              <a:r>
                <a:rPr lang="fr-CH" sz="1200">
                  <a:solidFill>
                    <a:schemeClr val="accent4"/>
                  </a:solidFill>
                  <a:latin typeface="Arial" panose="020B0604020202020204" pitchFamily="34" charset="0"/>
                  <a:cs typeface="Arial" panose="020B0604020202020204" pitchFamily="34" charset="0"/>
                </a:rPr>
                <a:t> for </a:t>
              </a:r>
              <a:r>
                <a:rPr lang="fr-CH" sz="1200" err="1">
                  <a:solidFill>
                    <a:schemeClr val="accent4"/>
                  </a:solidFill>
                  <a:latin typeface="Arial" panose="020B0604020202020204" pitchFamily="34" charset="0"/>
                  <a:cs typeface="Arial" panose="020B0604020202020204" pitchFamily="34" charset="0"/>
                </a:rPr>
                <a:t>iCCA</a:t>
              </a:r>
              <a:r>
                <a:rPr lang="fr-CH" sz="1200">
                  <a:solidFill>
                    <a:schemeClr val="accent4"/>
                  </a:solidFill>
                  <a:latin typeface="Arial" panose="020B0604020202020204" pitchFamily="34" charset="0"/>
                  <a:cs typeface="Arial" panose="020B0604020202020204" pitchFamily="34" charset="0"/>
                </a:rPr>
                <a:t> (2009-2016)</a:t>
              </a:r>
            </a:p>
          </p:txBody>
        </p:sp>
      </p:grpSp>
      <p:sp>
        <p:nvSpPr>
          <p:cNvPr id="9" name="TextBox 8">
            <a:extLst>
              <a:ext uri="{FF2B5EF4-FFF2-40B4-BE49-F238E27FC236}">
                <a16:creationId xmlns:a16="http://schemas.microsoft.com/office/drawing/2014/main" id="{81881FA5-462B-D08B-8B5E-491D81C99C14}"/>
              </a:ext>
            </a:extLst>
          </p:cNvPr>
          <p:cNvSpPr txBox="1"/>
          <p:nvPr/>
        </p:nvSpPr>
        <p:spPr>
          <a:xfrm>
            <a:off x="3923337" y="3459203"/>
            <a:ext cx="4184270" cy="369332"/>
          </a:xfrm>
          <a:prstGeom prst="rect">
            <a:avLst/>
          </a:prstGeom>
          <a:noFill/>
        </p:spPr>
        <p:txBody>
          <a:bodyPr wrap="square">
            <a:spAutoFit/>
          </a:bodyPr>
          <a:lstStyle/>
          <a:p>
            <a:pPr algn="ctr"/>
            <a:r>
              <a:rPr lang="fr-CH" b="1" err="1">
                <a:solidFill>
                  <a:schemeClr val="accent4"/>
                </a:solidFill>
                <a:latin typeface="Arial" panose="020B0604020202020204" pitchFamily="34" charset="0"/>
                <a:cs typeface="Arial" panose="020B0604020202020204" pitchFamily="34" charset="0"/>
              </a:rPr>
              <a:t>Multicenter</a:t>
            </a:r>
            <a:r>
              <a:rPr lang="fr-CH" b="1">
                <a:solidFill>
                  <a:schemeClr val="accent4"/>
                </a:solidFill>
                <a:latin typeface="Arial" panose="020B0604020202020204" pitchFamily="34" charset="0"/>
                <a:cs typeface="Arial" panose="020B0604020202020204" pitchFamily="34" charset="0"/>
              </a:rPr>
              <a:t> </a:t>
            </a:r>
            <a:r>
              <a:rPr lang="fr-CH" b="1" err="1">
                <a:solidFill>
                  <a:schemeClr val="accent4"/>
                </a:solidFill>
                <a:latin typeface="Arial" panose="020B0604020202020204" pitchFamily="34" charset="0"/>
                <a:cs typeface="Arial" panose="020B0604020202020204" pitchFamily="34" charset="0"/>
              </a:rPr>
              <a:t>retrospective</a:t>
            </a:r>
            <a:r>
              <a:rPr lang="fr-CH" b="1">
                <a:solidFill>
                  <a:schemeClr val="accent4"/>
                </a:solidFill>
                <a:latin typeface="Arial" panose="020B0604020202020204" pitchFamily="34" charset="0"/>
                <a:cs typeface="Arial" panose="020B0604020202020204" pitchFamily="34" charset="0"/>
              </a:rPr>
              <a:t> </a:t>
            </a:r>
            <a:r>
              <a:rPr lang="fr-CH" b="1" err="1">
                <a:solidFill>
                  <a:schemeClr val="accent4"/>
                </a:solidFill>
                <a:latin typeface="Arial" panose="020B0604020202020204" pitchFamily="34" charset="0"/>
                <a:cs typeface="Arial" panose="020B0604020202020204" pitchFamily="34" charset="0"/>
              </a:rPr>
              <a:t>study</a:t>
            </a:r>
            <a:endParaRPr lang="en-US" b="1">
              <a:solidFill>
                <a:schemeClr val="accent4"/>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31AB632E-8693-A6CD-331A-B14D2E42BA1B}"/>
              </a:ext>
            </a:extLst>
          </p:cNvPr>
          <p:cNvGrpSpPr/>
          <p:nvPr/>
        </p:nvGrpSpPr>
        <p:grpSpPr>
          <a:xfrm>
            <a:off x="1232695" y="5261791"/>
            <a:ext cx="1967705" cy="865933"/>
            <a:chOff x="2781701" y="4602140"/>
            <a:chExt cx="1522745" cy="773796"/>
          </a:xfrm>
        </p:grpSpPr>
        <p:sp>
          <p:nvSpPr>
            <p:cNvPr id="11" name="Rectangle: Rounded Corners 10">
              <a:extLst>
                <a:ext uri="{FF2B5EF4-FFF2-40B4-BE49-F238E27FC236}">
                  <a16:creationId xmlns:a16="http://schemas.microsoft.com/office/drawing/2014/main" id="{605E9507-F3DE-047F-EED5-226425789610}"/>
                </a:ext>
              </a:extLst>
            </p:cNvPr>
            <p:cNvSpPr/>
            <p:nvPr/>
          </p:nvSpPr>
          <p:spPr>
            <a:xfrm>
              <a:off x="2781701" y="4602140"/>
              <a:ext cx="1503907" cy="773796"/>
            </a:xfrm>
            <a:prstGeom prst="roundRect">
              <a:avLst>
                <a:gd name="adj" fmla="val 6715"/>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rgbClr val="826B6A"/>
                </a:solidFill>
                <a:effectLst/>
              </a:endParaRPr>
            </a:p>
          </p:txBody>
        </p:sp>
        <p:sp>
          <p:nvSpPr>
            <p:cNvPr id="13" name="Content Placeholder 2">
              <a:extLst>
                <a:ext uri="{FF2B5EF4-FFF2-40B4-BE49-F238E27FC236}">
                  <a16:creationId xmlns:a16="http://schemas.microsoft.com/office/drawing/2014/main" id="{82AA0520-0B01-B089-8C2C-3A598B541DFA}"/>
                </a:ext>
              </a:extLst>
            </p:cNvPr>
            <p:cNvSpPr txBox="1">
              <a:spLocks/>
            </p:cNvSpPr>
            <p:nvPr/>
          </p:nvSpPr>
          <p:spPr>
            <a:xfrm>
              <a:off x="2800539" y="4651198"/>
              <a:ext cx="1503907" cy="6724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a:solidFill>
                    <a:schemeClr val="accent4"/>
                  </a:solidFill>
                  <a:latin typeface="Arial" panose="020B0604020202020204" pitchFamily="34" charset="0"/>
                  <a:cs typeface="Arial" panose="020B0604020202020204" pitchFamily="34" charset="0"/>
                </a:rPr>
                <a:t>Cohorts</a:t>
              </a:r>
            </a:p>
            <a:p>
              <a:pPr marL="0" indent="0" algn="ctr">
                <a:spcBef>
                  <a:spcPts val="0"/>
                </a:spcBef>
                <a:buClr>
                  <a:srgbClr val="004B87"/>
                </a:buClr>
                <a:buFont typeface="Arial" panose="020B0604020202020204" pitchFamily="34" charset="0"/>
                <a:buNone/>
                <a:defRPr/>
              </a:pPr>
              <a:endParaRPr lang="en-US" sz="1200" b="1">
                <a:solidFill>
                  <a:schemeClr val="accent4"/>
                </a:solidFill>
                <a:latin typeface="Arial" panose="020B0604020202020204" pitchFamily="34" charset="0"/>
                <a:cs typeface="Arial" panose="020B0604020202020204" pitchFamily="34" charset="0"/>
              </a:endParaRPr>
            </a:p>
            <a:p>
              <a:pPr>
                <a:spcBef>
                  <a:spcPts val="0"/>
                </a:spcBef>
                <a:buClr>
                  <a:srgbClr val="E61461"/>
                </a:buClr>
                <a:defRPr/>
              </a:pPr>
              <a:r>
                <a:rPr lang="en-US" sz="1200">
                  <a:solidFill>
                    <a:schemeClr val="accent4"/>
                  </a:solidFill>
                  <a:latin typeface="Arial" panose="020B0604020202020204" pitchFamily="34" charset="0"/>
                  <a:cs typeface="Arial" panose="020B0604020202020204" pitchFamily="34" charset="0"/>
                </a:rPr>
                <a:t>Development: n = 264</a:t>
              </a:r>
            </a:p>
            <a:p>
              <a:pPr>
                <a:spcBef>
                  <a:spcPts val="0"/>
                </a:spcBef>
                <a:buClr>
                  <a:srgbClr val="E61461"/>
                </a:buClr>
                <a:defRPr/>
              </a:pPr>
              <a:r>
                <a:rPr lang="en-US" sz="1200">
                  <a:solidFill>
                    <a:schemeClr val="accent4"/>
                  </a:solidFill>
                  <a:latin typeface="Arial" panose="020B0604020202020204" pitchFamily="34" charset="0"/>
                  <a:cs typeface="Arial" panose="020B0604020202020204" pitchFamily="34" charset="0"/>
                </a:rPr>
                <a:t>Validation: n = 101</a:t>
              </a:r>
            </a:p>
          </p:txBody>
        </p:sp>
      </p:grpSp>
      <p:grpSp>
        <p:nvGrpSpPr>
          <p:cNvPr id="67" name="Group 66">
            <a:extLst>
              <a:ext uri="{FF2B5EF4-FFF2-40B4-BE49-F238E27FC236}">
                <a16:creationId xmlns:a16="http://schemas.microsoft.com/office/drawing/2014/main" id="{7E1DED32-D8BB-9FAB-FFDF-09E449E7B9F6}"/>
              </a:ext>
            </a:extLst>
          </p:cNvPr>
          <p:cNvGrpSpPr/>
          <p:nvPr/>
        </p:nvGrpSpPr>
        <p:grpSpPr>
          <a:xfrm>
            <a:off x="3946547" y="3991021"/>
            <a:ext cx="3436601" cy="1531507"/>
            <a:chOff x="4027400" y="3991021"/>
            <a:chExt cx="3436601" cy="1531507"/>
          </a:xfrm>
        </p:grpSpPr>
        <p:grpSp>
          <p:nvGrpSpPr>
            <p:cNvPr id="14" name="Group 13">
              <a:extLst>
                <a:ext uri="{FF2B5EF4-FFF2-40B4-BE49-F238E27FC236}">
                  <a16:creationId xmlns:a16="http://schemas.microsoft.com/office/drawing/2014/main" id="{BAA497CD-EA34-8D14-C925-7AF90E9B560E}"/>
                </a:ext>
              </a:extLst>
            </p:cNvPr>
            <p:cNvGrpSpPr/>
            <p:nvPr/>
          </p:nvGrpSpPr>
          <p:grpSpPr>
            <a:xfrm>
              <a:off x="4333442" y="4257964"/>
              <a:ext cx="3130559" cy="1264564"/>
              <a:chOff x="628442" y="3968566"/>
              <a:chExt cx="3130559" cy="1264564"/>
            </a:xfrm>
          </p:grpSpPr>
          <p:sp>
            <p:nvSpPr>
              <p:cNvPr id="15" name="Rectangle: Rounded Corners 14">
                <a:extLst>
                  <a:ext uri="{FF2B5EF4-FFF2-40B4-BE49-F238E27FC236}">
                    <a16:creationId xmlns:a16="http://schemas.microsoft.com/office/drawing/2014/main" id="{94C847E7-CE58-41F5-769E-5C566F30B194}"/>
                  </a:ext>
                </a:extLst>
              </p:cNvPr>
              <p:cNvSpPr/>
              <p:nvPr/>
            </p:nvSpPr>
            <p:spPr>
              <a:xfrm>
                <a:off x="628442" y="3968566"/>
                <a:ext cx="3130559" cy="1264564"/>
              </a:xfrm>
              <a:prstGeom prst="roundRect">
                <a:avLst>
                  <a:gd name="adj" fmla="val 3276"/>
                </a:avLst>
              </a:prstGeom>
              <a:solidFill>
                <a:srgbClr val="F0D5E0">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7" name="TextBox 16">
                <a:extLst>
                  <a:ext uri="{FF2B5EF4-FFF2-40B4-BE49-F238E27FC236}">
                    <a16:creationId xmlns:a16="http://schemas.microsoft.com/office/drawing/2014/main" id="{33068CDE-B881-F563-D835-6E189A81FAD1}"/>
                  </a:ext>
                </a:extLst>
              </p:cNvPr>
              <p:cNvSpPr txBox="1"/>
              <p:nvPr/>
            </p:nvSpPr>
            <p:spPr>
              <a:xfrm>
                <a:off x="1023650" y="4054981"/>
                <a:ext cx="2735351" cy="1015663"/>
              </a:xfrm>
              <a:prstGeom prst="rect">
                <a:avLst/>
              </a:prstGeom>
              <a:noFill/>
            </p:spPr>
            <p:txBody>
              <a:bodyPr wrap="square">
                <a:spAutoFit/>
              </a:bodyPr>
              <a:lstStyle/>
              <a:p>
                <a:pPr marL="171450" marR="0" indent="-171450">
                  <a:buFont typeface="Arial" panose="020B0604020202020204" pitchFamily="34" charset="0"/>
                  <a:buChar char="•"/>
                </a:pPr>
                <a:r>
                  <a:rPr lang="en-US" sz="1200" b="1">
                    <a:solidFill>
                      <a:schemeClr val="accent4"/>
                    </a:solidFill>
                    <a:latin typeface="Arial" panose="020B0604020202020204" pitchFamily="34" charset="0"/>
                    <a:cs typeface="Arial" panose="020B0604020202020204" pitchFamily="34" charset="0"/>
                  </a:rPr>
                  <a:t>Logistic regression models </a:t>
                </a:r>
                <a:r>
                  <a:rPr lang="en-US" sz="1200">
                    <a:solidFill>
                      <a:schemeClr val="accent4"/>
                    </a:solidFill>
                    <a:latin typeface="Arial" panose="020B0604020202020204" pitchFamily="34" charset="0"/>
                    <a:cs typeface="Arial" panose="020B0604020202020204" pitchFamily="34" charset="0"/>
                  </a:rPr>
                  <a:t>constructed to predict ER based on preoperative variables </a:t>
                </a:r>
              </a:p>
              <a:p>
                <a:pPr marL="628650" lvl="1" indent="-171450">
                  <a:buFont typeface="Wingdings" panose="05000000000000000000" pitchFamily="2" charset="2"/>
                  <a:buChar char="Ø"/>
                </a:pPr>
                <a:r>
                  <a:rPr lang="en-US" sz="1200">
                    <a:solidFill>
                      <a:schemeClr val="accent4"/>
                    </a:solidFill>
                    <a:latin typeface="Arial" panose="020B0604020202020204" pitchFamily="34" charset="0"/>
                    <a:cs typeface="Arial" panose="020B0604020202020204" pitchFamily="34" charset="0"/>
                  </a:rPr>
                  <a:t>Translated into a risk-scoring system. </a:t>
                </a:r>
              </a:p>
            </p:txBody>
          </p:sp>
        </p:grpSp>
        <p:pic>
          <p:nvPicPr>
            <p:cNvPr id="18" name="Graphic 17" descr="Computer with solid fill">
              <a:extLst>
                <a:ext uri="{FF2B5EF4-FFF2-40B4-BE49-F238E27FC236}">
                  <a16:creationId xmlns:a16="http://schemas.microsoft.com/office/drawing/2014/main" id="{D5D39FD7-C111-F41E-3461-6E5D51B946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27400" y="3991021"/>
              <a:ext cx="531434" cy="531434"/>
            </a:xfrm>
            <a:prstGeom prst="rect">
              <a:avLst/>
            </a:prstGeom>
          </p:spPr>
        </p:pic>
      </p:grpSp>
      <p:grpSp>
        <p:nvGrpSpPr>
          <p:cNvPr id="19" name="Group 18">
            <a:extLst>
              <a:ext uri="{FF2B5EF4-FFF2-40B4-BE49-F238E27FC236}">
                <a16:creationId xmlns:a16="http://schemas.microsoft.com/office/drawing/2014/main" id="{5F1EFF83-406E-A9F8-D850-F42F8B64BF4F}"/>
              </a:ext>
            </a:extLst>
          </p:cNvPr>
          <p:cNvGrpSpPr/>
          <p:nvPr/>
        </p:nvGrpSpPr>
        <p:grpSpPr>
          <a:xfrm>
            <a:off x="7711307" y="4257964"/>
            <a:ext cx="3788327" cy="1286744"/>
            <a:chOff x="628442" y="3968566"/>
            <a:chExt cx="3130559" cy="1286744"/>
          </a:xfrm>
        </p:grpSpPr>
        <p:sp>
          <p:nvSpPr>
            <p:cNvPr id="20" name="Rectangle: Rounded Corners 19">
              <a:extLst>
                <a:ext uri="{FF2B5EF4-FFF2-40B4-BE49-F238E27FC236}">
                  <a16:creationId xmlns:a16="http://schemas.microsoft.com/office/drawing/2014/main" id="{AF11555C-BC7F-7E64-3622-A0D78A9C1080}"/>
                </a:ext>
              </a:extLst>
            </p:cNvPr>
            <p:cNvSpPr/>
            <p:nvPr/>
          </p:nvSpPr>
          <p:spPr>
            <a:xfrm>
              <a:off x="628442" y="3968566"/>
              <a:ext cx="3130559" cy="1264564"/>
            </a:xfrm>
            <a:prstGeom prst="roundRect">
              <a:avLst>
                <a:gd name="adj" fmla="val 3276"/>
              </a:avLst>
            </a:prstGeom>
            <a:solidFill>
              <a:srgbClr val="F0D5E0">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1" name="TextBox 20">
              <a:extLst>
                <a:ext uri="{FF2B5EF4-FFF2-40B4-BE49-F238E27FC236}">
                  <a16:creationId xmlns:a16="http://schemas.microsoft.com/office/drawing/2014/main" id="{EF20E71F-715E-F9B4-82F2-ACFC127EC072}"/>
                </a:ext>
              </a:extLst>
            </p:cNvPr>
            <p:cNvSpPr txBox="1"/>
            <p:nvPr/>
          </p:nvSpPr>
          <p:spPr>
            <a:xfrm>
              <a:off x="1023650" y="4054981"/>
              <a:ext cx="2735351" cy="1200329"/>
            </a:xfrm>
            <a:prstGeom prst="rect">
              <a:avLst/>
            </a:prstGeom>
            <a:noFill/>
          </p:spPr>
          <p:txBody>
            <a:bodyPr wrap="square">
              <a:spAutoFit/>
            </a:bodyPr>
            <a:lstStyle/>
            <a:p>
              <a:pPr marL="171450" marR="0" indent="-171450">
                <a:buFont typeface="Arial" panose="020B0604020202020204" pitchFamily="34" charset="0"/>
                <a:buChar char="•"/>
              </a:pPr>
              <a:r>
                <a:rPr lang="en-US" sz="1200">
                  <a:solidFill>
                    <a:schemeClr val="accent4"/>
                  </a:solidFill>
                  <a:latin typeface="Arial" panose="020B0604020202020204" pitchFamily="34" charset="0"/>
                  <a:cs typeface="Arial" panose="020B0604020202020204" pitchFamily="34" charset="0"/>
                </a:rPr>
                <a:t>Discrimination performance of the risk-scoring system validated using external data .</a:t>
              </a:r>
            </a:p>
            <a:p>
              <a:pPr marL="171450" marR="0" indent="-171450">
                <a:buFont typeface="Arial" panose="020B0604020202020204" pitchFamily="34" charset="0"/>
                <a:buChar char="•"/>
              </a:pPr>
              <a:r>
                <a:rPr lang="en-US" sz="1200">
                  <a:solidFill>
                    <a:schemeClr val="accent4"/>
                  </a:solidFill>
                  <a:latin typeface="Arial" panose="020B0604020202020204" pitchFamily="34" charset="0"/>
                  <a:cs typeface="Arial" panose="020B0604020202020204" pitchFamily="34" charset="0"/>
                </a:rPr>
                <a:t>Compared to the American Joint Committee on Cancer (AJCC) TNM staging system. </a:t>
              </a:r>
            </a:p>
          </p:txBody>
        </p:sp>
      </p:grpSp>
      <p:grpSp>
        <p:nvGrpSpPr>
          <p:cNvPr id="22" name="Group 21">
            <a:extLst>
              <a:ext uri="{FF2B5EF4-FFF2-40B4-BE49-F238E27FC236}">
                <a16:creationId xmlns:a16="http://schemas.microsoft.com/office/drawing/2014/main" id="{B4035175-D443-E71D-85E4-ADED537C133A}"/>
              </a:ext>
            </a:extLst>
          </p:cNvPr>
          <p:cNvGrpSpPr/>
          <p:nvPr/>
        </p:nvGrpSpPr>
        <p:grpSpPr>
          <a:xfrm>
            <a:off x="7593492" y="4029259"/>
            <a:ext cx="531434" cy="531434"/>
            <a:chOff x="7593492" y="4029259"/>
            <a:chExt cx="531434" cy="531434"/>
          </a:xfrm>
        </p:grpSpPr>
        <p:sp>
          <p:nvSpPr>
            <p:cNvPr id="16" name="Rectangle 15">
              <a:extLst>
                <a:ext uri="{FF2B5EF4-FFF2-40B4-BE49-F238E27FC236}">
                  <a16:creationId xmlns:a16="http://schemas.microsoft.com/office/drawing/2014/main" id="{A6B204E6-160E-24FE-3645-55205030FBFB}"/>
                </a:ext>
              </a:extLst>
            </p:cNvPr>
            <p:cNvSpPr/>
            <p:nvPr/>
          </p:nvSpPr>
          <p:spPr>
            <a:xfrm>
              <a:off x="7711307" y="4057240"/>
              <a:ext cx="302393" cy="4417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Graphic 65" descr="Checklist with solid fill">
              <a:extLst>
                <a:ext uri="{FF2B5EF4-FFF2-40B4-BE49-F238E27FC236}">
                  <a16:creationId xmlns:a16="http://schemas.microsoft.com/office/drawing/2014/main" id="{AD57B283-6D0A-232C-1E9F-3A0D827932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93492" y="4029259"/>
              <a:ext cx="531434" cy="531434"/>
            </a:xfrm>
            <a:prstGeom prst="rect">
              <a:avLst/>
            </a:prstGeom>
          </p:spPr>
        </p:pic>
      </p:grpSp>
      <p:pic>
        <p:nvPicPr>
          <p:cNvPr id="7" name="Graphic 6" descr="Home with solid fill">
            <a:hlinkClick r:id="rId9" action="ppaction://hlinksldjump"/>
            <a:extLst>
              <a:ext uri="{FF2B5EF4-FFF2-40B4-BE49-F238E27FC236}">
                <a16:creationId xmlns:a16="http://schemas.microsoft.com/office/drawing/2014/main" id="{61B8C324-64AE-2270-6100-446820F1D2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414512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D0685-96B4-F389-9C78-ACEEA4BBB0B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519F658-0051-D947-8411-9C6FD55F729F}"/>
              </a:ext>
            </a:extLst>
          </p:cNvPr>
          <p:cNvSpPr/>
          <p:nvPr/>
        </p:nvSpPr>
        <p:spPr>
          <a:xfrm>
            <a:off x="352425" y="832389"/>
            <a:ext cx="11487150" cy="3718830"/>
          </a:xfrm>
          <a:prstGeom prst="roundRect">
            <a:avLst>
              <a:gd name="adj" fmla="val 2104"/>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194BC1FF-7C88-3BE5-46EB-B3EA7F5B94A0}"/>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err="1">
                <a:solidFill>
                  <a:schemeClr val="bg1"/>
                </a:solidFill>
                <a:effectLst/>
                <a:latin typeface="Arial" panose="020B0604020202020204" pitchFamily="34" charset="0"/>
              </a:rPr>
              <a:t>Results</a:t>
            </a:r>
            <a:r>
              <a:rPr lang="fr-CH" b="1" i="0">
                <a:solidFill>
                  <a:schemeClr val="bg1"/>
                </a:solidFill>
                <a:effectLst/>
                <a:latin typeface="Arial" panose="020B0604020202020204" pitchFamily="34" charset="0"/>
              </a:rPr>
              <a:t> </a:t>
            </a:r>
            <a:endParaRPr lang="en-US" b="1" i="0">
              <a:solidFill>
                <a:schemeClr val="bg1"/>
              </a:solidFill>
              <a:effectLst/>
            </a:endParaRPr>
          </a:p>
        </p:txBody>
      </p:sp>
      <p:sp>
        <p:nvSpPr>
          <p:cNvPr id="12" name="Title 1">
            <a:extLst>
              <a:ext uri="{FF2B5EF4-FFF2-40B4-BE49-F238E27FC236}">
                <a16:creationId xmlns:a16="http://schemas.microsoft.com/office/drawing/2014/main" id="{57E856F3-9BCC-ADF7-362A-4939EC362DBE}"/>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TOP-093 </a:t>
            </a:r>
            <a:r>
              <a:rPr lang="en-US" sz="1800">
                <a:latin typeface="Arial" panose="020B0604020202020204" pitchFamily="34" charset="0"/>
                <a:ea typeface="Times New Roman" panose="02020603050405020304" pitchFamily="18" charset="0"/>
              </a:rPr>
              <a:t>Development and external validation of preoperative prediction model for early recurrence of intrahepatic cholangiocarcinoma</a:t>
            </a:r>
            <a:endParaRPr lang="en-US"/>
          </a:p>
        </p:txBody>
      </p:sp>
      <p:sp>
        <p:nvSpPr>
          <p:cNvPr id="7" name="Rectangle: Rounded Corners 6">
            <a:extLst>
              <a:ext uri="{FF2B5EF4-FFF2-40B4-BE49-F238E27FC236}">
                <a16:creationId xmlns:a16="http://schemas.microsoft.com/office/drawing/2014/main" id="{4D42A8FB-5742-0D2C-6812-E8164A329785}"/>
              </a:ext>
            </a:extLst>
          </p:cNvPr>
          <p:cNvSpPr/>
          <p:nvPr/>
        </p:nvSpPr>
        <p:spPr>
          <a:xfrm>
            <a:off x="874195" y="1636267"/>
            <a:ext cx="5148230" cy="2497304"/>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16" name="Group 15">
            <a:extLst>
              <a:ext uri="{FF2B5EF4-FFF2-40B4-BE49-F238E27FC236}">
                <a16:creationId xmlns:a16="http://schemas.microsoft.com/office/drawing/2014/main" id="{DD15759F-006A-9CFD-43DC-389A027B786A}"/>
              </a:ext>
            </a:extLst>
          </p:cNvPr>
          <p:cNvGrpSpPr/>
          <p:nvPr/>
        </p:nvGrpSpPr>
        <p:grpSpPr>
          <a:xfrm>
            <a:off x="827223" y="1487505"/>
            <a:ext cx="2341132" cy="310136"/>
            <a:chOff x="1639284" y="1519199"/>
            <a:chExt cx="1771073" cy="251108"/>
          </a:xfrm>
          <a:solidFill>
            <a:srgbClr val="F0D5E0"/>
          </a:solidFill>
        </p:grpSpPr>
        <p:sp>
          <p:nvSpPr>
            <p:cNvPr id="22" name="Rectangle: Rounded Corners 21">
              <a:extLst>
                <a:ext uri="{FF2B5EF4-FFF2-40B4-BE49-F238E27FC236}">
                  <a16:creationId xmlns:a16="http://schemas.microsoft.com/office/drawing/2014/main" id="{CFEB4831-79B4-6739-20BA-8CCF78A40898}"/>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3" name="TextBox 22">
              <a:extLst>
                <a:ext uri="{FF2B5EF4-FFF2-40B4-BE49-F238E27FC236}">
                  <a16:creationId xmlns:a16="http://schemas.microsoft.com/office/drawing/2014/main" id="{87310A3F-2406-54EA-D092-55B9A3954A29}"/>
                </a:ext>
              </a:extLst>
            </p:cNvPr>
            <p:cNvSpPr txBox="1"/>
            <p:nvPr/>
          </p:nvSpPr>
          <p:spPr>
            <a:xfrm>
              <a:off x="1639284" y="1519199"/>
              <a:ext cx="1771073" cy="224278"/>
            </a:xfrm>
            <a:prstGeom prst="rect">
              <a:avLst/>
            </a:prstGeom>
            <a:noFill/>
          </p:spPr>
          <p:txBody>
            <a:bodyPr wrap="square">
              <a:spAutoFit/>
            </a:bodyPr>
            <a:lstStyle/>
            <a:p>
              <a:pPr algn="ctr"/>
              <a:r>
                <a:rPr lang="fr-CH" sz="1200" b="1" err="1">
                  <a:solidFill>
                    <a:srgbClr val="E61461"/>
                  </a:solidFill>
                  <a:latin typeface="Arial" panose="020B0604020202020204" pitchFamily="34" charset="0"/>
                  <a:cs typeface="Arial" panose="020B0604020202020204" pitchFamily="34" charset="0"/>
                </a:rPr>
                <a:t>Discriminatory</a:t>
              </a:r>
              <a:r>
                <a:rPr lang="fr-CH" sz="1200" b="1">
                  <a:solidFill>
                    <a:srgbClr val="E61461"/>
                  </a:solidFill>
                  <a:latin typeface="Arial" panose="020B0604020202020204" pitchFamily="34" charset="0"/>
                  <a:cs typeface="Arial" panose="020B0604020202020204" pitchFamily="34" charset="0"/>
                </a:rPr>
                <a:t> performance</a:t>
              </a:r>
              <a:endParaRPr lang="en-US" sz="1200" b="1">
                <a:solidFill>
                  <a:srgbClr val="E61461"/>
                </a:solidFill>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1A03C4F1-84C7-A8AB-C5FD-3FC9C686305A}"/>
              </a:ext>
            </a:extLst>
          </p:cNvPr>
          <p:cNvSpPr txBox="1"/>
          <p:nvPr/>
        </p:nvSpPr>
        <p:spPr>
          <a:xfrm>
            <a:off x="1337080" y="3526213"/>
            <a:ext cx="4372302" cy="600164"/>
          </a:xfrm>
          <a:prstGeom prst="rect">
            <a:avLst/>
          </a:prstGeom>
          <a:noFill/>
        </p:spPr>
        <p:txBody>
          <a:bodyPr wrap="square">
            <a:spAutoFit/>
          </a:bodyPr>
          <a:lstStyle/>
          <a:p>
            <a:r>
              <a:rPr lang="en-US" sz="1100" b="1">
                <a:effectLst/>
                <a:latin typeface="Arial" panose="020B0604020202020204" pitchFamily="34" charset="0"/>
                <a:cs typeface="Arial" panose="020B0604020202020204" pitchFamily="34" charset="0"/>
              </a:rPr>
              <a:t>The preoperative score outperformed AJCC TNM staging system in the development cohort and showed comparable performance in the validation cohort.</a:t>
            </a:r>
            <a:endParaRPr lang="en-US" sz="1100">
              <a:effectLst/>
              <a:latin typeface="Arial" panose="020B0604020202020204" pitchFamily="34" charset="0"/>
              <a:cs typeface="Arial" panose="020B0604020202020204" pitchFamily="34" charset="0"/>
            </a:endParaRPr>
          </a:p>
        </p:txBody>
      </p:sp>
      <p:graphicFrame>
        <p:nvGraphicFramePr>
          <p:cNvPr id="26" name="Table 25">
            <a:extLst>
              <a:ext uri="{FF2B5EF4-FFF2-40B4-BE49-F238E27FC236}">
                <a16:creationId xmlns:a16="http://schemas.microsoft.com/office/drawing/2014/main" id="{85A9A52D-885D-084D-DA6E-1880C914AACC}"/>
              </a:ext>
            </a:extLst>
          </p:cNvPr>
          <p:cNvGraphicFramePr>
            <a:graphicFrameLocks noGrp="1"/>
          </p:cNvGraphicFramePr>
          <p:nvPr>
            <p:extLst>
              <p:ext uri="{D42A27DB-BD31-4B8C-83A1-F6EECF244321}">
                <p14:modId xmlns:p14="http://schemas.microsoft.com/office/powerpoint/2010/main" val="3536889185"/>
              </p:ext>
            </p:extLst>
          </p:nvPr>
        </p:nvGraphicFramePr>
        <p:xfrm>
          <a:off x="1242966" y="2014343"/>
          <a:ext cx="3969328" cy="1382085"/>
        </p:xfrm>
        <a:graphic>
          <a:graphicData uri="http://schemas.openxmlformats.org/drawingml/2006/table">
            <a:tbl>
              <a:tblPr/>
              <a:tblGrid>
                <a:gridCol w="1088779">
                  <a:extLst>
                    <a:ext uri="{9D8B030D-6E8A-4147-A177-3AD203B41FA5}">
                      <a16:colId xmlns:a16="http://schemas.microsoft.com/office/drawing/2014/main" val="2187180167"/>
                    </a:ext>
                  </a:extLst>
                </a:gridCol>
                <a:gridCol w="937448">
                  <a:extLst>
                    <a:ext uri="{9D8B030D-6E8A-4147-A177-3AD203B41FA5}">
                      <a16:colId xmlns:a16="http://schemas.microsoft.com/office/drawing/2014/main" val="3416204773"/>
                    </a:ext>
                  </a:extLst>
                </a:gridCol>
                <a:gridCol w="854322">
                  <a:extLst>
                    <a:ext uri="{9D8B030D-6E8A-4147-A177-3AD203B41FA5}">
                      <a16:colId xmlns:a16="http://schemas.microsoft.com/office/drawing/2014/main" val="3828968934"/>
                    </a:ext>
                  </a:extLst>
                </a:gridCol>
                <a:gridCol w="1088779">
                  <a:extLst>
                    <a:ext uri="{9D8B030D-6E8A-4147-A177-3AD203B41FA5}">
                      <a16:colId xmlns:a16="http://schemas.microsoft.com/office/drawing/2014/main" val="867703189"/>
                    </a:ext>
                  </a:extLst>
                </a:gridCol>
              </a:tblGrid>
              <a:tr h="388801">
                <a:tc>
                  <a:txBody>
                    <a:bodyPr/>
                    <a:lstStyle/>
                    <a:p>
                      <a:pPr algn="ctr" fontAlgn="ctr"/>
                      <a:r>
                        <a:rPr lang="en-US" sz="1100" b="1" i="0" u="none" strike="noStrike">
                          <a:solidFill>
                            <a:srgbClr val="E8E8E8"/>
                          </a:solidFill>
                          <a:effectLst/>
                          <a:latin typeface="Arial" panose="020B0604020202020204" pitchFamily="34" charset="0"/>
                        </a:rPr>
                        <a:t>Model</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100" b="1" i="0" u="none" strike="noStrike">
                          <a:solidFill>
                            <a:srgbClr val="E8E8E8"/>
                          </a:solidFill>
                          <a:effectLst/>
                          <a:latin typeface="Arial" panose="020B0604020202020204" pitchFamily="34" charset="0"/>
                        </a:rPr>
                        <a:t>Development Cohort AUC</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100" b="1" i="0" u="none" strike="noStrike">
                          <a:solidFill>
                            <a:srgbClr val="E8E8E8"/>
                          </a:solidFill>
                          <a:effectLst/>
                          <a:latin typeface="Arial" panose="020B0604020202020204" pitchFamily="34" charset="0"/>
                        </a:rPr>
                        <a:t>Validation Cohort AUC</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100" b="1" i="0" u="none" strike="noStrike">
                          <a:solidFill>
                            <a:srgbClr val="E8E8E8"/>
                          </a:solidFill>
                          <a:effectLst/>
                          <a:latin typeface="Arial" panose="020B0604020202020204" pitchFamily="34" charset="0"/>
                        </a:rPr>
                        <a:t>p-value vs. AJCC</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extLst>
                  <a:ext uri="{0D108BD9-81ED-4DB2-BD59-A6C34878D82A}">
                    <a16:rowId xmlns:a16="http://schemas.microsoft.com/office/drawing/2014/main" val="2486157862"/>
                  </a:ext>
                </a:extLst>
              </a:tr>
              <a:tr h="547812">
                <a:tc>
                  <a:txBody>
                    <a:bodyPr/>
                    <a:lstStyle/>
                    <a:p>
                      <a:pPr algn="ctr" fontAlgn="ctr"/>
                      <a:r>
                        <a:rPr lang="en-US" sz="1100" b="1" i="0" u="none" strike="noStrike">
                          <a:solidFill>
                            <a:srgbClr val="004B87"/>
                          </a:solidFill>
                          <a:effectLst/>
                          <a:latin typeface="Arial" panose="020B0604020202020204" pitchFamily="34" charset="0"/>
                        </a:rPr>
                        <a:t>Preoperative Risk Score</a:t>
                      </a:r>
                    </a:p>
                  </a:txBody>
                  <a:tcPr marL="6350" marR="6350" marT="6350" marB="0" anchor="ctr">
                    <a:lnL w="1270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100" b="0" i="0" u="none" strike="noStrike">
                          <a:solidFill>
                            <a:srgbClr val="004B87"/>
                          </a:solidFill>
                          <a:effectLst/>
                          <a:latin typeface="Arial" panose="020B0604020202020204" pitchFamily="34" charset="0"/>
                        </a:rPr>
                        <a:t>0.78</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0.69</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a:t>
                      </a:r>
                    </a:p>
                  </a:txBody>
                  <a:tcPr marL="6350" marR="6350" marT="6350" marB="0" anchor="ctr">
                    <a:lnL w="635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728580173"/>
                  </a:ext>
                </a:extLst>
              </a:tr>
              <a:tr h="271482">
                <a:tc rowSpan="2">
                  <a:txBody>
                    <a:bodyPr/>
                    <a:lstStyle/>
                    <a:p>
                      <a:pPr algn="ctr" fontAlgn="ctr"/>
                      <a:r>
                        <a:rPr lang="en-US" sz="1100" b="1" i="0" u="none" strike="noStrike">
                          <a:solidFill>
                            <a:srgbClr val="004B87"/>
                          </a:solidFill>
                          <a:effectLst/>
                          <a:latin typeface="Arial" panose="020B0604020202020204" pitchFamily="34" charset="0"/>
                        </a:rPr>
                        <a:t>AJCC TNM Staging</a:t>
                      </a:r>
                    </a:p>
                  </a:txBody>
                  <a:tcPr marL="6350" marR="6350" marT="6350" marB="0" anchor="ctr">
                    <a:lnL w="1270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0D5E0"/>
                    </a:solidFill>
                  </a:tcPr>
                </a:tc>
                <a:tc rowSpan="2">
                  <a:txBody>
                    <a:bodyPr/>
                    <a:lstStyle/>
                    <a:p>
                      <a:pPr algn="ctr" fontAlgn="ctr"/>
                      <a:r>
                        <a:rPr lang="en-US" sz="1100" b="0" i="0" u="none" strike="noStrike">
                          <a:solidFill>
                            <a:srgbClr val="004B87"/>
                          </a:solidFill>
                          <a:effectLst/>
                          <a:latin typeface="Arial" panose="020B0604020202020204" pitchFamily="34" charset="0"/>
                        </a:rPr>
                        <a:t>0.68</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rowSpan="2">
                  <a:txBody>
                    <a:bodyPr/>
                    <a:lstStyle/>
                    <a:p>
                      <a:pPr algn="ctr" fontAlgn="ctr"/>
                      <a:r>
                        <a:rPr lang="en-US" sz="1100" b="0" i="0" u="none" strike="noStrike">
                          <a:solidFill>
                            <a:srgbClr val="004B87"/>
                          </a:solidFill>
                          <a:effectLst/>
                          <a:latin typeface="Arial" panose="020B0604020202020204" pitchFamily="34" charset="0"/>
                        </a:rPr>
                        <a:t>0.66</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0.002 (dev)</a:t>
                      </a:r>
                    </a:p>
                  </a:txBody>
                  <a:tcPr marL="6350" marR="6350" marT="6350" marB="0" anchor="ctr">
                    <a:lnL w="635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307598301"/>
                  </a:ext>
                </a:extLst>
              </a:tr>
              <a:tr h="14058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a:solidFill>
                            <a:srgbClr val="004B87"/>
                          </a:solidFill>
                          <a:effectLst/>
                          <a:latin typeface="Arial" panose="020B0604020202020204" pitchFamily="34" charset="0"/>
                        </a:rPr>
                        <a:t>0.641 (</a:t>
                      </a:r>
                      <a:r>
                        <a:rPr lang="en-US" sz="1100" b="0" i="0" u="none" strike="noStrike" err="1">
                          <a:solidFill>
                            <a:srgbClr val="004B87"/>
                          </a:solidFill>
                          <a:effectLst/>
                          <a:latin typeface="Arial" panose="020B0604020202020204" pitchFamily="34" charset="0"/>
                        </a:rPr>
                        <a:t>val</a:t>
                      </a:r>
                      <a:r>
                        <a:rPr lang="en-US" sz="1100" b="0" i="0" u="none" strike="noStrike">
                          <a:solidFill>
                            <a:srgbClr val="004B87"/>
                          </a:solidFill>
                          <a:effectLst/>
                          <a:latin typeface="Arial" panose="020B0604020202020204" pitchFamily="34" charset="0"/>
                        </a:rPr>
                        <a:t>)</a:t>
                      </a:r>
                    </a:p>
                  </a:txBody>
                  <a:tcPr marL="6350" marR="6350" marT="6350" marB="0" anchor="ctr">
                    <a:lnL w="635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519575089"/>
                  </a:ext>
                </a:extLst>
              </a:tr>
            </a:tbl>
          </a:graphicData>
        </a:graphic>
      </p:graphicFrame>
      <p:sp>
        <p:nvSpPr>
          <p:cNvPr id="27" name="Rectangle: Rounded Corners 26">
            <a:extLst>
              <a:ext uri="{FF2B5EF4-FFF2-40B4-BE49-F238E27FC236}">
                <a16:creationId xmlns:a16="http://schemas.microsoft.com/office/drawing/2014/main" id="{D1EA973C-8EC8-95D2-6376-6F85426006E5}"/>
              </a:ext>
            </a:extLst>
          </p:cNvPr>
          <p:cNvSpPr/>
          <p:nvPr/>
        </p:nvSpPr>
        <p:spPr>
          <a:xfrm>
            <a:off x="6963192" y="1669451"/>
            <a:ext cx="4207036" cy="2497304"/>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28" name="Group 27">
            <a:extLst>
              <a:ext uri="{FF2B5EF4-FFF2-40B4-BE49-F238E27FC236}">
                <a16:creationId xmlns:a16="http://schemas.microsoft.com/office/drawing/2014/main" id="{7CF7CD86-FCD2-6DBF-D83D-03733896B938}"/>
              </a:ext>
            </a:extLst>
          </p:cNvPr>
          <p:cNvGrpSpPr/>
          <p:nvPr/>
        </p:nvGrpSpPr>
        <p:grpSpPr>
          <a:xfrm>
            <a:off x="6912412" y="1487505"/>
            <a:ext cx="2341132" cy="310136"/>
            <a:chOff x="1639284" y="1519199"/>
            <a:chExt cx="1771073" cy="251108"/>
          </a:xfrm>
          <a:solidFill>
            <a:srgbClr val="F0D5E0"/>
          </a:solidFill>
        </p:grpSpPr>
        <p:sp>
          <p:nvSpPr>
            <p:cNvPr id="29" name="Rectangle: Rounded Corners 28">
              <a:extLst>
                <a:ext uri="{FF2B5EF4-FFF2-40B4-BE49-F238E27FC236}">
                  <a16:creationId xmlns:a16="http://schemas.microsoft.com/office/drawing/2014/main" id="{0ECDD80C-A1E1-2B1B-074C-BCF21E503FA7}"/>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30" name="TextBox 29">
              <a:extLst>
                <a:ext uri="{FF2B5EF4-FFF2-40B4-BE49-F238E27FC236}">
                  <a16:creationId xmlns:a16="http://schemas.microsoft.com/office/drawing/2014/main" id="{A5BEC9B3-99BA-995A-5A20-4BEB90459668}"/>
                </a:ext>
              </a:extLst>
            </p:cNvPr>
            <p:cNvSpPr txBox="1"/>
            <p:nvPr/>
          </p:nvSpPr>
          <p:spPr>
            <a:xfrm>
              <a:off x="1639284" y="1519199"/>
              <a:ext cx="1771073" cy="224278"/>
            </a:xfrm>
            <a:prstGeom prst="rect">
              <a:avLst/>
            </a:prstGeom>
            <a:noFill/>
          </p:spPr>
          <p:txBody>
            <a:bodyPr wrap="square">
              <a:spAutoFit/>
            </a:bodyPr>
            <a:lstStyle/>
            <a:p>
              <a:pPr algn="ctr"/>
              <a:r>
                <a:rPr lang="fr-CH" sz="1200" b="1">
                  <a:solidFill>
                    <a:srgbClr val="E61461"/>
                  </a:solidFill>
                  <a:latin typeface="Arial" panose="020B0604020202020204" pitchFamily="34" charset="0"/>
                  <a:cs typeface="Arial" panose="020B0604020202020204" pitchFamily="34" charset="0"/>
                </a:rPr>
                <a:t>Risk group stratification</a:t>
              </a:r>
              <a:endParaRPr lang="en-US" sz="1200" b="1">
                <a:solidFill>
                  <a:srgbClr val="E61461"/>
                </a:solidFill>
                <a:latin typeface="Arial" panose="020B0604020202020204" pitchFamily="34" charset="0"/>
                <a:cs typeface="Arial" panose="020B0604020202020204" pitchFamily="34" charset="0"/>
              </a:endParaRPr>
            </a:p>
          </p:txBody>
        </p:sp>
      </p:grpSp>
      <p:graphicFrame>
        <p:nvGraphicFramePr>
          <p:cNvPr id="31" name="Table 30">
            <a:extLst>
              <a:ext uri="{FF2B5EF4-FFF2-40B4-BE49-F238E27FC236}">
                <a16:creationId xmlns:a16="http://schemas.microsoft.com/office/drawing/2014/main" id="{2123D00B-3D37-1B22-EB56-6F27A2A35E77}"/>
              </a:ext>
            </a:extLst>
          </p:cNvPr>
          <p:cNvGraphicFramePr>
            <a:graphicFrameLocks noGrp="1"/>
          </p:cNvGraphicFramePr>
          <p:nvPr>
            <p:extLst>
              <p:ext uri="{D42A27DB-BD31-4B8C-83A1-F6EECF244321}">
                <p14:modId xmlns:p14="http://schemas.microsoft.com/office/powerpoint/2010/main" val="1342669028"/>
              </p:ext>
            </p:extLst>
          </p:nvPr>
        </p:nvGraphicFramePr>
        <p:xfrm>
          <a:off x="7303438" y="2410644"/>
          <a:ext cx="3441700" cy="1346740"/>
        </p:xfrm>
        <a:graphic>
          <a:graphicData uri="http://schemas.openxmlformats.org/drawingml/2006/table">
            <a:tbl>
              <a:tblPr/>
              <a:tblGrid>
                <a:gridCol w="1130300">
                  <a:extLst>
                    <a:ext uri="{9D8B030D-6E8A-4147-A177-3AD203B41FA5}">
                      <a16:colId xmlns:a16="http://schemas.microsoft.com/office/drawing/2014/main" val="1097960731"/>
                    </a:ext>
                  </a:extLst>
                </a:gridCol>
                <a:gridCol w="1181100">
                  <a:extLst>
                    <a:ext uri="{9D8B030D-6E8A-4147-A177-3AD203B41FA5}">
                      <a16:colId xmlns:a16="http://schemas.microsoft.com/office/drawing/2014/main" val="1552962876"/>
                    </a:ext>
                  </a:extLst>
                </a:gridCol>
                <a:gridCol w="1130300">
                  <a:extLst>
                    <a:ext uri="{9D8B030D-6E8A-4147-A177-3AD203B41FA5}">
                      <a16:colId xmlns:a16="http://schemas.microsoft.com/office/drawing/2014/main" val="1229572806"/>
                    </a:ext>
                  </a:extLst>
                </a:gridCol>
              </a:tblGrid>
              <a:tr h="419100">
                <a:tc>
                  <a:txBody>
                    <a:bodyPr/>
                    <a:lstStyle/>
                    <a:p>
                      <a:pPr algn="ctr" fontAlgn="ctr"/>
                      <a:r>
                        <a:rPr lang="en-US" sz="1100" b="1" i="0" u="none" strike="noStrike">
                          <a:solidFill>
                            <a:srgbClr val="E8E8E8"/>
                          </a:solidFill>
                          <a:effectLst/>
                          <a:latin typeface="Arial" panose="020B0604020202020204" pitchFamily="34" charset="0"/>
                        </a:rPr>
                        <a:t>Risk Group</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100" b="1" i="0" u="none" strike="noStrike">
                          <a:solidFill>
                            <a:srgbClr val="E8E8E8"/>
                          </a:solidFill>
                          <a:effectLst/>
                          <a:latin typeface="Arial" panose="020B0604020202020204" pitchFamily="34" charset="0"/>
                        </a:rPr>
                        <a:t>Development Cohort</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100" b="1" i="0" u="none" strike="noStrike">
                          <a:solidFill>
                            <a:srgbClr val="E8E8E8"/>
                          </a:solidFill>
                          <a:effectLst/>
                          <a:latin typeface="Arial" panose="020B0604020202020204" pitchFamily="34" charset="0"/>
                        </a:rPr>
                        <a:t>Validation Cohort</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extLst>
                  <a:ext uri="{0D108BD9-81ED-4DB2-BD59-A6C34878D82A}">
                    <a16:rowId xmlns:a16="http://schemas.microsoft.com/office/drawing/2014/main" val="2807468787"/>
                  </a:ext>
                </a:extLst>
              </a:tr>
              <a:tr h="381540">
                <a:tc>
                  <a:txBody>
                    <a:bodyPr/>
                    <a:lstStyle/>
                    <a:p>
                      <a:pPr algn="ctr" fontAlgn="ctr"/>
                      <a:r>
                        <a:rPr lang="en-US" sz="1100" b="1" i="0" u="none" strike="noStrike">
                          <a:solidFill>
                            <a:srgbClr val="004B87"/>
                          </a:solidFill>
                          <a:effectLst/>
                          <a:latin typeface="Arial" panose="020B0604020202020204" pitchFamily="34" charset="0"/>
                        </a:rPr>
                        <a:t>Low-risk</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100" b="0" i="0" u="none" strike="noStrike">
                          <a:solidFill>
                            <a:srgbClr val="004B87"/>
                          </a:solidFill>
                          <a:effectLst/>
                          <a:latin typeface="Arial" panose="020B0604020202020204" pitchFamily="34" charset="0"/>
                        </a:rPr>
                        <a:t>0.855</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0.875</a:t>
                      </a:r>
                    </a:p>
                  </a:txBody>
                  <a:tcPr marL="6350" marR="6350" marT="6350" marB="0" anchor="ctr">
                    <a:lnL w="635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1118901776"/>
                  </a:ext>
                </a:extLst>
              </a:tr>
              <a:tr h="355600">
                <a:tc>
                  <a:txBody>
                    <a:bodyPr/>
                    <a:lstStyle/>
                    <a:p>
                      <a:pPr algn="ctr" fontAlgn="ctr"/>
                      <a:r>
                        <a:rPr lang="en-US" sz="1100" b="1" i="0" u="none" strike="noStrike">
                          <a:solidFill>
                            <a:srgbClr val="004B87"/>
                          </a:solidFill>
                          <a:effectLst/>
                          <a:latin typeface="Arial" panose="020B0604020202020204" pitchFamily="34" charset="0"/>
                        </a:rPr>
                        <a:t>Intermediate-risk</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100" b="0" i="0" u="none" strike="noStrike">
                          <a:solidFill>
                            <a:srgbClr val="004B87"/>
                          </a:solidFill>
                          <a:effectLst/>
                          <a:latin typeface="Arial" panose="020B0604020202020204" pitchFamily="34" charset="0"/>
                        </a:rPr>
                        <a:t>0.566</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0.585</a:t>
                      </a:r>
                    </a:p>
                  </a:txBody>
                  <a:tcPr marL="6350" marR="6350" marT="6350" marB="0" anchor="ctr">
                    <a:lnL w="635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1502465041"/>
                  </a:ext>
                </a:extLst>
              </a:tr>
              <a:tr h="190500">
                <a:tc>
                  <a:txBody>
                    <a:bodyPr/>
                    <a:lstStyle/>
                    <a:p>
                      <a:pPr algn="ctr" fontAlgn="ctr"/>
                      <a:r>
                        <a:rPr lang="en-US" sz="1100" b="1" i="0" u="none" strike="noStrike">
                          <a:solidFill>
                            <a:srgbClr val="004B87"/>
                          </a:solidFill>
                          <a:effectLst/>
                          <a:latin typeface="Arial" panose="020B0604020202020204" pitchFamily="34" charset="0"/>
                        </a:rPr>
                        <a:t>High-risk</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100" b="0" i="0" u="none" strike="noStrike">
                          <a:solidFill>
                            <a:srgbClr val="004B87"/>
                          </a:solidFill>
                          <a:effectLst/>
                          <a:latin typeface="Arial" panose="020B0604020202020204" pitchFamily="34" charset="0"/>
                        </a:rPr>
                        <a:t>0.156</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0.25</a:t>
                      </a:r>
                    </a:p>
                  </a:txBody>
                  <a:tcPr marL="6350" marR="6350" marT="6350" marB="0" anchor="ctr">
                    <a:lnL w="635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636392160"/>
                  </a:ext>
                </a:extLst>
              </a:tr>
            </a:tbl>
          </a:graphicData>
        </a:graphic>
      </p:graphicFrame>
      <p:sp>
        <p:nvSpPr>
          <p:cNvPr id="65" name="TextBox 64">
            <a:extLst>
              <a:ext uri="{FF2B5EF4-FFF2-40B4-BE49-F238E27FC236}">
                <a16:creationId xmlns:a16="http://schemas.microsoft.com/office/drawing/2014/main" id="{95F5E916-414D-06BF-AEAB-CA3319C9180D}"/>
              </a:ext>
            </a:extLst>
          </p:cNvPr>
          <p:cNvSpPr txBox="1"/>
          <p:nvPr/>
        </p:nvSpPr>
        <p:spPr>
          <a:xfrm>
            <a:off x="7301706" y="3800434"/>
            <a:ext cx="3089202" cy="261610"/>
          </a:xfrm>
          <a:prstGeom prst="rect">
            <a:avLst/>
          </a:prstGeom>
          <a:noFill/>
        </p:spPr>
        <p:txBody>
          <a:bodyPr wrap="square">
            <a:spAutoFit/>
          </a:bodyPr>
          <a:lstStyle/>
          <a:p>
            <a:r>
              <a:rPr lang="en-US" sz="1100" b="1" i="1">
                <a:latin typeface="Arial" panose="020B0604020202020204" pitchFamily="34" charset="0"/>
                <a:cs typeface="Arial" panose="020B0604020202020204" pitchFamily="34" charset="0"/>
              </a:rPr>
              <a:t>p</a:t>
            </a:r>
            <a:r>
              <a:rPr lang="en-US" sz="1100" b="1">
                <a:latin typeface="Arial" panose="020B0604020202020204" pitchFamily="34" charset="0"/>
                <a:cs typeface="Arial" panose="020B0604020202020204" pitchFamily="34" charset="0"/>
              </a:rPr>
              <a:t> &lt; 0.001 for stratification in both cohorts</a:t>
            </a:r>
          </a:p>
        </p:txBody>
      </p:sp>
      <p:sp>
        <p:nvSpPr>
          <p:cNvPr id="69" name="TextBox 68">
            <a:extLst>
              <a:ext uri="{FF2B5EF4-FFF2-40B4-BE49-F238E27FC236}">
                <a16:creationId xmlns:a16="http://schemas.microsoft.com/office/drawing/2014/main" id="{66D7AFBA-C816-9C70-6435-E4ED44D66E44}"/>
              </a:ext>
            </a:extLst>
          </p:cNvPr>
          <p:cNvSpPr txBox="1"/>
          <p:nvPr/>
        </p:nvSpPr>
        <p:spPr>
          <a:xfrm>
            <a:off x="7214971" y="2090296"/>
            <a:ext cx="3618634" cy="261610"/>
          </a:xfrm>
          <a:prstGeom prst="rect">
            <a:avLst/>
          </a:prstGeom>
          <a:noFill/>
        </p:spPr>
        <p:txBody>
          <a:bodyPr wrap="square">
            <a:spAutoFit/>
          </a:bodyPr>
          <a:lstStyle/>
          <a:p>
            <a:r>
              <a:rPr lang="en-US" sz="1100" b="1">
                <a:solidFill>
                  <a:schemeClr val="accent4"/>
                </a:solidFill>
                <a:latin typeface="Arial" panose="020B0604020202020204" pitchFamily="34" charset="0"/>
                <a:cs typeface="Arial" panose="020B0604020202020204" pitchFamily="34" charset="0"/>
              </a:rPr>
              <a:t>1-year Recurrence-Free Survival (RFS):</a:t>
            </a:r>
          </a:p>
        </p:txBody>
      </p:sp>
      <p:sp>
        <p:nvSpPr>
          <p:cNvPr id="71" name="TextBox 70">
            <a:extLst>
              <a:ext uri="{FF2B5EF4-FFF2-40B4-BE49-F238E27FC236}">
                <a16:creationId xmlns:a16="http://schemas.microsoft.com/office/drawing/2014/main" id="{298C18D0-10C0-D255-5042-E52641E9418B}"/>
              </a:ext>
            </a:extLst>
          </p:cNvPr>
          <p:cNvSpPr txBox="1"/>
          <p:nvPr/>
        </p:nvSpPr>
        <p:spPr>
          <a:xfrm>
            <a:off x="559694" y="5301453"/>
            <a:ext cx="11192424" cy="646331"/>
          </a:xfrm>
          <a:prstGeom prst="rect">
            <a:avLst/>
          </a:prstGeom>
          <a:noFill/>
        </p:spPr>
        <p:txBody>
          <a:bodyPr wrap="square">
            <a:spAutoFit/>
          </a:bodyPr>
          <a:lstStyle/>
          <a:p>
            <a:r>
              <a:rPr lang="en-US">
                <a:latin typeface="Arial" panose="020B0604020202020204" pitchFamily="34" charset="0"/>
                <a:cs typeface="Arial" panose="020B0604020202020204" pitchFamily="34" charset="0"/>
              </a:rPr>
              <a:t>A preoperative risk scoring system that incorporates clinical and CT imaging features was valuable in identifying high-risk patients with ICCA for ER following resection.</a:t>
            </a:r>
          </a:p>
        </p:txBody>
      </p:sp>
      <p:sp>
        <p:nvSpPr>
          <p:cNvPr id="72" name="Rectangle: Rounded Corners 71">
            <a:extLst>
              <a:ext uri="{FF2B5EF4-FFF2-40B4-BE49-F238E27FC236}">
                <a16:creationId xmlns:a16="http://schemas.microsoft.com/office/drawing/2014/main" id="{4D0F48A6-FE90-6CCE-7BC7-0DBC53F5D64F}"/>
              </a:ext>
            </a:extLst>
          </p:cNvPr>
          <p:cNvSpPr/>
          <p:nvPr/>
        </p:nvSpPr>
        <p:spPr>
          <a:xfrm>
            <a:off x="350693" y="4681004"/>
            <a:ext cx="11487150" cy="1676895"/>
          </a:xfrm>
          <a:prstGeom prst="roundRect">
            <a:avLst>
              <a:gd name="adj" fmla="val 5062"/>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3" name="Rectangle: Rounded Corners 72">
            <a:extLst>
              <a:ext uri="{FF2B5EF4-FFF2-40B4-BE49-F238E27FC236}">
                <a16:creationId xmlns:a16="http://schemas.microsoft.com/office/drawing/2014/main" id="{107875B5-36BF-EE02-20B9-63AC00C7A9FC}"/>
              </a:ext>
            </a:extLst>
          </p:cNvPr>
          <p:cNvSpPr/>
          <p:nvPr/>
        </p:nvSpPr>
        <p:spPr>
          <a:xfrm>
            <a:off x="511915" y="4854728"/>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Conclusion </a:t>
            </a:r>
            <a:endParaRPr lang="en-US" b="1" i="0">
              <a:solidFill>
                <a:schemeClr val="bg1"/>
              </a:solidFill>
              <a:effectLst/>
            </a:endParaRPr>
          </a:p>
        </p:txBody>
      </p:sp>
      <p:pic>
        <p:nvPicPr>
          <p:cNvPr id="74" name="Graphic 73" descr="Checklist with solid fill">
            <a:extLst>
              <a:ext uri="{FF2B5EF4-FFF2-40B4-BE49-F238E27FC236}">
                <a16:creationId xmlns:a16="http://schemas.microsoft.com/office/drawing/2014/main" id="{B12D3BB7-8416-5A0F-820B-A1F6D58136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9995" y="3593326"/>
            <a:ext cx="366523" cy="393938"/>
          </a:xfrm>
          <a:prstGeom prst="rect">
            <a:avLst/>
          </a:prstGeom>
        </p:spPr>
      </p:pic>
      <p:pic>
        <p:nvPicPr>
          <p:cNvPr id="2" name="Graphic 1" descr="Home with solid fill">
            <a:hlinkClick r:id="rId5" action="ppaction://hlinksldjump"/>
            <a:extLst>
              <a:ext uri="{FF2B5EF4-FFF2-40B4-BE49-F238E27FC236}">
                <a16:creationId xmlns:a16="http://schemas.microsoft.com/office/drawing/2014/main" id="{5E814C95-6AAF-17ED-55E2-C3030A6890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205861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C37A1-A5F6-FFA1-3BA1-122FE292E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BAF8B-69A1-8016-E232-B38C7B76E393}"/>
              </a:ext>
            </a:extLst>
          </p:cNvPr>
          <p:cNvSpPr>
            <a:spLocks noGrp="1"/>
          </p:cNvSpPr>
          <p:nvPr>
            <p:ph type="ctrTitle"/>
          </p:nvPr>
        </p:nvSpPr>
        <p:spPr>
          <a:xfrm>
            <a:off x="5735782" y="2498272"/>
            <a:ext cx="6247042" cy="1517877"/>
          </a:xfrm>
        </p:spPr>
        <p:txBody>
          <a:bodyPr>
            <a:noAutofit/>
          </a:bodyPr>
          <a:lstStyle/>
          <a:p>
            <a:pPr algn="r"/>
            <a:r>
              <a:rPr lang="fr-CH" b="1" err="1">
                <a:solidFill>
                  <a:srgbClr val="E61461"/>
                </a:solidFill>
                <a:latin typeface="Arial" panose="020B0604020202020204" pitchFamily="34" charset="0"/>
                <a:cs typeface="Arial" panose="020B0604020202020204" pitchFamily="34" charset="0"/>
              </a:rPr>
              <a:t>Liver</a:t>
            </a:r>
            <a:r>
              <a:rPr lang="fr-CH" b="1">
                <a:solidFill>
                  <a:srgbClr val="E61461"/>
                </a:solidFill>
                <a:latin typeface="Arial" panose="020B0604020202020204" pitchFamily="34" charset="0"/>
                <a:cs typeface="Arial" panose="020B0604020202020204" pitchFamily="34" charset="0"/>
              </a:rPr>
              <a:t> </a:t>
            </a:r>
            <a:r>
              <a:rPr lang="fr-CH" b="1" err="1">
                <a:solidFill>
                  <a:srgbClr val="E61461"/>
                </a:solidFill>
                <a:latin typeface="Arial" panose="020B0604020202020204" pitchFamily="34" charset="0"/>
                <a:cs typeface="Arial" panose="020B0604020202020204" pitchFamily="34" charset="0"/>
              </a:rPr>
              <a:t>Tumours</a:t>
            </a:r>
            <a:endParaRPr lang="en-US" b="1">
              <a:solidFill>
                <a:srgbClr val="E6146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6B245B7-3A4E-92A8-55F4-FD60369E9F07}"/>
              </a:ext>
            </a:extLst>
          </p:cNvPr>
          <p:cNvSpPr>
            <a:spLocks noGrp="1"/>
          </p:cNvSpPr>
          <p:nvPr>
            <p:ph type="subTitle" idx="1"/>
          </p:nvPr>
        </p:nvSpPr>
        <p:spPr>
          <a:xfrm>
            <a:off x="5444836" y="4016149"/>
            <a:ext cx="6537988" cy="783771"/>
          </a:xfrm>
        </p:spPr>
        <p:txBody>
          <a:bodyPr>
            <a:noAutofit/>
          </a:bodyPr>
          <a:lstStyle/>
          <a:p>
            <a:pPr algn="r"/>
            <a:r>
              <a:rPr lang="en-US" sz="3200">
                <a:solidFill>
                  <a:srgbClr val="E61461"/>
                </a:solidFill>
                <a:latin typeface="Arial" panose="020B0604020202020204" pitchFamily="34" charset="0"/>
                <a:cs typeface="Arial" panose="020B0604020202020204" pitchFamily="34" charset="0"/>
              </a:rPr>
              <a:t>Experimental and pathophysiology</a:t>
            </a:r>
          </a:p>
        </p:txBody>
      </p:sp>
    </p:spTree>
    <p:extLst>
      <p:ext uri="{BB962C8B-B14F-4D97-AF65-F5344CB8AC3E}">
        <p14:creationId xmlns:p14="http://schemas.microsoft.com/office/powerpoint/2010/main" val="183650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8912C-0CCE-6DBC-7831-2C7B0A06D36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72617B-13DF-3EB8-232D-5B2F0D9ACBF0}"/>
              </a:ext>
            </a:extLst>
          </p:cNvPr>
          <p:cNvSpPr/>
          <p:nvPr/>
        </p:nvSpPr>
        <p:spPr>
          <a:xfrm>
            <a:off x="352425" y="832388"/>
            <a:ext cx="11500571" cy="3168111"/>
          </a:xfrm>
          <a:prstGeom prst="roundRect">
            <a:avLst>
              <a:gd name="adj" fmla="val 2195"/>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AB0545B1-57CE-8842-F0A2-4F8957FB7ED3}"/>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Background and </a:t>
            </a:r>
            <a:r>
              <a:rPr lang="fr-CH" b="1" i="0" err="1">
                <a:solidFill>
                  <a:schemeClr val="bg1"/>
                </a:solidFill>
                <a:effectLst/>
                <a:latin typeface="Arial" panose="020B0604020202020204" pitchFamily="34" charset="0"/>
              </a:rPr>
              <a:t>Aims</a:t>
            </a:r>
            <a:endParaRPr lang="en-US" b="1" i="0">
              <a:solidFill>
                <a:schemeClr val="bg1"/>
              </a:solidFill>
              <a:effectLst/>
            </a:endParaRPr>
          </a:p>
        </p:txBody>
      </p:sp>
      <p:sp>
        <p:nvSpPr>
          <p:cNvPr id="12" name="Title 1">
            <a:extLst>
              <a:ext uri="{FF2B5EF4-FFF2-40B4-BE49-F238E27FC236}">
                <a16:creationId xmlns:a16="http://schemas.microsoft.com/office/drawing/2014/main" id="{45405B24-4D0E-E26C-A427-49233914A5EF}"/>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OS-005-YI </a:t>
            </a:r>
            <a:r>
              <a:rPr lang="en-US" sz="1800">
                <a:latin typeface="Arial" panose="020B0604020202020204" pitchFamily="34" charset="0"/>
                <a:ea typeface="Times New Roman" panose="02020603050405020304" pitchFamily="18" charset="0"/>
              </a:rPr>
              <a:t>Crosstalk between senescent cancer cells and the TME reveals myeloid cell centric therapeutic targets in HCC</a:t>
            </a:r>
            <a:endParaRPr lang="en-US"/>
          </a:p>
        </p:txBody>
      </p:sp>
      <p:sp>
        <p:nvSpPr>
          <p:cNvPr id="68" name="TextBox 67">
            <a:extLst>
              <a:ext uri="{FF2B5EF4-FFF2-40B4-BE49-F238E27FC236}">
                <a16:creationId xmlns:a16="http://schemas.microsoft.com/office/drawing/2014/main" id="{09F16375-837E-C9E1-E4D8-B2B2638B7BFD}"/>
              </a:ext>
            </a:extLst>
          </p:cNvPr>
          <p:cNvSpPr txBox="1"/>
          <p:nvPr/>
        </p:nvSpPr>
        <p:spPr>
          <a:xfrm>
            <a:off x="470365" y="1359876"/>
            <a:ext cx="11157062" cy="2554545"/>
          </a:xfrm>
          <a:prstGeom prst="rect">
            <a:avLst/>
          </a:prstGeom>
          <a:noFill/>
        </p:spPr>
        <p:txBody>
          <a:bodyPr wrap="square">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The liver TME plays a key role in HCC representing an attractive therapeutic target.</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Pro-senescence therapy can be enforced in tumor cells to restrict their proliferative capacity, while promoting non-cell autonomous effects on the TME.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Senescent </a:t>
            </a:r>
            <a:r>
              <a:rPr lang="en-US" sz="1600" err="1">
                <a:latin typeface="Arial" panose="020B0604020202020204" pitchFamily="34" charset="0"/>
                <a:cs typeface="Arial" panose="020B0604020202020204" pitchFamily="34" charset="0"/>
              </a:rPr>
              <a:t>tumour</a:t>
            </a:r>
            <a:r>
              <a:rPr lang="en-US" sz="1600">
                <a:latin typeface="Arial" panose="020B0604020202020204" pitchFamily="34" charset="0"/>
                <a:cs typeface="Arial" panose="020B0604020202020204" pitchFamily="34" charset="0"/>
              </a:rPr>
              <a:t> cells (STCs) reprogram the TME through their senescence-associated secretory phenotype (SASP) and expression of immunomodulatory surface receptors.</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XL413-mediated CDC7 inhibition is a novel pro-senescence therapy in </a:t>
            </a:r>
            <a:r>
              <a:rPr lang="en-US" sz="1600" i="1">
                <a:latin typeface="Arial" panose="020B0604020202020204" pitchFamily="34" charset="0"/>
                <a:cs typeface="Arial" panose="020B0604020202020204" pitchFamily="34" charset="0"/>
              </a:rPr>
              <a:t>Tp53</a:t>
            </a:r>
            <a:r>
              <a:rPr lang="en-US" sz="1600">
                <a:latin typeface="Arial" panose="020B0604020202020204" pitchFamily="34" charset="0"/>
                <a:cs typeface="Arial" panose="020B0604020202020204" pitchFamily="34" charset="0"/>
              </a:rPr>
              <a:t>-deficient HCC, promoting T cell and </a:t>
            </a:r>
            <a:r>
              <a:rPr lang="en-US" sz="1600" err="1">
                <a:latin typeface="Arial" panose="020B0604020202020204" pitchFamily="34" charset="0"/>
                <a:cs typeface="Arial" panose="020B0604020202020204" pitchFamily="34" charset="0"/>
              </a:rPr>
              <a:t>tumour</a:t>
            </a:r>
            <a:r>
              <a:rPr lang="en-US" sz="1600">
                <a:latin typeface="Arial" panose="020B0604020202020204" pitchFamily="34" charset="0"/>
                <a:cs typeface="Arial" panose="020B0604020202020204" pitchFamily="34" charset="0"/>
              </a:rPr>
              <a:t>-associated macrophage (TAM) expansion in the TME.</a:t>
            </a:r>
          </a:p>
          <a:p>
            <a:endParaRPr lang="en-US" sz="1600">
              <a:latin typeface="Arial" panose="020B0604020202020204" pitchFamily="34" charset="0"/>
              <a:cs typeface="Arial" panose="020B0604020202020204" pitchFamily="34" charset="0"/>
            </a:endParaRPr>
          </a:p>
          <a:p>
            <a:r>
              <a:rPr lang="en-US" sz="1600" b="1">
                <a:solidFill>
                  <a:srgbClr val="E61461"/>
                </a:solidFill>
                <a:latin typeface="Arial" panose="020B0604020202020204" pitchFamily="34" charset="0"/>
                <a:cs typeface="Arial" panose="020B0604020202020204" pitchFamily="34" charset="0"/>
              </a:rPr>
              <a:t>Aim: </a:t>
            </a:r>
            <a:r>
              <a:rPr lang="en-US" sz="1600">
                <a:latin typeface="Arial" panose="020B0604020202020204" pitchFamily="34" charset="0"/>
                <a:cs typeface="Arial" panose="020B0604020202020204" pitchFamily="34" charset="0"/>
              </a:rPr>
              <a:t>To </a:t>
            </a:r>
            <a:r>
              <a:rPr lang="en-US" sz="1600" err="1">
                <a:latin typeface="Arial" panose="020B0604020202020204" pitchFamily="34" charset="0"/>
                <a:cs typeface="Arial" panose="020B0604020202020204" pitchFamily="34" charset="0"/>
              </a:rPr>
              <a:t>characterise</a:t>
            </a:r>
            <a:r>
              <a:rPr lang="en-US" sz="1600">
                <a:latin typeface="Arial" panose="020B0604020202020204" pitchFamily="34" charset="0"/>
                <a:cs typeface="Arial" panose="020B0604020202020204" pitchFamily="34" charset="0"/>
              </a:rPr>
              <a:t> the interaction between STCs and the liver TME to combine pro-senescence therapy with immunomodulation strategies in HCC.</a:t>
            </a:r>
          </a:p>
        </p:txBody>
      </p:sp>
      <p:sp>
        <p:nvSpPr>
          <p:cNvPr id="4" name="Rectangle: Rounded Corners 3">
            <a:extLst>
              <a:ext uri="{FF2B5EF4-FFF2-40B4-BE49-F238E27FC236}">
                <a16:creationId xmlns:a16="http://schemas.microsoft.com/office/drawing/2014/main" id="{1C98712E-3EFE-F822-2930-6D1269B09760}"/>
              </a:ext>
            </a:extLst>
          </p:cNvPr>
          <p:cNvSpPr/>
          <p:nvPr/>
        </p:nvSpPr>
        <p:spPr>
          <a:xfrm>
            <a:off x="339003" y="4093572"/>
            <a:ext cx="11513993" cy="2234658"/>
          </a:xfrm>
          <a:prstGeom prst="roundRect">
            <a:avLst>
              <a:gd name="adj" fmla="val 3758"/>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8541CF21-1D4E-3AFD-DEFC-94F8339354FD}"/>
              </a:ext>
            </a:extLst>
          </p:cNvPr>
          <p:cNvSpPr/>
          <p:nvPr/>
        </p:nvSpPr>
        <p:spPr>
          <a:xfrm>
            <a:off x="461112" y="4229845"/>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Methods</a:t>
            </a:r>
            <a:endParaRPr lang="en-US" b="1" i="0">
              <a:solidFill>
                <a:schemeClr val="bg1"/>
              </a:solidFill>
              <a:effectLst/>
            </a:endParaRPr>
          </a:p>
        </p:txBody>
      </p:sp>
      <p:grpSp>
        <p:nvGrpSpPr>
          <p:cNvPr id="14" name="Group 13">
            <a:extLst>
              <a:ext uri="{FF2B5EF4-FFF2-40B4-BE49-F238E27FC236}">
                <a16:creationId xmlns:a16="http://schemas.microsoft.com/office/drawing/2014/main" id="{F9000007-4FBA-8274-054A-2E6C53FE7606}"/>
              </a:ext>
            </a:extLst>
          </p:cNvPr>
          <p:cNvGrpSpPr/>
          <p:nvPr/>
        </p:nvGrpSpPr>
        <p:grpSpPr>
          <a:xfrm>
            <a:off x="4408332" y="4581598"/>
            <a:ext cx="3776642" cy="1580643"/>
            <a:chOff x="4408332" y="4581598"/>
            <a:chExt cx="3776642" cy="1580643"/>
          </a:xfrm>
        </p:grpSpPr>
        <p:sp>
          <p:nvSpPr>
            <p:cNvPr id="72" name="Rectangle: Rounded Corners 71">
              <a:extLst>
                <a:ext uri="{FF2B5EF4-FFF2-40B4-BE49-F238E27FC236}">
                  <a16:creationId xmlns:a16="http://schemas.microsoft.com/office/drawing/2014/main" id="{DCEB96EB-DEDB-9A16-46B7-F84A32EE5DCE}"/>
                </a:ext>
              </a:extLst>
            </p:cNvPr>
            <p:cNvSpPr/>
            <p:nvPr/>
          </p:nvSpPr>
          <p:spPr>
            <a:xfrm>
              <a:off x="4598561" y="4852066"/>
              <a:ext cx="3586413" cy="1310175"/>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73" name="TextBox 72">
              <a:extLst>
                <a:ext uri="{FF2B5EF4-FFF2-40B4-BE49-F238E27FC236}">
                  <a16:creationId xmlns:a16="http://schemas.microsoft.com/office/drawing/2014/main" id="{DBE6B705-F833-E088-9417-BB1CACE81142}"/>
                </a:ext>
              </a:extLst>
            </p:cNvPr>
            <p:cNvSpPr txBox="1"/>
            <p:nvPr/>
          </p:nvSpPr>
          <p:spPr>
            <a:xfrm>
              <a:off x="4782862" y="4974917"/>
              <a:ext cx="3364025" cy="1015663"/>
            </a:xfrm>
            <a:prstGeom prst="rect">
              <a:avLst/>
            </a:prstGeom>
            <a:noFill/>
            <a:ln>
              <a:noFill/>
            </a:ln>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Niches and </a:t>
              </a:r>
              <a:r>
                <a:rPr lang="en-US" sz="1200" b="1" err="1">
                  <a:solidFill>
                    <a:srgbClr val="E61461"/>
                  </a:solidFill>
                  <a:latin typeface="Arial" panose="020B0604020202020204" pitchFamily="34" charset="0"/>
                  <a:cs typeface="Arial" panose="020B0604020202020204" pitchFamily="34" charset="0"/>
                </a:rPr>
                <a:t>intereactions</a:t>
              </a:r>
              <a:endParaRPr lang="en-US" sz="1200" b="1">
                <a:solidFill>
                  <a:srgbClr val="E61461"/>
                </a:solidFill>
                <a:latin typeface="Arial" panose="020B0604020202020204" pitchFamily="34" charset="0"/>
                <a:cs typeface="Arial" panose="020B0604020202020204" pitchFamily="34" charset="0"/>
              </a:endParaRPr>
            </a:p>
            <a:p>
              <a:r>
                <a:rPr lang="en-US" sz="1200" err="1">
                  <a:solidFill>
                    <a:srgbClr val="E61461"/>
                  </a:solidFill>
                  <a:latin typeface="Arial" panose="020B0604020202020204" pitchFamily="34" charset="0"/>
                  <a:cs typeface="Arial" panose="020B0604020202020204" pitchFamily="34" charset="0"/>
                </a:rPr>
                <a:t>Visium</a:t>
              </a:r>
              <a:r>
                <a:rPr lang="en-US" sz="1200">
                  <a:solidFill>
                    <a:srgbClr val="E61461"/>
                  </a:solidFill>
                  <a:latin typeface="Arial" panose="020B0604020202020204" pitchFamily="34" charset="0"/>
                  <a:cs typeface="Arial" panose="020B0604020202020204" pitchFamily="34" charset="0"/>
                </a:rPr>
                <a:t> spatial transcriptomics used to see changes in spatial niches in pro-senescence therapy-treated tumors and </a:t>
              </a:r>
              <a:r>
                <a:rPr lang="en-US" sz="1200" err="1">
                  <a:solidFill>
                    <a:srgbClr val="E61461"/>
                  </a:solidFill>
                  <a:latin typeface="Arial" panose="020B0604020202020204" pitchFamily="34" charset="0"/>
                  <a:cs typeface="Arial" panose="020B0604020202020204" pitchFamily="34" charset="0"/>
                </a:rPr>
                <a:t>characterise</a:t>
              </a:r>
              <a:r>
                <a:rPr lang="en-US" sz="1200">
                  <a:solidFill>
                    <a:srgbClr val="E61461"/>
                  </a:solidFill>
                  <a:latin typeface="Arial" panose="020B0604020202020204" pitchFamily="34" charset="0"/>
                  <a:cs typeface="Arial" panose="020B0604020202020204" pitchFamily="34" charset="0"/>
                </a:rPr>
                <a:t> the interactions between STCs and TAMs.</a:t>
              </a:r>
            </a:p>
          </p:txBody>
        </p:sp>
        <p:grpSp>
          <p:nvGrpSpPr>
            <p:cNvPr id="13" name="Group 12">
              <a:extLst>
                <a:ext uri="{FF2B5EF4-FFF2-40B4-BE49-F238E27FC236}">
                  <a16:creationId xmlns:a16="http://schemas.microsoft.com/office/drawing/2014/main" id="{50D77A31-1E49-3D2B-E90A-D4E0CFC01077}"/>
                </a:ext>
              </a:extLst>
            </p:cNvPr>
            <p:cNvGrpSpPr/>
            <p:nvPr/>
          </p:nvGrpSpPr>
          <p:grpSpPr>
            <a:xfrm>
              <a:off x="4408332" y="4581598"/>
              <a:ext cx="464637" cy="523060"/>
              <a:chOff x="4408332" y="4581598"/>
              <a:chExt cx="464637" cy="523060"/>
            </a:xfrm>
          </p:grpSpPr>
          <p:sp>
            <p:nvSpPr>
              <p:cNvPr id="11" name="Rectangle 10">
                <a:extLst>
                  <a:ext uri="{FF2B5EF4-FFF2-40B4-BE49-F238E27FC236}">
                    <a16:creationId xmlns:a16="http://schemas.microsoft.com/office/drawing/2014/main" id="{24D85B1D-1777-48F4-22F1-0F2BEB4FD138}"/>
                  </a:ext>
                </a:extLst>
              </p:cNvPr>
              <p:cNvSpPr/>
              <p:nvPr/>
            </p:nvSpPr>
            <p:spPr>
              <a:xfrm rot="19737755">
                <a:off x="4463493" y="4619574"/>
                <a:ext cx="409476" cy="3620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A pink outline of a cube with arrows&#10;&#10;AI-generated content may be incorrect.">
                <a:extLst>
                  <a:ext uri="{FF2B5EF4-FFF2-40B4-BE49-F238E27FC236}">
                    <a16:creationId xmlns:a16="http://schemas.microsoft.com/office/drawing/2014/main" id="{51825AFA-8E84-5385-6399-647978833B7B}"/>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24655" r="25804"/>
              <a:stretch/>
            </p:blipFill>
            <p:spPr>
              <a:xfrm>
                <a:off x="4408332" y="4581598"/>
                <a:ext cx="460674" cy="523060"/>
              </a:xfrm>
              <a:prstGeom prst="rect">
                <a:avLst/>
              </a:prstGeom>
            </p:spPr>
          </p:pic>
        </p:grpSp>
      </p:grpSp>
      <p:sp>
        <p:nvSpPr>
          <p:cNvPr id="77" name="Rectangle: Rounded Corners 76">
            <a:extLst>
              <a:ext uri="{FF2B5EF4-FFF2-40B4-BE49-F238E27FC236}">
                <a16:creationId xmlns:a16="http://schemas.microsoft.com/office/drawing/2014/main" id="{6B91627C-84FE-6C70-456A-DBFC24CB7494}"/>
              </a:ext>
            </a:extLst>
          </p:cNvPr>
          <p:cNvSpPr/>
          <p:nvPr/>
        </p:nvSpPr>
        <p:spPr>
          <a:xfrm>
            <a:off x="8372457" y="4837233"/>
            <a:ext cx="3254969" cy="1310175"/>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78" name="TextBox 77">
            <a:extLst>
              <a:ext uri="{FF2B5EF4-FFF2-40B4-BE49-F238E27FC236}">
                <a16:creationId xmlns:a16="http://schemas.microsoft.com/office/drawing/2014/main" id="{4B024D23-EDDD-FD48-0E3F-426BFB4EB9FC}"/>
              </a:ext>
            </a:extLst>
          </p:cNvPr>
          <p:cNvSpPr txBox="1"/>
          <p:nvPr/>
        </p:nvSpPr>
        <p:spPr>
          <a:xfrm>
            <a:off x="8553575" y="4979505"/>
            <a:ext cx="3086579" cy="1015663"/>
          </a:xfrm>
          <a:prstGeom prst="rect">
            <a:avLst/>
          </a:prstGeom>
          <a:noFill/>
          <a:ln>
            <a:noFill/>
          </a:ln>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Validation of findings</a:t>
            </a:r>
          </a:p>
          <a:p>
            <a:r>
              <a:rPr lang="en-US" sz="1200">
                <a:solidFill>
                  <a:srgbClr val="E61461"/>
                </a:solidFill>
                <a:latin typeface="Arial" panose="020B0604020202020204" pitchFamily="34" charset="0"/>
                <a:cs typeface="Arial" panose="020B0604020202020204" pitchFamily="34" charset="0"/>
              </a:rPr>
              <a:t>The combination of pro-senescence therapy and targeted immunomodulation in </a:t>
            </a:r>
            <a:r>
              <a:rPr lang="en-US" sz="1200" i="1">
                <a:solidFill>
                  <a:srgbClr val="E61461"/>
                </a:solidFill>
                <a:latin typeface="Arial" panose="020B0604020202020204" pitchFamily="34" charset="0"/>
                <a:cs typeface="Arial" panose="020B0604020202020204" pitchFamily="34" charset="0"/>
              </a:rPr>
              <a:t>Tp53</a:t>
            </a:r>
            <a:r>
              <a:rPr lang="en-US" sz="1200">
                <a:solidFill>
                  <a:srgbClr val="E61461"/>
                </a:solidFill>
                <a:latin typeface="Arial" panose="020B0604020202020204" pitchFamily="34" charset="0"/>
                <a:cs typeface="Arial" panose="020B0604020202020204" pitchFamily="34" charset="0"/>
              </a:rPr>
              <a:t>-deficient HCC further explored </a:t>
            </a:r>
            <a:r>
              <a:rPr lang="en-US" sz="1200" i="1">
                <a:solidFill>
                  <a:srgbClr val="E61461"/>
                </a:solidFill>
                <a:latin typeface="Arial" panose="020B0604020202020204" pitchFamily="34" charset="0"/>
                <a:cs typeface="Arial" panose="020B0604020202020204" pitchFamily="34" charset="0"/>
              </a:rPr>
              <a:t>in vivo.</a:t>
            </a:r>
            <a:endParaRPr lang="en-US" sz="1200">
              <a:solidFill>
                <a:srgbClr val="E61461"/>
              </a:solidFill>
              <a:latin typeface="Arial" panose="020B0604020202020204" pitchFamily="34" charset="0"/>
              <a:cs typeface="Arial" panose="020B0604020202020204" pitchFamily="34" charset="0"/>
            </a:endParaRPr>
          </a:p>
        </p:txBody>
      </p:sp>
      <p:pic>
        <p:nvPicPr>
          <p:cNvPr id="80" name="Graphic 79" descr="Rat with solid fill">
            <a:extLst>
              <a:ext uri="{FF2B5EF4-FFF2-40B4-BE49-F238E27FC236}">
                <a16:creationId xmlns:a16="http://schemas.microsoft.com/office/drawing/2014/main" id="{0EEF14B6-3D74-53B4-7587-978D356F57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66757" y="4531022"/>
            <a:ext cx="573636" cy="573636"/>
          </a:xfrm>
          <a:prstGeom prst="rect">
            <a:avLst/>
          </a:prstGeom>
        </p:spPr>
      </p:pic>
      <p:pic>
        <p:nvPicPr>
          <p:cNvPr id="2" name="Graphic 1" descr="Home with solid fill">
            <a:hlinkClick r:id="rId7" action="ppaction://hlinksldjump"/>
            <a:extLst>
              <a:ext uri="{FF2B5EF4-FFF2-40B4-BE49-F238E27FC236}">
                <a16:creationId xmlns:a16="http://schemas.microsoft.com/office/drawing/2014/main" id="{7229B8A7-B85E-6954-D16B-28D9580420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4738" y="97476"/>
            <a:ext cx="374469" cy="374469"/>
          </a:xfrm>
          <a:prstGeom prst="rect">
            <a:avLst/>
          </a:prstGeom>
        </p:spPr>
      </p:pic>
      <p:grpSp>
        <p:nvGrpSpPr>
          <p:cNvPr id="5" name="Group 4">
            <a:extLst>
              <a:ext uri="{FF2B5EF4-FFF2-40B4-BE49-F238E27FC236}">
                <a16:creationId xmlns:a16="http://schemas.microsoft.com/office/drawing/2014/main" id="{D3F4B796-9D12-FB88-EF55-43F827FD36E9}"/>
              </a:ext>
            </a:extLst>
          </p:cNvPr>
          <p:cNvGrpSpPr/>
          <p:nvPr/>
        </p:nvGrpSpPr>
        <p:grpSpPr>
          <a:xfrm>
            <a:off x="548724" y="4694729"/>
            <a:ext cx="3859609" cy="1482888"/>
            <a:chOff x="548724" y="4694729"/>
            <a:chExt cx="3859609" cy="1482888"/>
          </a:xfrm>
        </p:grpSpPr>
        <p:sp>
          <p:nvSpPr>
            <p:cNvPr id="17" name="Rectangle: Rounded Corners 16">
              <a:extLst>
                <a:ext uri="{FF2B5EF4-FFF2-40B4-BE49-F238E27FC236}">
                  <a16:creationId xmlns:a16="http://schemas.microsoft.com/office/drawing/2014/main" id="{AA0EB794-5FF5-5802-2A68-50EE8EAF8DC5}"/>
                </a:ext>
              </a:extLst>
            </p:cNvPr>
            <p:cNvSpPr/>
            <p:nvPr/>
          </p:nvSpPr>
          <p:spPr>
            <a:xfrm>
              <a:off x="651341" y="4867441"/>
              <a:ext cx="3756992" cy="1310175"/>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2" name="TextBox 21">
              <a:extLst>
                <a:ext uri="{FF2B5EF4-FFF2-40B4-BE49-F238E27FC236}">
                  <a16:creationId xmlns:a16="http://schemas.microsoft.com/office/drawing/2014/main" id="{BCD5B99E-3475-F570-275D-2FF8124D9BE5}"/>
                </a:ext>
              </a:extLst>
            </p:cNvPr>
            <p:cNvSpPr txBox="1"/>
            <p:nvPr/>
          </p:nvSpPr>
          <p:spPr>
            <a:xfrm>
              <a:off x="825338" y="4977288"/>
              <a:ext cx="3582994" cy="1200329"/>
            </a:xfrm>
            <a:prstGeom prst="rect">
              <a:avLst/>
            </a:prstGeom>
            <a:noFill/>
            <a:ln>
              <a:noFill/>
            </a:ln>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Pro-senescence therapy treated </a:t>
              </a:r>
              <a:r>
                <a:rPr lang="en-US" sz="1200" b="1" i="1">
                  <a:solidFill>
                    <a:srgbClr val="E61461"/>
                  </a:solidFill>
                  <a:latin typeface="Arial" panose="020B0604020202020204" pitchFamily="34" charset="0"/>
                  <a:cs typeface="Arial" panose="020B0604020202020204" pitchFamily="34" charset="0"/>
                </a:rPr>
                <a:t>Tp53</a:t>
              </a:r>
              <a:r>
                <a:rPr lang="en-US" sz="1200" b="1">
                  <a:solidFill>
                    <a:srgbClr val="E61461"/>
                  </a:solidFill>
                  <a:latin typeface="Arial" panose="020B0604020202020204" pitchFamily="34" charset="0"/>
                  <a:cs typeface="Arial" panose="020B0604020202020204" pitchFamily="34" charset="0"/>
                </a:rPr>
                <a:t>-deficient HCC tumors</a:t>
              </a:r>
            </a:p>
            <a:p>
              <a:r>
                <a:rPr lang="en-US" sz="1200">
                  <a:solidFill>
                    <a:srgbClr val="E61461"/>
                  </a:solidFill>
                  <a:latin typeface="Arial" panose="020B0604020202020204" pitchFamily="34" charset="0"/>
                  <a:cs typeface="Arial" panose="020B0604020202020204" pitchFamily="34" charset="0"/>
                </a:rPr>
                <a:t>Changes </a:t>
              </a:r>
              <a:r>
                <a:rPr lang="en-US" sz="1200" err="1">
                  <a:solidFill>
                    <a:srgbClr val="E61461"/>
                  </a:solidFill>
                  <a:latin typeface="Arial" panose="020B0604020202020204" pitchFamily="34" charset="0"/>
                  <a:cs typeface="Arial" panose="020B0604020202020204" pitchFamily="34" charset="0"/>
                </a:rPr>
                <a:t>characterised</a:t>
              </a:r>
              <a:r>
                <a:rPr lang="en-US" sz="1200">
                  <a:solidFill>
                    <a:srgbClr val="E61461"/>
                  </a:solidFill>
                  <a:latin typeface="Arial" panose="020B0604020202020204" pitchFamily="34" charset="0"/>
                  <a:cs typeface="Arial" panose="020B0604020202020204" pitchFamily="34" charset="0"/>
                </a:rPr>
                <a:t> </a:t>
              </a:r>
              <a:r>
                <a:rPr lang="fr-CH" sz="1200" err="1">
                  <a:solidFill>
                    <a:srgbClr val="E61461"/>
                  </a:solidFill>
                  <a:latin typeface="Arial" panose="020B0604020202020204" pitchFamily="34" charset="0"/>
                  <a:cs typeface="Arial" panose="020B0604020202020204" pitchFamily="34" charset="0"/>
                </a:rPr>
                <a:t>using</a:t>
              </a:r>
              <a:r>
                <a:rPr lang="fr-CH" sz="1200">
                  <a:solidFill>
                    <a:srgbClr val="E61461"/>
                  </a:solidFill>
                  <a:latin typeface="Arial" panose="020B0604020202020204" pitchFamily="34" charset="0"/>
                  <a:cs typeface="Arial" panose="020B0604020202020204" pitchFamily="34" charset="0"/>
                </a:rPr>
                <a:t> multi-</a:t>
              </a:r>
              <a:r>
                <a:rPr lang="fr-CH" sz="1200" err="1">
                  <a:solidFill>
                    <a:srgbClr val="E61461"/>
                  </a:solidFill>
                  <a:latin typeface="Arial" panose="020B0604020202020204" pitchFamily="34" charset="0"/>
                  <a:cs typeface="Arial" panose="020B0604020202020204" pitchFamily="34" charset="0"/>
                </a:rPr>
                <a:t>omic</a:t>
              </a:r>
              <a:r>
                <a:rPr lang="fr-CH" sz="1200">
                  <a:solidFill>
                    <a:srgbClr val="E61461"/>
                  </a:solidFill>
                  <a:latin typeface="Arial" panose="020B0604020202020204" pitchFamily="34" charset="0"/>
                  <a:cs typeface="Arial" panose="020B0604020202020204" pitchFamily="34" charset="0"/>
                </a:rPr>
                <a:t> analyses</a:t>
              </a:r>
            </a:p>
            <a:p>
              <a:pPr marL="171450" indent="-171450">
                <a:buFont typeface="Arial" panose="020B0604020202020204" pitchFamily="34" charset="0"/>
                <a:buChar char="•"/>
              </a:pPr>
              <a:r>
                <a:rPr lang="en-US" sz="1200" err="1">
                  <a:solidFill>
                    <a:srgbClr val="E61461"/>
                  </a:solidFill>
                  <a:latin typeface="Arial" panose="020B0604020202020204" pitchFamily="34" charset="0"/>
                  <a:cs typeface="Arial" panose="020B0604020202020204" pitchFamily="34" charset="0"/>
                </a:rPr>
                <a:t>scRNAseq</a:t>
              </a:r>
              <a:endParaRPr lang="en-US" sz="1200">
                <a:solidFill>
                  <a:srgbClr val="E6146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Flow cytometry </a:t>
              </a:r>
            </a:p>
            <a:p>
              <a:pPr marL="171450" indent="-1714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Multiplex immunofluorescence.</a:t>
              </a:r>
            </a:p>
          </p:txBody>
        </p:sp>
        <p:sp>
          <p:nvSpPr>
            <p:cNvPr id="3" name="Rectangle 2">
              <a:extLst>
                <a:ext uri="{FF2B5EF4-FFF2-40B4-BE49-F238E27FC236}">
                  <a16:creationId xmlns:a16="http://schemas.microsoft.com/office/drawing/2014/main" id="{770A4FC5-D5CC-97D6-1C43-FBE825B3A6F8}"/>
                </a:ext>
              </a:extLst>
            </p:cNvPr>
            <p:cNvSpPr/>
            <p:nvPr/>
          </p:nvSpPr>
          <p:spPr>
            <a:xfrm>
              <a:off x="548724" y="4694729"/>
              <a:ext cx="346437" cy="4350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A pink outline of a paper with a dna strand and honeycombs&#10;&#10;AI-generated content may be incorrect.">
              <a:extLst>
                <a:ext uri="{FF2B5EF4-FFF2-40B4-BE49-F238E27FC236}">
                  <a16:creationId xmlns:a16="http://schemas.microsoft.com/office/drawing/2014/main" id="{0D8EFFCB-909A-F591-876E-1864A771DF1C}"/>
                </a:ext>
              </a:extLst>
            </p:cNvPr>
            <p:cNvPicPr>
              <a:picLocks noChangeAspect="1"/>
            </p:cNvPicPr>
            <p:nvPr/>
          </p:nvPicPr>
          <p:blipFill>
            <a:blip r:embed="rId10">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rcRect l="27364" r="27845"/>
            <a:stretch/>
          </p:blipFill>
          <p:spPr>
            <a:xfrm>
              <a:off x="561452" y="4694729"/>
              <a:ext cx="346437" cy="435067"/>
            </a:xfrm>
            <a:prstGeom prst="rect">
              <a:avLst/>
            </a:prstGeom>
            <a:noFill/>
          </p:spPr>
        </p:pic>
      </p:grpSp>
    </p:spTree>
    <p:extLst>
      <p:ext uri="{BB962C8B-B14F-4D97-AF65-F5344CB8AC3E}">
        <p14:creationId xmlns:p14="http://schemas.microsoft.com/office/powerpoint/2010/main" val="250212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2EC1A-3CD9-B87C-0402-596309241FB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420C10F-1485-F3C8-7B87-9255AB5AF3D6}"/>
              </a:ext>
            </a:extLst>
          </p:cNvPr>
          <p:cNvSpPr/>
          <p:nvPr/>
        </p:nvSpPr>
        <p:spPr>
          <a:xfrm>
            <a:off x="352426" y="832388"/>
            <a:ext cx="7108690" cy="5484329"/>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21287D85-1ADF-47B3-D07B-7F54FACE6483}"/>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err="1">
                <a:solidFill>
                  <a:schemeClr val="bg1"/>
                </a:solidFill>
                <a:effectLst/>
                <a:latin typeface="Arial" panose="020B0604020202020204" pitchFamily="34" charset="0"/>
              </a:rPr>
              <a:t>Results</a:t>
            </a:r>
            <a:endParaRPr lang="en-US" b="1" i="0">
              <a:solidFill>
                <a:schemeClr val="bg1"/>
              </a:solidFill>
              <a:effectLst/>
            </a:endParaRPr>
          </a:p>
        </p:txBody>
      </p:sp>
      <p:sp>
        <p:nvSpPr>
          <p:cNvPr id="12" name="Title 1">
            <a:extLst>
              <a:ext uri="{FF2B5EF4-FFF2-40B4-BE49-F238E27FC236}">
                <a16:creationId xmlns:a16="http://schemas.microsoft.com/office/drawing/2014/main" id="{5A7175B3-A97D-9316-9A90-1CBECBF1D8B4}"/>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OS-005-YI </a:t>
            </a:r>
            <a:r>
              <a:rPr lang="en-US" sz="1800">
                <a:latin typeface="Arial" panose="020B0604020202020204" pitchFamily="34" charset="0"/>
                <a:ea typeface="Times New Roman" panose="02020603050405020304" pitchFamily="18" charset="0"/>
              </a:rPr>
              <a:t>Crosstalk between senescent cancer cells and the TME reveals myeloid cell centric therapeutic targets in HCC</a:t>
            </a:r>
            <a:endParaRPr lang="en-US"/>
          </a:p>
        </p:txBody>
      </p:sp>
      <p:grpSp>
        <p:nvGrpSpPr>
          <p:cNvPr id="2" name="Group 1">
            <a:extLst>
              <a:ext uri="{FF2B5EF4-FFF2-40B4-BE49-F238E27FC236}">
                <a16:creationId xmlns:a16="http://schemas.microsoft.com/office/drawing/2014/main" id="{7BA62F8B-43B4-0DF6-DF22-702B374EDB17}"/>
              </a:ext>
            </a:extLst>
          </p:cNvPr>
          <p:cNvGrpSpPr/>
          <p:nvPr/>
        </p:nvGrpSpPr>
        <p:grpSpPr>
          <a:xfrm>
            <a:off x="635558" y="1705716"/>
            <a:ext cx="6679642" cy="1229485"/>
            <a:chOff x="470365" y="1624619"/>
            <a:chExt cx="5772605" cy="1229485"/>
          </a:xfrm>
        </p:grpSpPr>
        <p:sp>
          <p:nvSpPr>
            <p:cNvPr id="3" name="Rectangle: Rounded Corners 2">
              <a:extLst>
                <a:ext uri="{FF2B5EF4-FFF2-40B4-BE49-F238E27FC236}">
                  <a16:creationId xmlns:a16="http://schemas.microsoft.com/office/drawing/2014/main" id="{6DA8FD9F-76C2-9A65-78CF-6B78D91DD531}"/>
                </a:ext>
              </a:extLst>
            </p:cNvPr>
            <p:cNvSpPr/>
            <p:nvPr/>
          </p:nvSpPr>
          <p:spPr>
            <a:xfrm>
              <a:off x="470365" y="1624619"/>
              <a:ext cx="5772605" cy="1229485"/>
            </a:xfrm>
            <a:prstGeom prst="roundRect">
              <a:avLst>
                <a:gd name="adj" fmla="val 6715"/>
              </a:avLst>
            </a:prstGeom>
            <a:no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5" name="TextBox 4">
              <a:extLst>
                <a:ext uri="{FF2B5EF4-FFF2-40B4-BE49-F238E27FC236}">
                  <a16:creationId xmlns:a16="http://schemas.microsoft.com/office/drawing/2014/main" id="{512FA00F-8AAF-FCAE-1E95-D455A609E9E9}"/>
                </a:ext>
              </a:extLst>
            </p:cNvPr>
            <p:cNvSpPr txBox="1"/>
            <p:nvPr/>
          </p:nvSpPr>
          <p:spPr>
            <a:xfrm>
              <a:off x="557628" y="1839746"/>
              <a:ext cx="4527432" cy="276999"/>
            </a:xfrm>
            <a:prstGeom prst="rect">
              <a:avLst/>
            </a:prstGeom>
            <a:noFill/>
            <a:ln>
              <a:noFill/>
            </a:ln>
          </p:spPr>
          <p:txBody>
            <a:bodyPr wrap="square">
              <a:spAutoFit/>
            </a:bodyPr>
            <a:lstStyle/>
            <a:p>
              <a:r>
                <a:rPr lang="en-US" sz="1200" b="1">
                  <a:effectLst/>
                  <a:latin typeface="Arial" panose="020B0604020202020204" pitchFamily="34" charset="0"/>
                  <a:cs typeface="Arial" panose="020B0604020202020204" pitchFamily="34" charset="0"/>
                </a:rPr>
                <a:t>Spatiotemporal </a:t>
              </a:r>
              <a:r>
                <a:rPr lang="en-US" sz="1200" b="1" err="1">
                  <a:effectLst/>
                  <a:latin typeface="Arial" panose="020B0604020202020204" pitchFamily="34" charset="0"/>
                  <a:cs typeface="Arial" panose="020B0604020202020204" pitchFamily="34" charset="0"/>
                </a:rPr>
                <a:t>remodelling</a:t>
              </a:r>
              <a:r>
                <a:rPr lang="en-US" sz="1200" b="1">
                  <a:effectLst/>
                  <a:latin typeface="Arial" panose="020B0604020202020204" pitchFamily="34" charset="0"/>
                  <a:cs typeface="Arial" panose="020B0604020202020204" pitchFamily="34" charset="0"/>
                </a:rPr>
                <a:t> of the liver TME</a:t>
              </a:r>
            </a:p>
          </p:txBody>
        </p:sp>
      </p:grpSp>
      <p:sp>
        <p:nvSpPr>
          <p:cNvPr id="10" name="Rectangle: Rounded Corners 9">
            <a:extLst>
              <a:ext uri="{FF2B5EF4-FFF2-40B4-BE49-F238E27FC236}">
                <a16:creationId xmlns:a16="http://schemas.microsoft.com/office/drawing/2014/main" id="{DDBBE286-920E-F511-305D-A5CA3D36205A}"/>
              </a:ext>
            </a:extLst>
          </p:cNvPr>
          <p:cNvSpPr/>
          <p:nvPr/>
        </p:nvSpPr>
        <p:spPr>
          <a:xfrm>
            <a:off x="624060" y="1501373"/>
            <a:ext cx="4461422" cy="342113"/>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1" name="TextBox 10">
            <a:extLst>
              <a:ext uri="{FF2B5EF4-FFF2-40B4-BE49-F238E27FC236}">
                <a16:creationId xmlns:a16="http://schemas.microsoft.com/office/drawing/2014/main" id="{3C9278E5-DD0C-679C-E5DB-AD154EC2CBB1}"/>
              </a:ext>
            </a:extLst>
          </p:cNvPr>
          <p:cNvSpPr txBox="1"/>
          <p:nvPr/>
        </p:nvSpPr>
        <p:spPr>
          <a:xfrm>
            <a:off x="635557" y="1527234"/>
            <a:ext cx="4461421" cy="276999"/>
          </a:xfrm>
          <a:prstGeom prst="rect">
            <a:avLst/>
          </a:prstGeom>
          <a:noFill/>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Pro-senescence therapy dynamically reshapes the TME</a:t>
            </a:r>
          </a:p>
        </p:txBody>
      </p:sp>
      <p:sp>
        <p:nvSpPr>
          <p:cNvPr id="13" name="TextBox 12">
            <a:extLst>
              <a:ext uri="{FF2B5EF4-FFF2-40B4-BE49-F238E27FC236}">
                <a16:creationId xmlns:a16="http://schemas.microsoft.com/office/drawing/2014/main" id="{B3044D4E-0C42-B17F-29C0-7994E289FF79}"/>
              </a:ext>
            </a:extLst>
          </p:cNvPr>
          <p:cNvSpPr txBox="1"/>
          <p:nvPr/>
        </p:nvSpPr>
        <p:spPr>
          <a:xfrm>
            <a:off x="973311" y="2167554"/>
            <a:ext cx="6040553" cy="646331"/>
          </a:xfrm>
          <a:prstGeom prst="rect">
            <a:avLst/>
          </a:prstGeom>
          <a:noFill/>
        </p:spPr>
        <p:txBody>
          <a:bodyPr wrap="square">
            <a:spAutoFit/>
          </a:bodyPr>
          <a:lstStyle/>
          <a:p>
            <a:pPr marL="171450" indent="-171450">
              <a:buFont typeface="Arial" panose="020B0604020202020204" pitchFamily="34" charset="0"/>
              <a:buChar char="•"/>
            </a:pPr>
            <a:r>
              <a:rPr lang="en-US" sz="1200">
                <a:effectLst/>
                <a:latin typeface="Arial" panose="020B0604020202020204" pitchFamily="34" charset="0"/>
                <a:cs typeface="Arial" panose="020B0604020202020204" pitchFamily="34" charset="0"/>
              </a:rPr>
              <a:t>Remodeling of the </a:t>
            </a:r>
            <a:r>
              <a:rPr lang="en-US" sz="1200" err="1">
                <a:effectLst/>
                <a:latin typeface="Arial" panose="020B0604020202020204" pitchFamily="34" charset="0"/>
                <a:cs typeface="Arial" panose="020B0604020202020204" pitchFamily="34" charset="0"/>
              </a:rPr>
              <a:t>tumour</a:t>
            </a:r>
            <a:r>
              <a:rPr lang="en-US" sz="1200">
                <a:effectLst/>
                <a:latin typeface="Arial" panose="020B0604020202020204" pitchFamily="34" charset="0"/>
                <a:cs typeface="Arial" panose="020B0604020202020204" pitchFamily="34" charset="0"/>
              </a:rPr>
              <a:t> vasculature along with the transient expansion of T cells.</a:t>
            </a:r>
          </a:p>
          <a:p>
            <a:pPr marL="171450" indent="-171450">
              <a:buFont typeface="Arial" panose="020B0604020202020204" pitchFamily="34" charset="0"/>
              <a:buChar char="•"/>
            </a:pPr>
            <a:r>
              <a:rPr lang="en-US" sz="1200">
                <a:effectLst/>
                <a:latin typeface="Arial" panose="020B0604020202020204" pitchFamily="34" charset="0"/>
                <a:cs typeface="Arial" panose="020B0604020202020204" pitchFamily="34" charset="0"/>
              </a:rPr>
              <a:t>Infiltration of distinct TAM populations.</a:t>
            </a:r>
          </a:p>
          <a:p>
            <a:pPr marL="171450" indent="-171450">
              <a:buFont typeface="Arial" panose="020B0604020202020204" pitchFamily="34" charset="0"/>
              <a:buChar char="•"/>
            </a:pPr>
            <a:r>
              <a:rPr lang="en-US" sz="1200">
                <a:effectLst/>
                <a:latin typeface="Arial" panose="020B0604020202020204" pitchFamily="34" charset="0"/>
                <a:cs typeface="Arial" panose="020B0604020202020204" pitchFamily="34" charset="0"/>
              </a:rPr>
              <a:t>Pro-angiogenic TAMs with immunosuppressive features persist in the TME.</a:t>
            </a:r>
            <a:endParaRPr lang="fr-CH" sz="1200">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DD7F51D7-23B8-9937-DC2E-B1C44268960C}"/>
              </a:ext>
            </a:extLst>
          </p:cNvPr>
          <p:cNvSpPr/>
          <p:nvPr/>
        </p:nvSpPr>
        <p:spPr>
          <a:xfrm>
            <a:off x="647056" y="3256154"/>
            <a:ext cx="6668144" cy="1011811"/>
          </a:xfrm>
          <a:prstGeom prst="roundRect">
            <a:avLst>
              <a:gd name="adj" fmla="val 6715"/>
            </a:avLst>
          </a:prstGeom>
          <a:no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8" name="TextBox 17">
            <a:extLst>
              <a:ext uri="{FF2B5EF4-FFF2-40B4-BE49-F238E27FC236}">
                <a16:creationId xmlns:a16="http://schemas.microsoft.com/office/drawing/2014/main" id="{AB4B0ED3-C441-1E53-001A-106EF28F94BC}"/>
              </a:ext>
            </a:extLst>
          </p:cNvPr>
          <p:cNvSpPr txBox="1"/>
          <p:nvPr/>
        </p:nvSpPr>
        <p:spPr>
          <a:xfrm>
            <a:off x="734319" y="3471281"/>
            <a:ext cx="4527432" cy="276999"/>
          </a:xfrm>
          <a:prstGeom prst="rect">
            <a:avLst/>
          </a:prstGeom>
          <a:noFill/>
        </p:spPr>
        <p:txBody>
          <a:bodyPr wrap="square">
            <a:spAutoFit/>
          </a:bodyPr>
          <a:lstStyle/>
          <a:p>
            <a:r>
              <a:rPr lang="en-US" sz="1200" b="1">
                <a:effectLst/>
                <a:latin typeface="Arial" panose="020B0604020202020204" pitchFamily="34" charset="0"/>
                <a:cs typeface="Arial" panose="020B0604020202020204" pitchFamily="34" charset="0"/>
              </a:rPr>
              <a:t>Spatial </a:t>
            </a:r>
            <a:r>
              <a:rPr lang="en-US" sz="1200" b="1">
                <a:latin typeface="Arial" panose="020B0604020202020204" pitchFamily="34" charset="0"/>
                <a:cs typeface="Arial" panose="020B0604020202020204" pitchFamily="34" charset="0"/>
              </a:rPr>
              <a:t>analysis revealed</a:t>
            </a:r>
            <a:r>
              <a:rPr lang="en-US" sz="1200" b="1">
                <a:effectLst/>
                <a:latin typeface="Arial" panose="020B0604020202020204" pitchFamily="34" charset="0"/>
                <a:cs typeface="Arial" panose="020B0604020202020204" pitchFamily="34" charset="0"/>
              </a:rPr>
              <a:t>:</a:t>
            </a:r>
          </a:p>
        </p:txBody>
      </p:sp>
      <p:grpSp>
        <p:nvGrpSpPr>
          <p:cNvPr id="19" name="Group 18">
            <a:extLst>
              <a:ext uri="{FF2B5EF4-FFF2-40B4-BE49-F238E27FC236}">
                <a16:creationId xmlns:a16="http://schemas.microsoft.com/office/drawing/2014/main" id="{4A3AF652-1084-37DE-5826-5AB39BC5C786}"/>
              </a:ext>
            </a:extLst>
          </p:cNvPr>
          <p:cNvGrpSpPr/>
          <p:nvPr/>
        </p:nvGrpSpPr>
        <p:grpSpPr>
          <a:xfrm>
            <a:off x="635558" y="3051811"/>
            <a:ext cx="4527432" cy="342113"/>
            <a:chOff x="1675428" y="1493308"/>
            <a:chExt cx="2257200" cy="276999"/>
          </a:xfrm>
        </p:grpSpPr>
        <p:sp>
          <p:nvSpPr>
            <p:cNvPr id="20" name="Rectangle: Rounded Corners 19">
              <a:extLst>
                <a:ext uri="{FF2B5EF4-FFF2-40B4-BE49-F238E27FC236}">
                  <a16:creationId xmlns:a16="http://schemas.microsoft.com/office/drawing/2014/main" id="{2D7FBE32-E862-A17A-29A2-0B9F17F56F96}"/>
                </a:ext>
              </a:extLst>
            </p:cNvPr>
            <p:cNvSpPr/>
            <p:nvPr/>
          </p:nvSpPr>
          <p:spPr>
            <a:xfrm>
              <a:off x="1675428" y="1493308"/>
              <a:ext cx="2257200" cy="276999"/>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1" name="TextBox 20">
              <a:extLst>
                <a:ext uri="{FF2B5EF4-FFF2-40B4-BE49-F238E27FC236}">
                  <a16:creationId xmlns:a16="http://schemas.microsoft.com/office/drawing/2014/main" id="{99ABA0BA-3184-0A3C-12D8-2D8D56B1F493}"/>
                </a:ext>
              </a:extLst>
            </p:cNvPr>
            <p:cNvSpPr txBox="1"/>
            <p:nvPr/>
          </p:nvSpPr>
          <p:spPr>
            <a:xfrm>
              <a:off x="1684126" y="1519199"/>
              <a:ext cx="2141955" cy="224278"/>
            </a:xfrm>
            <a:prstGeom prst="rect">
              <a:avLst/>
            </a:prstGeom>
            <a:noFill/>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STCs and TAMs exhibit spatial heterogeneity</a:t>
              </a:r>
            </a:p>
          </p:txBody>
        </p:sp>
      </p:grpSp>
      <p:sp>
        <p:nvSpPr>
          <p:cNvPr id="23" name="TextBox 22">
            <a:extLst>
              <a:ext uri="{FF2B5EF4-FFF2-40B4-BE49-F238E27FC236}">
                <a16:creationId xmlns:a16="http://schemas.microsoft.com/office/drawing/2014/main" id="{A1CE85D3-BC14-5710-4981-B61C7E3FD070}"/>
              </a:ext>
            </a:extLst>
          </p:cNvPr>
          <p:cNvSpPr txBox="1"/>
          <p:nvPr/>
        </p:nvSpPr>
        <p:spPr>
          <a:xfrm>
            <a:off x="734318" y="3748280"/>
            <a:ext cx="5708045" cy="461665"/>
          </a:xfrm>
          <a:prstGeom prst="rect">
            <a:avLst/>
          </a:prstGeom>
          <a:noFill/>
        </p:spPr>
        <p:txBody>
          <a:bodyPr wrap="square">
            <a:spAutoFit/>
          </a:bodyPr>
          <a:lstStyle/>
          <a:p>
            <a:pPr marL="171450" indent="-171450">
              <a:buFont typeface="Arial" panose="020B0604020202020204" pitchFamily="34" charset="0"/>
              <a:buChar char="•"/>
            </a:pPr>
            <a:r>
              <a:rPr lang="en-US" sz="1200">
                <a:effectLst/>
                <a:latin typeface="Arial" panose="020B0604020202020204" pitchFamily="34" charset="0"/>
                <a:cs typeface="Arial" panose="020B0604020202020204" pitchFamily="34" charset="0"/>
              </a:rPr>
              <a:t>STCs display distinct inflammatory profiles depending on their location.</a:t>
            </a:r>
          </a:p>
          <a:p>
            <a:pPr marL="171450" indent="-171450">
              <a:buFont typeface="Arial" panose="020B0604020202020204" pitchFamily="34" charset="0"/>
              <a:buChar char="•"/>
            </a:pPr>
            <a:r>
              <a:rPr lang="en-US" sz="1200">
                <a:effectLst/>
                <a:latin typeface="Arial" panose="020B0604020202020204" pitchFamily="34" charset="0"/>
                <a:cs typeface="Arial" panose="020B0604020202020204" pitchFamily="34" charset="0"/>
              </a:rPr>
              <a:t>Pro-angiogenic TAMs </a:t>
            </a:r>
            <a:r>
              <a:rPr lang="en-US" sz="1200" err="1">
                <a:effectLst/>
                <a:latin typeface="Arial" panose="020B0604020202020204" pitchFamily="34" charset="0"/>
                <a:cs typeface="Arial" panose="020B0604020202020204" pitchFamily="34" charset="0"/>
              </a:rPr>
              <a:t>localise</a:t>
            </a:r>
            <a:r>
              <a:rPr lang="en-US" sz="1200">
                <a:effectLst/>
                <a:latin typeface="Arial" panose="020B0604020202020204" pitchFamily="34" charset="0"/>
                <a:cs typeface="Arial" panose="020B0604020202020204" pitchFamily="34" charset="0"/>
              </a:rPr>
              <a:t> in the hypoxic and peri-vascular niches.</a:t>
            </a:r>
            <a:endParaRPr lang="fr-CH" sz="1200">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8009532A-D0A3-CC63-5CD1-E7F889E3B3E2}"/>
              </a:ext>
            </a:extLst>
          </p:cNvPr>
          <p:cNvGrpSpPr/>
          <p:nvPr/>
        </p:nvGrpSpPr>
        <p:grpSpPr>
          <a:xfrm>
            <a:off x="653208" y="4483092"/>
            <a:ext cx="6669462" cy="1433828"/>
            <a:chOff x="621976" y="4835720"/>
            <a:chExt cx="6669462" cy="1433828"/>
          </a:xfrm>
        </p:grpSpPr>
        <p:grpSp>
          <p:nvGrpSpPr>
            <p:cNvPr id="30" name="Group 29">
              <a:extLst>
                <a:ext uri="{FF2B5EF4-FFF2-40B4-BE49-F238E27FC236}">
                  <a16:creationId xmlns:a16="http://schemas.microsoft.com/office/drawing/2014/main" id="{8B189159-410A-ACE0-0970-0214E9A45731}"/>
                </a:ext>
              </a:extLst>
            </p:cNvPr>
            <p:cNvGrpSpPr/>
            <p:nvPr/>
          </p:nvGrpSpPr>
          <p:grpSpPr>
            <a:xfrm>
              <a:off x="633474" y="5040063"/>
              <a:ext cx="6657964" cy="1229485"/>
              <a:chOff x="470365" y="1624619"/>
              <a:chExt cx="6657964" cy="1229485"/>
            </a:xfrm>
          </p:grpSpPr>
          <p:sp>
            <p:nvSpPr>
              <p:cNvPr id="31" name="Rectangle: Rounded Corners 30">
                <a:extLst>
                  <a:ext uri="{FF2B5EF4-FFF2-40B4-BE49-F238E27FC236}">
                    <a16:creationId xmlns:a16="http://schemas.microsoft.com/office/drawing/2014/main" id="{5501FB1C-3008-778A-36C8-A9FCCA01D6DA}"/>
                  </a:ext>
                </a:extLst>
              </p:cNvPr>
              <p:cNvSpPr/>
              <p:nvPr/>
            </p:nvSpPr>
            <p:spPr>
              <a:xfrm>
                <a:off x="470365" y="1624619"/>
                <a:ext cx="6657964" cy="1229485"/>
              </a:xfrm>
              <a:prstGeom prst="roundRect">
                <a:avLst>
                  <a:gd name="adj" fmla="val 6715"/>
                </a:avLst>
              </a:prstGeom>
              <a:no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4" name="TextBox 63">
                <a:extLst>
                  <a:ext uri="{FF2B5EF4-FFF2-40B4-BE49-F238E27FC236}">
                    <a16:creationId xmlns:a16="http://schemas.microsoft.com/office/drawing/2014/main" id="{4FBCC8D8-BC52-F3BC-9D80-F40001C4842A}"/>
                  </a:ext>
                </a:extLst>
              </p:cNvPr>
              <p:cNvSpPr txBox="1"/>
              <p:nvPr/>
            </p:nvSpPr>
            <p:spPr>
              <a:xfrm>
                <a:off x="547448" y="1822661"/>
                <a:ext cx="6414626" cy="276999"/>
              </a:xfrm>
              <a:prstGeom prst="rect">
                <a:avLst/>
              </a:prstGeom>
              <a:noFill/>
            </p:spPr>
            <p:txBody>
              <a:bodyPr wrap="square">
                <a:spAutoFit/>
              </a:bodyPr>
              <a:lstStyle/>
              <a:p>
                <a:r>
                  <a:rPr lang="en-US" sz="1200" b="1">
                    <a:effectLst/>
                    <a:latin typeface="Arial" panose="020B0604020202020204" pitchFamily="34" charset="0"/>
                    <a:cs typeface="Arial" panose="020B0604020202020204" pitchFamily="34" charset="0"/>
                  </a:rPr>
                  <a:t>Validated therapeutic potential of Pro-senescence therapy  + immunomodulation</a:t>
                </a:r>
              </a:p>
            </p:txBody>
          </p:sp>
        </p:grpSp>
        <p:grpSp>
          <p:nvGrpSpPr>
            <p:cNvPr id="65" name="Group 64">
              <a:extLst>
                <a:ext uri="{FF2B5EF4-FFF2-40B4-BE49-F238E27FC236}">
                  <a16:creationId xmlns:a16="http://schemas.microsoft.com/office/drawing/2014/main" id="{A46C6366-D54C-3459-63F3-9A91FCA89459}"/>
                </a:ext>
              </a:extLst>
            </p:cNvPr>
            <p:cNvGrpSpPr/>
            <p:nvPr/>
          </p:nvGrpSpPr>
          <p:grpSpPr>
            <a:xfrm>
              <a:off x="621976" y="4835720"/>
              <a:ext cx="2983729" cy="342113"/>
              <a:chOff x="1675428" y="1493308"/>
              <a:chExt cx="2257200" cy="276999"/>
            </a:xfrm>
          </p:grpSpPr>
          <p:sp>
            <p:nvSpPr>
              <p:cNvPr id="66" name="Rectangle: Rounded Corners 65">
                <a:extLst>
                  <a:ext uri="{FF2B5EF4-FFF2-40B4-BE49-F238E27FC236}">
                    <a16:creationId xmlns:a16="http://schemas.microsoft.com/office/drawing/2014/main" id="{ED9B98A9-65CF-4B4B-4207-67D88C0707EE}"/>
                  </a:ext>
                </a:extLst>
              </p:cNvPr>
              <p:cNvSpPr/>
              <p:nvPr/>
            </p:nvSpPr>
            <p:spPr>
              <a:xfrm>
                <a:off x="1675428" y="1493308"/>
                <a:ext cx="2257200" cy="276999"/>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7" name="TextBox 66">
                <a:extLst>
                  <a:ext uri="{FF2B5EF4-FFF2-40B4-BE49-F238E27FC236}">
                    <a16:creationId xmlns:a16="http://schemas.microsoft.com/office/drawing/2014/main" id="{CAF2607E-E4C2-FBFD-BB7A-4562CA88D625}"/>
                  </a:ext>
                </a:extLst>
              </p:cNvPr>
              <p:cNvSpPr txBox="1"/>
              <p:nvPr/>
            </p:nvSpPr>
            <p:spPr>
              <a:xfrm>
                <a:off x="1684127" y="1519199"/>
                <a:ext cx="1971102" cy="224278"/>
              </a:xfrm>
              <a:prstGeom prst="rect">
                <a:avLst/>
              </a:prstGeom>
              <a:noFill/>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Therapeutic synergy </a:t>
                </a:r>
                <a:r>
                  <a:rPr lang="en-US" sz="1200" b="1" i="1">
                    <a:solidFill>
                      <a:srgbClr val="E61461"/>
                    </a:solidFill>
                    <a:latin typeface="Arial" panose="020B0604020202020204" pitchFamily="34" charset="0"/>
                    <a:cs typeface="Arial" panose="020B0604020202020204" pitchFamily="34" charset="0"/>
                  </a:rPr>
                  <a:t>in vivo</a:t>
                </a:r>
              </a:p>
            </p:txBody>
          </p:sp>
        </p:grpSp>
        <p:sp>
          <p:nvSpPr>
            <p:cNvPr id="69" name="TextBox 68">
              <a:extLst>
                <a:ext uri="{FF2B5EF4-FFF2-40B4-BE49-F238E27FC236}">
                  <a16:creationId xmlns:a16="http://schemas.microsoft.com/office/drawing/2014/main" id="{0091245B-AB10-DFCC-AE00-D0631A75CCC7}"/>
                </a:ext>
              </a:extLst>
            </p:cNvPr>
            <p:cNvSpPr txBox="1"/>
            <p:nvPr/>
          </p:nvSpPr>
          <p:spPr>
            <a:xfrm>
              <a:off x="710556" y="5468937"/>
              <a:ext cx="6279545" cy="646331"/>
            </a:xfrm>
            <a:prstGeom prst="rect">
              <a:avLst/>
            </a:prstGeom>
            <a:noFill/>
          </p:spPr>
          <p:txBody>
            <a:bodyPr wrap="square">
              <a:spAutoFit/>
            </a:bodyPr>
            <a:lstStyle/>
            <a:p>
              <a:r>
                <a:rPr lang="en-US" sz="1200">
                  <a:effectLst/>
                  <a:latin typeface="Arial" panose="020B0604020202020204" pitchFamily="34" charset="0"/>
                  <a:cs typeface="Arial" panose="020B0604020202020204" pitchFamily="34" charset="0"/>
                </a:rPr>
                <a:t>Combination of CDC7i + pro-angiogenic TAM targeting in HCC-bearing mice:</a:t>
              </a:r>
            </a:p>
            <a:p>
              <a:pPr marL="171450" indent="-171450">
                <a:buFont typeface="Arial" panose="020B0604020202020204" pitchFamily="34" charset="0"/>
                <a:buChar char="•"/>
              </a:pPr>
              <a:r>
                <a:rPr lang="en-US" sz="1200">
                  <a:effectLst/>
                  <a:latin typeface="Arial" panose="020B0604020202020204" pitchFamily="34" charset="0"/>
                  <a:cs typeface="Arial" panose="020B0604020202020204" pitchFamily="34" charset="0"/>
                </a:rPr>
                <a:t>Prolonged survival.</a:t>
              </a:r>
            </a:p>
            <a:p>
              <a:pPr marL="171450" indent="-171450">
                <a:buFont typeface="Arial" panose="020B0604020202020204" pitchFamily="34" charset="0"/>
                <a:buChar char="•"/>
              </a:pPr>
              <a:r>
                <a:rPr lang="en-US" sz="1200" err="1">
                  <a:effectLst/>
                  <a:latin typeface="Arial" panose="020B0604020202020204" pitchFamily="34" charset="0"/>
                  <a:cs typeface="Arial" panose="020B0604020202020204" pitchFamily="34" charset="0"/>
                </a:rPr>
                <a:t>Remodelled</a:t>
              </a:r>
              <a:r>
                <a:rPr lang="en-US" sz="1200">
                  <a:effectLst/>
                  <a:latin typeface="Arial" panose="020B0604020202020204" pitchFamily="34" charset="0"/>
                  <a:cs typeface="Arial" panose="020B0604020202020204" pitchFamily="34" charset="0"/>
                </a:rPr>
                <a:t> the liver TME.</a:t>
              </a:r>
              <a:endParaRPr lang="fr-CH" sz="1200">
                <a:latin typeface="Arial" panose="020B0604020202020204" pitchFamily="34" charset="0"/>
                <a:cs typeface="Arial" panose="020B0604020202020204" pitchFamily="34" charset="0"/>
              </a:endParaRPr>
            </a:p>
          </p:txBody>
        </p:sp>
      </p:grpSp>
      <p:sp>
        <p:nvSpPr>
          <p:cNvPr id="74" name="Rectangle: Rounded Corners 73">
            <a:extLst>
              <a:ext uri="{FF2B5EF4-FFF2-40B4-BE49-F238E27FC236}">
                <a16:creationId xmlns:a16="http://schemas.microsoft.com/office/drawing/2014/main" id="{BE7D5B96-2950-72D1-926C-3A504F8CF83D}"/>
              </a:ext>
            </a:extLst>
          </p:cNvPr>
          <p:cNvSpPr/>
          <p:nvPr/>
        </p:nvSpPr>
        <p:spPr>
          <a:xfrm>
            <a:off x="7689272" y="832388"/>
            <a:ext cx="4150301" cy="5484329"/>
          </a:xfrm>
          <a:prstGeom prst="roundRect">
            <a:avLst>
              <a:gd name="adj" fmla="val 2050"/>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5" name="Rectangle: Rounded Corners 74">
            <a:extLst>
              <a:ext uri="{FF2B5EF4-FFF2-40B4-BE49-F238E27FC236}">
                <a16:creationId xmlns:a16="http://schemas.microsoft.com/office/drawing/2014/main" id="{764F412D-93B4-1ACA-9F4E-B6B9A1186A4B}"/>
              </a:ext>
            </a:extLst>
          </p:cNvPr>
          <p:cNvSpPr/>
          <p:nvPr/>
        </p:nvSpPr>
        <p:spPr>
          <a:xfrm>
            <a:off x="7855527" y="960899"/>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Conclusion</a:t>
            </a:r>
            <a:endParaRPr lang="en-US" b="1" i="0">
              <a:solidFill>
                <a:schemeClr val="bg1"/>
              </a:solidFill>
              <a:effectLst/>
            </a:endParaRPr>
          </a:p>
        </p:txBody>
      </p:sp>
      <p:sp>
        <p:nvSpPr>
          <p:cNvPr id="83" name="TextBox 82">
            <a:extLst>
              <a:ext uri="{FF2B5EF4-FFF2-40B4-BE49-F238E27FC236}">
                <a16:creationId xmlns:a16="http://schemas.microsoft.com/office/drawing/2014/main" id="{61861560-A9E6-966A-E57E-68C012AE56CD}"/>
              </a:ext>
            </a:extLst>
          </p:cNvPr>
          <p:cNvSpPr txBox="1"/>
          <p:nvPr/>
        </p:nvSpPr>
        <p:spPr>
          <a:xfrm>
            <a:off x="7855526" y="1406350"/>
            <a:ext cx="3879273" cy="2031325"/>
          </a:xfrm>
          <a:prstGeom prst="rect">
            <a:avLst/>
          </a:prstGeom>
          <a:noFill/>
        </p:spPr>
        <p:txBody>
          <a:bodyPr wrap="square">
            <a:spAutoFit/>
          </a:bodyPr>
          <a:lstStyle/>
          <a:p>
            <a:r>
              <a:rPr lang="en-US">
                <a:latin typeface="Arial" panose="020B0604020202020204" pitchFamily="34" charset="0"/>
                <a:cs typeface="Arial" panose="020B0604020202020204" pitchFamily="34" charset="0"/>
              </a:rPr>
              <a:t>These data highlight, for the first time, the importance of distinct TAM clusters in shaping the senescence-educated liver TME, while offering new myeloid centric targets to enhance pro-senescence therapy efficacy.</a:t>
            </a:r>
          </a:p>
        </p:txBody>
      </p:sp>
      <p:pic>
        <p:nvPicPr>
          <p:cNvPr id="4" name="Graphic 3" descr="Home with solid fill">
            <a:hlinkClick r:id="rId3" action="ppaction://hlinksldjump"/>
            <a:extLst>
              <a:ext uri="{FF2B5EF4-FFF2-40B4-BE49-F238E27FC236}">
                <a16:creationId xmlns:a16="http://schemas.microsoft.com/office/drawing/2014/main" id="{6FF4D15E-BD8E-FA90-5F29-3F63B0AFEF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276217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17459-2441-3A6F-F47F-74676405683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12BA653-CAD6-59FA-4C72-E9DC0B09F789}"/>
              </a:ext>
            </a:extLst>
          </p:cNvPr>
          <p:cNvSpPr/>
          <p:nvPr/>
        </p:nvSpPr>
        <p:spPr>
          <a:xfrm>
            <a:off x="352425" y="832388"/>
            <a:ext cx="5743575" cy="5463638"/>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1B2FE649-46E6-2A2C-6F2A-244C8868BB2C}"/>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Background</a:t>
            </a:r>
            <a:endParaRPr lang="en-US" b="1" i="0">
              <a:solidFill>
                <a:schemeClr val="bg1"/>
              </a:solidFill>
              <a:effectLst/>
            </a:endParaRPr>
          </a:p>
        </p:txBody>
      </p:sp>
      <p:sp>
        <p:nvSpPr>
          <p:cNvPr id="12" name="Title 1">
            <a:extLst>
              <a:ext uri="{FF2B5EF4-FFF2-40B4-BE49-F238E27FC236}">
                <a16:creationId xmlns:a16="http://schemas.microsoft.com/office/drawing/2014/main" id="{96EBB692-7B94-55D8-3DDE-0CDAD2417952}"/>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OS-009 </a:t>
            </a:r>
          </a:p>
          <a:p>
            <a:r>
              <a:rPr lang="en-US" sz="1800">
                <a:latin typeface="Arial" panose="020B0604020202020204" pitchFamily="34" charset="0"/>
                <a:ea typeface="Times New Roman" panose="02020603050405020304" pitchFamily="18" charset="0"/>
              </a:rPr>
              <a:t>Tumor size-dependent endothelial switch modulates CD8+ T cell immune surveillance in liver cancer</a:t>
            </a:r>
            <a:endParaRPr lang="en-US"/>
          </a:p>
        </p:txBody>
      </p:sp>
      <p:sp>
        <p:nvSpPr>
          <p:cNvPr id="66" name="Rectangle: Rounded Corners 65">
            <a:extLst>
              <a:ext uri="{FF2B5EF4-FFF2-40B4-BE49-F238E27FC236}">
                <a16:creationId xmlns:a16="http://schemas.microsoft.com/office/drawing/2014/main" id="{14F595F2-8CCC-30D3-FC68-77EB158EEDEC}"/>
              </a:ext>
            </a:extLst>
          </p:cNvPr>
          <p:cNvSpPr/>
          <p:nvPr/>
        </p:nvSpPr>
        <p:spPr>
          <a:xfrm>
            <a:off x="6344808" y="925515"/>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Methods</a:t>
            </a:r>
            <a:endParaRPr lang="en-US" b="1" i="0">
              <a:solidFill>
                <a:schemeClr val="bg1"/>
              </a:solidFill>
              <a:effectLst/>
            </a:endParaRPr>
          </a:p>
        </p:txBody>
      </p:sp>
      <p:sp>
        <p:nvSpPr>
          <p:cNvPr id="69" name="Rectangle: Rounded Corners 68">
            <a:extLst>
              <a:ext uri="{FF2B5EF4-FFF2-40B4-BE49-F238E27FC236}">
                <a16:creationId xmlns:a16="http://schemas.microsoft.com/office/drawing/2014/main" id="{ADE72CCB-03AF-2152-20AC-003EE98990BD}"/>
              </a:ext>
            </a:extLst>
          </p:cNvPr>
          <p:cNvSpPr/>
          <p:nvPr/>
        </p:nvSpPr>
        <p:spPr>
          <a:xfrm>
            <a:off x="6241834" y="832389"/>
            <a:ext cx="5116408" cy="5463638"/>
          </a:xfrm>
          <a:prstGeom prst="roundRect">
            <a:avLst>
              <a:gd name="adj" fmla="val 201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54D00D9F-5543-A2FD-4F86-69DEF4A53D0E}"/>
              </a:ext>
            </a:extLst>
          </p:cNvPr>
          <p:cNvSpPr txBox="1"/>
          <p:nvPr/>
        </p:nvSpPr>
        <p:spPr>
          <a:xfrm>
            <a:off x="515507" y="1297043"/>
            <a:ext cx="4929329" cy="2862322"/>
          </a:xfrm>
          <a:prstGeom prst="rect">
            <a:avLst/>
          </a:prstGeom>
          <a:noFill/>
        </p:spPr>
        <p:txBody>
          <a:bodyPr wrap="square">
            <a:spAutoFit/>
          </a:bodyPr>
          <a:lstStyle/>
          <a:p>
            <a:r>
              <a:rPr lang="en-US">
                <a:latin typeface="Arial" panose="020B0604020202020204" pitchFamily="34" charset="0"/>
                <a:cs typeface="Arial" panose="020B0604020202020204" pitchFamily="34" charset="0"/>
              </a:rPr>
              <a:t>Effector CD8+ T cells eliminate antigen-expressing hepatocytes by extending cytoplasmic protrusions through endothelial fenestrations, bypassing the need to migrate into the tissue.</a:t>
            </a:r>
          </a:p>
          <a:p>
            <a:endParaRPr lang="en-US">
              <a:latin typeface="Arial" panose="020B0604020202020204" pitchFamily="34" charset="0"/>
              <a:cs typeface="Arial" panose="020B0604020202020204" pitchFamily="34" charset="0"/>
            </a:endParaRPr>
          </a:p>
          <a:p>
            <a:r>
              <a:rPr lang="en-US" b="1">
                <a:solidFill>
                  <a:srgbClr val="E61461"/>
                </a:solidFill>
                <a:latin typeface="Arial" panose="020B0604020202020204" pitchFamily="34" charset="0"/>
                <a:cs typeface="Arial" panose="020B0604020202020204" pitchFamily="34" charset="0"/>
              </a:rPr>
              <a:t>Aim: </a:t>
            </a:r>
            <a:r>
              <a:rPr lang="en-US">
                <a:latin typeface="Arial" panose="020B0604020202020204" pitchFamily="34" charset="0"/>
                <a:cs typeface="Arial" panose="020B0604020202020204" pitchFamily="34" charset="0"/>
              </a:rPr>
              <a:t>To investigate the impact of anatomical, hemodynamic, and environmental factors acquired by tumors during growth on the immune surveillance capacity of CD8+ T cells.</a:t>
            </a:r>
          </a:p>
        </p:txBody>
      </p:sp>
      <p:grpSp>
        <p:nvGrpSpPr>
          <p:cNvPr id="10" name="Group 9">
            <a:extLst>
              <a:ext uri="{FF2B5EF4-FFF2-40B4-BE49-F238E27FC236}">
                <a16:creationId xmlns:a16="http://schemas.microsoft.com/office/drawing/2014/main" id="{8361B23A-926C-BBBA-5B5C-B765345A4CFF}"/>
              </a:ext>
            </a:extLst>
          </p:cNvPr>
          <p:cNvGrpSpPr/>
          <p:nvPr/>
        </p:nvGrpSpPr>
        <p:grpSpPr>
          <a:xfrm>
            <a:off x="7138124" y="1511955"/>
            <a:ext cx="3323828" cy="1739170"/>
            <a:chOff x="603936" y="3674494"/>
            <a:chExt cx="3323828" cy="1739170"/>
          </a:xfrm>
        </p:grpSpPr>
        <p:sp>
          <p:nvSpPr>
            <p:cNvPr id="5" name="Rectangle: Rounded Corners 4">
              <a:extLst>
                <a:ext uri="{FF2B5EF4-FFF2-40B4-BE49-F238E27FC236}">
                  <a16:creationId xmlns:a16="http://schemas.microsoft.com/office/drawing/2014/main" id="{9DE30D20-996E-77B7-E4E6-05161061B502}"/>
                </a:ext>
              </a:extLst>
            </p:cNvPr>
            <p:cNvSpPr/>
            <p:nvPr/>
          </p:nvSpPr>
          <p:spPr>
            <a:xfrm>
              <a:off x="709636" y="3980706"/>
              <a:ext cx="3218128" cy="1432958"/>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7" name="TextBox 6">
              <a:extLst>
                <a:ext uri="{FF2B5EF4-FFF2-40B4-BE49-F238E27FC236}">
                  <a16:creationId xmlns:a16="http://schemas.microsoft.com/office/drawing/2014/main" id="{4D3AAB19-A04D-65AE-3E7B-73A519BB95E3}"/>
                </a:ext>
              </a:extLst>
            </p:cNvPr>
            <p:cNvSpPr txBox="1"/>
            <p:nvPr/>
          </p:nvSpPr>
          <p:spPr>
            <a:xfrm>
              <a:off x="890754" y="4122977"/>
              <a:ext cx="2922710" cy="1200329"/>
            </a:xfrm>
            <a:prstGeom prst="rect">
              <a:avLst/>
            </a:prstGeom>
            <a:noFill/>
            <a:ln>
              <a:noFill/>
            </a:ln>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Mouse model of HCC</a:t>
              </a:r>
              <a:r>
                <a:rPr lang="en-US" sz="1200">
                  <a:solidFill>
                    <a:srgbClr val="E61461"/>
                  </a:solidFill>
                  <a:latin typeface="Arial" panose="020B0604020202020204" pitchFamily="34" charset="0"/>
                  <a:cs typeface="Arial" panose="020B0604020202020204" pitchFamily="34" charset="0"/>
                </a:rPr>
                <a:t> mimicking key features of the human disease was developed allowing longitudinal </a:t>
              </a:r>
              <a:r>
                <a:rPr lang="en-US" sz="1200" err="1">
                  <a:solidFill>
                    <a:srgbClr val="E61461"/>
                  </a:solidFill>
                  <a:latin typeface="Arial" panose="020B0604020202020204" pitchFamily="34" charset="0"/>
                  <a:cs typeface="Arial" panose="020B0604020202020204" pitchFamily="34" charset="0"/>
                </a:rPr>
                <a:t>visualisation</a:t>
              </a:r>
              <a:r>
                <a:rPr lang="en-US" sz="1200">
                  <a:solidFill>
                    <a:srgbClr val="E61461"/>
                  </a:solidFill>
                  <a:latin typeface="Arial" panose="020B0604020202020204" pitchFamily="34" charset="0"/>
                  <a:cs typeface="Arial" panose="020B0604020202020204" pitchFamily="34" charset="0"/>
                </a:rPr>
                <a:t> and non-invasive assessment of CD8+ T cell behavior and </a:t>
              </a:r>
              <a:r>
                <a:rPr lang="en-US" sz="1200" err="1">
                  <a:solidFill>
                    <a:srgbClr val="E61461"/>
                  </a:solidFill>
                  <a:latin typeface="Arial" panose="020B0604020202020204" pitchFamily="34" charset="0"/>
                  <a:cs typeface="Arial" panose="020B0604020202020204" pitchFamily="34" charset="0"/>
                </a:rPr>
                <a:t>antitumour</a:t>
              </a:r>
              <a:r>
                <a:rPr lang="en-US" sz="1200">
                  <a:solidFill>
                    <a:srgbClr val="E61461"/>
                  </a:solidFill>
                  <a:latin typeface="Arial" panose="020B0604020202020204" pitchFamily="34" charset="0"/>
                  <a:cs typeface="Arial" panose="020B0604020202020204" pitchFamily="34" charset="0"/>
                </a:rPr>
                <a:t> potential.</a:t>
              </a:r>
            </a:p>
          </p:txBody>
        </p:sp>
        <p:pic>
          <p:nvPicPr>
            <p:cNvPr id="9" name="Graphic 8" descr="Rat with solid fill">
              <a:extLst>
                <a:ext uri="{FF2B5EF4-FFF2-40B4-BE49-F238E27FC236}">
                  <a16:creationId xmlns:a16="http://schemas.microsoft.com/office/drawing/2014/main" id="{C7CED525-2DD0-E691-C153-C57BDEACB4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936" y="3674494"/>
              <a:ext cx="573636" cy="573636"/>
            </a:xfrm>
            <a:prstGeom prst="rect">
              <a:avLst/>
            </a:prstGeom>
          </p:spPr>
        </p:pic>
      </p:grpSp>
      <p:grpSp>
        <p:nvGrpSpPr>
          <p:cNvPr id="2" name="Group 1">
            <a:extLst>
              <a:ext uri="{FF2B5EF4-FFF2-40B4-BE49-F238E27FC236}">
                <a16:creationId xmlns:a16="http://schemas.microsoft.com/office/drawing/2014/main" id="{8164FDAE-8C09-D485-C32D-364353E9F74D}"/>
              </a:ext>
            </a:extLst>
          </p:cNvPr>
          <p:cNvGrpSpPr/>
          <p:nvPr/>
        </p:nvGrpSpPr>
        <p:grpSpPr>
          <a:xfrm>
            <a:off x="7015842" y="3759897"/>
            <a:ext cx="3446110" cy="2008670"/>
            <a:chOff x="3986600" y="3603530"/>
            <a:chExt cx="3446110" cy="2008670"/>
          </a:xfrm>
        </p:grpSpPr>
        <p:grpSp>
          <p:nvGrpSpPr>
            <p:cNvPr id="11" name="Group 10">
              <a:extLst>
                <a:ext uri="{FF2B5EF4-FFF2-40B4-BE49-F238E27FC236}">
                  <a16:creationId xmlns:a16="http://schemas.microsoft.com/office/drawing/2014/main" id="{E9CF679B-5B37-A89F-75F1-E6BE46E93B55}"/>
                </a:ext>
              </a:extLst>
            </p:cNvPr>
            <p:cNvGrpSpPr/>
            <p:nvPr/>
          </p:nvGrpSpPr>
          <p:grpSpPr>
            <a:xfrm>
              <a:off x="4214582" y="3890348"/>
              <a:ext cx="3218128" cy="1721852"/>
              <a:chOff x="709636" y="3980706"/>
              <a:chExt cx="3218128" cy="1721852"/>
            </a:xfrm>
          </p:grpSpPr>
          <p:sp>
            <p:nvSpPr>
              <p:cNvPr id="13" name="Rectangle: Rounded Corners 12">
                <a:extLst>
                  <a:ext uri="{FF2B5EF4-FFF2-40B4-BE49-F238E27FC236}">
                    <a16:creationId xmlns:a16="http://schemas.microsoft.com/office/drawing/2014/main" id="{43B201A3-4453-D325-1A97-C763024C8AA0}"/>
                  </a:ext>
                </a:extLst>
              </p:cNvPr>
              <p:cNvSpPr/>
              <p:nvPr/>
            </p:nvSpPr>
            <p:spPr>
              <a:xfrm>
                <a:off x="709636" y="3980706"/>
                <a:ext cx="3218128" cy="1721852"/>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4" name="TextBox 13">
                <a:extLst>
                  <a:ext uri="{FF2B5EF4-FFF2-40B4-BE49-F238E27FC236}">
                    <a16:creationId xmlns:a16="http://schemas.microsoft.com/office/drawing/2014/main" id="{EFC34166-AF70-8706-867E-875F1D91D874}"/>
                  </a:ext>
                </a:extLst>
              </p:cNvPr>
              <p:cNvSpPr txBox="1"/>
              <p:nvPr/>
            </p:nvSpPr>
            <p:spPr>
              <a:xfrm>
                <a:off x="890754" y="4122977"/>
                <a:ext cx="2922710" cy="1384995"/>
              </a:xfrm>
              <a:prstGeom prst="rect">
                <a:avLst/>
              </a:prstGeom>
              <a:noFill/>
              <a:ln>
                <a:noFill/>
              </a:ln>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Advanced imaging techniques</a:t>
                </a:r>
              </a:p>
              <a:p>
                <a:pPr marL="171450" indent="-1714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Flow cytometry</a:t>
                </a:r>
              </a:p>
              <a:p>
                <a:pPr marL="171450" indent="-1714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Single-cell RNA sequencing </a:t>
                </a:r>
              </a:p>
              <a:p>
                <a:pPr marL="171450" indent="-1714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Spatial transcriptomics </a:t>
                </a:r>
              </a:p>
              <a:p>
                <a:pPr marL="171450" indent="-1714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Confocal microscopy</a:t>
                </a:r>
              </a:p>
              <a:p>
                <a:pPr marL="171450" indent="-1714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Scanning electron microscopy</a:t>
                </a:r>
              </a:p>
              <a:p>
                <a:pPr marL="171450" indent="-1714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Correlative electron microscopy</a:t>
                </a:r>
              </a:p>
            </p:txBody>
          </p:sp>
        </p:grpSp>
        <p:pic>
          <p:nvPicPr>
            <p:cNvPr id="19" name="Graphic 18" descr="Microscope with solid fill">
              <a:extLst>
                <a:ext uri="{FF2B5EF4-FFF2-40B4-BE49-F238E27FC236}">
                  <a16:creationId xmlns:a16="http://schemas.microsoft.com/office/drawing/2014/main" id="{B578F341-C58A-F0B2-A359-16AF20E7E7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6600" y="3603530"/>
              <a:ext cx="573636" cy="573636"/>
            </a:xfrm>
            <a:prstGeom prst="rect">
              <a:avLst/>
            </a:prstGeom>
          </p:spPr>
        </p:pic>
      </p:grpSp>
      <p:pic>
        <p:nvPicPr>
          <p:cNvPr id="3" name="Graphic 2" descr="Home with solid fill">
            <a:hlinkClick r:id="rId7" action="ppaction://hlinksldjump"/>
            <a:extLst>
              <a:ext uri="{FF2B5EF4-FFF2-40B4-BE49-F238E27FC236}">
                <a16:creationId xmlns:a16="http://schemas.microsoft.com/office/drawing/2014/main" id="{B3F97F3C-5C71-6555-3B38-CE956C5488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59479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1FE82-D0C6-0F6B-19DA-D69BFC5F560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90F994C-AFF8-35C4-710B-10F225C8417E}"/>
              </a:ext>
            </a:extLst>
          </p:cNvPr>
          <p:cNvSpPr/>
          <p:nvPr/>
        </p:nvSpPr>
        <p:spPr>
          <a:xfrm>
            <a:off x="352425" y="832389"/>
            <a:ext cx="11528419" cy="3777712"/>
          </a:xfrm>
          <a:prstGeom prst="roundRect">
            <a:avLst>
              <a:gd name="adj" fmla="val 2354"/>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491A05FB-CB96-EE35-1952-7FE2C2371FCB}"/>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err="1">
                <a:solidFill>
                  <a:schemeClr val="bg1"/>
                </a:solidFill>
                <a:effectLst/>
                <a:latin typeface="Arial" panose="020B0604020202020204" pitchFamily="34" charset="0"/>
              </a:rPr>
              <a:t>Results</a:t>
            </a:r>
            <a:endParaRPr lang="en-US" b="1" i="0">
              <a:solidFill>
                <a:schemeClr val="bg1"/>
              </a:solidFill>
              <a:effectLst/>
            </a:endParaRPr>
          </a:p>
        </p:txBody>
      </p:sp>
      <p:sp>
        <p:nvSpPr>
          <p:cNvPr id="12" name="Title 1">
            <a:extLst>
              <a:ext uri="{FF2B5EF4-FFF2-40B4-BE49-F238E27FC236}">
                <a16:creationId xmlns:a16="http://schemas.microsoft.com/office/drawing/2014/main" id="{ED73E5C3-8208-8584-740D-BF15F5BF88FD}"/>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OS-009 </a:t>
            </a:r>
          </a:p>
          <a:p>
            <a:r>
              <a:rPr lang="en-US" sz="1800">
                <a:latin typeface="Arial" panose="020B0604020202020204" pitchFamily="34" charset="0"/>
                <a:ea typeface="Times New Roman" panose="02020603050405020304" pitchFamily="18" charset="0"/>
              </a:rPr>
              <a:t>Tumor size-dependent endothelial switch modulates CD8+ T cell immune surveillance in liver cancer</a:t>
            </a:r>
            <a:endParaRPr lang="en-US"/>
          </a:p>
        </p:txBody>
      </p:sp>
      <p:grpSp>
        <p:nvGrpSpPr>
          <p:cNvPr id="92" name="Group 91">
            <a:extLst>
              <a:ext uri="{FF2B5EF4-FFF2-40B4-BE49-F238E27FC236}">
                <a16:creationId xmlns:a16="http://schemas.microsoft.com/office/drawing/2014/main" id="{0B0FB67F-D262-86EB-53FB-62F92EB37368}"/>
              </a:ext>
            </a:extLst>
          </p:cNvPr>
          <p:cNvGrpSpPr/>
          <p:nvPr/>
        </p:nvGrpSpPr>
        <p:grpSpPr>
          <a:xfrm>
            <a:off x="587050" y="1360959"/>
            <a:ext cx="5061277" cy="1212718"/>
            <a:chOff x="588959" y="1292672"/>
            <a:chExt cx="5061277" cy="1212718"/>
          </a:xfrm>
        </p:grpSpPr>
        <p:sp>
          <p:nvSpPr>
            <p:cNvPr id="75" name="Rectangle: Rounded Corners 74">
              <a:extLst>
                <a:ext uri="{FF2B5EF4-FFF2-40B4-BE49-F238E27FC236}">
                  <a16:creationId xmlns:a16="http://schemas.microsoft.com/office/drawing/2014/main" id="{314A6A30-5045-6E3E-1546-50F8F3E42F0D}"/>
                </a:ext>
              </a:extLst>
            </p:cNvPr>
            <p:cNvSpPr/>
            <p:nvPr/>
          </p:nvSpPr>
          <p:spPr>
            <a:xfrm>
              <a:off x="588960" y="1498592"/>
              <a:ext cx="5061276" cy="1006798"/>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76" name="TextBox 75">
              <a:extLst>
                <a:ext uri="{FF2B5EF4-FFF2-40B4-BE49-F238E27FC236}">
                  <a16:creationId xmlns:a16="http://schemas.microsoft.com/office/drawing/2014/main" id="{9E92C5D7-1F8B-D6C4-5411-3E0CDC006DFC}"/>
                </a:ext>
              </a:extLst>
            </p:cNvPr>
            <p:cNvSpPr txBox="1"/>
            <p:nvPr/>
          </p:nvSpPr>
          <p:spPr>
            <a:xfrm>
              <a:off x="706417" y="1660407"/>
              <a:ext cx="4943818" cy="769441"/>
            </a:xfrm>
            <a:prstGeom prst="rect">
              <a:avLst/>
            </a:prstGeom>
            <a:noFill/>
          </p:spPr>
          <p:txBody>
            <a:bodyPr wrap="square">
              <a:spAutoFit/>
            </a:bodyPr>
            <a:lstStyle/>
            <a:p>
              <a:pPr marL="171450"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a:t>
              </a:r>
              <a:r>
                <a:rPr lang="en-US" sz="1100" b="1">
                  <a:effectLst/>
                  <a:latin typeface="Arial" panose="020B0604020202020204" pitchFamily="34" charset="0"/>
                  <a:cs typeface="Arial" panose="020B0604020202020204" pitchFamily="34" charset="0"/>
                </a:rPr>
                <a:t>Non-responder" lesions (&gt; 100 mm³) </a:t>
              </a:r>
            </a:p>
            <a:p>
              <a:pPr marL="628650" lvl="1"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CD8+ T cells exhibited impaired antigen recognition and activation </a:t>
              </a:r>
            </a:p>
            <a:p>
              <a:pPr marL="171450"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a:t>
              </a:r>
              <a:r>
                <a:rPr lang="en-US" sz="1100" b="1">
                  <a:effectLst/>
                  <a:latin typeface="Arial" panose="020B0604020202020204" pitchFamily="34" charset="0"/>
                  <a:cs typeface="Arial" panose="020B0604020202020204" pitchFamily="34" charset="0"/>
                </a:rPr>
                <a:t>Responder" lesions (≤ 10 mm³)</a:t>
              </a:r>
            </a:p>
            <a:p>
              <a:pPr marL="628650" lvl="1"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T cells efficiently </a:t>
              </a:r>
              <a:r>
                <a:rPr lang="en-US" sz="1100" err="1">
                  <a:effectLst/>
                  <a:latin typeface="Arial" panose="020B0604020202020204" pitchFamily="34" charset="0"/>
                  <a:cs typeface="Arial" panose="020B0604020202020204" pitchFamily="34" charset="0"/>
                </a:rPr>
                <a:t>recognised</a:t>
              </a:r>
              <a:r>
                <a:rPr lang="en-US" sz="1100">
                  <a:effectLst/>
                  <a:latin typeface="Arial" panose="020B0604020202020204" pitchFamily="34" charset="0"/>
                  <a:cs typeface="Arial" panose="020B0604020202020204" pitchFamily="34" charset="0"/>
                </a:rPr>
                <a:t> and attacked </a:t>
              </a:r>
              <a:r>
                <a:rPr lang="en-US" sz="1100" err="1">
                  <a:effectLst/>
                  <a:latin typeface="Arial" panose="020B0604020202020204" pitchFamily="34" charset="0"/>
                  <a:cs typeface="Arial" panose="020B0604020202020204" pitchFamily="34" charset="0"/>
                </a:rPr>
                <a:t>tumour</a:t>
              </a:r>
              <a:r>
                <a:rPr lang="en-US" sz="1100">
                  <a:effectLst/>
                  <a:latin typeface="Arial" panose="020B0604020202020204" pitchFamily="34" charset="0"/>
                  <a:cs typeface="Arial" panose="020B0604020202020204" pitchFamily="34" charset="0"/>
                </a:rPr>
                <a:t> cells. </a:t>
              </a:r>
            </a:p>
          </p:txBody>
        </p:sp>
        <p:sp>
          <p:nvSpPr>
            <p:cNvPr id="84" name="Rectangle: Rounded Corners 83">
              <a:extLst>
                <a:ext uri="{FF2B5EF4-FFF2-40B4-BE49-F238E27FC236}">
                  <a16:creationId xmlns:a16="http://schemas.microsoft.com/office/drawing/2014/main" id="{34FD652A-2CFC-8E57-E37E-B549B085E0C2}"/>
                </a:ext>
              </a:extLst>
            </p:cNvPr>
            <p:cNvSpPr/>
            <p:nvPr/>
          </p:nvSpPr>
          <p:spPr>
            <a:xfrm>
              <a:off x="588959" y="1294403"/>
              <a:ext cx="4165926" cy="310136"/>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85" name="TextBox 84">
              <a:extLst>
                <a:ext uri="{FF2B5EF4-FFF2-40B4-BE49-F238E27FC236}">
                  <a16:creationId xmlns:a16="http://schemas.microsoft.com/office/drawing/2014/main" id="{11A82BB2-E863-F28B-8E81-A7C9EA273643}"/>
                </a:ext>
              </a:extLst>
            </p:cNvPr>
            <p:cNvSpPr txBox="1"/>
            <p:nvPr/>
          </p:nvSpPr>
          <p:spPr>
            <a:xfrm>
              <a:off x="679467" y="1292672"/>
              <a:ext cx="4075417" cy="276999"/>
            </a:xfrm>
            <a:prstGeom prst="rect">
              <a:avLst/>
            </a:prstGeom>
            <a:noFill/>
          </p:spPr>
          <p:txBody>
            <a:bodyPr wrap="square">
              <a:spAutoFit/>
            </a:bodyPr>
            <a:lstStyle/>
            <a:p>
              <a:r>
                <a:rPr lang="fr-CH" sz="1200" b="1" err="1">
                  <a:solidFill>
                    <a:srgbClr val="E61461"/>
                  </a:solidFill>
                  <a:latin typeface="Arial" panose="020B0604020202020204" pitchFamily="34" charset="0"/>
                  <a:cs typeface="Arial" panose="020B0604020202020204" pitchFamily="34" charset="0"/>
                </a:rPr>
                <a:t>Tumour</a:t>
              </a:r>
              <a:r>
                <a:rPr lang="fr-CH" sz="1200" b="1">
                  <a:solidFill>
                    <a:srgbClr val="E61461"/>
                  </a:solidFill>
                  <a:latin typeface="Arial" panose="020B0604020202020204" pitchFamily="34" charset="0"/>
                  <a:cs typeface="Arial" panose="020B0604020202020204" pitchFamily="34" charset="0"/>
                </a:rPr>
                <a:t> progression impairs CD8+ T </a:t>
              </a:r>
              <a:r>
                <a:rPr lang="fr-CH" sz="1200" b="1" err="1">
                  <a:solidFill>
                    <a:srgbClr val="E61461"/>
                  </a:solidFill>
                  <a:latin typeface="Arial" panose="020B0604020202020204" pitchFamily="34" charset="0"/>
                  <a:cs typeface="Arial" panose="020B0604020202020204" pitchFamily="34" charset="0"/>
                </a:rPr>
                <a:t>cell</a:t>
              </a:r>
              <a:r>
                <a:rPr lang="fr-CH" sz="1200" b="1">
                  <a:solidFill>
                    <a:srgbClr val="E61461"/>
                  </a:solidFill>
                  <a:latin typeface="Arial" panose="020B0604020202020204" pitchFamily="34" charset="0"/>
                  <a:cs typeface="Arial" panose="020B0604020202020204" pitchFamily="34" charset="0"/>
                </a:rPr>
                <a:t> surveillance</a:t>
              </a:r>
              <a:endParaRPr lang="en-US" sz="1200" b="1">
                <a:solidFill>
                  <a:srgbClr val="E61461"/>
                </a:solidFill>
                <a:latin typeface="Arial" panose="020B0604020202020204" pitchFamily="34" charset="0"/>
                <a:cs typeface="Arial" panose="020B0604020202020204" pitchFamily="34" charset="0"/>
              </a:endParaRPr>
            </a:p>
          </p:txBody>
        </p:sp>
      </p:grpSp>
      <p:grpSp>
        <p:nvGrpSpPr>
          <p:cNvPr id="94" name="Group 93">
            <a:extLst>
              <a:ext uri="{FF2B5EF4-FFF2-40B4-BE49-F238E27FC236}">
                <a16:creationId xmlns:a16="http://schemas.microsoft.com/office/drawing/2014/main" id="{CA400D8F-895F-378C-4ABA-6BB9AB8C72E2}"/>
              </a:ext>
            </a:extLst>
          </p:cNvPr>
          <p:cNvGrpSpPr/>
          <p:nvPr/>
        </p:nvGrpSpPr>
        <p:grpSpPr>
          <a:xfrm>
            <a:off x="5842988" y="1360959"/>
            <a:ext cx="5058824" cy="1433141"/>
            <a:chOff x="588957" y="4463557"/>
            <a:chExt cx="5058824" cy="1433141"/>
          </a:xfrm>
        </p:grpSpPr>
        <p:grpSp>
          <p:nvGrpSpPr>
            <p:cNvPr id="72" name="Group 71">
              <a:extLst>
                <a:ext uri="{FF2B5EF4-FFF2-40B4-BE49-F238E27FC236}">
                  <a16:creationId xmlns:a16="http://schemas.microsoft.com/office/drawing/2014/main" id="{D2CE0BD5-2651-8994-DE28-F2C960016F50}"/>
                </a:ext>
              </a:extLst>
            </p:cNvPr>
            <p:cNvGrpSpPr/>
            <p:nvPr/>
          </p:nvGrpSpPr>
          <p:grpSpPr>
            <a:xfrm>
              <a:off x="588957" y="4463557"/>
              <a:ext cx="5058824" cy="1433141"/>
              <a:chOff x="599363" y="3372049"/>
              <a:chExt cx="5058824" cy="1433141"/>
            </a:xfrm>
          </p:grpSpPr>
          <p:sp>
            <p:nvSpPr>
              <p:cNvPr id="29" name="Rectangle: Rounded Corners 28">
                <a:extLst>
                  <a:ext uri="{FF2B5EF4-FFF2-40B4-BE49-F238E27FC236}">
                    <a16:creationId xmlns:a16="http://schemas.microsoft.com/office/drawing/2014/main" id="{BA2E0883-480D-178C-F61F-43E59E3D57F9}"/>
                  </a:ext>
                </a:extLst>
              </p:cNvPr>
              <p:cNvSpPr/>
              <p:nvPr/>
            </p:nvSpPr>
            <p:spPr>
              <a:xfrm>
                <a:off x="602362" y="3553995"/>
                <a:ext cx="5055825" cy="1251195"/>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30" name="Group 29">
                <a:extLst>
                  <a:ext uri="{FF2B5EF4-FFF2-40B4-BE49-F238E27FC236}">
                    <a16:creationId xmlns:a16="http://schemas.microsoft.com/office/drawing/2014/main" id="{A202A90E-19FE-A958-8FFA-C585784E398E}"/>
                  </a:ext>
                </a:extLst>
              </p:cNvPr>
              <p:cNvGrpSpPr/>
              <p:nvPr/>
            </p:nvGrpSpPr>
            <p:grpSpPr>
              <a:xfrm>
                <a:off x="599363" y="3372049"/>
                <a:ext cx="4678368" cy="310136"/>
                <a:chOff x="1675429" y="1519199"/>
                <a:chExt cx="3539199" cy="251108"/>
              </a:xfrm>
              <a:solidFill>
                <a:srgbClr val="F0D5E0"/>
              </a:solidFill>
            </p:grpSpPr>
            <p:sp>
              <p:nvSpPr>
                <p:cNvPr id="31" name="Rectangle: Rounded Corners 30">
                  <a:extLst>
                    <a:ext uri="{FF2B5EF4-FFF2-40B4-BE49-F238E27FC236}">
                      <a16:creationId xmlns:a16="http://schemas.microsoft.com/office/drawing/2014/main" id="{2262A690-A4D4-707C-7488-913E5461223D}"/>
                    </a:ext>
                  </a:extLst>
                </p:cNvPr>
                <p:cNvSpPr/>
                <p:nvPr/>
              </p:nvSpPr>
              <p:spPr>
                <a:xfrm>
                  <a:off x="1675429" y="1519199"/>
                  <a:ext cx="3539199"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4" name="TextBox 63">
                  <a:extLst>
                    <a:ext uri="{FF2B5EF4-FFF2-40B4-BE49-F238E27FC236}">
                      <a16:creationId xmlns:a16="http://schemas.microsoft.com/office/drawing/2014/main" id="{35A6A3A5-6A0C-CF5E-F49C-AB4079A1484D}"/>
                    </a:ext>
                  </a:extLst>
                </p:cNvPr>
                <p:cNvSpPr txBox="1"/>
                <p:nvPr/>
              </p:nvSpPr>
              <p:spPr>
                <a:xfrm>
                  <a:off x="1756415" y="1519199"/>
                  <a:ext cx="3400567" cy="224278"/>
                </a:xfrm>
                <a:prstGeom prst="rect">
                  <a:avLst/>
                </a:prstGeom>
                <a:noFill/>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SC-</a:t>
                  </a:r>
                  <a:r>
                    <a:rPr lang="en-US" sz="1200" b="1" err="1">
                      <a:solidFill>
                        <a:srgbClr val="E61461"/>
                      </a:solidFill>
                      <a:latin typeface="Arial" panose="020B0604020202020204" pitchFamily="34" charset="0"/>
                      <a:cs typeface="Arial" panose="020B0604020202020204" pitchFamily="34" charset="0"/>
                    </a:rPr>
                    <a:t>RNAseq</a:t>
                  </a:r>
                  <a:r>
                    <a:rPr lang="en-US" sz="1200" b="1">
                      <a:solidFill>
                        <a:srgbClr val="E61461"/>
                      </a:solidFill>
                      <a:latin typeface="Arial" panose="020B0604020202020204" pitchFamily="34" charset="0"/>
                      <a:cs typeface="Arial" panose="020B0604020202020204" pitchFamily="34" charset="0"/>
                    </a:rPr>
                    <a:t> reveals immune-evasive endothelial phenotype </a:t>
                  </a:r>
                </a:p>
              </p:txBody>
            </p:sp>
          </p:grpSp>
          <p:sp>
            <p:nvSpPr>
              <p:cNvPr id="65" name="TextBox 64">
                <a:extLst>
                  <a:ext uri="{FF2B5EF4-FFF2-40B4-BE49-F238E27FC236}">
                    <a16:creationId xmlns:a16="http://schemas.microsoft.com/office/drawing/2014/main" id="{51A1A561-72F0-B8C6-CA30-9965B45BD380}"/>
                  </a:ext>
                </a:extLst>
              </p:cNvPr>
              <p:cNvSpPr txBox="1"/>
              <p:nvPr/>
            </p:nvSpPr>
            <p:spPr>
              <a:xfrm>
                <a:off x="706416" y="3680444"/>
                <a:ext cx="4455539" cy="769441"/>
              </a:xfrm>
              <a:prstGeom prst="rect">
                <a:avLst/>
              </a:prstGeom>
              <a:noFill/>
            </p:spPr>
            <p:txBody>
              <a:bodyPr wrap="square">
                <a:spAutoFit/>
              </a:bodyPr>
              <a:lstStyle/>
              <a:p>
                <a:r>
                  <a:rPr lang="en-US" sz="1100" b="1">
                    <a:latin typeface="Arial" panose="020B0604020202020204" pitchFamily="34" charset="0"/>
                    <a:cs typeface="Arial" panose="020B0604020202020204" pitchFamily="34" charset="0"/>
                  </a:rPr>
                  <a:t>Non-responder endothelial cells showed</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 Immunomodulatory genes (Cxcr4, Esm1, Cd200)</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 LSEC-specific genes (Gata4, Lyve1, and </a:t>
                </a:r>
                <a:r>
                  <a:rPr lang="en-US" sz="1100" err="1">
                    <a:latin typeface="Arial" panose="020B0604020202020204" pitchFamily="34" charset="0"/>
                    <a:cs typeface="Arial" panose="020B0604020202020204" pitchFamily="34" charset="0"/>
                  </a:rPr>
                  <a:t>Maf</a:t>
                </a:r>
                <a:r>
                  <a:rPr lang="en-US" sz="110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 Leukocyte adhesion molecules (Vcam1, Icam1)</a:t>
                </a:r>
                <a:endParaRPr lang="fr-CH" sz="110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D5575074-2252-6ED1-9E1D-8D8919BB5B01}"/>
                  </a:ext>
                </a:extLst>
              </p:cNvPr>
              <p:cNvSpPr txBox="1"/>
              <p:nvPr/>
            </p:nvSpPr>
            <p:spPr>
              <a:xfrm>
                <a:off x="770039" y="4501376"/>
                <a:ext cx="4169861" cy="261610"/>
              </a:xfrm>
              <a:prstGeom prst="rect">
                <a:avLst/>
              </a:prstGeom>
              <a:solidFill>
                <a:schemeClr val="bg1"/>
              </a:solidFill>
            </p:spPr>
            <p:txBody>
              <a:bodyPr wrap="square">
                <a:spAutoFit/>
              </a:bodyPr>
              <a:lstStyle/>
              <a:p>
                <a:r>
                  <a:rPr lang="en-US" sz="1100" b="1">
                    <a:solidFill>
                      <a:srgbClr val="004B87"/>
                    </a:solidFill>
                    <a:latin typeface="Arial" panose="020B0604020202020204" pitchFamily="34" charset="0"/>
                    <a:cs typeface="Arial" panose="020B0604020202020204" pitchFamily="34" charset="0"/>
                  </a:rPr>
                  <a:t>Signature resembled that of human HCC endothelial cells</a:t>
                </a:r>
              </a:p>
            </p:txBody>
          </p:sp>
        </p:grpSp>
        <p:cxnSp>
          <p:nvCxnSpPr>
            <p:cNvPr id="87" name="Straight Arrow Connector 86">
              <a:extLst>
                <a:ext uri="{FF2B5EF4-FFF2-40B4-BE49-F238E27FC236}">
                  <a16:creationId xmlns:a16="http://schemas.microsoft.com/office/drawing/2014/main" id="{389215E9-EF28-73B4-BD1C-47ED01FBF63F}"/>
                </a:ext>
              </a:extLst>
            </p:cNvPr>
            <p:cNvCxnSpPr>
              <a:cxnSpLocks/>
            </p:cNvCxnSpPr>
            <p:nvPr/>
          </p:nvCxnSpPr>
          <p:spPr>
            <a:xfrm>
              <a:off x="919808" y="5181429"/>
              <a:ext cx="0" cy="125118"/>
            </a:xfrm>
            <a:prstGeom prst="straightConnector1">
              <a:avLst/>
            </a:prstGeom>
            <a:ln w="12700">
              <a:solidFill>
                <a:srgbClr val="E61461"/>
              </a:solidFill>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352ED0B9-71D6-FD54-4A84-DCB9D2974B61}"/>
                </a:ext>
              </a:extLst>
            </p:cNvPr>
            <p:cNvCxnSpPr>
              <a:cxnSpLocks/>
            </p:cNvCxnSpPr>
            <p:nvPr/>
          </p:nvCxnSpPr>
          <p:spPr>
            <a:xfrm>
              <a:off x="921680" y="5364786"/>
              <a:ext cx="0" cy="125117"/>
            </a:xfrm>
            <a:prstGeom prst="straightConnector1">
              <a:avLst/>
            </a:prstGeom>
            <a:ln w="12700">
              <a:solidFill>
                <a:srgbClr val="E6146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78D9A31B-6ACD-CD0B-CE8B-01763A4428F8}"/>
                </a:ext>
              </a:extLst>
            </p:cNvPr>
            <p:cNvCxnSpPr>
              <a:cxnSpLocks/>
            </p:cNvCxnSpPr>
            <p:nvPr/>
          </p:nvCxnSpPr>
          <p:spPr>
            <a:xfrm flipV="1">
              <a:off x="919299" y="5002836"/>
              <a:ext cx="0" cy="125117"/>
            </a:xfrm>
            <a:prstGeom prst="straightConnector1">
              <a:avLst/>
            </a:prstGeom>
            <a:ln w="12700">
              <a:solidFill>
                <a:srgbClr val="E6146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95" name="Group 94">
            <a:extLst>
              <a:ext uri="{FF2B5EF4-FFF2-40B4-BE49-F238E27FC236}">
                <a16:creationId xmlns:a16="http://schemas.microsoft.com/office/drawing/2014/main" id="{3BFB2150-B073-0515-D4E9-8188E347EE55}"/>
              </a:ext>
            </a:extLst>
          </p:cNvPr>
          <p:cNvGrpSpPr/>
          <p:nvPr/>
        </p:nvGrpSpPr>
        <p:grpSpPr>
          <a:xfrm>
            <a:off x="587050" y="2794100"/>
            <a:ext cx="5058825" cy="1636314"/>
            <a:chOff x="589501" y="2671725"/>
            <a:chExt cx="5058825" cy="1636314"/>
          </a:xfrm>
        </p:grpSpPr>
        <p:grpSp>
          <p:nvGrpSpPr>
            <p:cNvPr id="74" name="Group 73">
              <a:extLst>
                <a:ext uri="{FF2B5EF4-FFF2-40B4-BE49-F238E27FC236}">
                  <a16:creationId xmlns:a16="http://schemas.microsoft.com/office/drawing/2014/main" id="{D170E4A2-B6C1-46D4-3E24-9F18F31F157A}"/>
                </a:ext>
              </a:extLst>
            </p:cNvPr>
            <p:cNvGrpSpPr/>
            <p:nvPr/>
          </p:nvGrpSpPr>
          <p:grpSpPr>
            <a:xfrm>
              <a:off x="589501" y="2671725"/>
              <a:ext cx="5058825" cy="1636314"/>
              <a:chOff x="590865" y="2245510"/>
              <a:chExt cx="5058825" cy="1636314"/>
            </a:xfrm>
          </p:grpSpPr>
          <p:grpSp>
            <p:nvGrpSpPr>
              <p:cNvPr id="73" name="Group 72">
                <a:extLst>
                  <a:ext uri="{FF2B5EF4-FFF2-40B4-BE49-F238E27FC236}">
                    <a16:creationId xmlns:a16="http://schemas.microsoft.com/office/drawing/2014/main" id="{A5DAF74E-B44F-C584-4784-3D4AC58727B9}"/>
                  </a:ext>
                </a:extLst>
              </p:cNvPr>
              <p:cNvGrpSpPr/>
              <p:nvPr/>
            </p:nvGrpSpPr>
            <p:grpSpPr>
              <a:xfrm>
                <a:off x="590865" y="2245510"/>
                <a:ext cx="5058825" cy="1636314"/>
                <a:chOff x="590865" y="2245510"/>
                <a:chExt cx="5058825" cy="1636314"/>
              </a:xfrm>
            </p:grpSpPr>
            <p:sp>
              <p:nvSpPr>
                <p:cNvPr id="24" name="Rectangle: Rounded Corners 23">
                  <a:extLst>
                    <a:ext uri="{FF2B5EF4-FFF2-40B4-BE49-F238E27FC236}">
                      <a16:creationId xmlns:a16="http://schemas.microsoft.com/office/drawing/2014/main" id="{BAF552B6-1B7C-3836-EB68-0763C1CAFC3C}"/>
                    </a:ext>
                  </a:extLst>
                </p:cNvPr>
                <p:cNvSpPr/>
                <p:nvPr/>
              </p:nvSpPr>
              <p:spPr>
                <a:xfrm>
                  <a:off x="593866" y="2427462"/>
                  <a:ext cx="5055824" cy="1454362"/>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25" name="Group 24">
                  <a:extLst>
                    <a:ext uri="{FF2B5EF4-FFF2-40B4-BE49-F238E27FC236}">
                      <a16:creationId xmlns:a16="http://schemas.microsoft.com/office/drawing/2014/main" id="{1558410B-4F28-CCE5-82DF-93D951D3700A}"/>
                    </a:ext>
                  </a:extLst>
                </p:cNvPr>
                <p:cNvGrpSpPr/>
                <p:nvPr/>
              </p:nvGrpSpPr>
              <p:grpSpPr>
                <a:xfrm>
                  <a:off x="590865" y="2245510"/>
                  <a:ext cx="4164019" cy="310135"/>
                  <a:chOff x="1675428" y="1519199"/>
                  <a:chExt cx="3150092" cy="251108"/>
                </a:xfrm>
                <a:solidFill>
                  <a:srgbClr val="F0D5E0"/>
                </a:solidFill>
              </p:grpSpPr>
              <p:sp>
                <p:nvSpPr>
                  <p:cNvPr id="26" name="Rectangle: Rounded Corners 25">
                    <a:extLst>
                      <a:ext uri="{FF2B5EF4-FFF2-40B4-BE49-F238E27FC236}">
                        <a16:creationId xmlns:a16="http://schemas.microsoft.com/office/drawing/2014/main" id="{1A902866-86AE-EA28-041D-C1FAFC52CED6}"/>
                      </a:ext>
                    </a:extLst>
                  </p:cNvPr>
                  <p:cNvSpPr/>
                  <p:nvPr/>
                </p:nvSpPr>
                <p:spPr>
                  <a:xfrm>
                    <a:off x="1675428" y="1519199"/>
                    <a:ext cx="3150092"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7" name="TextBox 26">
                    <a:extLst>
                      <a:ext uri="{FF2B5EF4-FFF2-40B4-BE49-F238E27FC236}">
                        <a16:creationId xmlns:a16="http://schemas.microsoft.com/office/drawing/2014/main" id="{E4960189-5660-6018-067E-B3820635286B}"/>
                      </a:ext>
                    </a:extLst>
                  </p:cNvPr>
                  <p:cNvSpPr txBox="1"/>
                  <p:nvPr/>
                </p:nvSpPr>
                <p:spPr>
                  <a:xfrm>
                    <a:off x="1762750" y="1524936"/>
                    <a:ext cx="2507931" cy="224278"/>
                  </a:xfrm>
                  <a:prstGeom prst="rect">
                    <a:avLst/>
                  </a:prstGeom>
                  <a:noFill/>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Endothelial barrier to immune infiltration</a:t>
                    </a:r>
                  </a:p>
                </p:txBody>
              </p:sp>
            </p:grpSp>
          </p:grpSp>
          <p:sp>
            <p:nvSpPr>
              <p:cNvPr id="28" name="TextBox 27">
                <a:extLst>
                  <a:ext uri="{FF2B5EF4-FFF2-40B4-BE49-F238E27FC236}">
                    <a16:creationId xmlns:a16="http://schemas.microsoft.com/office/drawing/2014/main" id="{DB3A2C1B-C9D1-86D4-57AB-31ACC62652CD}"/>
                  </a:ext>
                </a:extLst>
              </p:cNvPr>
              <p:cNvSpPr txBox="1"/>
              <p:nvPr/>
            </p:nvSpPr>
            <p:spPr>
              <a:xfrm>
                <a:off x="681376" y="2610467"/>
                <a:ext cx="4587314" cy="769441"/>
              </a:xfrm>
              <a:prstGeom prst="rect">
                <a:avLst/>
              </a:prstGeom>
              <a:noFill/>
            </p:spPr>
            <p:txBody>
              <a:bodyPr wrap="square">
                <a:spAutoFit/>
              </a:bodyPr>
              <a:lstStyle/>
              <a:p>
                <a:pPr marL="171450" indent="-171450">
                  <a:buFont typeface="Arial" panose="020B0604020202020204" pitchFamily="34" charset="0"/>
                  <a:buChar char="•"/>
                </a:pPr>
                <a:r>
                  <a:rPr lang="en-US" sz="1100" b="1">
                    <a:effectLst/>
                    <a:latin typeface="Arial" panose="020B0604020202020204" pitchFamily="34" charset="0"/>
                    <a:cs typeface="Arial" panose="020B0604020202020204" pitchFamily="34" charset="0"/>
                  </a:rPr>
                  <a:t>Non-responder lesions</a:t>
                </a:r>
              </a:p>
              <a:p>
                <a:pPr marL="628650" lvl="1" indent="-171450">
                  <a:buFont typeface="Arial" panose="020B0604020202020204" pitchFamily="34" charset="0"/>
                  <a:buChar char="•"/>
                </a:pPr>
                <a:r>
                  <a:rPr lang="en-US" sz="1100">
                    <a:latin typeface="Arial" panose="020B0604020202020204" pitchFamily="34" charset="0"/>
                    <a:cs typeface="Arial" panose="020B0604020202020204" pitchFamily="34" charset="0"/>
                  </a:rPr>
                  <a:t>Replacement of LSECs with </a:t>
                </a:r>
                <a:r>
                  <a:rPr lang="en-US" sz="1100" err="1">
                    <a:latin typeface="Arial" panose="020B0604020202020204" pitchFamily="34" charset="0"/>
                    <a:cs typeface="Arial" panose="020B0604020202020204" pitchFamily="34" charset="0"/>
                  </a:rPr>
                  <a:t>cECs</a:t>
                </a:r>
                <a:r>
                  <a:rPr lang="en-US" sz="1100">
                    <a:latin typeface="Arial" panose="020B0604020202020204" pitchFamily="34" charset="0"/>
                    <a:cs typeface="Arial" panose="020B0604020202020204" pitchFamily="34" charset="0"/>
                  </a:rPr>
                  <a:t> lacking fenestrations</a:t>
                </a:r>
              </a:p>
              <a:p>
                <a:pPr marL="628650" lvl="1" indent="-171450">
                  <a:buFont typeface="Arial" panose="020B0604020202020204" pitchFamily="34" charset="0"/>
                  <a:buChar char="•"/>
                </a:pPr>
                <a:r>
                  <a:rPr lang="en-US" sz="1100">
                    <a:latin typeface="Arial" panose="020B0604020202020204" pitchFamily="34" charset="0"/>
                    <a:cs typeface="Arial" panose="020B0604020202020204" pitchFamily="34" charset="0"/>
                  </a:rPr>
                  <a:t>Endothelial fenestrations are key to CD8+ T cell access</a:t>
                </a:r>
              </a:p>
              <a:p>
                <a:pPr marL="628650" lvl="1" indent="-171450">
                  <a:buFont typeface="Arial" panose="020B0604020202020204" pitchFamily="34" charset="0"/>
                  <a:buChar char="•"/>
                </a:pPr>
                <a:r>
                  <a:rPr lang="en-US" sz="1100">
                    <a:latin typeface="Arial" panose="020B0604020202020204" pitchFamily="34" charset="0"/>
                    <a:cs typeface="Arial" panose="020B0604020202020204" pitchFamily="34" charset="0"/>
                  </a:rPr>
                  <a:t>Spatial exclusion of T cells from </a:t>
                </a:r>
                <a:r>
                  <a:rPr lang="en-US" sz="1100" err="1">
                    <a:latin typeface="Arial" panose="020B0604020202020204" pitchFamily="34" charset="0"/>
                    <a:cs typeface="Arial" panose="020B0604020202020204" pitchFamily="34" charset="0"/>
                  </a:rPr>
                  <a:t>cEC</a:t>
                </a:r>
                <a:r>
                  <a:rPr lang="en-US" sz="1100">
                    <a:latin typeface="Arial" panose="020B0604020202020204" pitchFamily="34" charset="0"/>
                    <a:cs typeface="Arial" panose="020B0604020202020204" pitchFamily="34" charset="0"/>
                  </a:rPr>
                  <a:t>-rich areas</a:t>
                </a:r>
              </a:p>
            </p:txBody>
          </p:sp>
        </p:grpSp>
        <p:sp>
          <p:nvSpPr>
            <p:cNvPr id="93" name="TextBox 92">
              <a:extLst>
                <a:ext uri="{FF2B5EF4-FFF2-40B4-BE49-F238E27FC236}">
                  <a16:creationId xmlns:a16="http://schemas.microsoft.com/office/drawing/2014/main" id="{3E2F5220-3B00-277B-09E8-48906457F08D}"/>
                </a:ext>
              </a:extLst>
            </p:cNvPr>
            <p:cNvSpPr txBox="1"/>
            <p:nvPr/>
          </p:nvSpPr>
          <p:spPr>
            <a:xfrm>
              <a:off x="753716" y="3806123"/>
              <a:ext cx="4732761" cy="430887"/>
            </a:xfrm>
            <a:prstGeom prst="rect">
              <a:avLst/>
            </a:prstGeom>
            <a:solidFill>
              <a:schemeClr val="bg1"/>
            </a:solidFill>
          </p:spPr>
          <p:txBody>
            <a:bodyPr wrap="square">
              <a:spAutoFit/>
            </a:bodyPr>
            <a:lstStyle/>
            <a:p>
              <a:r>
                <a:rPr lang="en-US" sz="1100" b="1">
                  <a:latin typeface="Arial" panose="020B0604020202020204" pitchFamily="34" charset="0"/>
                  <a:cs typeface="Arial" panose="020B0604020202020204" pitchFamily="34" charset="0"/>
                </a:rPr>
                <a:t>In mouse and human cancers, activated CD8+ T cells </a:t>
              </a:r>
              <a:r>
                <a:rPr lang="en-US" sz="1100" b="1" err="1">
                  <a:latin typeface="Arial" panose="020B0604020202020204" pitchFamily="34" charset="0"/>
                  <a:cs typeface="Arial" panose="020B0604020202020204" pitchFamily="34" charset="0"/>
                </a:rPr>
                <a:t>localised</a:t>
              </a:r>
              <a:r>
                <a:rPr lang="en-US" sz="1100" b="1">
                  <a:latin typeface="Arial" panose="020B0604020202020204" pitchFamily="34" charset="0"/>
                  <a:cs typeface="Arial" panose="020B0604020202020204" pitchFamily="34" charset="0"/>
                </a:rPr>
                <a:t> near LSECs but were absent from </a:t>
              </a:r>
              <a:r>
                <a:rPr lang="en-US" sz="1100" b="1" err="1">
                  <a:latin typeface="Arial" panose="020B0604020202020204" pitchFamily="34" charset="0"/>
                  <a:cs typeface="Arial" panose="020B0604020202020204" pitchFamily="34" charset="0"/>
                </a:rPr>
                <a:t>cEC</a:t>
              </a:r>
              <a:r>
                <a:rPr lang="en-US" sz="1100" b="1">
                  <a:latin typeface="Arial" panose="020B0604020202020204" pitchFamily="34" charset="0"/>
                  <a:cs typeface="Arial" panose="020B0604020202020204" pitchFamily="34" charset="0"/>
                </a:rPr>
                <a:t>-rich areas.</a:t>
              </a:r>
            </a:p>
          </p:txBody>
        </p:sp>
      </p:grpSp>
      <p:grpSp>
        <p:nvGrpSpPr>
          <p:cNvPr id="97" name="Group 96">
            <a:extLst>
              <a:ext uri="{FF2B5EF4-FFF2-40B4-BE49-F238E27FC236}">
                <a16:creationId xmlns:a16="http://schemas.microsoft.com/office/drawing/2014/main" id="{98566E91-5E98-D43A-9E75-E600112A2CEA}"/>
              </a:ext>
            </a:extLst>
          </p:cNvPr>
          <p:cNvGrpSpPr/>
          <p:nvPr/>
        </p:nvGrpSpPr>
        <p:grpSpPr>
          <a:xfrm>
            <a:off x="5844486" y="2932599"/>
            <a:ext cx="5058825" cy="1490729"/>
            <a:chOff x="590865" y="2245510"/>
            <a:chExt cx="5058825" cy="1490729"/>
          </a:xfrm>
        </p:grpSpPr>
        <p:grpSp>
          <p:nvGrpSpPr>
            <p:cNvPr id="99" name="Group 98">
              <a:extLst>
                <a:ext uri="{FF2B5EF4-FFF2-40B4-BE49-F238E27FC236}">
                  <a16:creationId xmlns:a16="http://schemas.microsoft.com/office/drawing/2014/main" id="{5FF73818-D633-51C0-C0AD-722C6DFA4959}"/>
                </a:ext>
              </a:extLst>
            </p:cNvPr>
            <p:cNvGrpSpPr/>
            <p:nvPr/>
          </p:nvGrpSpPr>
          <p:grpSpPr>
            <a:xfrm>
              <a:off x="590865" y="2245510"/>
              <a:ext cx="5058825" cy="1490729"/>
              <a:chOff x="590865" y="2245510"/>
              <a:chExt cx="5058825" cy="1490729"/>
            </a:xfrm>
          </p:grpSpPr>
          <p:sp>
            <p:nvSpPr>
              <p:cNvPr id="101" name="Rectangle: Rounded Corners 100">
                <a:extLst>
                  <a:ext uri="{FF2B5EF4-FFF2-40B4-BE49-F238E27FC236}">
                    <a16:creationId xmlns:a16="http://schemas.microsoft.com/office/drawing/2014/main" id="{EB351169-3F77-B731-4C49-8D98A35D6F5D}"/>
                  </a:ext>
                </a:extLst>
              </p:cNvPr>
              <p:cNvSpPr/>
              <p:nvPr/>
            </p:nvSpPr>
            <p:spPr>
              <a:xfrm>
                <a:off x="593866" y="2427462"/>
                <a:ext cx="5055824" cy="1308777"/>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102" name="Group 101">
                <a:extLst>
                  <a:ext uri="{FF2B5EF4-FFF2-40B4-BE49-F238E27FC236}">
                    <a16:creationId xmlns:a16="http://schemas.microsoft.com/office/drawing/2014/main" id="{5DF82B06-E3C4-D422-5FB5-6A6EB05DFFF8}"/>
                  </a:ext>
                </a:extLst>
              </p:cNvPr>
              <p:cNvGrpSpPr/>
              <p:nvPr/>
            </p:nvGrpSpPr>
            <p:grpSpPr>
              <a:xfrm>
                <a:off x="590865" y="2245510"/>
                <a:ext cx="4279448" cy="310135"/>
                <a:chOff x="1675428" y="1519199"/>
                <a:chExt cx="3237414" cy="251108"/>
              </a:xfrm>
              <a:solidFill>
                <a:srgbClr val="F0D5E0"/>
              </a:solidFill>
            </p:grpSpPr>
            <p:sp>
              <p:nvSpPr>
                <p:cNvPr id="103" name="Rectangle: Rounded Corners 102">
                  <a:extLst>
                    <a:ext uri="{FF2B5EF4-FFF2-40B4-BE49-F238E27FC236}">
                      <a16:creationId xmlns:a16="http://schemas.microsoft.com/office/drawing/2014/main" id="{8A6BDB0E-A247-41BE-845C-F7F5B8D358D0}"/>
                    </a:ext>
                  </a:extLst>
                </p:cNvPr>
                <p:cNvSpPr/>
                <p:nvPr/>
              </p:nvSpPr>
              <p:spPr>
                <a:xfrm>
                  <a:off x="1675428" y="1519199"/>
                  <a:ext cx="3150092"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04" name="TextBox 103">
                  <a:extLst>
                    <a:ext uri="{FF2B5EF4-FFF2-40B4-BE49-F238E27FC236}">
                      <a16:creationId xmlns:a16="http://schemas.microsoft.com/office/drawing/2014/main" id="{ABCC35E3-36C7-15BB-E050-D70D49ED9F8A}"/>
                    </a:ext>
                  </a:extLst>
                </p:cNvPr>
                <p:cNvSpPr txBox="1"/>
                <p:nvPr/>
              </p:nvSpPr>
              <p:spPr>
                <a:xfrm>
                  <a:off x="1762750" y="1524936"/>
                  <a:ext cx="3150092" cy="224279"/>
                </a:xfrm>
                <a:prstGeom prst="rect">
                  <a:avLst/>
                </a:prstGeom>
                <a:noFill/>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Therapeutic intervention restores CD8+ T cell activity</a:t>
                  </a:r>
                </a:p>
              </p:txBody>
            </p:sp>
          </p:grpSp>
        </p:grpSp>
        <p:sp>
          <p:nvSpPr>
            <p:cNvPr id="100" name="TextBox 99">
              <a:extLst>
                <a:ext uri="{FF2B5EF4-FFF2-40B4-BE49-F238E27FC236}">
                  <a16:creationId xmlns:a16="http://schemas.microsoft.com/office/drawing/2014/main" id="{5233BACE-6766-3C2C-3824-C0AA425AB958}"/>
                </a:ext>
              </a:extLst>
            </p:cNvPr>
            <p:cNvSpPr txBox="1"/>
            <p:nvPr/>
          </p:nvSpPr>
          <p:spPr>
            <a:xfrm>
              <a:off x="681376" y="2610467"/>
              <a:ext cx="4587314" cy="830997"/>
            </a:xfrm>
            <a:prstGeom prst="rect">
              <a:avLst/>
            </a:prstGeom>
            <a:noFill/>
          </p:spPr>
          <p:txBody>
            <a:bodyPr wrap="square">
              <a:spAutoFit/>
            </a:bodyPr>
            <a:lstStyle/>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P</a:t>
              </a:r>
              <a:r>
                <a:rPr lang="en-US" sz="1200">
                  <a:effectLst/>
                  <a:latin typeface="Arial" panose="020B0604020202020204" pitchFamily="34" charset="0"/>
                  <a:cs typeface="Arial" panose="020B0604020202020204" pitchFamily="34" charset="0"/>
                </a:rPr>
                <a:t>harmacological restoration of endothelial fenestrations in non-responder lesions significantly enhanced antigen recognition by CD8+ T cells and reinstated their antitumoral activity. </a:t>
              </a:r>
            </a:p>
          </p:txBody>
        </p:sp>
      </p:grpSp>
      <p:sp>
        <p:nvSpPr>
          <p:cNvPr id="108" name="Rectangle: Rounded Corners 107">
            <a:extLst>
              <a:ext uri="{FF2B5EF4-FFF2-40B4-BE49-F238E27FC236}">
                <a16:creationId xmlns:a16="http://schemas.microsoft.com/office/drawing/2014/main" id="{685C9FF7-7596-0A90-3631-F3D6F56BE137}"/>
              </a:ext>
            </a:extLst>
          </p:cNvPr>
          <p:cNvSpPr/>
          <p:nvPr/>
        </p:nvSpPr>
        <p:spPr>
          <a:xfrm>
            <a:off x="336544" y="4773843"/>
            <a:ext cx="11544300" cy="1550757"/>
          </a:xfrm>
          <a:prstGeom prst="roundRect">
            <a:avLst>
              <a:gd name="adj" fmla="val 5345"/>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09" name="Rectangle: Rounded Corners 108">
            <a:extLst>
              <a:ext uri="{FF2B5EF4-FFF2-40B4-BE49-F238E27FC236}">
                <a16:creationId xmlns:a16="http://schemas.microsoft.com/office/drawing/2014/main" id="{AF5CFE51-DFD7-8919-3884-8BB6C82E14D0}"/>
              </a:ext>
            </a:extLst>
          </p:cNvPr>
          <p:cNvSpPr/>
          <p:nvPr/>
        </p:nvSpPr>
        <p:spPr>
          <a:xfrm>
            <a:off x="587050" y="4880944"/>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Conclusion</a:t>
            </a:r>
            <a:endParaRPr lang="en-US" b="1" i="0">
              <a:solidFill>
                <a:schemeClr val="bg1"/>
              </a:solidFill>
              <a:effectLst/>
            </a:endParaRPr>
          </a:p>
        </p:txBody>
      </p:sp>
      <p:sp>
        <p:nvSpPr>
          <p:cNvPr id="110" name="TextBox 109">
            <a:extLst>
              <a:ext uri="{FF2B5EF4-FFF2-40B4-BE49-F238E27FC236}">
                <a16:creationId xmlns:a16="http://schemas.microsoft.com/office/drawing/2014/main" id="{C3FBCC40-8FBD-3AC4-3ED6-6A2DF8AC27BF}"/>
              </a:ext>
            </a:extLst>
          </p:cNvPr>
          <p:cNvSpPr txBox="1"/>
          <p:nvPr/>
        </p:nvSpPr>
        <p:spPr>
          <a:xfrm>
            <a:off x="515507" y="5263171"/>
            <a:ext cx="11010900" cy="814518"/>
          </a:xfrm>
          <a:prstGeom prst="rect">
            <a:avLst/>
          </a:prstGeom>
          <a:noFill/>
        </p:spPr>
        <p:txBody>
          <a:bodyPr wrap="square">
            <a:spAutoFit/>
          </a:bodyPr>
          <a:lstStyle/>
          <a:p>
            <a:pPr>
              <a:lnSpc>
                <a:spcPct val="115000"/>
              </a:lnSpc>
              <a:spcAft>
                <a:spcPts val="800"/>
              </a:spcAft>
            </a:pPr>
            <a:r>
              <a:rPr lang="en-US" sz="1400" kern="100">
                <a:effectLst/>
                <a:latin typeface="Arial" panose="020B0604020202020204" pitchFamily="34" charset="0"/>
                <a:ea typeface="Aptos" panose="020B0004020202020204" pitchFamily="34" charset="0"/>
                <a:cs typeface="Arial" panose="020B0604020202020204" pitchFamily="34" charset="0"/>
              </a:rPr>
              <a:t>These findings uncover a size-dependent endothelial switch in liver cancers that impairs CD8+ T cell-mediated immune surveillance.  Restoring endothelial fenestrations in non-responder tumors offers a promising strategy to enhance tumor immune surveillance, not only by endogenous T cells but also by engineered therapies such as CAR T cells or TCR-redirected T cells.</a:t>
            </a:r>
          </a:p>
        </p:txBody>
      </p:sp>
      <p:pic>
        <p:nvPicPr>
          <p:cNvPr id="2" name="Graphic 1" descr="Home with solid fill">
            <a:hlinkClick r:id="rId3" action="ppaction://hlinksldjump"/>
            <a:extLst>
              <a:ext uri="{FF2B5EF4-FFF2-40B4-BE49-F238E27FC236}">
                <a16:creationId xmlns:a16="http://schemas.microsoft.com/office/drawing/2014/main" id="{F760F5F1-C1E8-D8E6-359E-086C4229A3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1647180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790D5-565F-DE38-5B45-23B098FE4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D5142-7A58-93A2-2810-3CB8236C3B07}"/>
              </a:ext>
            </a:extLst>
          </p:cNvPr>
          <p:cNvSpPr>
            <a:spLocks noGrp="1"/>
          </p:cNvSpPr>
          <p:nvPr>
            <p:ph type="ctrTitle"/>
          </p:nvPr>
        </p:nvSpPr>
        <p:spPr>
          <a:xfrm>
            <a:off x="6889173" y="2498272"/>
            <a:ext cx="5093651" cy="1517877"/>
          </a:xfrm>
        </p:spPr>
        <p:txBody>
          <a:bodyPr>
            <a:noAutofit/>
          </a:bodyPr>
          <a:lstStyle/>
          <a:p>
            <a:r>
              <a:rPr lang="fr-CH" b="1" err="1">
                <a:solidFill>
                  <a:srgbClr val="E61461"/>
                </a:solidFill>
                <a:latin typeface="Arial" panose="020B0604020202020204" pitchFamily="34" charset="0"/>
                <a:cs typeface="Arial" panose="020B0604020202020204" pitchFamily="34" charset="0"/>
              </a:rPr>
              <a:t>Liver</a:t>
            </a:r>
            <a:r>
              <a:rPr lang="fr-CH" b="1">
                <a:solidFill>
                  <a:srgbClr val="E61461"/>
                </a:solidFill>
                <a:latin typeface="Arial" panose="020B0604020202020204" pitchFamily="34" charset="0"/>
                <a:cs typeface="Arial" panose="020B0604020202020204" pitchFamily="34" charset="0"/>
              </a:rPr>
              <a:t> </a:t>
            </a:r>
            <a:r>
              <a:rPr lang="fr-CH" b="1" err="1">
                <a:solidFill>
                  <a:srgbClr val="E61461"/>
                </a:solidFill>
                <a:latin typeface="Arial" panose="020B0604020202020204" pitchFamily="34" charset="0"/>
                <a:cs typeface="Arial" panose="020B0604020202020204" pitchFamily="34" charset="0"/>
              </a:rPr>
              <a:t>Tumours</a:t>
            </a:r>
            <a:endParaRPr lang="en-US" b="1">
              <a:solidFill>
                <a:srgbClr val="E6146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89A4A11-5842-434B-CCB2-52DA95FA0FC1}"/>
              </a:ext>
            </a:extLst>
          </p:cNvPr>
          <p:cNvSpPr>
            <a:spLocks noGrp="1"/>
          </p:cNvSpPr>
          <p:nvPr>
            <p:ph type="subTitle" idx="1"/>
          </p:nvPr>
        </p:nvSpPr>
        <p:spPr>
          <a:xfrm>
            <a:off x="5974773" y="4016149"/>
            <a:ext cx="6008051" cy="783771"/>
          </a:xfrm>
        </p:spPr>
        <p:txBody>
          <a:bodyPr>
            <a:normAutofit/>
          </a:bodyPr>
          <a:lstStyle/>
          <a:p>
            <a:pPr algn="r"/>
            <a:r>
              <a:rPr lang="en-US" sz="3200">
                <a:solidFill>
                  <a:srgbClr val="E61461"/>
                </a:solidFill>
                <a:latin typeface="Arial" panose="020B0604020202020204" pitchFamily="34" charset="0"/>
                <a:cs typeface="Arial" panose="020B0604020202020204" pitchFamily="34" charset="0"/>
              </a:rPr>
              <a:t>Therapy</a:t>
            </a:r>
          </a:p>
        </p:txBody>
      </p:sp>
    </p:spTree>
    <p:extLst>
      <p:ext uri="{BB962C8B-B14F-4D97-AF65-F5344CB8AC3E}">
        <p14:creationId xmlns:p14="http://schemas.microsoft.com/office/powerpoint/2010/main" val="377875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A8619-A38E-34EC-9DB1-2AF9ED32D17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F85A781-AF8A-8091-842A-5B091CB14B68}"/>
              </a:ext>
            </a:extLst>
          </p:cNvPr>
          <p:cNvSpPr/>
          <p:nvPr/>
        </p:nvSpPr>
        <p:spPr>
          <a:xfrm>
            <a:off x="339090" y="838623"/>
            <a:ext cx="11382543" cy="2196677"/>
          </a:xfrm>
          <a:prstGeom prst="roundRect">
            <a:avLst>
              <a:gd name="adj" fmla="val 2032"/>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1648EDB1-4466-FEBC-20A4-45455645DC48}"/>
              </a:ext>
            </a:extLst>
          </p:cNvPr>
          <p:cNvSpPr/>
          <p:nvPr/>
        </p:nvSpPr>
        <p:spPr>
          <a:xfrm>
            <a:off x="515507" y="925460"/>
            <a:ext cx="32436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dirty="0">
                <a:solidFill>
                  <a:schemeClr val="bg1"/>
                </a:solidFill>
                <a:effectLst/>
                <a:latin typeface="Arial" panose="020B0604020202020204" pitchFamily="34" charset="0"/>
              </a:rPr>
              <a:t>Background and </a:t>
            </a:r>
            <a:r>
              <a:rPr lang="fr-CH" b="1" dirty="0" err="1">
                <a:solidFill>
                  <a:schemeClr val="bg1"/>
                </a:solidFill>
                <a:latin typeface="Arial" panose="020B0604020202020204" pitchFamily="34" charset="0"/>
              </a:rPr>
              <a:t>methods</a:t>
            </a:r>
            <a:endParaRPr lang="en-US" b="1" i="0" dirty="0">
              <a:solidFill>
                <a:schemeClr val="bg1"/>
              </a:solidFill>
              <a:effectLst/>
            </a:endParaRPr>
          </a:p>
        </p:txBody>
      </p:sp>
      <p:sp>
        <p:nvSpPr>
          <p:cNvPr id="12" name="Title 1">
            <a:extLst>
              <a:ext uri="{FF2B5EF4-FFF2-40B4-BE49-F238E27FC236}">
                <a16:creationId xmlns:a16="http://schemas.microsoft.com/office/drawing/2014/main" id="{28D858B6-3EAD-4926-5CFF-4B60B98F0D07}"/>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dirty="0">
                <a:latin typeface="Arial" panose="020B0604020202020204" pitchFamily="34" charset="0"/>
                <a:ea typeface="Times New Roman" panose="02020603050405020304" pitchFamily="18" charset="0"/>
              </a:rPr>
              <a:t>GS-005 </a:t>
            </a:r>
            <a:r>
              <a:rPr lang="en-US" sz="1800" kern="0" dirty="0">
                <a:latin typeface="Arial" panose="020B0604020202020204" pitchFamily="34" charset="0"/>
                <a:ea typeface="Times New Roman" panose="02020603050405020304" pitchFamily="18" charset="0"/>
              </a:rPr>
              <a:t>Outcomes by liver function in patients with unresectable hepatocellular carcinoma treated with nivolumab plus ipilimumab vs </a:t>
            </a:r>
            <a:r>
              <a:rPr lang="en-US" sz="1800" kern="0" dirty="0" err="1">
                <a:latin typeface="Arial" panose="020B0604020202020204" pitchFamily="34" charset="0"/>
                <a:ea typeface="Times New Roman" panose="02020603050405020304" pitchFamily="18" charset="0"/>
              </a:rPr>
              <a:t>lenvatinib</a:t>
            </a:r>
            <a:r>
              <a:rPr lang="en-US" sz="1800" kern="0" dirty="0">
                <a:latin typeface="Arial" panose="020B0604020202020204" pitchFamily="34" charset="0"/>
                <a:ea typeface="Times New Roman" panose="02020603050405020304" pitchFamily="18" charset="0"/>
              </a:rPr>
              <a:t> or sorafenib in the </a:t>
            </a:r>
            <a:r>
              <a:rPr lang="en-US" sz="1800" kern="0" dirty="0" err="1">
                <a:latin typeface="Arial" panose="020B0604020202020204" pitchFamily="34" charset="0"/>
                <a:ea typeface="Times New Roman" panose="02020603050405020304" pitchFamily="18" charset="0"/>
              </a:rPr>
              <a:t>CheckMate</a:t>
            </a:r>
            <a:r>
              <a:rPr lang="en-US" sz="1800" kern="0" dirty="0">
                <a:latin typeface="Arial" panose="020B0604020202020204" pitchFamily="34" charset="0"/>
                <a:ea typeface="Times New Roman" panose="02020603050405020304" pitchFamily="18" charset="0"/>
              </a:rPr>
              <a:t> 9DW trial </a:t>
            </a:r>
          </a:p>
        </p:txBody>
      </p:sp>
      <p:sp>
        <p:nvSpPr>
          <p:cNvPr id="68" name="TextBox 67">
            <a:extLst>
              <a:ext uri="{FF2B5EF4-FFF2-40B4-BE49-F238E27FC236}">
                <a16:creationId xmlns:a16="http://schemas.microsoft.com/office/drawing/2014/main" id="{87E2FC58-0EF2-074B-3F91-3BD19B406ABE}"/>
              </a:ext>
            </a:extLst>
          </p:cNvPr>
          <p:cNvSpPr txBox="1"/>
          <p:nvPr/>
        </p:nvSpPr>
        <p:spPr>
          <a:xfrm>
            <a:off x="470366" y="1359876"/>
            <a:ext cx="11184372" cy="1569660"/>
          </a:xfrm>
          <a:prstGeom prst="rect">
            <a:avLst/>
          </a:prstGeom>
          <a:noFill/>
        </p:spPr>
        <p:txBody>
          <a:bodyPr wrap="square">
            <a:spAutoFit/>
          </a:bodyPr>
          <a:lstStyle/>
          <a:p>
            <a:pPr marL="285750" marR="0" indent="-285750">
              <a:buFont typeface="Arial" panose="020B0604020202020204" pitchFamily="34" charset="0"/>
              <a:buChar char="•"/>
            </a:pPr>
            <a:r>
              <a:rPr lang="fr-CH" sz="1600" dirty="0">
                <a:effectLst/>
                <a:latin typeface="Arial" panose="020B0604020202020204" pitchFamily="34" charset="0"/>
                <a:cs typeface="Arial" panose="020B0604020202020204" pitchFamily="34" charset="0"/>
              </a:rPr>
              <a:t>The phase 3 </a:t>
            </a:r>
            <a:r>
              <a:rPr lang="fr-CH" sz="1600" dirty="0" err="1">
                <a:effectLst/>
                <a:latin typeface="Arial" panose="020B0604020202020204" pitchFamily="34" charset="0"/>
                <a:cs typeface="Arial" panose="020B0604020202020204" pitchFamily="34" charset="0"/>
              </a:rPr>
              <a:t>CheckMate</a:t>
            </a:r>
            <a:r>
              <a:rPr lang="fr-CH" sz="1600" dirty="0">
                <a:effectLst/>
                <a:latin typeface="Arial" panose="020B0604020202020204" pitchFamily="34" charset="0"/>
                <a:cs typeface="Arial" panose="020B0604020202020204" pitchFamily="34" charset="0"/>
              </a:rPr>
              <a:t> 9DW trial </a:t>
            </a:r>
            <a:r>
              <a:rPr lang="fr-CH" sz="1600" dirty="0" err="1">
                <a:effectLst/>
                <a:latin typeface="Arial" panose="020B0604020202020204" pitchFamily="34" charset="0"/>
                <a:cs typeface="Arial" panose="020B0604020202020204" pitchFamily="34" charset="0"/>
              </a:rPr>
              <a:t>recruited</a:t>
            </a:r>
            <a:r>
              <a:rPr lang="fr-CH" sz="1600" dirty="0">
                <a:effectLst/>
                <a:latin typeface="Arial" panose="020B0604020202020204" pitchFamily="34" charset="0"/>
                <a:cs typeface="Arial" panose="020B0604020202020204" pitchFamily="34" charset="0"/>
              </a:rPr>
              <a:t> 668 patients </a:t>
            </a:r>
            <a:r>
              <a:rPr lang="fr-CH" sz="1600" dirty="0" err="1">
                <a:effectLst/>
                <a:latin typeface="Arial" panose="020B0604020202020204" pitchFamily="34" charset="0"/>
                <a:cs typeface="Arial" panose="020B0604020202020204" pitchFamily="34" charset="0"/>
              </a:rPr>
              <a:t>with</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previously</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untreated</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unresectable</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hepatocellular</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carcinoma</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uHCC</a:t>
            </a:r>
            <a:r>
              <a:rPr lang="fr-CH" sz="1600" dirty="0">
                <a:effectLst/>
                <a:latin typeface="Arial" panose="020B0604020202020204" pitchFamily="34" charset="0"/>
                <a:cs typeface="Arial" panose="020B0604020202020204" pitchFamily="34" charset="0"/>
              </a:rPr>
              <a:t>). Patients </a:t>
            </a:r>
            <a:r>
              <a:rPr lang="fr-CH" sz="1600" dirty="0" err="1">
                <a:effectLst/>
                <a:latin typeface="Arial" panose="020B0604020202020204" pitchFamily="34" charset="0"/>
                <a:cs typeface="Arial" panose="020B0604020202020204" pitchFamily="34" charset="0"/>
              </a:rPr>
              <a:t>were</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randomised</a:t>
            </a:r>
            <a:r>
              <a:rPr lang="fr-CH" sz="1600" dirty="0">
                <a:effectLst/>
                <a:latin typeface="Arial" panose="020B0604020202020204" pitchFamily="34" charset="0"/>
                <a:cs typeface="Arial" panose="020B0604020202020204" pitchFamily="34" charset="0"/>
              </a:rPr>
              <a:t> 1:1 to </a:t>
            </a:r>
            <a:r>
              <a:rPr lang="fr-CH" sz="1600" dirty="0" err="1">
                <a:effectLst/>
                <a:latin typeface="Arial" panose="020B0604020202020204" pitchFamily="34" charset="0"/>
                <a:cs typeface="Arial" panose="020B0604020202020204" pitchFamily="34" charset="0"/>
              </a:rPr>
              <a:t>received</a:t>
            </a:r>
            <a:r>
              <a:rPr lang="fr-CH" sz="1600" dirty="0">
                <a:effectLst/>
                <a:latin typeface="Arial" panose="020B0604020202020204" pitchFamily="34" charset="0"/>
                <a:cs typeface="Arial" panose="020B0604020202020204" pitchFamily="34" charset="0"/>
              </a:rPr>
              <a:t> NIVO + IPI or </a:t>
            </a:r>
            <a:r>
              <a:rPr lang="fr-CH" sz="1600" dirty="0" err="1">
                <a:effectLst/>
                <a:latin typeface="Arial" panose="020B0604020202020204" pitchFamily="34" charset="0"/>
                <a:cs typeface="Arial" panose="020B0604020202020204" pitchFamily="34" charset="0"/>
              </a:rPr>
              <a:t>lenvatinib</a:t>
            </a:r>
            <a:r>
              <a:rPr lang="fr-CH" sz="1600" dirty="0">
                <a:effectLst/>
                <a:latin typeface="Arial" panose="020B0604020202020204" pitchFamily="34" charset="0"/>
                <a:cs typeface="Arial" panose="020B0604020202020204" pitchFamily="34" charset="0"/>
              </a:rPr>
              <a:t> or </a:t>
            </a:r>
            <a:r>
              <a:rPr lang="fr-CH" sz="1600" dirty="0" err="1">
                <a:effectLst/>
                <a:latin typeface="Arial" panose="020B0604020202020204" pitchFamily="34" charset="0"/>
                <a:cs typeface="Arial" panose="020B0604020202020204" pitchFamily="34" charset="0"/>
              </a:rPr>
              <a:t>sorafenib</a:t>
            </a:r>
            <a:r>
              <a:rPr lang="fr-CH" sz="1600" dirty="0">
                <a:effectLst/>
                <a:latin typeface="Arial" panose="020B0604020202020204" pitchFamily="34" charset="0"/>
                <a:cs typeface="Arial" panose="020B0604020202020204" pitchFamily="34" charset="0"/>
              </a:rPr>
              <a:t> (LEN/SOR).</a:t>
            </a:r>
          </a:p>
          <a:p>
            <a:pPr marL="285750" marR="0" indent="-285750">
              <a:buFont typeface="Arial" panose="020B0604020202020204" pitchFamily="34" charset="0"/>
              <a:buChar char="•"/>
            </a:pPr>
            <a:r>
              <a:rPr lang="fr-CH" sz="1600" dirty="0">
                <a:effectLst/>
                <a:latin typeface="Arial" panose="020B0604020202020204" pitchFamily="34" charset="0"/>
                <a:cs typeface="Arial" panose="020B0604020202020204" pitchFamily="34" charset="0"/>
              </a:rPr>
              <a:t>An </a:t>
            </a:r>
            <a:r>
              <a:rPr lang="fr-CH" sz="1600" dirty="0" err="1">
                <a:effectLst/>
                <a:latin typeface="Arial" panose="020B0604020202020204" pitchFamily="34" charset="0"/>
                <a:cs typeface="Arial" panose="020B0604020202020204" pitchFamily="34" charset="0"/>
              </a:rPr>
              <a:t>Interim</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analysis</a:t>
            </a:r>
            <a:r>
              <a:rPr lang="fr-CH" sz="1600" dirty="0">
                <a:effectLst/>
                <a:latin typeface="Arial" panose="020B0604020202020204" pitchFamily="34" charset="0"/>
                <a:cs typeface="Arial" panose="020B0604020202020204" pitchFamily="34" charset="0"/>
              </a:rPr>
              <a:t> 1L NIVO+IPI </a:t>
            </a:r>
            <a:r>
              <a:rPr lang="fr-CH" sz="1600" dirty="0" err="1">
                <a:effectLst/>
                <a:latin typeface="Arial" panose="020B0604020202020204" pitchFamily="34" charset="0"/>
                <a:cs typeface="Arial" panose="020B0604020202020204" pitchFamily="34" charset="0"/>
              </a:rPr>
              <a:t>demonstrated</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significant</a:t>
            </a:r>
            <a:r>
              <a:rPr lang="fr-CH" sz="1600" dirty="0">
                <a:effectLst/>
                <a:latin typeface="Arial" panose="020B0604020202020204" pitchFamily="34" charset="0"/>
                <a:cs typeface="Arial" panose="020B0604020202020204" pitchFamily="34" charset="0"/>
              </a:rPr>
              <a:t> OS and ORR vs LEN or SOR </a:t>
            </a:r>
            <a:r>
              <a:rPr lang="fr-CH" sz="1600" dirty="0" err="1">
                <a:effectLst/>
                <a:latin typeface="Arial" panose="020B0604020202020204" pitchFamily="34" charset="0"/>
                <a:cs typeface="Arial" panose="020B0604020202020204" pitchFamily="34" charset="0"/>
              </a:rPr>
              <a:t>with</a:t>
            </a:r>
            <a:r>
              <a:rPr lang="fr-CH" sz="1600" dirty="0">
                <a:effectLst/>
                <a:latin typeface="Arial" panose="020B0604020202020204" pitchFamily="34" charset="0"/>
                <a:cs typeface="Arial" panose="020B0604020202020204" pitchFamily="34" charset="0"/>
              </a:rPr>
              <a:t> durable </a:t>
            </a:r>
            <a:r>
              <a:rPr lang="fr-CH" sz="1600" dirty="0" err="1">
                <a:effectLst/>
                <a:latin typeface="Arial" panose="020B0604020202020204" pitchFamily="34" charset="0"/>
                <a:cs typeface="Arial" panose="020B0604020202020204" pitchFamily="34" charset="0"/>
              </a:rPr>
              <a:t>responses</a:t>
            </a:r>
            <a:r>
              <a:rPr lang="fr-CH" sz="1600" dirty="0">
                <a:effectLst/>
                <a:latin typeface="Arial" panose="020B0604020202020204" pitchFamily="34" charset="0"/>
                <a:cs typeface="Arial" panose="020B0604020202020204" pitchFamily="34" charset="0"/>
              </a:rPr>
              <a:t> and </a:t>
            </a:r>
            <a:r>
              <a:rPr lang="fr-CH" sz="1600" dirty="0" err="1">
                <a:effectLst/>
                <a:latin typeface="Arial" panose="020B0604020202020204" pitchFamily="34" charset="0"/>
                <a:cs typeface="Arial" panose="020B0604020202020204" pitchFamily="34" charset="0"/>
              </a:rPr>
              <a:t>manageable</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safety</a:t>
            </a:r>
            <a:r>
              <a:rPr lang="fr-CH" sz="1600" dirty="0">
                <a:effectLst/>
                <a:latin typeface="Arial" panose="020B0604020202020204" pitchFamily="34" charset="0"/>
                <a:cs typeface="Arial" panose="020B0604020202020204" pitchFamily="34" charset="0"/>
              </a:rPr>
              <a:t> in </a:t>
            </a:r>
            <a:r>
              <a:rPr lang="fr-CH" sz="1600" dirty="0" err="1">
                <a:effectLst/>
                <a:latin typeface="Arial" panose="020B0604020202020204" pitchFamily="34" charset="0"/>
                <a:cs typeface="Arial" panose="020B0604020202020204" pitchFamily="34" charset="0"/>
              </a:rPr>
              <a:t>unresectable</a:t>
            </a:r>
            <a:r>
              <a:rPr lang="fr-CH" sz="1600" dirty="0">
                <a:effectLst/>
                <a:latin typeface="Arial" panose="020B0604020202020204" pitchFamily="34" charset="0"/>
                <a:cs typeface="Arial" panose="020B0604020202020204" pitchFamily="34" charset="0"/>
              </a:rPr>
              <a:t> HCC.</a:t>
            </a:r>
          </a:p>
          <a:p>
            <a:pPr marL="285750" marR="0" indent="-285750">
              <a:buFont typeface="Arial" panose="020B0604020202020204" pitchFamily="34" charset="0"/>
              <a:buChar char="•"/>
            </a:pPr>
            <a:r>
              <a:rPr lang="fr-CH" sz="1600" dirty="0">
                <a:effectLst/>
                <a:latin typeface="Arial" panose="020B0604020202020204" pitchFamily="34" charset="0"/>
                <a:cs typeface="Arial" panose="020B0604020202020204" pitchFamily="34" charset="0"/>
              </a:rPr>
              <a:t>This </a:t>
            </a:r>
            <a:r>
              <a:rPr lang="fr-CH" sz="1600" dirty="0" err="1">
                <a:effectLst/>
                <a:latin typeface="Arial" panose="020B0604020202020204" pitchFamily="34" charset="0"/>
                <a:cs typeface="Arial" panose="020B0604020202020204" pitchFamily="34" charset="0"/>
              </a:rPr>
              <a:t>expanded</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analysis</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evaluated</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efficacy</a:t>
            </a:r>
            <a:r>
              <a:rPr lang="fr-CH" sz="1600" dirty="0">
                <a:effectLst/>
                <a:latin typeface="Arial" panose="020B0604020202020204" pitchFamily="34" charset="0"/>
                <a:cs typeface="Arial" panose="020B0604020202020204" pitchFamily="34" charset="0"/>
              </a:rPr>
              <a:t> and </a:t>
            </a:r>
            <a:r>
              <a:rPr lang="fr-CH" sz="1600" dirty="0" err="1">
                <a:effectLst/>
                <a:latin typeface="Arial" panose="020B0604020202020204" pitchFamily="34" charset="0"/>
                <a:cs typeface="Arial" panose="020B0604020202020204" pitchFamily="34" charset="0"/>
              </a:rPr>
              <a:t>safety</a:t>
            </a:r>
            <a:r>
              <a:rPr lang="fr-CH" sz="1600" dirty="0">
                <a:effectLst/>
                <a:latin typeface="Arial" panose="020B0604020202020204" pitchFamily="34" charset="0"/>
                <a:cs typeface="Arial" panose="020B0604020202020204" pitchFamily="34" charset="0"/>
              </a:rPr>
              <a:t> of NIVO + IPI vs LEN/SOR by </a:t>
            </a:r>
            <a:r>
              <a:rPr lang="fr-CH" sz="1600" dirty="0" err="1">
                <a:effectLst/>
                <a:latin typeface="Arial" panose="020B0604020202020204" pitchFamily="34" charset="0"/>
                <a:cs typeface="Arial" panose="020B0604020202020204" pitchFamily="34" charset="0"/>
              </a:rPr>
              <a:t>baseline</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liver</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function</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status</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evaluated</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using</a:t>
            </a:r>
            <a:r>
              <a:rPr lang="fr-CH" sz="1600" dirty="0">
                <a:effectLst/>
                <a:latin typeface="Arial" panose="020B0604020202020204" pitchFamily="34" charset="0"/>
                <a:cs typeface="Arial" panose="020B0604020202020204" pitchFamily="34" charset="0"/>
              </a:rPr>
              <a:t> ALBI Score.</a:t>
            </a:r>
          </a:p>
        </p:txBody>
      </p:sp>
      <p:pic>
        <p:nvPicPr>
          <p:cNvPr id="4" name="Graphic 3" descr="Home with solid fill">
            <a:hlinkClick r:id="rId3" action="ppaction://hlinksldjump"/>
            <a:extLst>
              <a:ext uri="{FF2B5EF4-FFF2-40B4-BE49-F238E27FC236}">
                <a16:creationId xmlns:a16="http://schemas.microsoft.com/office/drawing/2014/main" id="{A48284F6-B3C3-D9F3-17C4-C6C44B3756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4738" y="97476"/>
            <a:ext cx="374469" cy="374469"/>
          </a:xfrm>
          <a:prstGeom prst="rect">
            <a:avLst/>
          </a:prstGeom>
        </p:spPr>
      </p:pic>
      <p:sp>
        <p:nvSpPr>
          <p:cNvPr id="7" name="Rectangle: Rounded Corners 6">
            <a:extLst>
              <a:ext uri="{FF2B5EF4-FFF2-40B4-BE49-F238E27FC236}">
                <a16:creationId xmlns:a16="http://schemas.microsoft.com/office/drawing/2014/main" id="{62173F8C-768E-AEC3-40FE-CDA85546A61C}"/>
              </a:ext>
            </a:extLst>
          </p:cNvPr>
          <p:cNvSpPr/>
          <p:nvPr/>
        </p:nvSpPr>
        <p:spPr>
          <a:xfrm>
            <a:off x="336089" y="3122137"/>
            <a:ext cx="11382544" cy="3202463"/>
          </a:xfrm>
          <a:prstGeom prst="roundRect">
            <a:avLst>
              <a:gd name="adj" fmla="val 883"/>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D0C28909-06E4-5BDC-64F0-1A1EAF979605}"/>
              </a:ext>
            </a:extLst>
          </p:cNvPr>
          <p:cNvSpPr/>
          <p:nvPr/>
        </p:nvSpPr>
        <p:spPr>
          <a:xfrm>
            <a:off x="470366" y="3264929"/>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dirty="0" err="1">
                <a:solidFill>
                  <a:schemeClr val="bg1"/>
                </a:solidFill>
                <a:effectLst/>
                <a:latin typeface="Arial" panose="020B0604020202020204" pitchFamily="34" charset="0"/>
              </a:rPr>
              <a:t>Results</a:t>
            </a:r>
            <a:endParaRPr lang="en-US" b="1" i="0" dirty="0">
              <a:solidFill>
                <a:schemeClr val="bg1"/>
              </a:solidFill>
              <a:effectLst/>
            </a:endParaRPr>
          </a:p>
        </p:txBody>
      </p:sp>
      <p:sp>
        <p:nvSpPr>
          <p:cNvPr id="17" name="Rectangle: Rounded Corners 16">
            <a:extLst>
              <a:ext uri="{FF2B5EF4-FFF2-40B4-BE49-F238E27FC236}">
                <a16:creationId xmlns:a16="http://schemas.microsoft.com/office/drawing/2014/main" id="{34C06ABE-D177-8518-2846-F45F548F983A}"/>
              </a:ext>
            </a:extLst>
          </p:cNvPr>
          <p:cNvSpPr/>
          <p:nvPr/>
        </p:nvSpPr>
        <p:spPr>
          <a:xfrm>
            <a:off x="473368" y="3887526"/>
            <a:ext cx="2909851" cy="2022382"/>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18" name="Group 17">
            <a:extLst>
              <a:ext uri="{FF2B5EF4-FFF2-40B4-BE49-F238E27FC236}">
                <a16:creationId xmlns:a16="http://schemas.microsoft.com/office/drawing/2014/main" id="{E49C014C-9DFE-A729-684A-5017F3EC80C6}"/>
              </a:ext>
            </a:extLst>
          </p:cNvPr>
          <p:cNvGrpSpPr/>
          <p:nvPr/>
        </p:nvGrpSpPr>
        <p:grpSpPr>
          <a:xfrm>
            <a:off x="470366" y="3705580"/>
            <a:ext cx="2352628" cy="310136"/>
            <a:chOff x="1675429" y="1519199"/>
            <a:chExt cx="1779770" cy="251108"/>
          </a:xfrm>
          <a:solidFill>
            <a:srgbClr val="F0D5E0"/>
          </a:solidFill>
        </p:grpSpPr>
        <p:sp>
          <p:nvSpPr>
            <p:cNvPr id="21" name="Rectangle: Rounded Corners 20">
              <a:extLst>
                <a:ext uri="{FF2B5EF4-FFF2-40B4-BE49-F238E27FC236}">
                  <a16:creationId xmlns:a16="http://schemas.microsoft.com/office/drawing/2014/main" id="{E772DDEE-03F6-035A-D3A9-5E0E1BD1D058}"/>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2" name="TextBox 21">
              <a:extLst>
                <a:ext uri="{FF2B5EF4-FFF2-40B4-BE49-F238E27FC236}">
                  <a16:creationId xmlns:a16="http://schemas.microsoft.com/office/drawing/2014/main" id="{28EB45E5-024B-084B-FAC4-37A358991545}"/>
                </a:ext>
              </a:extLst>
            </p:cNvPr>
            <p:cNvSpPr txBox="1"/>
            <p:nvPr/>
          </p:nvSpPr>
          <p:spPr>
            <a:xfrm>
              <a:off x="1684126" y="1519199"/>
              <a:ext cx="1771073" cy="249198"/>
            </a:xfrm>
            <a:prstGeom prst="rect">
              <a:avLst/>
            </a:prstGeom>
            <a:grpFill/>
          </p:spPr>
          <p:txBody>
            <a:bodyPr wrap="square">
              <a:spAutoFit/>
            </a:bodyPr>
            <a:lstStyle/>
            <a:p>
              <a:r>
                <a:rPr lang="fr-CH" sz="1400" b="1" dirty="0">
                  <a:solidFill>
                    <a:srgbClr val="E61461"/>
                  </a:solidFill>
                  <a:latin typeface="Arial" panose="020B0604020202020204" pitchFamily="34" charset="0"/>
                  <a:cs typeface="Arial" panose="020B0604020202020204" pitchFamily="34" charset="0"/>
                </a:rPr>
                <a:t>ALBI Grade</a:t>
              </a:r>
              <a:endParaRPr lang="en-US" sz="1400" b="1" dirty="0">
                <a:solidFill>
                  <a:srgbClr val="E61461"/>
                </a:solidFill>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B806460C-6AF4-432E-73E6-1CC394D57FEB}"/>
              </a:ext>
            </a:extLst>
          </p:cNvPr>
          <p:cNvSpPr txBox="1"/>
          <p:nvPr/>
        </p:nvSpPr>
        <p:spPr>
          <a:xfrm>
            <a:off x="637760" y="4370377"/>
            <a:ext cx="2518920" cy="600164"/>
          </a:xfrm>
          <a:prstGeom prst="rect">
            <a:avLst/>
          </a:prstGeom>
          <a:solidFill>
            <a:srgbClr val="F0D5E0"/>
          </a:solidFill>
        </p:spPr>
        <p:txBody>
          <a:bodyPr wrap="square">
            <a:spAutoFit/>
          </a:bodyPr>
          <a:lstStyle/>
          <a:p>
            <a:pPr algn="ctr"/>
            <a:r>
              <a:rPr lang="en-US" sz="1100" b="1" dirty="0">
                <a:solidFill>
                  <a:schemeClr val="accent4"/>
                </a:solidFill>
                <a:effectLst/>
                <a:latin typeface="Arial" panose="020B0604020202020204" pitchFamily="34" charset="0"/>
                <a:cs typeface="Arial" panose="020B0604020202020204" pitchFamily="34" charset="0"/>
              </a:rPr>
              <a:t>ALBI Score </a:t>
            </a:r>
            <a:r>
              <a:rPr lang="en-US" sz="1100" dirty="0">
                <a:solidFill>
                  <a:schemeClr val="accent4"/>
                </a:solidFill>
                <a:effectLst/>
                <a:latin typeface="Arial" panose="020B0604020202020204" pitchFamily="34" charset="0"/>
                <a:cs typeface="Arial" panose="020B0604020202020204" pitchFamily="34" charset="0"/>
              </a:rPr>
              <a:t>= </a:t>
            </a:r>
          </a:p>
          <a:p>
            <a:pPr algn="ctr"/>
            <a:r>
              <a:rPr lang="en-US" sz="1100" dirty="0">
                <a:solidFill>
                  <a:schemeClr val="accent4"/>
                </a:solidFill>
                <a:effectLst/>
                <a:latin typeface="Arial" panose="020B0604020202020204" pitchFamily="34" charset="0"/>
                <a:cs typeface="Arial" panose="020B0604020202020204" pitchFamily="34" charset="0"/>
              </a:rPr>
              <a:t>(0.66 × log₁₀([bilirubin (</a:t>
            </a:r>
            <a:r>
              <a:rPr lang="el-GR" sz="1100" dirty="0">
                <a:solidFill>
                  <a:schemeClr val="accent4"/>
                </a:solidFill>
                <a:effectLst/>
                <a:latin typeface="Arial" panose="020B0604020202020204" pitchFamily="34" charset="0"/>
                <a:cs typeface="Arial" panose="020B0604020202020204" pitchFamily="34" charset="0"/>
              </a:rPr>
              <a:t>μ</a:t>
            </a:r>
            <a:r>
              <a:rPr lang="en-US" sz="1100" dirty="0">
                <a:solidFill>
                  <a:schemeClr val="accent4"/>
                </a:solidFill>
                <a:effectLst/>
                <a:latin typeface="Arial" panose="020B0604020202020204" pitchFamily="34" charset="0"/>
                <a:cs typeface="Arial" panose="020B0604020202020204" pitchFamily="34" charset="0"/>
              </a:rPr>
              <a:t>mol/L)] )) − (0.085 × albumin (g/L))</a:t>
            </a:r>
            <a:endParaRPr lang="fr-CH" sz="1100" b="1" dirty="0">
              <a:solidFill>
                <a:schemeClr val="accent4"/>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EA66F1D-56DC-D418-7556-74CAE1C1597C}"/>
              </a:ext>
            </a:extLst>
          </p:cNvPr>
          <p:cNvSpPr txBox="1"/>
          <p:nvPr/>
        </p:nvSpPr>
        <p:spPr>
          <a:xfrm>
            <a:off x="455928" y="4061062"/>
            <a:ext cx="3065370" cy="246221"/>
          </a:xfrm>
          <a:prstGeom prst="rect">
            <a:avLst/>
          </a:prstGeom>
          <a:noFill/>
        </p:spPr>
        <p:txBody>
          <a:bodyPr wrap="square">
            <a:spAutoFit/>
          </a:bodyPr>
          <a:lstStyle/>
          <a:p>
            <a:r>
              <a:rPr lang="en-US" sz="1000" dirty="0">
                <a:effectLst/>
                <a:latin typeface="Arial" panose="020B0604020202020204" pitchFamily="34" charset="0"/>
                <a:cs typeface="Arial" panose="020B0604020202020204" pitchFamily="34" charset="0"/>
              </a:rPr>
              <a:t>Baseline liver function evaluated using ALBI score </a:t>
            </a:r>
          </a:p>
        </p:txBody>
      </p:sp>
      <p:sp>
        <p:nvSpPr>
          <p:cNvPr id="25" name="TextBox 24">
            <a:extLst>
              <a:ext uri="{FF2B5EF4-FFF2-40B4-BE49-F238E27FC236}">
                <a16:creationId xmlns:a16="http://schemas.microsoft.com/office/drawing/2014/main" id="{4661F26D-2FF6-CD7F-10A3-BC04861DD890}"/>
              </a:ext>
            </a:extLst>
          </p:cNvPr>
          <p:cNvSpPr txBox="1"/>
          <p:nvPr/>
        </p:nvSpPr>
        <p:spPr>
          <a:xfrm>
            <a:off x="470366" y="5668423"/>
            <a:ext cx="2509256" cy="230832"/>
          </a:xfrm>
          <a:prstGeom prst="rect">
            <a:avLst/>
          </a:prstGeom>
          <a:noFill/>
        </p:spPr>
        <p:txBody>
          <a:bodyPr wrap="square">
            <a:spAutoFit/>
          </a:bodyPr>
          <a:lstStyle/>
          <a:p>
            <a:r>
              <a:rPr lang="en-US" sz="900" i="1" dirty="0">
                <a:solidFill>
                  <a:schemeClr val="accent4"/>
                </a:solidFill>
                <a:latin typeface="Arial" panose="020B0604020202020204" pitchFamily="34" charset="0"/>
                <a:cs typeface="Arial" panose="020B0604020202020204" pitchFamily="34" charset="0"/>
              </a:rPr>
              <a:t>*ALBI grades 2 and 3 combined for analysis</a:t>
            </a:r>
          </a:p>
        </p:txBody>
      </p:sp>
      <p:graphicFrame>
        <p:nvGraphicFramePr>
          <p:cNvPr id="26" name="Content Placeholder 11">
            <a:extLst>
              <a:ext uri="{FF2B5EF4-FFF2-40B4-BE49-F238E27FC236}">
                <a16:creationId xmlns:a16="http://schemas.microsoft.com/office/drawing/2014/main" id="{358F6E67-66FB-FA64-08C7-92693992154A}"/>
              </a:ext>
            </a:extLst>
          </p:cNvPr>
          <p:cNvGraphicFramePr>
            <a:graphicFrameLocks/>
          </p:cNvGraphicFramePr>
          <p:nvPr>
            <p:extLst>
              <p:ext uri="{D42A27DB-BD31-4B8C-83A1-F6EECF244321}">
                <p14:modId xmlns:p14="http://schemas.microsoft.com/office/powerpoint/2010/main" val="559792039"/>
              </p:ext>
            </p:extLst>
          </p:nvPr>
        </p:nvGraphicFramePr>
        <p:xfrm>
          <a:off x="647424" y="4991046"/>
          <a:ext cx="2509255" cy="655320"/>
        </p:xfrm>
        <a:graphic>
          <a:graphicData uri="http://schemas.openxmlformats.org/drawingml/2006/table">
            <a:tbl>
              <a:tblPr firstRow="1" bandRow="1">
                <a:tableStyleId>{5C22544A-7EE6-4342-B048-85BDC9FD1C3A}</a:tableStyleId>
              </a:tblPr>
              <a:tblGrid>
                <a:gridCol w="587760">
                  <a:extLst>
                    <a:ext uri="{9D8B030D-6E8A-4147-A177-3AD203B41FA5}">
                      <a16:colId xmlns:a16="http://schemas.microsoft.com/office/drawing/2014/main" val="2856478987"/>
                    </a:ext>
                  </a:extLst>
                </a:gridCol>
                <a:gridCol w="680530">
                  <a:extLst>
                    <a:ext uri="{9D8B030D-6E8A-4147-A177-3AD203B41FA5}">
                      <a16:colId xmlns:a16="http://schemas.microsoft.com/office/drawing/2014/main" val="3231918406"/>
                    </a:ext>
                  </a:extLst>
                </a:gridCol>
                <a:gridCol w="600467">
                  <a:extLst>
                    <a:ext uri="{9D8B030D-6E8A-4147-A177-3AD203B41FA5}">
                      <a16:colId xmlns:a16="http://schemas.microsoft.com/office/drawing/2014/main" val="159789068"/>
                    </a:ext>
                  </a:extLst>
                </a:gridCol>
                <a:gridCol w="640498">
                  <a:extLst>
                    <a:ext uri="{9D8B030D-6E8A-4147-A177-3AD203B41FA5}">
                      <a16:colId xmlns:a16="http://schemas.microsoft.com/office/drawing/2014/main" val="745956190"/>
                    </a:ext>
                  </a:extLst>
                </a:gridCol>
              </a:tblGrid>
              <a:tr h="147565">
                <a:tc>
                  <a:txBody>
                    <a:bodyPr/>
                    <a:lstStyle/>
                    <a:p>
                      <a:pPr algn="ctr"/>
                      <a:r>
                        <a:rPr lang="en-US" sz="1000" dirty="0">
                          <a:solidFill>
                            <a:schemeClr val="bg1"/>
                          </a:solidFill>
                          <a:latin typeface="Arial" panose="020B0604020202020204" pitchFamily="34" charset="0"/>
                          <a:cs typeface="Arial" panose="020B0604020202020204" pitchFamily="34" charset="0"/>
                        </a:rPr>
                        <a:t>ALBI</a:t>
                      </a:r>
                    </a:p>
                  </a:txBody>
                  <a:tcPr>
                    <a:solidFill>
                      <a:srgbClr val="E61461"/>
                    </a:solidFill>
                  </a:tcPr>
                </a:tc>
                <a:tc>
                  <a:txBody>
                    <a:bodyPr/>
                    <a:lstStyle/>
                    <a:p>
                      <a:pPr algn="ctr"/>
                      <a:r>
                        <a:rPr lang="en-US" sz="1000" dirty="0">
                          <a:solidFill>
                            <a:schemeClr val="bg1"/>
                          </a:solidFill>
                          <a:latin typeface="Arial" panose="020B0604020202020204" pitchFamily="34" charset="0"/>
                          <a:cs typeface="Arial" panose="020B0604020202020204" pitchFamily="34" charset="0"/>
                        </a:rPr>
                        <a:t>Grade</a:t>
                      </a:r>
                    </a:p>
                    <a:p>
                      <a:pPr algn="ctr"/>
                      <a:r>
                        <a:rPr lang="en-US" sz="1000" dirty="0">
                          <a:solidFill>
                            <a:schemeClr val="bg1"/>
                          </a:solidFill>
                          <a:latin typeface="Arial" panose="020B0604020202020204" pitchFamily="34" charset="0"/>
                          <a:cs typeface="Arial" panose="020B0604020202020204" pitchFamily="34" charset="0"/>
                        </a:rPr>
                        <a:t> 1</a:t>
                      </a:r>
                    </a:p>
                  </a:txBody>
                  <a:tcPr>
                    <a:solidFill>
                      <a:srgbClr val="E61461"/>
                    </a:solidFill>
                  </a:tcPr>
                </a:tc>
                <a:tc>
                  <a:txBody>
                    <a:bodyPr/>
                    <a:lstStyle/>
                    <a:p>
                      <a:pPr algn="ctr"/>
                      <a:r>
                        <a:rPr lang="en-US" sz="1000" dirty="0">
                          <a:solidFill>
                            <a:schemeClr val="bg1"/>
                          </a:solidFill>
                          <a:latin typeface="Arial" panose="020B0604020202020204" pitchFamily="34" charset="0"/>
                          <a:cs typeface="Arial" panose="020B0604020202020204" pitchFamily="34" charset="0"/>
                        </a:rPr>
                        <a:t>Grade 2*</a:t>
                      </a:r>
                    </a:p>
                  </a:txBody>
                  <a:tcPr>
                    <a:solidFill>
                      <a:srgbClr val="E61461"/>
                    </a:solidFill>
                  </a:tcPr>
                </a:tc>
                <a:tc>
                  <a:txBody>
                    <a:bodyPr/>
                    <a:lstStyle/>
                    <a:p>
                      <a:pPr algn="ctr"/>
                      <a:r>
                        <a:rPr lang="en-US" sz="1000" dirty="0">
                          <a:solidFill>
                            <a:schemeClr val="bg1"/>
                          </a:solidFill>
                          <a:latin typeface="Arial" panose="020B0604020202020204" pitchFamily="34" charset="0"/>
                          <a:cs typeface="Arial" panose="020B0604020202020204" pitchFamily="34" charset="0"/>
                        </a:rPr>
                        <a:t>Grade 3*</a:t>
                      </a:r>
                    </a:p>
                  </a:txBody>
                  <a:tcPr>
                    <a:solidFill>
                      <a:srgbClr val="E61461"/>
                    </a:solidFill>
                  </a:tcPr>
                </a:tc>
                <a:extLst>
                  <a:ext uri="{0D108BD9-81ED-4DB2-BD59-A6C34878D82A}">
                    <a16:rowId xmlns:a16="http://schemas.microsoft.com/office/drawing/2014/main" val="3207277209"/>
                  </a:ext>
                </a:extLst>
              </a:tr>
              <a:tr h="195890">
                <a:tc>
                  <a:txBody>
                    <a:bodyPr/>
                    <a:lstStyle/>
                    <a:p>
                      <a:pPr algn="ctr"/>
                      <a:r>
                        <a:rPr lang="en-US" sz="1100">
                          <a:solidFill>
                            <a:srgbClr val="004B87"/>
                          </a:solidFill>
                          <a:latin typeface="Arial" panose="020B0604020202020204" pitchFamily="34" charset="0"/>
                          <a:cs typeface="Arial" panose="020B0604020202020204" pitchFamily="34" charset="0"/>
                        </a:rPr>
                        <a:t>N</a:t>
                      </a:r>
                    </a:p>
                  </a:txBody>
                  <a:tcPr>
                    <a:solidFill>
                      <a:srgbClr val="F0D5E0"/>
                    </a:solidFill>
                  </a:tcPr>
                </a:tc>
                <a:tc>
                  <a:txBody>
                    <a:bodyPr/>
                    <a:lstStyle/>
                    <a:p>
                      <a:pPr algn="ctr"/>
                      <a:r>
                        <a:rPr lang="en-US" sz="1100">
                          <a:solidFill>
                            <a:srgbClr val="004B87"/>
                          </a:solidFill>
                          <a:latin typeface="Arial" panose="020B0604020202020204" pitchFamily="34" charset="0"/>
                          <a:cs typeface="Arial" panose="020B0604020202020204" pitchFamily="34" charset="0"/>
                        </a:rPr>
                        <a:t>396</a:t>
                      </a:r>
                    </a:p>
                  </a:txBody>
                  <a:tcPr>
                    <a:solidFill>
                      <a:srgbClr val="F0D5E0"/>
                    </a:solidFill>
                  </a:tcPr>
                </a:tc>
                <a:tc>
                  <a:txBody>
                    <a:bodyPr/>
                    <a:lstStyle/>
                    <a:p>
                      <a:pPr algn="ctr"/>
                      <a:r>
                        <a:rPr lang="en-US" sz="1100" dirty="0">
                          <a:solidFill>
                            <a:srgbClr val="004B87"/>
                          </a:solidFill>
                          <a:latin typeface="Arial" panose="020B0604020202020204" pitchFamily="34" charset="0"/>
                          <a:cs typeface="Arial" panose="020B0604020202020204" pitchFamily="34" charset="0"/>
                        </a:rPr>
                        <a:t>271</a:t>
                      </a:r>
                    </a:p>
                  </a:txBody>
                  <a:tcPr>
                    <a:solidFill>
                      <a:srgbClr val="F0D5E0"/>
                    </a:solidFill>
                  </a:tcPr>
                </a:tc>
                <a:tc>
                  <a:txBody>
                    <a:bodyPr/>
                    <a:lstStyle/>
                    <a:p>
                      <a:pPr algn="ctr"/>
                      <a:r>
                        <a:rPr lang="en-US" sz="1100" dirty="0">
                          <a:solidFill>
                            <a:srgbClr val="004B87"/>
                          </a:solidFill>
                          <a:latin typeface="Arial" panose="020B0604020202020204" pitchFamily="34" charset="0"/>
                          <a:cs typeface="Arial" panose="020B0604020202020204" pitchFamily="34" charset="0"/>
                        </a:rPr>
                        <a:t>1</a:t>
                      </a:r>
                    </a:p>
                  </a:txBody>
                  <a:tcPr>
                    <a:solidFill>
                      <a:srgbClr val="F0D5E0"/>
                    </a:solidFill>
                  </a:tcPr>
                </a:tc>
                <a:extLst>
                  <a:ext uri="{0D108BD9-81ED-4DB2-BD59-A6C34878D82A}">
                    <a16:rowId xmlns:a16="http://schemas.microsoft.com/office/drawing/2014/main" val="3195953396"/>
                  </a:ext>
                </a:extLst>
              </a:tr>
            </a:tbl>
          </a:graphicData>
        </a:graphic>
      </p:graphicFrame>
      <p:pic>
        <p:nvPicPr>
          <p:cNvPr id="27" name="Picture 26">
            <a:extLst>
              <a:ext uri="{FF2B5EF4-FFF2-40B4-BE49-F238E27FC236}">
                <a16:creationId xmlns:a16="http://schemas.microsoft.com/office/drawing/2014/main" id="{896AC9C6-939F-01DB-7E8C-969E0A46988D}"/>
              </a:ext>
            </a:extLst>
          </p:cNvPr>
          <p:cNvPicPr>
            <a:picLocks noChangeAspect="1"/>
          </p:cNvPicPr>
          <p:nvPr/>
        </p:nvPicPr>
        <p:blipFill>
          <a:blip r:embed="rId6"/>
          <a:srcRect t="11572"/>
          <a:stretch/>
        </p:blipFill>
        <p:spPr>
          <a:xfrm>
            <a:off x="3447113" y="3776137"/>
            <a:ext cx="6080417" cy="2429817"/>
          </a:xfrm>
          <a:prstGeom prst="rect">
            <a:avLst/>
          </a:prstGeom>
        </p:spPr>
      </p:pic>
      <p:grpSp>
        <p:nvGrpSpPr>
          <p:cNvPr id="66" name="Group 65">
            <a:extLst>
              <a:ext uri="{FF2B5EF4-FFF2-40B4-BE49-F238E27FC236}">
                <a16:creationId xmlns:a16="http://schemas.microsoft.com/office/drawing/2014/main" id="{A6260EA9-7267-420C-2128-C838DAA153F5}"/>
              </a:ext>
            </a:extLst>
          </p:cNvPr>
          <p:cNvGrpSpPr/>
          <p:nvPr/>
        </p:nvGrpSpPr>
        <p:grpSpPr>
          <a:xfrm>
            <a:off x="9634446" y="4095036"/>
            <a:ext cx="1919794" cy="1607361"/>
            <a:chOff x="9744757" y="4061062"/>
            <a:chExt cx="1919794" cy="1607361"/>
          </a:xfrm>
        </p:grpSpPr>
        <p:sp>
          <p:nvSpPr>
            <p:cNvPr id="65" name="Rectangle: Rounded Corners 64">
              <a:extLst>
                <a:ext uri="{FF2B5EF4-FFF2-40B4-BE49-F238E27FC236}">
                  <a16:creationId xmlns:a16="http://schemas.microsoft.com/office/drawing/2014/main" id="{BAC321A4-3CFF-13D0-F333-64A44AA4FD82}"/>
                </a:ext>
              </a:extLst>
            </p:cNvPr>
            <p:cNvSpPr/>
            <p:nvPr/>
          </p:nvSpPr>
          <p:spPr>
            <a:xfrm>
              <a:off x="9744757" y="4061062"/>
              <a:ext cx="1909981" cy="1607361"/>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9" name="TextBox 28">
              <a:extLst>
                <a:ext uri="{FF2B5EF4-FFF2-40B4-BE49-F238E27FC236}">
                  <a16:creationId xmlns:a16="http://schemas.microsoft.com/office/drawing/2014/main" id="{D5D9B205-FF35-1EE6-2E47-D3960783409C}"/>
                </a:ext>
              </a:extLst>
            </p:cNvPr>
            <p:cNvSpPr txBox="1"/>
            <p:nvPr/>
          </p:nvSpPr>
          <p:spPr>
            <a:xfrm>
              <a:off x="9808651" y="4208596"/>
              <a:ext cx="1855900" cy="1384995"/>
            </a:xfrm>
            <a:prstGeom prst="rect">
              <a:avLst/>
            </a:prstGeom>
            <a:noFill/>
          </p:spPr>
          <p:txBody>
            <a:bodyPr wrap="square">
              <a:spAutoFit/>
            </a:bodyPr>
            <a:lstStyle/>
            <a:p>
              <a:pPr marR="0" lvl="0" algn="l" defTabSz="914400" rtl="0" eaLnBrk="1" fontAlgn="auto" latinLnBrk="0" hangingPunct="1">
                <a:spcBef>
                  <a:spcPts val="0"/>
                </a:spcBef>
                <a:spcAft>
                  <a:spcPts val="600"/>
                </a:spcAft>
                <a:buClrTx/>
                <a:buSzTx/>
                <a:tabLst/>
                <a:defRPr/>
              </a:pPr>
              <a:r>
                <a:rPr kumimoji="0" lang="en-US" sz="1200" b="0" i="0" u="none" strike="noStrike" kern="1200" cap="none" spc="0" normalizeH="0" baseline="0" noProof="0" dirty="0">
                  <a:ln>
                    <a:noFill/>
                  </a:ln>
                  <a:solidFill>
                    <a:srgbClr val="E61461"/>
                  </a:solidFill>
                  <a:effectLst/>
                  <a:uLnTx/>
                  <a:uFillTx/>
                  <a:latin typeface="Arial" panose="020B0604020202020204" pitchFamily="34" charset="0"/>
                  <a:cs typeface="Arial" panose="020B0604020202020204" pitchFamily="34" charset="0"/>
                </a:rPr>
                <a:t>NIVO + IPI showed clinically meaningful OS improvement with higher 24- and 36-month OS rates vs LEN/SOR, regardless of ALBI grade.</a:t>
              </a:r>
            </a:p>
          </p:txBody>
        </p:sp>
      </p:grpSp>
      <p:grpSp>
        <p:nvGrpSpPr>
          <p:cNvPr id="30" name="Group 29">
            <a:extLst>
              <a:ext uri="{FF2B5EF4-FFF2-40B4-BE49-F238E27FC236}">
                <a16:creationId xmlns:a16="http://schemas.microsoft.com/office/drawing/2014/main" id="{8FB7BB23-05B3-727B-9D77-22DA084F6F15}"/>
              </a:ext>
            </a:extLst>
          </p:cNvPr>
          <p:cNvGrpSpPr/>
          <p:nvPr/>
        </p:nvGrpSpPr>
        <p:grpSpPr>
          <a:xfrm>
            <a:off x="3551212" y="3389044"/>
            <a:ext cx="3885734" cy="310136"/>
            <a:chOff x="1675429" y="1519199"/>
            <a:chExt cx="2939569" cy="251108"/>
          </a:xfrm>
          <a:solidFill>
            <a:srgbClr val="F0D5E0"/>
          </a:solidFill>
        </p:grpSpPr>
        <p:sp>
          <p:nvSpPr>
            <p:cNvPr id="31" name="Rectangle: Rounded Corners 30">
              <a:extLst>
                <a:ext uri="{FF2B5EF4-FFF2-40B4-BE49-F238E27FC236}">
                  <a16:creationId xmlns:a16="http://schemas.microsoft.com/office/drawing/2014/main" id="{E14A1FCA-1469-9F8B-F79C-549117660FDB}"/>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4" name="TextBox 63">
              <a:extLst>
                <a:ext uri="{FF2B5EF4-FFF2-40B4-BE49-F238E27FC236}">
                  <a16:creationId xmlns:a16="http://schemas.microsoft.com/office/drawing/2014/main" id="{BE308950-2F8D-6620-CE37-EE81FB481D09}"/>
                </a:ext>
              </a:extLst>
            </p:cNvPr>
            <p:cNvSpPr txBox="1"/>
            <p:nvPr/>
          </p:nvSpPr>
          <p:spPr>
            <a:xfrm>
              <a:off x="1684126" y="1519199"/>
              <a:ext cx="2930872" cy="249198"/>
            </a:xfrm>
            <a:prstGeom prst="rect">
              <a:avLst/>
            </a:prstGeom>
            <a:grpFill/>
          </p:spPr>
          <p:txBody>
            <a:bodyPr wrap="square">
              <a:spAutoFit/>
            </a:bodyPr>
            <a:lstStyle/>
            <a:p>
              <a:r>
                <a:rPr lang="fr-CH" sz="1400" b="1" dirty="0" err="1">
                  <a:solidFill>
                    <a:srgbClr val="E61461"/>
                  </a:solidFill>
                  <a:latin typeface="Arial" panose="020B0604020202020204" pitchFamily="34" charset="0"/>
                  <a:cs typeface="Arial" panose="020B0604020202020204" pitchFamily="34" charset="0"/>
                </a:rPr>
                <a:t>Overall</a:t>
              </a:r>
              <a:r>
                <a:rPr lang="fr-CH" sz="1400" b="1" dirty="0">
                  <a:solidFill>
                    <a:srgbClr val="E61461"/>
                  </a:solidFill>
                  <a:latin typeface="Arial" panose="020B0604020202020204" pitchFamily="34" charset="0"/>
                  <a:cs typeface="Arial" panose="020B0604020202020204" pitchFamily="34" charset="0"/>
                </a:rPr>
                <a:t> </a:t>
              </a:r>
              <a:r>
                <a:rPr lang="fr-CH" sz="1400" b="1" dirty="0" err="1">
                  <a:solidFill>
                    <a:srgbClr val="E61461"/>
                  </a:solidFill>
                  <a:latin typeface="Arial" panose="020B0604020202020204" pitchFamily="34" charset="0"/>
                  <a:cs typeface="Arial" panose="020B0604020202020204" pitchFamily="34" charset="0"/>
                </a:rPr>
                <a:t>survival</a:t>
              </a:r>
              <a:r>
                <a:rPr lang="fr-CH" sz="1400" b="1" dirty="0">
                  <a:solidFill>
                    <a:srgbClr val="E61461"/>
                  </a:solidFill>
                  <a:latin typeface="Arial" panose="020B0604020202020204" pitchFamily="34" charset="0"/>
                  <a:cs typeface="Arial" panose="020B0604020202020204" pitchFamily="34" charset="0"/>
                </a:rPr>
                <a:t> by ALBI grade</a:t>
              </a:r>
              <a:endParaRPr lang="en-US" sz="1400" b="1" dirty="0">
                <a:solidFill>
                  <a:srgbClr val="E6146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0529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36B5BC-3687-7D57-818D-789C79AC12B2}"/>
              </a:ext>
            </a:extLst>
          </p:cNvPr>
          <p:cNvSpPr>
            <a:spLocks noGrp="1"/>
          </p:cNvSpPr>
          <p:nvPr>
            <p:ph idx="1"/>
          </p:nvPr>
        </p:nvSpPr>
        <p:spPr>
          <a:xfrm>
            <a:off x="838200" y="950260"/>
            <a:ext cx="10515600" cy="3749274"/>
          </a:xfrm>
        </p:spPr>
        <p:txBody>
          <a:bodyPr/>
          <a:lstStyle/>
          <a:p>
            <a:pPr fontAlgn="base">
              <a:lnSpc>
                <a:spcPct val="100000"/>
              </a:lnSpc>
              <a:spcBef>
                <a:spcPts val="1200"/>
              </a:spcBef>
              <a:buClr>
                <a:srgbClr val="004B87"/>
              </a:buClr>
              <a:defRPr/>
            </a:pPr>
            <a:r>
              <a:rPr kumimoji="0" lang="it-IT" sz="2000" b="0" i="0" u="none" strike="noStrike" kern="1200" cap="none" spc="0" normalizeH="0" baseline="0" noProof="0" err="1">
                <a:ln>
                  <a:noFill/>
                </a:ln>
                <a:effectLst/>
                <a:uLnTx/>
                <a:uFillTx/>
                <a:latin typeface="Arial" panose="020B0604020202020204" pitchFamily="34" charset="0"/>
                <a:ea typeface="+mn-ea"/>
                <a:cs typeface="+mn-cs"/>
              </a:rPr>
              <a:t>These</a:t>
            </a:r>
            <a:r>
              <a:rPr kumimoji="0" lang="it-IT" sz="2000" b="0" i="0" u="none" strike="noStrike" kern="1200" cap="none" spc="0" normalizeH="0" baseline="0" noProof="0">
                <a:ln>
                  <a:noFill/>
                </a:ln>
                <a:effectLst/>
                <a:uLnTx/>
                <a:uFillTx/>
                <a:latin typeface="Arial" panose="020B0604020202020204" pitchFamily="34" charset="0"/>
                <a:ea typeface="+mn-ea"/>
                <a:cs typeface="+mn-cs"/>
              </a:rPr>
              <a:t> slides highlight new data </a:t>
            </a:r>
            <a:r>
              <a:rPr kumimoji="0" lang="it-IT" sz="2000" b="0" i="0" u="none" strike="noStrike" kern="1200" cap="none" spc="0" normalizeH="0" baseline="0" noProof="0" err="1">
                <a:ln>
                  <a:noFill/>
                </a:ln>
                <a:effectLst/>
                <a:uLnTx/>
                <a:uFillTx/>
                <a:latin typeface="Arial" panose="020B0604020202020204" pitchFamily="34" charset="0"/>
                <a:ea typeface="+mn-ea"/>
                <a:cs typeface="+mn-cs"/>
              </a:rPr>
              <a:t>presented</a:t>
            </a:r>
            <a:r>
              <a:rPr kumimoji="0" lang="it-IT" sz="2000" b="0" i="0" u="none" strike="noStrike" kern="1200" cap="none" spc="0" normalizeH="0" baseline="0" noProof="0">
                <a:ln>
                  <a:noFill/>
                </a:ln>
                <a:effectLst/>
                <a:uLnTx/>
                <a:uFillTx/>
                <a:latin typeface="Arial" panose="020B0604020202020204" pitchFamily="34" charset="0"/>
                <a:ea typeface="+mn-ea"/>
                <a:cs typeface="+mn-cs"/>
              </a:rPr>
              <a:t> </a:t>
            </a:r>
            <a:r>
              <a:rPr kumimoji="0" lang="it-IT" sz="2000" b="0" i="0" u="none" strike="noStrike" kern="1200" cap="none" spc="0" normalizeH="0" baseline="0" noProof="0" err="1">
                <a:ln>
                  <a:noFill/>
                </a:ln>
                <a:effectLst/>
                <a:uLnTx/>
                <a:uFillTx/>
                <a:latin typeface="Arial" panose="020B0604020202020204" pitchFamily="34" charset="0"/>
                <a:ea typeface="+mn-ea"/>
                <a:cs typeface="+mn-cs"/>
              </a:rPr>
              <a:t>at</a:t>
            </a:r>
            <a:r>
              <a:rPr kumimoji="0" lang="it-IT" sz="2000" b="0" i="0" u="none" strike="noStrike" kern="1200" cap="none" spc="0" normalizeH="0" baseline="0" noProof="0">
                <a:ln>
                  <a:noFill/>
                </a:ln>
                <a:effectLst/>
                <a:uLnTx/>
                <a:uFillTx/>
                <a:latin typeface="Arial" panose="020B0604020202020204" pitchFamily="34" charset="0"/>
                <a:ea typeface="+mn-ea"/>
                <a:cs typeface="+mn-cs"/>
              </a:rPr>
              <a:t> </a:t>
            </a:r>
            <a:r>
              <a:rPr kumimoji="0" lang="fr-CH" sz="2000" b="1" i="0" u="none" strike="noStrike" kern="1200" cap="none" spc="0" normalizeH="0" baseline="0" noProof="0">
                <a:ln>
                  <a:noFill/>
                </a:ln>
                <a:effectLst/>
                <a:uLnTx/>
                <a:uFillTx/>
                <a:latin typeface="Arial" panose="020B0604020202020204" pitchFamily="34" charset="0"/>
                <a:ea typeface="+mn-ea"/>
                <a:cs typeface="+mn-cs"/>
              </a:rPr>
              <a:t>EASL </a:t>
            </a:r>
            <a:r>
              <a:rPr kumimoji="0" lang="fr-CH" sz="2000" b="1" i="0" u="none" strike="noStrike" kern="1200" cap="none" spc="0" normalizeH="0" baseline="0" noProof="0" err="1">
                <a:ln>
                  <a:noFill/>
                </a:ln>
                <a:effectLst/>
                <a:uLnTx/>
                <a:uFillTx/>
                <a:latin typeface="Arial" panose="020B0604020202020204" pitchFamily="34" charset="0"/>
                <a:ea typeface="+mn-ea"/>
                <a:cs typeface="+mn-cs"/>
              </a:rPr>
              <a:t>Congress</a:t>
            </a:r>
            <a:r>
              <a:rPr kumimoji="0" lang="fr-CH" sz="2000" b="1" i="0" u="none" strike="noStrike" kern="1200" cap="none" spc="0" normalizeH="0" baseline="0" noProof="0">
                <a:ln>
                  <a:noFill/>
                </a:ln>
                <a:effectLst/>
                <a:uLnTx/>
                <a:uFillTx/>
                <a:latin typeface="Arial" panose="020B0604020202020204" pitchFamily="34" charset="0"/>
                <a:ea typeface="+mn-ea"/>
                <a:cs typeface="+mn-cs"/>
              </a:rPr>
              <a:t> 2025</a:t>
            </a:r>
            <a:r>
              <a:rPr kumimoji="0" lang="fr-CH" sz="2000" b="0" i="0" u="none" strike="noStrike" kern="1200" cap="none" spc="0" normalizeH="0" baseline="0" noProof="0">
                <a:ln>
                  <a:noFill/>
                </a:ln>
                <a:effectLst/>
                <a:uLnTx/>
                <a:uFillTx/>
                <a:latin typeface="Arial" panose="020B0604020202020204" pitchFamily="34" charset="0"/>
                <a:ea typeface="+mn-ea"/>
                <a:cs typeface="+mn-cs"/>
              </a:rPr>
              <a:t>.</a:t>
            </a:r>
            <a:endParaRPr kumimoji="0" lang="en-GB" sz="2000" b="0" i="0" u="none" strike="noStrike" kern="1200" cap="none" spc="0" normalizeH="0" baseline="0" noProof="0">
              <a:ln>
                <a:noFill/>
              </a:ln>
              <a:effectLst/>
              <a:uLnTx/>
              <a:uFillTx/>
              <a:latin typeface="Arial" panose="020B0604020202020204" pitchFamily="34" charset="0"/>
              <a:ea typeface="+mn-ea"/>
              <a:cs typeface="+mn-cs"/>
            </a:endParaRPr>
          </a:p>
          <a:p>
            <a:pPr fontAlgn="base">
              <a:lnSpc>
                <a:spcPct val="100000"/>
              </a:lnSpc>
              <a:spcBef>
                <a:spcPts val="1200"/>
              </a:spcBef>
              <a:buClr>
                <a:srgbClr val="004B87"/>
              </a:buClr>
              <a:defRPr/>
            </a:pPr>
            <a:r>
              <a:rPr kumimoji="0" lang="en-US" sz="2000" b="0" i="0" u="none" strike="noStrike" kern="1200" cap="none" spc="0" normalizeH="0" baseline="0" noProof="0">
                <a:ln>
                  <a:noFill/>
                </a:ln>
                <a:effectLst/>
                <a:uLnTx/>
                <a:uFillTx/>
                <a:latin typeface="Arial" panose="020B0604020202020204" pitchFamily="34" charset="0"/>
                <a:ea typeface="+mn-ea"/>
                <a:cs typeface="+mn-cs"/>
              </a:rPr>
              <a:t>Feel free to use, adapt, and share these slides for your own personal use – please acknowledge EASL as the source​.</a:t>
            </a:r>
          </a:p>
          <a:p>
            <a:pPr fontAlgn="base">
              <a:lnSpc>
                <a:spcPct val="100000"/>
              </a:lnSpc>
              <a:spcBef>
                <a:spcPts val="1200"/>
              </a:spcBef>
              <a:buClr>
                <a:srgbClr val="004B87"/>
              </a:buClr>
              <a:defRPr/>
            </a:pPr>
            <a:r>
              <a:rPr kumimoji="0" lang="en-GB" sz="2000" b="0" i="0" u="none" strike="noStrike" kern="1200" cap="none" spc="0" normalizeH="0" baseline="0" noProof="0">
                <a:ln>
                  <a:noFill/>
                </a:ln>
                <a:effectLst/>
                <a:uLnTx/>
                <a:uFillTx/>
                <a:latin typeface="Arial" panose="020B0604020202020204" pitchFamily="34" charset="0"/>
                <a:ea typeface="+mn-ea"/>
                <a:cs typeface="+mn-cs"/>
              </a:rPr>
              <a:t>Abbreviations and full abstract texts are provided within the slide notes</a:t>
            </a:r>
            <a:r>
              <a:rPr kumimoji="0" lang="en-US" sz="2000" b="0" i="0" u="none" strike="noStrike" kern="1200" cap="none" spc="0" normalizeH="0" baseline="0" noProof="0">
                <a:ln>
                  <a:noFill/>
                </a:ln>
                <a:effectLst/>
                <a:uLnTx/>
                <a:uFillTx/>
                <a:latin typeface="Arial" panose="020B0604020202020204" pitchFamily="34" charset="0"/>
                <a:ea typeface="+mn-ea"/>
                <a:cs typeface="+mn-cs"/>
              </a:rPr>
              <a:t>​.</a:t>
            </a:r>
          </a:p>
          <a:p>
            <a:pPr fontAlgn="base">
              <a:lnSpc>
                <a:spcPct val="100000"/>
              </a:lnSpc>
              <a:spcBef>
                <a:spcPts val="1200"/>
              </a:spcBef>
              <a:buClr>
                <a:srgbClr val="004B87"/>
              </a:buClr>
              <a:defRPr/>
            </a:pPr>
            <a:r>
              <a:rPr kumimoji="0" lang="en-US" sz="2000" b="0" i="0" u="none" strike="noStrike" kern="1200" cap="none" spc="0" normalizeH="0" baseline="0" noProof="0">
                <a:ln>
                  <a:noFill/>
                </a:ln>
                <a:effectLst/>
                <a:uLnTx/>
                <a:uFillTx/>
                <a:latin typeface="Arial" panose="020B0604020202020204" pitchFamily="34" charset="0"/>
                <a:ea typeface="+mn-ea"/>
                <a:cs typeface="+mn-cs"/>
              </a:rPr>
              <a:t>Submitted abstracts are included in the slide notes but the final presented data may differ</a:t>
            </a:r>
            <a:r>
              <a:rPr kumimoji="0" lang="en-GB" sz="2000" b="0" i="0" u="none" strike="noStrike" kern="1200" cap="none" spc="0" normalizeH="0" baseline="0" noProof="0">
                <a:ln>
                  <a:noFill/>
                </a:ln>
                <a:effectLst/>
                <a:uLnTx/>
                <a:uFillTx/>
                <a:latin typeface="Arial" panose="020B0604020202020204" pitchFamily="34" charset="0"/>
                <a:ea typeface="+mn-ea"/>
                <a:cs typeface="+mn-cs"/>
              </a:rPr>
              <a:t>​.</a:t>
            </a:r>
          </a:p>
          <a:p>
            <a:pPr fontAlgn="base">
              <a:lnSpc>
                <a:spcPct val="100000"/>
              </a:lnSpc>
              <a:spcBef>
                <a:spcPts val="1200"/>
              </a:spcBef>
              <a:buClr>
                <a:srgbClr val="004B87"/>
              </a:buClr>
              <a:defRPr/>
            </a:pPr>
            <a:r>
              <a:rPr kumimoji="0" lang="en-US" sz="2000" b="0" i="0" u="none" strike="noStrike" kern="1200" cap="none" spc="0" normalizeH="0" baseline="0" noProof="0">
                <a:ln>
                  <a:noFill/>
                </a:ln>
                <a:effectLst/>
                <a:uLnTx/>
                <a:uFillTx/>
                <a:latin typeface="Arial"/>
                <a:ea typeface="+mn-ea"/>
                <a:cs typeface="+mn-cs"/>
              </a:rPr>
              <a:t>Click on this symbol      , to return to the​ contents page.</a:t>
            </a:r>
            <a:r>
              <a:rPr kumimoji="0" lang="en-GB" sz="2000" b="0" i="0" u="none" strike="noStrike" kern="1200" cap="none" spc="0" normalizeH="0" baseline="0" noProof="0">
                <a:ln>
                  <a:noFill/>
                </a:ln>
                <a:effectLst/>
                <a:uLnTx/>
                <a:uFillTx/>
                <a:latin typeface="Arial"/>
                <a:ea typeface="+mn-ea"/>
                <a:cs typeface="+mn-cs"/>
              </a:rPr>
              <a:t> </a:t>
            </a:r>
          </a:p>
          <a:p>
            <a:pPr fontAlgn="base">
              <a:lnSpc>
                <a:spcPct val="100000"/>
              </a:lnSpc>
              <a:spcBef>
                <a:spcPts val="1200"/>
              </a:spcBef>
              <a:buClr>
                <a:srgbClr val="004B87"/>
              </a:buClr>
              <a:defRPr/>
            </a:pPr>
            <a:r>
              <a:rPr lang="en-GB" sz="2000">
                <a:latin typeface="Arial"/>
              </a:rPr>
              <a:t>Click on this symbol      , to go to a specific page. </a:t>
            </a:r>
            <a:endParaRPr lang="en-US"/>
          </a:p>
        </p:txBody>
      </p:sp>
      <p:pic>
        <p:nvPicPr>
          <p:cNvPr id="6" name="Graphic 5" descr="Home with solid fill">
            <a:extLst>
              <a:ext uri="{FF2B5EF4-FFF2-40B4-BE49-F238E27FC236}">
                <a16:creationId xmlns:a16="http://schemas.microsoft.com/office/drawing/2014/main" id="{E70DDB49-7D4F-C38A-EAAB-6048117B39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7947" y="3010071"/>
            <a:ext cx="405175" cy="405175"/>
          </a:xfrm>
          <a:prstGeom prst="rect">
            <a:avLst/>
          </a:prstGeom>
        </p:spPr>
      </p:pic>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lstStyle/>
          <a:p>
            <a:r>
              <a:rPr lang="fr-CH"/>
              <a:t>About </a:t>
            </a:r>
            <a:r>
              <a:rPr lang="fr-CH" err="1"/>
              <a:t>these</a:t>
            </a:r>
            <a:r>
              <a:rPr lang="fr-CH"/>
              <a:t> Slides </a:t>
            </a:r>
            <a:endParaRPr lang="en-US"/>
          </a:p>
        </p:txBody>
      </p:sp>
      <p:sp>
        <p:nvSpPr>
          <p:cNvPr id="7" name="Rectangle: Rounded Corners 6">
            <a:extLst>
              <a:ext uri="{FF2B5EF4-FFF2-40B4-BE49-F238E27FC236}">
                <a16:creationId xmlns:a16="http://schemas.microsoft.com/office/drawing/2014/main" id="{C6249A60-E473-C0F7-251F-10A3951CE4D8}"/>
              </a:ext>
            </a:extLst>
          </p:cNvPr>
          <p:cNvSpPr/>
          <p:nvPr/>
        </p:nvSpPr>
        <p:spPr>
          <a:xfrm>
            <a:off x="2077810" y="4423308"/>
            <a:ext cx="7750629" cy="1689463"/>
          </a:xfrm>
          <a:prstGeom prst="roundRect">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61461"/>
                </a:solidFill>
                <a:effectLst/>
                <a:uLnTx/>
                <a:uFillTx/>
                <a:latin typeface="Arial" panose="020B0604020202020204"/>
                <a:ea typeface="+mn-ea"/>
                <a:cs typeface="+mn-cs"/>
              </a:rPr>
              <a:t>These slides serve as an educational resource and should not be used for patient management decisions.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E61461"/>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E61461"/>
                </a:solidFill>
                <a:latin typeface="Arial" panose="020B0604020202020204"/>
              </a:rPr>
              <a:t>Always verify information before applying it in clinical practice or using any therapies described.</a:t>
            </a:r>
            <a:endParaRPr lang="en-GB" b="1">
              <a:solidFill>
                <a:srgbClr val="E61461"/>
              </a:solidFill>
              <a:latin typeface="Arial" panose="020B0604020202020204"/>
            </a:endParaRPr>
          </a:p>
        </p:txBody>
      </p:sp>
      <p:pic>
        <p:nvPicPr>
          <p:cNvPr id="8" name="Graphic 7" descr="Home with solid fill">
            <a:hlinkClick r:id="rId4" action="ppaction://hlinksldjump"/>
            <a:extLst>
              <a:ext uri="{FF2B5EF4-FFF2-40B4-BE49-F238E27FC236}">
                <a16:creationId xmlns:a16="http://schemas.microsoft.com/office/drawing/2014/main" id="{D68218C1-F1A9-559C-561A-B9F5D0D89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54738" y="97476"/>
            <a:ext cx="374469" cy="374469"/>
          </a:xfrm>
          <a:prstGeom prst="rect">
            <a:avLst/>
          </a:prstGeom>
        </p:spPr>
      </p:pic>
      <p:pic>
        <p:nvPicPr>
          <p:cNvPr id="10" name="Graphic 9" descr="Share with solid fill">
            <a:extLst>
              <a:ext uri="{FF2B5EF4-FFF2-40B4-BE49-F238E27FC236}">
                <a16:creationId xmlns:a16="http://schemas.microsoft.com/office/drawing/2014/main" id="{6A50B894-94A1-6724-251C-5E3BBBE1BA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46899" y="3513201"/>
            <a:ext cx="346698" cy="346698"/>
          </a:xfrm>
          <a:prstGeom prst="rect">
            <a:avLst/>
          </a:prstGeom>
        </p:spPr>
      </p:pic>
    </p:spTree>
    <p:extLst>
      <p:ext uri="{BB962C8B-B14F-4D97-AF65-F5344CB8AC3E}">
        <p14:creationId xmlns:p14="http://schemas.microsoft.com/office/powerpoint/2010/main" val="1486736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A18B6-F9BC-6B22-D6C9-28625571D06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EBF1DE4-3010-1763-CA96-158E5CB10EFF}"/>
              </a:ext>
            </a:extLst>
          </p:cNvPr>
          <p:cNvSpPr/>
          <p:nvPr/>
        </p:nvSpPr>
        <p:spPr>
          <a:xfrm>
            <a:off x="352426" y="832388"/>
            <a:ext cx="8184350" cy="5484329"/>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378F2C84-9EC9-E806-DC99-AC042D667E3C}"/>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dirty="0" err="1">
                <a:solidFill>
                  <a:schemeClr val="bg1"/>
                </a:solidFill>
                <a:effectLst/>
                <a:latin typeface="Arial" panose="020B0604020202020204" pitchFamily="34" charset="0"/>
              </a:rPr>
              <a:t>Results</a:t>
            </a:r>
            <a:r>
              <a:rPr lang="fr-CH" b="1" i="0" dirty="0">
                <a:solidFill>
                  <a:schemeClr val="bg1"/>
                </a:solidFill>
                <a:effectLst/>
                <a:latin typeface="Arial" panose="020B0604020202020204" pitchFamily="34" charset="0"/>
              </a:rPr>
              <a:t> (</a:t>
            </a:r>
            <a:r>
              <a:rPr lang="fr-CH" b="1" i="0" dirty="0" err="1">
                <a:solidFill>
                  <a:schemeClr val="bg1"/>
                </a:solidFill>
                <a:effectLst/>
                <a:latin typeface="Arial" panose="020B0604020202020204" pitchFamily="34" charset="0"/>
              </a:rPr>
              <a:t>cont</a:t>
            </a:r>
            <a:r>
              <a:rPr lang="fr-CH" b="1" i="0" dirty="0">
                <a:solidFill>
                  <a:schemeClr val="bg1"/>
                </a:solidFill>
                <a:effectLst/>
                <a:latin typeface="Arial" panose="020B0604020202020204" pitchFamily="34" charset="0"/>
              </a:rPr>
              <a:t>.)</a:t>
            </a:r>
            <a:endParaRPr lang="en-US" b="1" i="0" dirty="0">
              <a:solidFill>
                <a:schemeClr val="bg1"/>
              </a:solidFill>
              <a:effectLst/>
            </a:endParaRPr>
          </a:p>
        </p:txBody>
      </p:sp>
      <p:sp>
        <p:nvSpPr>
          <p:cNvPr id="73" name="Rectangle: Rounded Corners 72">
            <a:extLst>
              <a:ext uri="{FF2B5EF4-FFF2-40B4-BE49-F238E27FC236}">
                <a16:creationId xmlns:a16="http://schemas.microsoft.com/office/drawing/2014/main" id="{068180E1-35E0-62FA-4F0D-41A5C9DCEA38}"/>
              </a:ext>
            </a:extLst>
          </p:cNvPr>
          <p:cNvSpPr/>
          <p:nvPr/>
        </p:nvSpPr>
        <p:spPr>
          <a:xfrm>
            <a:off x="8654251" y="832388"/>
            <a:ext cx="3185324" cy="5484329"/>
          </a:xfrm>
          <a:prstGeom prst="roundRect">
            <a:avLst>
              <a:gd name="adj" fmla="val 2714"/>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6" name="Rectangle: Rounded Corners 75">
            <a:extLst>
              <a:ext uri="{FF2B5EF4-FFF2-40B4-BE49-F238E27FC236}">
                <a16:creationId xmlns:a16="http://schemas.microsoft.com/office/drawing/2014/main" id="{6294FC70-4202-A229-58EA-E33CD67D398B}"/>
              </a:ext>
            </a:extLst>
          </p:cNvPr>
          <p:cNvSpPr/>
          <p:nvPr/>
        </p:nvSpPr>
        <p:spPr>
          <a:xfrm>
            <a:off x="8814741"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Conclusion</a:t>
            </a:r>
            <a:endParaRPr lang="en-US" b="1" i="0">
              <a:solidFill>
                <a:schemeClr val="bg1"/>
              </a:solidFill>
              <a:effectLst/>
            </a:endParaRPr>
          </a:p>
        </p:txBody>
      </p:sp>
      <p:sp>
        <p:nvSpPr>
          <p:cNvPr id="77" name="TextBox 76">
            <a:extLst>
              <a:ext uri="{FF2B5EF4-FFF2-40B4-BE49-F238E27FC236}">
                <a16:creationId xmlns:a16="http://schemas.microsoft.com/office/drawing/2014/main" id="{E82DEC3F-F3A4-02ED-031A-38AA374F4578}"/>
              </a:ext>
            </a:extLst>
          </p:cNvPr>
          <p:cNvSpPr txBox="1"/>
          <p:nvPr/>
        </p:nvSpPr>
        <p:spPr>
          <a:xfrm>
            <a:off x="8785009" y="1359876"/>
            <a:ext cx="2937091" cy="4770537"/>
          </a:xfrm>
          <a:prstGeom prst="rect">
            <a:avLst/>
          </a:prstGeom>
          <a:noFill/>
        </p:spPr>
        <p:txBody>
          <a:bodyPr wrap="square">
            <a:spAutoFit/>
          </a:bodyPr>
          <a:lstStyle/>
          <a:p>
            <a:pPr marL="285750" marR="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NIVO + IPI efficacy vs LEN/SOR was consistent across ALBI subgroups.</a:t>
            </a:r>
          </a:p>
          <a:p>
            <a:pPr marL="285750" marR="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Safety, including hepatic safety, was comparable across ALBI subgroups.</a:t>
            </a:r>
          </a:p>
          <a:p>
            <a:pPr marL="285750" marR="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NIVO + IPI showed a </a:t>
            </a:r>
            <a:r>
              <a:rPr lang="en-US" sz="1600" dirty="0" err="1">
                <a:effectLst/>
                <a:latin typeface="Arial" panose="020B0604020202020204" pitchFamily="34" charset="0"/>
                <a:cs typeface="Arial" panose="020B0604020202020204" pitchFamily="34" charset="0"/>
              </a:rPr>
              <a:t>favourable</a:t>
            </a:r>
            <a:r>
              <a:rPr lang="en-US" sz="1600" dirty="0">
                <a:effectLst/>
                <a:latin typeface="Arial" panose="020B0604020202020204" pitchFamily="34" charset="0"/>
                <a:cs typeface="Arial" panose="020B0604020202020204" pitchFamily="34" charset="0"/>
              </a:rPr>
              <a:t> benefit-risk profile across ALBI grades.</a:t>
            </a:r>
          </a:p>
          <a:p>
            <a:pPr marL="285750" marR="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Time to liver function deterioration was longer with NIVO + IPI, suggesting benefit in preserving liver function.</a:t>
            </a:r>
          </a:p>
          <a:p>
            <a:pPr marL="285750" marR="0" indent="-285750">
              <a:buFont typeface="Arial" panose="020B0604020202020204" pitchFamily="34" charset="0"/>
              <a:buChar char="•"/>
            </a:pPr>
            <a:r>
              <a:rPr lang="en-US" sz="1600" dirty="0">
                <a:effectLst/>
                <a:latin typeface="Arial" panose="020B0604020202020204" pitchFamily="34" charset="0"/>
                <a:cs typeface="Arial" panose="020B0604020202020204" pitchFamily="34" charset="0"/>
              </a:rPr>
              <a:t>These results support NIVO + IPI as a 1L treatment option for pts with </a:t>
            </a:r>
            <a:r>
              <a:rPr lang="en-US" sz="1600" dirty="0" err="1">
                <a:effectLst/>
                <a:latin typeface="Arial" panose="020B0604020202020204" pitchFamily="34" charset="0"/>
                <a:cs typeface="Arial" panose="020B0604020202020204" pitchFamily="34" charset="0"/>
              </a:rPr>
              <a:t>uHCC</a:t>
            </a:r>
            <a:r>
              <a:rPr lang="en-US" sz="1600" dirty="0">
                <a:effectLst/>
                <a:latin typeface="Arial" panose="020B0604020202020204" pitchFamily="34" charset="0"/>
                <a:cs typeface="Arial" panose="020B0604020202020204" pitchFamily="34" charset="0"/>
              </a:rPr>
              <a:t>, regardless of baseline liver function.</a:t>
            </a:r>
          </a:p>
        </p:txBody>
      </p:sp>
      <p:pic>
        <p:nvPicPr>
          <p:cNvPr id="2" name="Graphic 1" descr="Home with solid fill">
            <a:hlinkClick r:id="rId3" action="ppaction://hlinksldjump"/>
            <a:extLst>
              <a:ext uri="{FF2B5EF4-FFF2-40B4-BE49-F238E27FC236}">
                <a16:creationId xmlns:a16="http://schemas.microsoft.com/office/drawing/2014/main" id="{8D9EDEE6-D6AE-40CB-AC24-EBBD5E73AE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4738" y="97476"/>
            <a:ext cx="374469" cy="374469"/>
          </a:xfrm>
          <a:prstGeom prst="rect">
            <a:avLst/>
          </a:prstGeom>
        </p:spPr>
      </p:pic>
      <p:sp>
        <p:nvSpPr>
          <p:cNvPr id="9" name="Title 1">
            <a:extLst>
              <a:ext uri="{FF2B5EF4-FFF2-40B4-BE49-F238E27FC236}">
                <a16:creationId xmlns:a16="http://schemas.microsoft.com/office/drawing/2014/main" id="{F561DD60-B980-93A0-E91D-8246A7C21504}"/>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dirty="0">
                <a:latin typeface="Arial" panose="020B0604020202020204" pitchFamily="34" charset="0"/>
                <a:ea typeface="Times New Roman" panose="02020603050405020304" pitchFamily="18" charset="0"/>
              </a:rPr>
              <a:t>GS-005 </a:t>
            </a:r>
            <a:r>
              <a:rPr lang="en-US" sz="1800" kern="0" dirty="0">
                <a:latin typeface="Arial" panose="020B0604020202020204" pitchFamily="34" charset="0"/>
                <a:ea typeface="Times New Roman" panose="02020603050405020304" pitchFamily="18" charset="0"/>
              </a:rPr>
              <a:t>Outcomes by liver function in patients with unresectable hepatocellular carcinoma treated with nivolumab plus ipilimumab vs </a:t>
            </a:r>
            <a:r>
              <a:rPr lang="en-US" sz="1800" kern="0" dirty="0" err="1">
                <a:latin typeface="Arial" panose="020B0604020202020204" pitchFamily="34" charset="0"/>
                <a:ea typeface="Times New Roman" panose="02020603050405020304" pitchFamily="18" charset="0"/>
              </a:rPr>
              <a:t>lenvatinib</a:t>
            </a:r>
            <a:r>
              <a:rPr lang="en-US" sz="1800" kern="0" dirty="0">
                <a:latin typeface="Arial" panose="020B0604020202020204" pitchFamily="34" charset="0"/>
                <a:ea typeface="Times New Roman" panose="02020603050405020304" pitchFamily="18" charset="0"/>
              </a:rPr>
              <a:t> or sorafenib in the </a:t>
            </a:r>
            <a:r>
              <a:rPr lang="en-US" sz="1800" kern="0" dirty="0" err="1">
                <a:latin typeface="Arial" panose="020B0604020202020204" pitchFamily="34" charset="0"/>
                <a:ea typeface="Times New Roman" panose="02020603050405020304" pitchFamily="18" charset="0"/>
              </a:rPr>
              <a:t>CheckMate</a:t>
            </a:r>
            <a:r>
              <a:rPr lang="en-US" sz="1800" kern="0" dirty="0">
                <a:latin typeface="Arial" panose="020B0604020202020204" pitchFamily="34" charset="0"/>
                <a:ea typeface="Times New Roman" panose="02020603050405020304" pitchFamily="18" charset="0"/>
              </a:rPr>
              <a:t> 9DW trial </a:t>
            </a:r>
          </a:p>
        </p:txBody>
      </p:sp>
      <p:grpSp>
        <p:nvGrpSpPr>
          <p:cNvPr id="16" name="Group 15">
            <a:extLst>
              <a:ext uri="{FF2B5EF4-FFF2-40B4-BE49-F238E27FC236}">
                <a16:creationId xmlns:a16="http://schemas.microsoft.com/office/drawing/2014/main" id="{74207C1E-E864-3A9F-8A62-A74AFE944EE6}"/>
              </a:ext>
            </a:extLst>
          </p:cNvPr>
          <p:cNvGrpSpPr/>
          <p:nvPr/>
        </p:nvGrpSpPr>
        <p:grpSpPr>
          <a:xfrm>
            <a:off x="537078" y="1344230"/>
            <a:ext cx="3885734" cy="310136"/>
            <a:chOff x="1675429" y="1519199"/>
            <a:chExt cx="2939569" cy="251108"/>
          </a:xfrm>
          <a:solidFill>
            <a:srgbClr val="F0D5E0"/>
          </a:solidFill>
        </p:grpSpPr>
        <p:sp>
          <p:nvSpPr>
            <p:cNvPr id="18" name="Rectangle: Rounded Corners 17">
              <a:extLst>
                <a:ext uri="{FF2B5EF4-FFF2-40B4-BE49-F238E27FC236}">
                  <a16:creationId xmlns:a16="http://schemas.microsoft.com/office/drawing/2014/main" id="{FB0D27EA-DEC2-9611-6CD2-740CB620F54B}"/>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9" name="TextBox 18">
              <a:extLst>
                <a:ext uri="{FF2B5EF4-FFF2-40B4-BE49-F238E27FC236}">
                  <a16:creationId xmlns:a16="http://schemas.microsoft.com/office/drawing/2014/main" id="{C492A048-DDF7-3C0A-860E-C210CB702E0C}"/>
                </a:ext>
              </a:extLst>
            </p:cNvPr>
            <p:cNvSpPr txBox="1"/>
            <p:nvPr/>
          </p:nvSpPr>
          <p:spPr>
            <a:xfrm>
              <a:off x="1684126" y="1519199"/>
              <a:ext cx="2930872" cy="249198"/>
            </a:xfrm>
            <a:prstGeom prst="rect">
              <a:avLst/>
            </a:prstGeom>
            <a:grpFill/>
          </p:spPr>
          <p:txBody>
            <a:bodyPr wrap="square">
              <a:spAutoFit/>
            </a:bodyPr>
            <a:lstStyle/>
            <a:p>
              <a:r>
                <a:rPr lang="fr-CH" sz="1400" b="1" dirty="0" err="1">
                  <a:solidFill>
                    <a:srgbClr val="E61461"/>
                  </a:solidFill>
                  <a:latin typeface="Arial" panose="020B0604020202020204" pitchFamily="34" charset="0"/>
                  <a:cs typeface="Arial" panose="020B0604020202020204" pitchFamily="34" charset="0"/>
                </a:rPr>
                <a:t>TRAEs</a:t>
              </a:r>
              <a:r>
                <a:rPr lang="fr-CH" sz="1400" b="1" dirty="0">
                  <a:solidFill>
                    <a:srgbClr val="E61461"/>
                  </a:solidFill>
                  <a:latin typeface="Arial" panose="020B0604020202020204" pitchFamily="34" charset="0"/>
                  <a:cs typeface="Arial" panose="020B0604020202020204" pitchFamily="34" charset="0"/>
                </a:rPr>
                <a:t> by ALBI grade</a:t>
              </a:r>
              <a:endParaRPr lang="en-US" sz="1400" b="1" dirty="0">
                <a:solidFill>
                  <a:srgbClr val="E61461"/>
                </a:solidFill>
                <a:latin typeface="Arial" panose="020B0604020202020204" pitchFamily="34" charset="0"/>
                <a:cs typeface="Arial" panose="020B0604020202020204" pitchFamily="34" charset="0"/>
              </a:endParaRPr>
            </a:p>
          </p:txBody>
        </p:sp>
      </p:grpSp>
      <p:pic>
        <p:nvPicPr>
          <p:cNvPr id="20" name="Picture 19">
            <a:extLst>
              <a:ext uri="{FF2B5EF4-FFF2-40B4-BE49-F238E27FC236}">
                <a16:creationId xmlns:a16="http://schemas.microsoft.com/office/drawing/2014/main" id="{9D11918C-FDD4-C4D6-A272-0BE150B4F131}"/>
              </a:ext>
            </a:extLst>
          </p:cNvPr>
          <p:cNvPicPr>
            <a:picLocks noChangeAspect="1"/>
          </p:cNvPicPr>
          <p:nvPr/>
        </p:nvPicPr>
        <p:blipFill>
          <a:blip r:embed="rId6"/>
          <a:stretch>
            <a:fillRect/>
          </a:stretch>
        </p:blipFill>
        <p:spPr>
          <a:xfrm>
            <a:off x="1659865" y="3830039"/>
            <a:ext cx="5139105" cy="2362125"/>
          </a:xfrm>
          <a:prstGeom prst="rect">
            <a:avLst/>
          </a:prstGeom>
        </p:spPr>
      </p:pic>
      <p:graphicFrame>
        <p:nvGraphicFramePr>
          <p:cNvPr id="64" name="Content Placeholder 7">
            <a:extLst>
              <a:ext uri="{FF2B5EF4-FFF2-40B4-BE49-F238E27FC236}">
                <a16:creationId xmlns:a16="http://schemas.microsoft.com/office/drawing/2014/main" id="{1FAC4B09-6326-F132-C29A-D36C038A42A1}"/>
              </a:ext>
            </a:extLst>
          </p:cNvPr>
          <p:cNvGraphicFramePr>
            <a:graphicFrameLocks noGrp="1"/>
          </p:cNvGraphicFramePr>
          <p:nvPr>
            <p:ph sz="half" idx="1"/>
            <p:extLst>
              <p:ext uri="{D42A27DB-BD31-4B8C-83A1-F6EECF244321}">
                <p14:modId xmlns:p14="http://schemas.microsoft.com/office/powerpoint/2010/main" val="1485827172"/>
              </p:ext>
            </p:extLst>
          </p:nvPr>
        </p:nvGraphicFramePr>
        <p:xfrm>
          <a:off x="548574" y="1652007"/>
          <a:ext cx="7254078" cy="2053480"/>
        </p:xfrm>
        <a:graphic>
          <a:graphicData uri="http://schemas.openxmlformats.org/drawingml/2006/table">
            <a:tbl>
              <a:tblPr firstRow="1" bandRow="1"/>
              <a:tblGrid>
                <a:gridCol w="2499326">
                  <a:extLst>
                    <a:ext uri="{9D8B030D-6E8A-4147-A177-3AD203B41FA5}">
                      <a16:colId xmlns:a16="http://schemas.microsoft.com/office/drawing/2014/main" val="4007963842"/>
                    </a:ext>
                  </a:extLst>
                </a:gridCol>
                <a:gridCol w="594344">
                  <a:extLst>
                    <a:ext uri="{9D8B030D-6E8A-4147-A177-3AD203B41FA5}">
                      <a16:colId xmlns:a16="http://schemas.microsoft.com/office/drawing/2014/main" val="2298258422"/>
                    </a:ext>
                  </a:extLst>
                </a:gridCol>
                <a:gridCol w="594344">
                  <a:extLst>
                    <a:ext uri="{9D8B030D-6E8A-4147-A177-3AD203B41FA5}">
                      <a16:colId xmlns:a16="http://schemas.microsoft.com/office/drawing/2014/main" val="2640827404"/>
                    </a:ext>
                  </a:extLst>
                </a:gridCol>
                <a:gridCol w="594344">
                  <a:extLst>
                    <a:ext uri="{9D8B030D-6E8A-4147-A177-3AD203B41FA5}">
                      <a16:colId xmlns:a16="http://schemas.microsoft.com/office/drawing/2014/main" val="2934000077"/>
                    </a:ext>
                  </a:extLst>
                </a:gridCol>
                <a:gridCol w="594344">
                  <a:extLst>
                    <a:ext uri="{9D8B030D-6E8A-4147-A177-3AD203B41FA5}">
                      <a16:colId xmlns:a16="http://schemas.microsoft.com/office/drawing/2014/main" val="3017213632"/>
                    </a:ext>
                  </a:extLst>
                </a:gridCol>
                <a:gridCol w="594344">
                  <a:extLst>
                    <a:ext uri="{9D8B030D-6E8A-4147-A177-3AD203B41FA5}">
                      <a16:colId xmlns:a16="http://schemas.microsoft.com/office/drawing/2014/main" val="1717763052"/>
                    </a:ext>
                  </a:extLst>
                </a:gridCol>
                <a:gridCol w="594344">
                  <a:extLst>
                    <a:ext uri="{9D8B030D-6E8A-4147-A177-3AD203B41FA5}">
                      <a16:colId xmlns:a16="http://schemas.microsoft.com/office/drawing/2014/main" val="1640757767"/>
                    </a:ext>
                  </a:extLst>
                </a:gridCol>
                <a:gridCol w="594344">
                  <a:extLst>
                    <a:ext uri="{9D8B030D-6E8A-4147-A177-3AD203B41FA5}">
                      <a16:colId xmlns:a16="http://schemas.microsoft.com/office/drawing/2014/main" val="368691182"/>
                    </a:ext>
                  </a:extLst>
                </a:gridCol>
                <a:gridCol w="594344">
                  <a:extLst>
                    <a:ext uri="{9D8B030D-6E8A-4147-A177-3AD203B41FA5}">
                      <a16:colId xmlns:a16="http://schemas.microsoft.com/office/drawing/2014/main" val="1333945265"/>
                    </a:ext>
                  </a:extLst>
                </a:gridCol>
              </a:tblGrid>
              <a:tr h="182534">
                <a:tc rowSpan="3">
                  <a:txBody>
                    <a:bodyPr/>
                    <a:lstStyle/>
                    <a:p>
                      <a:pPr>
                        <a:lnSpc>
                          <a:spcPct val="95000"/>
                        </a:lnSpc>
                      </a:pPr>
                      <a:r>
                        <a:rPr lang="en-US" sz="900" b="1" dirty="0">
                          <a:solidFill>
                            <a:schemeClr val="bg1"/>
                          </a:solidFill>
                          <a:latin typeface="Arial" panose="020B0604020202020204" pitchFamily="34" charset="0"/>
                          <a:cs typeface="Arial" panose="020B0604020202020204" pitchFamily="34" charset="0"/>
                        </a:rPr>
                        <a:t>All treated patients, n (%)</a:t>
                      </a:r>
                      <a:endParaRPr lang="en-US" sz="900" b="1" baseline="0" dirty="0">
                        <a:solidFill>
                          <a:schemeClr val="bg1"/>
                        </a:solidFill>
                        <a:latin typeface="Arial" panose="020B0604020202020204" pitchFamily="34" charset="0"/>
                        <a:cs typeface="Arial" panose="020B0604020202020204" pitchFamily="34" charset="0"/>
                      </a:endParaRPr>
                    </a:p>
                  </a:txBody>
                  <a:tcPr marL="91453" marR="27432" anchor="b">
                    <a:lnL w="12700" cap="flat" cmpd="sng" algn="ctr">
                      <a:solidFill>
                        <a:srgbClr val="59545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95454"/>
                    </a:solidFill>
                  </a:tcPr>
                </a:tc>
                <a:tc gridSpan="4">
                  <a:txBody>
                    <a:bodyPr/>
                    <a:lstStyle/>
                    <a:p>
                      <a:pPr algn="ctr">
                        <a:lnSpc>
                          <a:spcPct val="95000"/>
                        </a:lnSpc>
                      </a:pPr>
                      <a:r>
                        <a:rPr lang="en-US" sz="900" b="1">
                          <a:solidFill>
                            <a:schemeClr val="bg1"/>
                          </a:solidFill>
                          <a:latin typeface="Arial" panose="020B0604020202020204" pitchFamily="34" charset="0"/>
                          <a:cs typeface="Arial" panose="020B0604020202020204" pitchFamily="34" charset="0"/>
                        </a:rPr>
                        <a:t>ALBI grade 1</a:t>
                      </a:r>
                    </a:p>
                  </a:txBody>
                  <a:tcPr marL="46800" marR="46800" marT="18000" marB="18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95454"/>
                    </a:solidFill>
                  </a:tcPr>
                </a:tc>
                <a:tc hMerge="1">
                  <a:txBody>
                    <a:bodyPr/>
                    <a:lstStyle/>
                    <a:p>
                      <a:pPr algn="ctr">
                        <a:lnSpc>
                          <a:spcPct val="95000"/>
                        </a:lnSpc>
                      </a:pPr>
                      <a:endParaRPr lang="en-US" sz="1300" b="1">
                        <a:solidFill>
                          <a:schemeClr val="bg1"/>
                        </a:solidFill>
                        <a:latin typeface="+mn-lt"/>
                      </a:endParaRPr>
                    </a:p>
                  </a:txBody>
                  <a:tcPr marL="46800" marR="46800" marT="18000" marB="18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95454"/>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95454"/>
                    </a:solidFill>
                  </a:tcPr>
                </a:tc>
                <a:tc hMerge="1">
                  <a:txBody>
                    <a:bodyPr/>
                    <a:lstStyle/>
                    <a:p>
                      <a:pPr algn="ctr">
                        <a:lnSpc>
                          <a:spcPct val="95000"/>
                        </a:lnSpc>
                      </a:pPr>
                      <a:endParaRPr lang="en-US" sz="1300" b="1">
                        <a:solidFill>
                          <a:schemeClr val="bg1"/>
                        </a:solidFill>
                        <a:latin typeface="+mn-lt"/>
                      </a:endParaRPr>
                    </a:p>
                  </a:txBody>
                  <a:tcPr marL="46800" marR="46800" marT="18000" marB="18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95454"/>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95454"/>
                    </a:solidFill>
                  </a:tcPr>
                </a:tc>
                <a:tc hMerge="1">
                  <a:txBody>
                    <a:bodyPr/>
                    <a:lstStyle/>
                    <a:p>
                      <a:pPr algn="ctr">
                        <a:lnSpc>
                          <a:spcPct val="95000"/>
                        </a:lnSpc>
                      </a:pPr>
                      <a:endParaRPr lang="en-US" sz="1300" b="1">
                        <a:solidFill>
                          <a:schemeClr val="bg1"/>
                        </a:solidFill>
                        <a:latin typeface="+mn-lt"/>
                      </a:endParaRPr>
                    </a:p>
                  </a:txBody>
                  <a:tcPr marL="46800" marR="46800" marT="18000" marB="180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95454"/>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95454"/>
                    </a:solidFill>
                  </a:tcPr>
                </a:tc>
                <a:tc gridSpan="4">
                  <a:txBody>
                    <a:bodyPr/>
                    <a:lstStyle/>
                    <a:p>
                      <a:pPr algn="ctr">
                        <a:lnSpc>
                          <a:spcPct val="95000"/>
                        </a:lnSpc>
                      </a:pPr>
                      <a:r>
                        <a:rPr lang="en-US" sz="900" b="1" dirty="0">
                          <a:solidFill>
                            <a:schemeClr val="bg1"/>
                          </a:solidFill>
                          <a:latin typeface="Arial" panose="020B0604020202020204" pitchFamily="34" charset="0"/>
                          <a:cs typeface="Arial" panose="020B0604020202020204" pitchFamily="34" charset="0"/>
                        </a:rPr>
                        <a:t>ALBI grade 2/3</a:t>
                      </a:r>
                    </a:p>
                  </a:txBody>
                  <a:tcPr marL="46800" marR="46800" marT="18000" marB="1800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95454"/>
                    </a:solidFill>
                  </a:tcPr>
                </a:tc>
                <a:tc hMerge="1">
                  <a:txBody>
                    <a:bodyPr/>
                    <a:lstStyle/>
                    <a:p>
                      <a:endParaRPr lang="en-US"/>
                    </a:p>
                  </a:txBody>
                  <a:tcPr/>
                </a:tc>
                <a:tc hMerge="1">
                  <a:txBody>
                    <a:bodyP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300" b="1" u="none" strike="noStrike" kern="1200" cap="none" spc="0" normalizeH="0" baseline="0">
                        <a:ln>
                          <a:noFill/>
                        </a:ln>
                        <a:solidFill>
                          <a:schemeClr val="bg1"/>
                        </a:solidFill>
                        <a:effectLst/>
                        <a:uLnTx/>
                        <a:uFillTx/>
                        <a:latin typeface="+mn-lt"/>
                        <a:ea typeface="+mn-ea"/>
                        <a:cs typeface="+mn-cs"/>
                      </a:endParaRPr>
                    </a:p>
                  </a:txBody>
                  <a:tcPr marL="46800" marR="46800" marT="18000" marB="18000" anchor="ctr">
                    <a:lnL w="12700" cap="flat" cmpd="sng" algn="ctr">
                      <a:solidFill>
                        <a:srgbClr val="FFFFFF"/>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solidFill>
                        <a:srgbClr val="595454"/>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95454"/>
                    </a:solidFill>
                  </a:tcPr>
                </a:tc>
                <a:tc hMerge="1">
                  <a:txBody>
                    <a:bodyPr/>
                    <a:lstStyle/>
                    <a:p>
                      <a:endParaRPr lang="en-US"/>
                    </a:p>
                  </a:txBody>
                  <a:tcPr/>
                </a:tc>
                <a:extLst>
                  <a:ext uri="{0D108BD9-81ED-4DB2-BD59-A6C34878D82A}">
                    <a16:rowId xmlns:a16="http://schemas.microsoft.com/office/drawing/2014/main" val="955001510"/>
                  </a:ext>
                </a:extLst>
              </a:tr>
              <a:tr h="236584">
                <a:tc vMerge="1">
                  <a:txBody>
                    <a:bodyPr/>
                    <a:lstStyle>
                      <a:lvl1pPr marL="0" algn="l" defTabSz="914400" rtl="0" eaLnBrk="1" latinLnBrk="0" hangingPunct="1">
                        <a:defRPr sz="2000" b="1" kern="1200">
                          <a:solidFill>
                            <a:schemeClr val="lt1"/>
                          </a:solidFill>
                          <a:latin typeface="Trebuchet MS" panose="020B0603020202020204"/>
                        </a:defRPr>
                      </a:lvl1pPr>
                      <a:lvl2pPr marL="457200" algn="l" defTabSz="914400" rtl="0" eaLnBrk="1" latinLnBrk="0" hangingPunct="1">
                        <a:defRPr sz="2000" b="1" kern="1200">
                          <a:solidFill>
                            <a:schemeClr val="lt1"/>
                          </a:solidFill>
                          <a:latin typeface="Trebuchet MS" panose="020B0603020202020204"/>
                        </a:defRPr>
                      </a:lvl2pPr>
                      <a:lvl3pPr marL="914400" algn="l" defTabSz="914400" rtl="0" eaLnBrk="1" latinLnBrk="0" hangingPunct="1">
                        <a:defRPr sz="2000" b="1" kern="1200">
                          <a:solidFill>
                            <a:schemeClr val="lt1"/>
                          </a:solidFill>
                          <a:latin typeface="Trebuchet MS" panose="020B0603020202020204"/>
                        </a:defRPr>
                      </a:lvl3pPr>
                      <a:lvl4pPr marL="1371600" algn="l" defTabSz="914400" rtl="0" eaLnBrk="1" latinLnBrk="0" hangingPunct="1">
                        <a:defRPr sz="2000" b="1" kern="1200">
                          <a:solidFill>
                            <a:schemeClr val="lt1"/>
                          </a:solidFill>
                          <a:latin typeface="Trebuchet MS" panose="020B0603020202020204"/>
                        </a:defRPr>
                      </a:lvl4pPr>
                      <a:lvl5pPr marL="1828800" algn="l" defTabSz="914400" rtl="0" eaLnBrk="1" latinLnBrk="0" hangingPunct="1">
                        <a:defRPr sz="2000" b="1" kern="1200">
                          <a:solidFill>
                            <a:schemeClr val="lt1"/>
                          </a:solidFill>
                          <a:latin typeface="Trebuchet MS" panose="020B0603020202020204"/>
                        </a:defRPr>
                      </a:lvl5pPr>
                      <a:lvl6pPr marL="2286000" algn="l" defTabSz="914400" rtl="0" eaLnBrk="1" latinLnBrk="0" hangingPunct="1">
                        <a:defRPr sz="2000" b="1" kern="1200">
                          <a:solidFill>
                            <a:schemeClr val="lt1"/>
                          </a:solidFill>
                          <a:latin typeface="Trebuchet MS" panose="020B0603020202020204"/>
                        </a:defRPr>
                      </a:lvl6pPr>
                      <a:lvl7pPr marL="2743200" algn="l" defTabSz="914400" rtl="0" eaLnBrk="1" latinLnBrk="0" hangingPunct="1">
                        <a:defRPr sz="2000" b="1" kern="1200">
                          <a:solidFill>
                            <a:schemeClr val="lt1"/>
                          </a:solidFill>
                          <a:latin typeface="Trebuchet MS" panose="020B0603020202020204"/>
                        </a:defRPr>
                      </a:lvl7pPr>
                      <a:lvl8pPr marL="3200400" algn="l" defTabSz="914400" rtl="0" eaLnBrk="1" latinLnBrk="0" hangingPunct="1">
                        <a:defRPr sz="2000" b="1" kern="1200">
                          <a:solidFill>
                            <a:schemeClr val="lt1"/>
                          </a:solidFill>
                          <a:latin typeface="Trebuchet MS" panose="020B0603020202020204"/>
                        </a:defRPr>
                      </a:lvl8pPr>
                      <a:lvl9pPr marL="3657600" algn="l" defTabSz="914400" rtl="0" eaLnBrk="1" latinLnBrk="0" hangingPunct="1">
                        <a:defRPr sz="2000" b="1" kern="1200">
                          <a:solidFill>
                            <a:schemeClr val="lt1"/>
                          </a:solidFill>
                          <a:latin typeface="Trebuchet MS" panose="020B0603020202020204"/>
                        </a:defRPr>
                      </a:lvl9pPr>
                    </a:lstStyle>
                    <a:p>
                      <a:endParaRPr/>
                    </a:p>
                  </a:txBody>
                  <a:tcPr marL="91453" marR="27432" anchor="b">
                    <a:lnL w="12700" cap="flat" cmpd="sng" algn="ctr">
                      <a:solidFill>
                        <a:srgbClr val="59545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95454"/>
                    </a:solidFill>
                  </a:tcPr>
                </a:tc>
                <a:tc gridSpan="2">
                  <a:txBody>
                    <a:bodyPr/>
                    <a:lstStyle>
                      <a:lvl1pPr marL="0" algn="l" defTabSz="914400" rtl="0" eaLnBrk="1" latinLnBrk="0" hangingPunct="1">
                        <a:defRPr sz="2000" b="1" kern="1200">
                          <a:solidFill>
                            <a:schemeClr val="lt1"/>
                          </a:solidFill>
                          <a:latin typeface="Trebuchet MS" panose="020B0603020202020204"/>
                        </a:defRPr>
                      </a:lvl1pPr>
                      <a:lvl2pPr marL="457200" algn="l" defTabSz="914400" rtl="0" eaLnBrk="1" latinLnBrk="0" hangingPunct="1">
                        <a:defRPr sz="2000" b="1" kern="1200">
                          <a:solidFill>
                            <a:schemeClr val="lt1"/>
                          </a:solidFill>
                          <a:latin typeface="Trebuchet MS" panose="020B0603020202020204"/>
                        </a:defRPr>
                      </a:lvl2pPr>
                      <a:lvl3pPr marL="914400" algn="l" defTabSz="914400" rtl="0" eaLnBrk="1" latinLnBrk="0" hangingPunct="1">
                        <a:defRPr sz="2000" b="1" kern="1200">
                          <a:solidFill>
                            <a:schemeClr val="lt1"/>
                          </a:solidFill>
                          <a:latin typeface="Trebuchet MS" panose="020B0603020202020204"/>
                        </a:defRPr>
                      </a:lvl3pPr>
                      <a:lvl4pPr marL="1371600" algn="l" defTabSz="914400" rtl="0" eaLnBrk="1" latinLnBrk="0" hangingPunct="1">
                        <a:defRPr sz="2000" b="1" kern="1200">
                          <a:solidFill>
                            <a:schemeClr val="lt1"/>
                          </a:solidFill>
                          <a:latin typeface="Trebuchet MS" panose="020B0603020202020204"/>
                        </a:defRPr>
                      </a:lvl4pPr>
                      <a:lvl5pPr marL="1828800" algn="l" defTabSz="914400" rtl="0" eaLnBrk="1" latinLnBrk="0" hangingPunct="1">
                        <a:defRPr sz="2000" b="1" kern="1200">
                          <a:solidFill>
                            <a:schemeClr val="lt1"/>
                          </a:solidFill>
                          <a:latin typeface="Trebuchet MS" panose="020B0603020202020204"/>
                        </a:defRPr>
                      </a:lvl5pPr>
                      <a:lvl6pPr marL="2286000" algn="l" defTabSz="914400" rtl="0" eaLnBrk="1" latinLnBrk="0" hangingPunct="1">
                        <a:defRPr sz="2000" b="1" kern="1200">
                          <a:solidFill>
                            <a:schemeClr val="lt1"/>
                          </a:solidFill>
                          <a:latin typeface="Trebuchet MS" panose="020B0603020202020204"/>
                        </a:defRPr>
                      </a:lvl6pPr>
                      <a:lvl7pPr marL="2743200" algn="l" defTabSz="914400" rtl="0" eaLnBrk="1" latinLnBrk="0" hangingPunct="1">
                        <a:defRPr sz="2000" b="1" kern="1200">
                          <a:solidFill>
                            <a:schemeClr val="lt1"/>
                          </a:solidFill>
                          <a:latin typeface="Trebuchet MS" panose="020B0603020202020204"/>
                        </a:defRPr>
                      </a:lvl7pPr>
                      <a:lvl8pPr marL="3200400" algn="l" defTabSz="914400" rtl="0" eaLnBrk="1" latinLnBrk="0" hangingPunct="1">
                        <a:defRPr sz="2000" b="1" kern="1200">
                          <a:solidFill>
                            <a:schemeClr val="lt1"/>
                          </a:solidFill>
                          <a:latin typeface="Trebuchet MS" panose="020B0603020202020204"/>
                        </a:defRPr>
                      </a:lvl8pPr>
                      <a:lvl9pPr marL="3657600" algn="l" defTabSz="914400" rtl="0" eaLnBrk="1" latinLnBrk="0" hangingPunct="1">
                        <a:defRPr sz="2000" b="1" kern="1200">
                          <a:solidFill>
                            <a:schemeClr val="lt1"/>
                          </a:solidFill>
                          <a:latin typeface="Trebuchet MS" panose="020B0603020202020204"/>
                        </a:defRPr>
                      </a:lvl9pPr>
                    </a:lstStyle>
                    <a:p>
                      <a:pPr algn="ctr">
                        <a:lnSpc>
                          <a:spcPct val="95000"/>
                        </a:lnSpc>
                      </a:pPr>
                      <a:r>
                        <a:rPr kumimoji="0" lang="en-GB" sz="9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NIVO + IPI </a:t>
                      </a:r>
                      <a:br>
                        <a:rPr kumimoji="0" lang="en-GB" sz="9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br>
                      <a:r>
                        <a:rPr kumimoji="0" lang="en-GB" sz="9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 = 186)</a:t>
                      </a:r>
                      <a:endParaRPr lang="en-US" sz="900" b="1">
                        <a:solidFill>
                          <a:schemeClr val="bg1"/>
                        </a:solidFill>
                        <a:latin typeface="Arial" panose="020B0604020202020204" pitchFamily="34" charset="0"/>
                        <a:cs typeface="Arial" panose="020B0604020202020204" pitchFamily="34" charset="0"/>
                      </a:endParaRPr>
                    </a:p>
                  </a:txBody>
                  <a:tcPr marL="46800" marR="46800" marT="18000" marB="18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A4422"/>
                    </a:solidFill>
                  </a:tcPr>
                </a:tc>
                <a:tc h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A4422"/>
                    </a:solidFill>
                  </a:tcPr>
                </a:tc>
                <a:tc gridSpan="2">
                  <a:txBody>
                    <a:bodyPr/>
                    <a:lstStyle>
                      <a:lvl1pPr marL="0" algn="l" defTabSz="914400" rtl="0" eaLnBrk="1" latinLnBrk="0" hangingPunct="1">
                        <a:defRPr sz="2000" b="1" kern="1200">
                          <a:solidFill>
                            <a:schemeClr val="lt1"/>
                          </a:solidFill>
                          <a:latin typeface="Trebuchet MS" panose="020B0603020202020204"/>
                        </a:defRPr>
                      </a:lvl1pPr>
                      <a:lvl2pPr marL="457200" algn="l" defTabSz="914400" rtl="0" eaLnBrk="1" latinLnBrk="0" hangingPunct="1">
                        <a:defRPr sz="2000" b="1" kern="1200">
                          <a:solidFill>
                            <a:schemeClr val="lt1"/>
                          </a:solidFill>
                          <a:latin typeface="Trebuchet MS" panose="020B0603020202020204"/>
                        </a:defRPr>
                      </a:lvl2pPr>
                      <a:lvl3pPr marL="914400" algn="l" defTabSz="914400" rtl="0" eaLnBrk="1" latinLnBrk="0" hangingPunct="1">
                        <a:defRPr sz="2000" b="1" kern="1200">
                          <a:solidFill>
                            <a:schemeClr val="lt1"/>
                          </a:solidFill>
                          <a:latin typeface="Trebuchet MS" panose="020B0603020202020204"/>
                        </a:defRPr>
                      </a:lvl3pPr>
                      <a:lvl4pPr marL="1371600" algn="l" defTabSz="914400" rtl="0" eaLnBrk="1" latinLnBrk="0" hangingPunct="1">
                        <a:defRPr sz="2000" b="1" kern="1200">
                          <a:solidFill>
                            <a:schemeClr val="lt1"/>
                          </a:solidFill>
                          <a:latin typeface="Trebuchet MS" panose="020B0603020202020204"/>
                        </a:defRPr>
                      </a:lvl4pPr>
                      <a:lvl5pPr marL="1828800" algn="l" defTabSz="914400" rtl="0" eaLnBrk="1" latinLnBrk="0" hangingPunct="1">
                        <a:defRPr sz="2000" b="1" kern="1200">
                          <a:solidFill>
                            <a:schemeClr val="lt1"/>
                          </a:solidFill>
                          <a:latin typeface="Trebuchet MS" panose="020B0603020202020204"/>
                        </a:defRPr>
                      </a:lvl5pPr>
                      <a:lvl6pPr marL="2286000" algn="l" defTabSz="914400" rtl="0" eaLnBrk="1" latinLnBrk="0" hangingPunct="1">
                        <a:defRPr sz="2000" b="1" kern="1200">
                          <a:solidFill>
                            <a:schemeClr val="lt1"/>
                          </a:solidFill>
                          <a:latin typeface="Trebuchet MS" panose="020B0603020202020204"/>
                        </a:defRPr>
                      </a:lvl6pPr>
                      <a:lvl7pPr marL="2743200" algn="l" defTabSz="914400" rtl="0" eaLnBrk="1" latinLnBrk="0" hangingPunct="1">
                        <a:defRPr sz="2000" b="1" kern="1200">
                          <a:solidFill>
                            <a:schemeClr val="lt1"/>
                          </a:solidFill>
                          <a:latin typeface="Trebuchet MS" panose="020B0603020202020204"/>
                        </a:defRPr>
                      </a:lvl7pPr>
                      <a:lvl8pPr marL="3200400" algn="l" defTabSz="914400" rtl="0" eaLnBrk="1" latinLnBrk="0" hangingPunct="1">
                        <a:defRPr sz="2000" b="1" kern="1200">
                          <a:solidFill>
                            <a:schemeClr val="lt1"/>
                          </a:solidFill>
                          <a:latin typeface="Trebuchet MS" panose="020B0603020202020204"/>
                        </a:defRPr>
                      </a:lvl8pPr>
                      <a:lvl9pPr marL="3657600" algn="l" defTabSz="914400" rtl="0" eaLnBrk="1" latinLnBrk="0" hangingPunct="1">
                        <a:defRPr sz="2000" b="1" kern="1200">
                          <a:solidFill>
                            <a:schemeClr val="lt1"/>
                          </a:solidFill>
                          <a:latin typeface="Trebuchet MS" panose="020B0603020202020204"/>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9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LEN/SOR</a:t>
                      </a:r>
                      <a:br>
                        <a:rPr kumimoji="0" lang="en-GB" sz="9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br>
                      <a:r>
                        <a:rPr kumimoji="0" lang="en-GB" sz="900" b="1" u="none" strike="noStrike" kern="1200" cap="none" spc="0" normalizeH="0" baseline="0">
                          <a:ln>
                            <a:noFill/>
                          </a:ln>
                          <a:solidFill>
                            <a:schemeClr val="bg1"/>
                          </a:solidFill>
                          <a:effectLst/>
                          <a:uLnTx/>
                          <a:uFillTx/>
                          <a:latin typeface="Arial" panose="020B0604020202020204" pitchFamily="34" charset="0"/>
                          <a:cs typeface="Arial" panose="020B0604020202020204" pitchFamily="34" charset="0"/>
                        </a:rPr>
                        <a:t>(n = 205)</a:t>
                      </a:r>
                      <a:endParaRPr kumimoji="0" lang="en-US" sz="900" b="1" u="none" strike="noStrike" kern="1200" cap="none" spc="0" normalizeH="0" baseline="0">
                        <a:ln>
                          <a:noFill/>
                        </a:ln>
                        <a:solidFill>
                          <a:schemeClr val="bg1"/>
                        </a:solidFill>
                        <a:effectLst/>
                        <a:uLnTx/>
                        <a:uFillTx/>
                        <a:latin typeface="Arial" panose="020B0604020202020204" pitchFamily="34" charset="0"/>
                        <a:ea typeface="+mn-ea"/>
                        <a:cs typeface="Arial" panose="020B0604020202020204" pitchFamily="34" charset="0"/>
                      </a:endParaRPr>
                    </a:p>
                  </a:txBody>
                  <a:tcPr marL="46800" marR="46800" marT="18000" marB="18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9F9F"/>
                    </a:solidFill>
                  </a:tcPr>
                </a:tc>
                <a:tc hMerge="1">
                  <a:txBody>
                    <a:bodyPr/>
                    <a:lstStyle/>
                    <a:p>
                      <a:endParaRPr lang="en-US"/>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9F9F"/>
                    </a:solidFill>
                  </a:tcPr>
                </a:tc>
                <a:tc gridSpan="2">
                  <a:txBody>
                    <a:bodyPr/>
                    <a:lstStyle>
                      <a:lvl1pPr marL="0" algn="l" defTabSz="914400" rtl="0" eaLnBrk="1" latinLnBrk="0" hangingPunct="1">
                        <a:defRPr sz="2000" b="1" kern="1200">
                          <a:solidFill>
                            <a:schemeClr val="lt1"/>
                          </a:solidFill>
                          <a:latin typeface="Trebuchet MS" panose="020B0603020202020204"/>
                        </a:defRPr>
                      </a:lvl1pPr>
                      <a:lvl2pPr marL="457200" algn="l" defTabSz="914400" rtl="0" eaLnBrk="1" latinLnBrk="0" hangingPunct="1">
                        <a:defRPr sz="2000" b="1" kern="1200">
                          <a:solidFill>
                            <a:schemeClr val="lt1"/>
                          </a:solidFill>
                          <a:latin typeface="Trebuchet MS" panose="020B0603020202020204"/>
                        </a:defRPr>
                      </a:lvl2pPr>
                      <a:lvl3pPr marL="914400" algn="l" defTabSz="914400" rtl="0" eaLnBrk="1" latinLnBrk="0" hangingPunct="1">
                        <a:defRPr sz="2000" b="1" kern="1200">
                          <a:solidFill>
                            <a:schemeClr val="lt1"/>
                          </a:solidFill>
                          <a:latin typeface="Trebuchet MS" panose="020B0603020202020204"/>
                        </a:defRPr>
                      </a:lvl3pPr>
                      <a:lvl4pPr marL="1371600" algn="l" defTabSz="914400" rtl="0" eaLnBrk="1" latinLnBrk="0" hangingPunct="1">
                        <a:defRPr sz="2000" b="1" kern="1200">
                          <a:solidFill>
                            <a:schemeClr val="lt1"/>
                          </a:solidFill>
                          <a:latin typeface="Trebuchet MS" panose="020B0603020202020204"/>
                        </a:defRPr>
                      </a:lvl4pPr>
                      <a:lvl5pPr marL="1828800" algn="l" defTabSz="914400" rtl="0" eaLnBrk="1" latinLnBrk="0" hangingPunct="1">
                        <a:defRPr sz="2000" b="1" kern="1200">
                          <a:solidFill>
                            <a:schemeClr val="lt1"/>
                          </a:solidFill>
                          <a:latin typeface="Trebuchet MS" panose="020B0603020202020204"/>
                        </a:defRPr>
                      </a:lvl5pPr>
                      <a:lvl6pPr marL="2286000" algn="l" defTabSz="914400" rtl="0" eaLnBrk="1" latinLnBrk="0" hangingPunct="1">
                        <a:defRPr sz="2000" b="1" kern="1200">
                          <a:solidFill>
                            <a:schemeClr val="lt1"/>
                          </a:solidFill>
                          <a:latin typeface="Trebuchet MS" panose="020B0603020202020204"/>
                        </a:defRPr>
                      </a:lvl6pPr>
                      <a:lvl7pPr marL="2743200" algn="l" defTabSz="914400" rtl="0" eaLnBrk="1" latinLnBrk="0" hangingPunct="1">
                        <a:defRPr sz="2000" b="1" kern="1200">
                          <a:solidFill>
                            <a:schemeClr val="lt1"/>
                          </a:solidFill>
                          <a:latin typeface="Trebuchet MS" panose="020B0603020202020204"/>
                        </a:defRPr>
                      </a:lvl7pPr>
                      <a:lvl8pPr marL="3200400" algn="l" defTabSz="914400" rtl="0" eaLnBrk="1" latinLnBrk="0" hangingPunct="1">
                        <a:defRPr sz="2000" b="1" kern="1200">
                          <a:solidFill>
                            <a:schemeClr val="lt1"/>
                          </a:solidFill>
                          <a:latin typeface="Trebuchet MS" panose="020B0603020202020204"/>
                        </a:defRPr>
                      </a:lvl8pPr>
                      <a:lvl9pPr marL="3657600" algn="l" defTabSz="914400" rtl="0" eaLnBrk="1" latinLnBrk="0" hangingPunct="1">
                        <a:defRPr sz="2000" b="1" kern="1200">
                          <a:solidFill>
                            <a:schemeClr val="lt1"/>
                          </a:solidFill>
                          <a:latin typeface="Trebuchet MS" panose="020B0603020202020204"/>
                        </a:defRPr>
                      </a:lvl9pPr>
                    </a:lstStyle>
                    <a:p>
                      <a:pPr algn="ctr">
                        <a:lnSpc>
                          <a:spcPct val="95000"/>
                        </a:lnSpc>
                      </a:pPr>
                      <a:r>
                        <a:rPr kumimoji="0" lang="en-GB" sz="9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NIVO + IPI </a:t>
                      </a:r>
                      <a:br>
                        <a:rPr kumimoji="0" lang="en-GB" sz="9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br>
                      <a:r>
                        <a:rPr kumimoji="0" lang="en-GB" sz="9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(n = 146)</a:t>
                      </a:r>
                      <a:endParaRPr lang="en-US" sz="900" b="1">
                        <a:solidFill>
                          <a:schemeClr val="bg1"/>
                        </a:solidFill>
                        <a:latin typeface="Arial" panose="020B0604020202020204" pitchFamily="34" charset="0"/>
                        <a:cs typeface="Arial" panose="020B0604020202020204" pitchFamily="34" charset="0"/>
                      </a:endParaRPr>
                    </a:p>
                  </a:txBody>
                  <a:tcPr marL="46800" marR="46800" marT="18000" marB="18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A4422"/>
                    </a:solidFill>
                  </a:tcPr>
                </a:tc>
                <a:tc hMerge="1">
                  <a:txBody>
                    <a:bodyPr/>
                    <a:lstStyle/>
                    <a:p>
                      <a:endParaRPr lang="en-US"/>
                    </a:p>
                  </a:txBody>
                  <a:tcPr>
                    <a:lnL w="12700" cap="flat" cmpd="sng" algn="ctr">
                      <a:solidFill>
                        <a:schemeClr val="bg1"/>
                      </a:solidFill>
                      <a:prstDash val="solid"/>
                      <a:round/>
                      <a:headEnd type="none" w="med" len="med"/>
                      <a:tailEnd type="none" w="med" len="med"/>
                    </a:lnL>
                  </a:tcPr>
                </a:tc>
                <a:tc gridSpan="2">
                  <a:txBody>
                    <a:bodyPr/>
                    <a:lstStyle>
                      <a:lvl1pPr marL="0" algn="l" defTabSz="914400" rtl="0" eaLnBrk="1" latinLnBrk="0" hangingPunct="1">
                        <a:defRPr sz="2000" b="1" kern="1200">
                          <a:solidFill>
                            <a:schemeClr val="lt1"/>
                          </a:solidFill>
                          <a:latin typeface="Trebuchet MS" panose="020B0603020202020204"/>
                        </a:defRPr>
                      </a:lvl1pPr>
                      <a:lvl2pPr marL="457200" algn="l" defTabSz="914400" rtl="0" eaLnBrk="1" latinLnBrk="0" hangingPunct="1">
                        <a:defRPr sz="2000" b="1" kern="1200">
                          <a:solidFill>
                            <a:schemeClr val="lt1"/>
                          </a:solidFill>
                          <a:latin typeface="Trebuchet MS" panose="020B0603020202020204"/>
                        </a:defRPr>
                      </a:lvl2pPr>
                      <a:lvl3pPr marL="914400" algn="l" defTabSz="914400" rtl="0" eaLnBrk="1" latinLnBrk="0" hangingPunct="1">
                        <a:defRPr sz="2000" b="1" kern="1200">
                          <a:solidFill>
                            <a:schemeClr val="lt1"/>
                          </a:solidFill>
                          <a:latin typeface="Trebuchet MS" panose="020B0603020202020204"/>
                        </a:defRPr>
                      </a:lvl3pPr>
                      <a:lvl4pPr marL="1371600" algn="l" defTabSz="914400" rtl="0" eaLnBrk="1" latinLnBrk="0" hangingPunct="1">
                        <a:defRPr sz="2000" b="1" kern="1200">
                          <a:solidFill>
                            <a:schemeClr val="lt1"/>
                          </a:solidFill>
                          <a:latin typeface="Trebuchet MS" panose="020B0603020202020204"/>
                        </a:defRPr>
                      </a:lvl4pPr>
                      <a:lvl5pPr marL="1828800" algn="l" defTabSz="914400" rtl="0" eaLnBrk="1" latinLnBrk="0" hangingPunct="1">
                        <a:defRPr sz="2000" b="1" kern="1200">
                          <a:solidFill>
                            <a:schemeClr val="lt1"/>
                          </a:solidFill>
                          <a:latin typeface="Trebuchet MS" panose="020B0603020202020204"/>
                        </a:defRPr>
                      </a:lvl5pPr>
                      <a:lvl6pPr marL="2286000" algn="l" defTabSz="914400" rtl="0" eaLnBrk="1" latinLnBrk="0" hangingPunct="1">
                        <a:defRPr sz="2000" b="1" kern="1200">
                          <a:solidFill>
                            <a:schemeClr val="lt1"/>
                          </a:solidFill>
                          <a:latin typeface="Trebuchet MS" panose="020B0603020202020204"/>
                        </a:defRPr>
                      </a:lvl6pPr>
                      <a:lvl7pPr marL="2743200" algn="l" defTabSz="914400" rtl="0" eaLnBrk="1" latinLnBrk="0" hangingPunct="1">
                        <a:defRPr sz="2000" b="1" kern="1200">
                          <a:solidFill>
                            <a:schemeClr val="lt1"/>
                          </a:solidFill>
                          <a:latin typeface="Trebuchet MS" panose="020B0603020202020204"/>
                        </a:defRPr>
                      </a:lvl7pPr>
                      <a:lvl8pPr marL="3200400" algn="l" defTabSz="914400" rtl="0" eaLnBrk="1" latinLnBrk="0" hangingPunct="1">
                        <a:defRPr sz="2000" b="1" kern="1200">
                          <a:solidFill>
                            <a:schemeClr val="lt1"/>
                          </a:solidFill>
                          <a:latin typeface="Trebuchet MS" panose="020B0603020202020204"/>
                        </a:defRPr>
                      </a:lvl8pPr>
                      <a:lvl9pPr marL="3657600" algn="l" defTabSz="914400" rtl="0" eaLnBrk="1" latinLnBrk="0" hangingPunct="1">
                        <a:defRPr sz="2000" b="1" kern="1200">
                          <a:solidFill>
                            <a:schemeClr val="lt1"/>
                          </a:solidFill>
                          <a:latin typeface="Trebuchet MS" panose="020B0603020202020204"/>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9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LEN/SOR</a:t>
                      </a:r>
                      <a:br>
                        <a:rPr kumimoji="0" lang="en-GB" sz="9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br>
                      <a:r>
                        <a:rPr kumimoji="0" lang="en-GB" sz="900" b="1" u="none" strike="noStrike" kern="1200" cap="none" spc="0" normalizeH="0" baseline="0">
                          <a:ln>
                            <a:noFill/>
                          </a:ln>
                          <a:solidFill>
                            <a:schemeClr val="bg1"/>
                          </a:solidFill>
                          <a:effectLst/>
                          <a:uLnTx/>
                          <a:uFillTx/>
                          <a:latin typeface="Arial" panose="020B0604020202020204" pitchFamily="34" charset="0"/>
                          <a:cs typeface="Arial" panose="020B0604020202020204" pitchFamily="34" charset="0"/>
                        </a:rPr>
                        <a:t>(n = 120)</a:t>
                      </a:r>
                      <a:endParaRPr kumimoji="0" lang="en-US" sz="900" b="1" u="none" strike="noStrike" kern="1200" cap="none" spc="0" normalizeH="0" baseline="0">
                        <a:ln>
                          <a:noFill/>
                        </a:ln>
                        <a:solidFill>
                          <a:schemeClr val="bg1"/>
                        </a:solidFill>
                        <a:effectLst/>
                        <a:uLnTx/>
                        <a:uFillTx/>
                        <a:latin typeface="Arial" panose="020B0604020202020204" pitchFamily="34" charset="0"/>
                        <a:ea typeface="+mn-ea"/>
                        <a:cs typeface="Arial" panose="020B0604020202020204" pitchFamily="34" charset="0"/>
                      </a:endParaRPr>
                    </a:p>
                  </a:txBody>
                  <a:tcPr marL="46800" marR="46800" marT="18000" marB="18000" anchor="b">
                    <a:lnL w="12700" cap="flat" cmpd="sng" algn="ctr">
                      <a:solidFill>
                        <a:srgbClr val="FFFFFF"/>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69F9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99626140"/>
                  </a:ext>
                </a:extLst>
              </a:tr>
              <a:tr h="182534">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algn="ctr">
                        <a:lnSpc>
                          <a:spcPct val="95000"/>
                        </a:lnSpc>
                      </a:pPr>
                      <a:r>
                        <a:rPr lang="en-US" sz="900" b="1" dirty="0">
                          <a:solidFill>
                            <a:schemeClr val="bg1"/>
                          </a:solidFill>
                          <a:latin typeface="Arial" panose="020B0604020202020204" pitchFamily="34" charset="0"/>
                          <a:cs typeface="Arial" panose="020B0604020202020204" pitchFamily="34" charset="0"/>
                        </a:rPr>
                        <a:t>Any grade</a:t>
                      </a:r>
                    </a:p>
                  </a:txBody>
                  <a:tcPr marL="46800" marR="46800" marT="18000" marB="18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4422"/>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algn="ctr">
                        <a:lnSpc>
                          <a:spcPct val="95000"/>
                        </a:lnSpc>
                      </a:pPr>
                      <a:r>
                        <a:rPr lang="en-US" sz="900" b="1" dirty="0">
                          <a:solidFill>
                            <a:schemeClr val="bg1"/>
                          </a:solidFill>
                          <a:latin typeface="Arial" panose="020B0604020202020204" pitchFamily="34" charset="0"/>
                          <a:cs typeface="Arial" panose="020B0604020202020204" pitchFamily="34" charset="0"/>
                        </a:rPr>
                        <a:t>Grade 3/4</a:t>
                      </a:r>
                    </a:p>
                  </a:txBody>
                  <a:tcPr marL="46800" marR="46800" marT="18000" marB="18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4422"/>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algn="ctr">
                        <a:lnSpc>
                          <a:spcPct val="95000"/>
                        </a:lnSpc>
                      </a:pPr>
                      <a:r>
                        <a:rPr lang="en-US" sz="900" b="1" dirty="0">
                          <a:solidFill>
                            <a:schemeClr val="bg1"/>
                          </a:solidFill>
                          <a:latin typeface="Arial" panose="020B0604020202020204" pitchFamily="34" charset="0"/>
                          <a:cs typeface="Arial" panose="020B0604020202020204" pitchFamily="34" charset="0"/>
                        </a:rPr>
                        <a:t>Any grade</a:t>
                      </a:r>
                    </a:p>
                  </a:txBody>
                  <a:tcPr marL="46800" marR="46800" marT="18000" marB="18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9F9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algn="ctr">
                        <a:lnSpc>
                          <a:spcPct val="95000"/>
                        </a:lnSpc>
                      </a:pPr>
                      <a:r>
                        <a:rPr lang="en-US" sz="900" b="1" dirty="0">
                          <a:solidFill>
                            <a:schemeClr val="bg1"/>
                          </a:solidFill>
                          <a:latin typeface="Arial" panose="020B0604020202020204" pitchFamily="34" charset="0"/>
                          <a:cs typeface="Arial" panose="020B0604020202020204" pitchFamily="34" charset="0"/>
                        </a:rPr>
                        <a:t>Grade 3/4</a:t>
                      </a:r>
                    </a:p>
                  </a:txBody>
                  <a:tcPr marL="46800" marR="46800" marT="18000" marB="18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9F9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algn="ctr">
                        <a:lnSpc>
                          <a:spcPct val="95000"/>
                        </a:lnSpc>
                      </a:pPr>
                      <a:r>
                        <a:rPr lang="en-US" sz="900" b="1" dirty="0">
                          <a:solidFill>
                            <a:schemeClr val="bg1"/>
                          </a:solidFill>
                          <a:latin typeface="Arial" panose="020B0604020202020204" pitchFamily="34" charset="0"/>
                          <a:cs typeface="Arial" panose="020B0604020202020204" pitchFamily="34" charset="0"/>
                        </a:rPr>
                        <a:t>Any grade</a:t>
                      </a:r>
                    </a:p>
                  </a:txBody>
                  <a:tcPr marL="46800" marR="46800" marT="18000" marB="18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4422"/>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algn="ctr">
                        <a:lnSpc>
                          <a:spcPct val="95000"/>
                        </a:lnSpc>
                      </a:pPr>
                      <a:r>
                        <a:rPr lang="en-US" sz="900" b="1" dirty="0">
                          <a:solidFill>
                            <a:schemeClr val="bg1"/>
                          </a:solidFill>
                          <a:latin typeface="Arial" panose="020B0604020202020204" pitchFamily="34" charset="0"/>
                          <a:cs typeface="Arial" panose="020B0604020202020204" pitchFamily="34" charset="0"/>
                        </a:rPr>
                        <a:t>Grade 3/4</a:t>
                      </a:r>
                    </a:p>
                  </a:txBody>
                  <a:tcPr marL="46800" marR="46800" marT="18000" marB="18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4422"/>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algn="ctr">
                        <a:lnSpc>
                          <a:spcPct val="95000"/>
                        </a:lnSpc>
                      </a:pPr>
                      <a:r>
                        <a:rPr lang="en-US" sz="900" b="1" dirty="0">
                          <a:solidFill>
                            <a:schemeClr val="bg1"/>
                          </a:solidFill>
                          <a:latin typeface="Arial" panose="020B0604020202020204" pitchFamily="34" charset="0"/>
                          <a:cs typeface="Arial" panose="020B0604020202020204" pitchFamily="34" charset="0"/>
                        </a:rPr>
                        <a:t>Any grade</a:t>
                      </a:r>
                    </a:p>
                  </a:txBody>
                  <a:tcPr marL="46800" marR="46800" marT="18000" marB="18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9F9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algn="ctr">
                        <a:lnSpc>
                          <a:spcPct val="95000"/>
                        </a:lnSpc>
                      </a:pPr>
                      <a:r>
                        <a:rPr lang="en-US" sz="900" b="1" dirty="0">
                          <a:solidFill>
                            <a:schemeClr val="bg1"/>
                          </a:solidFill>
                          <a:latin typeface="Arial" panose="020B0604020202020204" pitchFamily="34" charset="0"/>
                          <a:cs typeface="Arial" panose="020B0604020202020204" pitchFamily="34" charset="0"/>
                        </a:rPr>
                        <a:t>Grade 3/4</a:t>
                      </a:r>
                    </a:p>
                  </a:txBody>
                  <a:tcPr marL="46800" marR="46800" marT="18000" marB="18000" anchor="b">
                    <a:lnL w="12700" cap="flat" cmpd="sng" algn="ctr">
                      <a:solidFill>
                        <a:srgbClr val="FFFFFF"/>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69F9F"/>
                    </a:solidFill>
                  </a:tcPr>
                </a:tc>
                <a:extLst>
                  <a:ext uri="{0D108BD9-81ED-4DB2-BD59-A6C34878D82A}">
                    <a16:rowId xmlns:a16="http://schemas.microsoft.com/office/drawing/2014/main" val="1187012750"/>
                  </a:ext>
                </a:extLst>
              </a:tr>
              <a:tr h="182534">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algn="l">
                        <a:lnSpc>
                          <a:spcPct val="95000"/>
                        </a:lnSpc>
                      </a:pPr>
                      <a:r>
                        <a:rPr lang="en-US" sz="900" b="1">
                          <a:solidFill>
                            <a:schemeClr val="tx1"/>
                          </a:solidFill>
                          <a:latin typeface="Arial" panose="020B0604020202020204" pitchFamily="34" charset="0"/>
                          <a:cs typeface="Arial" panose="020B0604020202020204" pitchFamily="34" charset="0"/>
                        </a:rPr>
                        <a:t>TRAEs</a:t>
                      </a:r>
                      <a:r>
                        <a:rPr lang="en-US" sz="900" b="1" baseline="30000">
                          <a:solidFill>
                            <a:schemeClr val="tx1"/>
                          </a:solidFill>
                          <a:latin typeface="Arial" panose="020B0604020202020204" pitchFamily="34" charset="0"/>
                          <a:cs typeface="Arial" panose="020B0604020202020204" pitchFamily="34" charset="0"/>
                        </a:rPr>
                        <a:t>a </a:t>
                      </a:r>
                      <a:endParaRPr lang="en-US" sz="900" b="1" baseline="0">
                        <a:solidFill>
                          <a:schemeClr val="tx1"/>
                        </a:solidFill>
                        <a:latin typeface="Arial" panose="020B0604020202020204" pitchFamily="34" charset="0"/>
                        <a:cs typeface="Arial" panose="020B0604020202020204" pitchFamily="34" charset="0"/>
                      </a:endParaRPr>
                    </a:p>
                  </a:txBody>
                  <a:tcPr marL="46800" marR="46800" marT="18000" marB="1800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95000"/>
                        </a:lnSpc>
                        <a:spcBef>
                          <a:spcPts val="0"/>
                        </a:spcBef>
                        <a:spcAft>
                          <a:spcPts val="0"/>
                        </a:spcAft>
                      </a:pPr>
                      <a:endParaRPr lang="en-US" sz="900" b="1">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46800" marR="46800" marT="18000" marB="18000">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95000"/>
                        </a:lnSpc>
                        <a:spcBef>
                          <a:spcPts val="0"/>
                        </a:spcBef>
                        <a:spcAft>
                          <a:spcPts val="0"/>
                        </a:spcAft>
                      </a:pPr>
                      <a:endParaRPr lang="en-US" sz="900" b="1"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46800" marR="46800" marT="18000" marB="18000">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95000"/>
                        </a:lnSpc>
                        <a:spcBef>
                          <a:spcPts val="0"/>
                        </a:spcBef>
                        <a:spcAft>
                          <a:spcPts val="0"/>
                        </a:spcAft>
                      </a:pPr>
                      <a:endParaRPr lang="en-US" sz="900" b="1"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46800" marR="46800" marT="18000" marB="18000">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95000"/>
                        </a:lnSpc>
                        <a:spcBef>
                          <a:spcPts val="0"/>
                        </a:spcBef>
                        <a:spcAft>
                          <a:spcPts val="0"/>
                        </a:spcAft>
                      </a:pPr>
                      <a:endParaRPr lang="en-US" sz="900" b="1">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46800" marR="46800" marT="18000" marB="18000">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95000"/>
                        </a:lnSpc>
                        <a:spcBef>
                          <a:spcPts val="0"/>
                        </a:spcBef>
                        <a:spcAft>
                          <a:spcPts val="0"/>
                        </a:spcAft>
                      </a:pPr>
                      <a:endParaRPr lang="en-US" sz="900" b="1">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46800" marR="46800" marT="18000" marB="18000">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95000"/>
                        </a:lnSpc>
                        <a:spcBef>
                          <a:spcPts val="0"/>
                        </a:spcBef>
                        <a:spcAft>
                          <a:spcPts val="0"/>
                        </a:spcAft>
                      </a:pPr>
                      <a:endParaRPr lang="en-US" sz="900" b="1">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46800" marR="46800" marT="18000" marB="18000">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95000"/>
                        </a:lnSpc>
                        <a:spcBef>
                          <a:spcPts val="0"/>
                        </a:spcBef>
                        <a:spcAft>
                          <a:spcPts val="0"/>
                        </a:spcAft>
                      </a:pPr>
                      <a:endParaRPr lang="en-US" sz="900" b="1">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46800" marR="46800" marT="18000" marB="18000">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95000"/>
                        </a:lnSpc>
                        <a:spcBef>
                          <a:spcPts val="0"/>
                        </a:spcBef>
                        <a:spcAft>
                          <a:spcPts val="0"/>
                        </a:spcAft>
                      </a:pPr>
                      <a:endParaRPr lang="en-US" sz="900" b="1">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46800" marR="46800" marT="18000" marB="18000">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91791135"/>
                  </a:ext>
                </a:extLst>
              </a:tr>
              <a:tr h="182534">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indent="114300" algn="l">
                        <a:lnSpc>
                          <a:spcPct val="95000"/>
                        </a:lnSpc>
                      </a:pPr>
                      <a:r>
                        <a:rPr lang="en-US" sz="900" b="1">
                          <a:solidFill>
                            <a:srgbClr val="433F3F"/>
                          </a:solidFill>
                          <a:latin typeface="Arial" panose="020B0604020202020204" pitchFamily="34" charset="0"/>
                          <a:cs typeface="Arial" panose="020B0604020202020204" pitchFamily="34" charset="0"/>
                        </a:rPr>
                        <a:t>Any TRAEs</a:t>
                      </a:r>
                    </a:p>
                  </a:txBody>
                  <a:tcPr marL="46800" marR="46800" marT="18000" marB="1800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b="1">
                          <a:solidFill>
                            <a:srgbClr val="433F3F"/>
                          </a:solidFill>
                          <a:effectLst/>
                          <a:latin typeface="Arial" panose="020B0604020202020204" pitchFamily="34" charset="0"/>
                          <a:ea typeface="MS Mincho" panose="02020609040205080304" pitchFamily="49" charset="-128"/>
                          <a:cs typeface="Arial" panose="020B0604020202020204" pitchFamily="34" charset="0"/>
                        </a:rPr>
                        <a:t>156 (84)</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b="1">
                          <a:solidFill>
                            <a:srgbClr val="433F3F"/>
                          </a:solidFill>
                          <a:effectLst/>
                          <a:latin typeface="Arial" panose="020B0604020202020204" pitchFamily="34" charset="0"/>
                          <a:ea typeface="MS Mincho" panose="02020609040205080304" pitchFamily="49" charset="-128"/>
                          <a:cs typeface="Arial" panose="020B0604020202020204" pitchFamily="34" charset="0"/>
                        </a:rPr>
                        <a:t>78 (42)</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b="1">
                          <a:solidFill>
                            <a:srgbClr val="433F3F"/>
                          </a:solidFill>
                          <a:effectLst/>
                          <a:latin typeface="Arial" panose="020B0604020202020204" pitchFamily="34" charset="0"/>
                          <a:ea typeface="MS Mincho" panose="02020609040205080304" pitchFamily="49" charset="-128"/>
                          <a:cs typeface="Arial" panose="020B0604020202020204" pitchFamily="34" charset="0"/>
                        </a:rPr>
                        <a:t>188 (92)</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b="1">
                          <a:solidFill>
                            <a:srgbClr val="433F3F"/>
                          </a:solidFill>
                          <a:effectLst/>
                          <a:latin typeface="Arial" panose="020B0604020202020204" pitchFamily="34" charset="0"/>
                          <a:ea typeface="MS Mincho" panose="02020609040205080304" pitchFamily="49" charset="-128"/>
                          <a:cs typeface="Arial" panose="020B0604020202020204" pitchFamily="34" charset="0"/>
                        </a:rPr>
                        <a:t>87 (42)</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b="1">
                          <a:solidFill>
                            <a:srgbClr val="433F3F"/>
                          </a:solidFill>
                          <a:effectLst/>
                          <a:latin typeface="Arial" panose="020B0604020202020204" pitchFamily="34" charset="0"/>
                          <a:ea typeface="MS Mincho" panose="02020609040205080304" pitchFamily="49" charset="-128"/>
                          <a:cs typeface="Arial" panose="020B0604020202020204" pitchFamily="34" charset="0"/>
                        </a:rPr>
                        <a:t>122 (84)</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b="1">
                          <a:solidFill>
                            <a:srgbClr val="433F3F"/>
                          </a:solidFill>
                          <a:effectLst/>
                          <a:latin typeface="Arial" panose="020B0604020202020204" pitchFamily="34" charset="0"/>
                          <a:ea typeface="MS Mincho" panose="02020609040205080304" pitchFamily="49" charset="-128"/>
                          <a:cs typeface="Arial" panose="020B0604020202020204" pitchFamily="34" charset="0"/>
                        </a:rPr>
                        <a:t>59 (40)</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b="1">
                          <a:solidFill>
                            <a:srgbClr val="433F3F"/>
                          </a:solidFill>
                          <a:effectLst/>
                          <a:latin typeface="Arial" panose="020B0604020202020204" pitchFamily="34" charset="0"/>
                          <a:ea typeface="MS Mincho" panose="02020609040205080304" pitchFamily="49" charset="-128"/>
                          <a:cs typeface="Arial" panose="020B0604020202020204" pitchFamily="34" charset="0"/>
                        </a:rPr>
                        <a:t>109 (92)</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b="1">
                          <a:solidFill>
                            <a:srgbClr val="433F3F"/>
                          </a:solidFill>
                          <a:effectLst/>
                          <a:latin typeface="Arial" panose="020B0604020202020204" pitchFamily="34" charset="0"/>
                          <a:ea typeface="MS Mincho" panose="02020609040205080304" pitchFamily="49" charset="-128"/>
                          <a:cs typeface="Arial" panose="020B0604020202020204" pitchFamily="34" charset="0"/>
                        </a:rPr>
                        <a:t>51 (43)</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77160547"/>
                  </a:ext>
                </a:extLst>
              </a:tr>
              <a:tr h="182534">
                <a:tc>
                  <a:txBody>
                    <a:bodyPr/>
                    <a:lstStyle/>
                    <a:p>
                      <a:pPr marL="288925" indent="0" algn="l">
                        <a:lnSpc>
                          <a:spcPct val="95000"/>
                        </a:lnSpc>
                      </a:pPr>
                      <a:r>
                        <a:rPr lang="en-US" sz="900" b="0">
                          <a:solidFill>
                            <a:schemeClr val="tx1"/>
                          </a:solidFill>
                          <a:latin typeface="Arial" panose="020B0604020202020204" pitchFamily="34" charset="0"/>
                          <a:cs typeface="Arial" panose="020B0604020202020204" pitchFamily="34" charset="0"/>
                        </a:rPr>
                        <a:t>AST increased</a:t>
                      </a:r>
                    </a:p>
                  </a:txBody>
                  <a:tcPr marL="46800" marR="46800" marT="18000" marB="1800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36 (19)</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9 (5)</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16 (8)</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0</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29 (20)</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11 (8)</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11 (9)</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2 (2)</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07104571"/>
                  </a:ext>
                </a:extLst>
              </a:tr>
              <a:tr h="182534">
                <a:tc>
                  <a:txBody>
                    <a:bodyPr/>
                    <a:lstStyle/>
                    <a:p>
                      <a:pPr marL="288925" indent="0" algn="l">
                        <a:lnSpc>
                          <a:spcPct val="95000"/>
                        </a:lnSpc>
                      </a:pPr>
                      <a:r>
                        <a:rPr lang="en-US" sz="900" b="0">
                          <a:solidFill>
                            <a:schemeClr val="tx1"/>
                          </a:solidFill>
                          <a:latin typeface="Arial" panose="020B0604020202020204" pitchFamily="34" charset="0"/>
                          <a:cs typeface="Arial" panose="020B0604020202020204" pitchFamily="34" charset="0"/>
                        </a:rPr>
                        <a:t>ALT increased</a:t>
                      </a:r>
                    </a:p>
                  </a:txBody>
                  <a:tcPr marL="46800" marR="46800" marT="18000" marB="1800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35 (19)</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10 (5)</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12 (6)</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1 (&lt; 1)</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28 (19)</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6 (4)</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7 (6)</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2 (2)</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9400405"/>
                  </a:ext>
                </a:extLst>
              </a:tr>
              <a:tr h="182534">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lvl="0" indent="114300" algn="l" defTabSz="914400" rtl="0" eaLnBrk="1" fontAlgn="auto" latinLnBrk="0" hangingPunct="1">
                        <a:lnSpc>
                          <a:spcPct val="95000"/>
                        </a:lnSpc>
                        <a:spcBef>
                          <a:spcPts val="0"/>
                        </a:spcBef>
                        <a:spcAft>
                          <a:spcPts val="0"/>
                        </a:spcAft>
                        <a:buClrTx/>
                        <a:buSzTx/>
                        <a:buFontTx/>
                        <a:buNone/>
                        <a:tabLst/>
                        <a:defRPr/>
                      </a:pPr>
                      <a:r>
                        <a:rPr lang="en-US" sz="900">
                          <a:solidFill>
                            <a:schemeClr val="tx1"/>
                          </a:solidFill>
                          <a:latin typeface="Arial" panose="020B0604020202020204" pitchFamily="34" charset="0"/>
                          <a:cs typeface="Arial" panose="020B0604020202020204" pitchFamily="34" charset="0"/>
                        </a:rPr>
                        <a:t>Serious TRAEs</a:t>
                      </a:r>
                      <a:endParaRPr lang="en-US" sz="900" b="1">
                        <a:solidFill>
                          <a:schemeClr val="tx1"/>
                        </a:solidFill>
                        <a:latin typeface="Arial" panose="020B0604020202020204" pitchFamily="34" charset="0"/>
                        <a:cs typeface="Arial" panose="020B0604020202020204" pitchFamily="34" charset="0"/>
                      </a:endParaRPr>
                    </a:p>
                  </a:txBody>
                  <a:tcPr marL="46800" marR="46800" marT="18000" marB="1800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57 (31)</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47 (25)</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26 (13)</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24 (12)</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37 (25)</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36 (25)</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21 (18)</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18 (15)</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30988812"/>
                  </a:ext>
                </a:extLst>
              </a:tr>
              <a:tr h="182534">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lvl="0" indent="114300" algn="l" defTabSz="914400" rtl="0" eaLnBrk="1" fontAlgn="auto" latinLnBrk="0" hangingPunct="1">
                        <a:lnSpc>
                          <a:spcPct val="95000"/>
                        </a:lnSpc>
                        <a:spcBef>
                          <a:spcPts val="0"/>
                        </a:spcBef>
                        <a:spcAft>
                          <a:spcPts val="0"/>
                        </a:spcAft>
                        <a:buClrTx/>
                        <a:buSzTx/>
                        <a:buFontTx/>
                        <a:buNone/>
                        <a:tabLst/>
                        <a:defRPr/>
                      </a:pPr>
                      <a:r>
                        <a:rPr lang="en-US" sz="900">
                          <a:solidFill>
                            <a:schemeClr val="tx1"/>
                          </a:solidFill>
                          <a:latin typeface="Arial" panose="020B0604020202020204" pitchFamily="34" charset="0"/>
                          <a:cs typeface="Arial" panose="020B0604020202020204" pitchFamily="34" charset="0"/>
                        </a:rPr>
                        <a:t>TRAEs leading to discontinuation</a:t>
                      </a:r>
                      <a:endParaRPr lang="en-US" sz="900" b="1">
                        <a:solidFill>
                          <a:schemeClr val="tx1"/>
                        </a:solidFill>
                        <a:latin typeface="Arial" panose="020B0604020202020204" pitchFamily="34" charset="0"/>
                        <a:cs typeface="Arial" panose="020B0604020202020204" pitchFamily="34" charset="0"/>
                      </a:endParaRPr>
                    </a:p>
                  </a:txBody>
                  <a:tcPr marL="46800" marR="46800" marT="18000" marB="27432" anchor="ctr">
                    <a:lnL w="19050" cap="flat" cmpd="sng" algn="ctr">
                      <a:solidFill>
                        <a:schemeClr val="accent1"/>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37 (20)</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27 (15)</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19 (9)</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12 (6)</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22 (15)</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17 (12)</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15 (13)</a:t>
                      </a:r>
                    </a:p>
                  </a:txBody>
                  <a:tcPr marL="68580" marR="68580"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107000"/>
                        </a:lnSpc>
                        <a:spcBef>
                          <a:spcPts val="0"/>
                        </a:spcBef>
                        <a:spcAft>
                          <a:spcPts val="0"/>
                        </a:spcAft>
                      </a:pPr>
                      <a:r>
                        <a:rPr lang="en-US" sz="900">
                          <a:solidFill>
                            <a:schemeClr val="tx1"/>
                          </a:solidFill>
                          <a:effectLst/>
                          <a:latin typeface="Arial" panose="020B0604020202020204" pitchFamily="34" charset="0"/>
                          <a:ea typeface="MS Mincho" panose="02020609040205080304" pitchFamily="49" charset="-128"/>
                          <a:cs typeface="Arial" panose="020B0604020202020204" pitchFamily="34" charset="0"/>
                        </a:rPr>
                        <a:t>9 (8)</a:t>
                      </a:r>
                    </a:p>
                  </a:txBody>
                  <a:tcPr marL="68580" marR="68580" marT="0" marB="0" anchor="ctr">
                    <a:lnL w="12700" cap="flat" cmpd="sng" algn="ctr">
                      <a:solidFill>
                        <a:srgbClr val="595454"/>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50518363"/>
                  </a:ext>
                </a:extLst>
              </a:tr>
              <a:tr h="182534">
                <a:tc>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algn="l">
                        <a:lnSpc>
                          <a:spcPct val="95000"/>
                        </a:lnSpc>
                      </a:pPr>
                      <a:r>
                        <a:rPr lang="en-US" sz="900" b="1">
                          <a:solidFill>
                            <a:schemeClr val="tx1"/>
                          </a:solidFill>
                          <a:latin typeface="Arial" panose="020B0604020202020204" pitchFamily="34" charset="0"/>
                          <a:cs typeface="Arial" panose="020B0604020202020204" pitchFamily="34" charset="0"/>
                        </a:rPr>
                        <a:t>Treatment-related deaths</a:t>
                      </a:r>
                      <a:r>
                        <a:rPr lang="en-US" sz="900" b="1" baseline="30000">
                          <a:solidFill>
                            <a:schemeClr val="tx1"/>
                          </a:solidFill>
                          <a:latin typeface="Arial" panose="020B0604020202020204" pitchFamily="34" charset="0"/>
                          <a:cs typeface="Arial" panose="020B0604020202020204" pitchFamily="34" charset="0"/>
                        </a:rPr>
                        <a:t>b</a:t>
                      </a:r>
                    </a:p>
                  </a:txBody>
                  <a:tcPr marL="46800" marR="46800" marT="27432" marB="1800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5954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algn="ctr">
                        <a:lnSpc>
                          <a:spcPct val="95000"/>
                        </a:lnSpc>
                        <a:spcBef>
                          <a:spcPts val="0"/>
                        </a:spcBef>
                        <a:spcAft>
                          <a:spcPts val="0"/>
                        </a:spcAft>
                      </a:pPr>
                      <a:r>
                        <a:rPr lang="en-US" sz="900" baseline="0">
                          <a:solidFill>
                            <a:schemeClr val="tx1"/>
                          </a:solidFill>
                          <a:effectLst/>
                          <a:latin typeface="Arial" panose="020B0604020202020204" pitchFamily="34" charset="0"/>
                          <a:ea typeface="MS Mincho" panose="02020609040205080304" pitchFamily="49" charset="-128"/>
                          <a:cs typeface="Arial" panose="020B0604020202020204" pitchFamily="34" charset="0"/>
                        </a:rPr>
                        <a:t>6 (3)</a:t>
                      </a:r>
                      <a:r>
                        <a:rPr lang="en-US" sz="900" baseline="30000">
                          <a:solidFill>
                            <a:schemeClr val="tx1"/>
                          </a:solidFill>
                          <a:effectLst/>
                          <a:latin typeface="Arial" panose="020B0604020202020204" pitchFamily="34" charset="0"/>
                          <a:ea typeface="MS Mincho" panose="02020609040205080304" pitchFamily="49" charset="-128"/>
                          <a:cs typeface="Arial" panose="020B0604020202020204" pitchFamily="34" charset="0"/>
                        </a:rPr>
                        <a:t>c</a:t>
                      </a:r>
                    </a:p>
                  </a:txBody>
                  <a:tcPr marL="46800" marR="46800" marT="18000" marB="1800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5954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lgn="ctr">
                        <a:lnSpc>
                          <a:spcPct val="95000"/>
                        </a:lnSpc>
                        <a:spcBef>
                          <a:spcPts val="0"/>
                        </a:spcBef>
                        <a:spcAft>
                          <a:spcPts val="0"/>
                        </a:spcAft>
                      </a:pPr>
                      <a:endParaRPr lang="en-US" sz="1300" baseline="0">
                        <a:solidFill>
                          <a:schemeClr val="tx1"/>
                        </a:solidFill>
                        <a:effectLst/>
                        <a:latin typeface="+mn-lt"/>
                        <a:ea typeface="MS Mincho" panose="02020609040205080304" pitchFamily="49" charset="-128"/>
                        <a:cs typeface="Times New Roman" panose="02020603050405020304" pitchFamily="18" charset="0"/>
                      </a:endParaRPr>
                    </a:p>
                  </a:txBody>
                  <a:tcPr marL="46800" marR="46800" marT="18000" marB="1800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solidFill>
                        <a:srgbClr val="595454"/>
                      </a:solidFill>
                      <a:prstDash val="solid"/>
                      <a:round/>
                      <a:headEnd type="none" w="med" len="med"/>
                      <a:tailEnd type="none" w="med" len="med"/>
                    </a:lnT>
                    <a:lnB w="12700" cap="flat" cmpd="sng" algn="ctr">
                      <a:solidFill>
                        <a:srgbClr val="5954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marR="0" algn="ctr">
                        <a:lnSpc>
                          <a:spcPct val="95000"/>
                        </a:lnSpc>
                        <a:spcBef>
                          <a:spcPts val="0"/>
                        </a:spcBef>
                        <a:spcAft>
                          <a:spcPts val="0"/>
                        </a:spcAft>
                      </a:pPr>
                      <a:r>
                        <a:rPr lang="en-US" sz="900" baseline="0">
                          <a:solidFill>
                            <a:schemeClr val="tx1"/>
                          </a:solidFill>
                          <a:effectLst/>
                          <a:latin typeface="Arial" panose="020B0604020202020204" pitchFamily="34" charset="0"/>
                          <a:ea typeface="MS Mincho" panose="02020609040205080304" pitchFamily="49" charset="-128"/>
                          <a:cs typeface="Arial" panose="020B0604020202020204" pitchFamily="34" charset="0"/>
                        </a:rPr>
                        <a:t>1 (&lt; 1)</a:t>
                      </a:r>
                      <a:r>
                        <a:rPr lang="en-US" sz="900" baseline="30000">
                          <a:solidFill>
                            <a:schemeClr val="tx1"/>
                          </a:solidFill>
                          <a:effectLst/>
                          <a:latin typeface="Arial" panose="020B0604020202020204" pitchFamily="34" charset="0"/>
                          <a:ea typeface="MS Mincho" panose="02020609040205080304" pitchFamily="49" charset="-128"/>
                          <a:cs typeface="Arial" panose="020B0604020202020204" pitchFamily="34" charset="0"/>
                        </a:rPr>
                        <a:t>d</a:t>
                      </a:r>
                    </a:p>
                  </a:txBody>
                  <a:tcPr marL="46800" marR="46800" marT="18000" marB="1800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5954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lgn="ctr">
                        <a:lnSpc>
                          <a:spcPct val="95000"/>
                        </a:lnSpc>
                        <a:spcBef>
                          <a:spcPts val="0"/>
                        </a:spcBef>
                        <a:spcAft>
                          <a:spcPts val="0"/>
                        </a:spcAft>
                      </a:pPr>
                      <a:endParaRPr lang="en-US" sz="1300" baseline="0">
                        <a:solidFill>
                          <a:schemeClr val="tx1"/>
                        </a:solidFill>
                        <a:effectLst/>
                        <a:latin typeface="+mn-lt"/>
                        <a:ea typeface="MS Mincho" panose="02020609040205080304" pitchFamily="49" charset="-128"/>
                        <a:cs typeface="Times New Roman" panose="02020603050405020304" pitchFamily="18" charset="0"/>
                      </a:endParaRPr>
                    </a:p>
                  </a:txBody>
                  <a:tcPr marL="46800" marR="46800" marT="18000" marB="1800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solidFill>
                        <a:srgbClr val="595454"/>
                      </a:solidFill>
                      <a:prstDash val="solid"/>
                      <a:round/>
                      <a:headEnd type="none" w="med" len="med"/>
                      <a:tailEnd type="none" w="med" len="med"/>
                    </a:lnT>
                    <a:lnB w="12700" cap="flat" cmpd="sng" algn="ctr">
                      <a:solidFill>
                        <a:srgbClr val="5954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95000"/>
                        </a:lnSpc>
                        <a:spcBef>
                          <a:spcPts val="0"/>
                        </a:spcBef>
                        <a:spcAft>
                          <a:spcPts val="0"/>
                        </a:spcAft>
                      </a:pPr>
                      <a:r>
                        <a:rPr lang="en-US" sz="900" baseline="0">
                          <a:solidFill>
                            <a:schemeClr val="tx1"/>
                          </a:solidFill>
                          <a:effectLst/>
                          <a:latin typeface="Arial" panose="020B0604020202020204" pitchFamily="34" charset="0"/>
                          <a:ea typeface="MS Mincho" panose="02020609040205080304" pitchFamily="49" charset="-128"/>
                          <a:cs typeface="Arial" panose="020B0604020202020204" pitchFamily="34" charset="0"/>
                        </a:rPr>
                        <a:t>6 (4)</a:t>
                      </a:r>
                      <a:r>
                        <a:rPr lang="en-US" sz="900" baseline="30000">
                          <a:solidFill>
                            <a:schemeClr val="tx1"/>
                          </a:solidFill>
                          <a:effectLst/>
                          <a:latin typeface="Arial" panose="020B0604020202020204" pitchFamily="34" charset="0"/>
                          <a:ea typeface="MS Mincho" panose="02020609040205080304" pitchFamily="49" charset="-128"/>
                          <a:cs typeface="Arial" panose="020B0604020202020204" pitchFamily="34" charset="0"/>
                        </a:rPr>
                        <a:t>e</a:t>
                      </a:r>
                    </a:p>
                  </a:txBody>
                  <a:tcPr marL="46800" marR="46800" marT="18000" marB="1800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5954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lgn="ctr">
                        <a:lnSpc>
                          <a:spcPct val="107000"/>
                        </a:lnSpc>
                        <a:spcBef>
                          <a:spcPts val="0"/>
                        </a:spcBef>
                        <a:spcAft>
                          <a:spcPts val="0"/>
                        </a:spcAft>
                      </a:pPr>
                      <a:endParaRPr lang="en-US"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lvl1pPr marL="0" algn="l" defTabSz="914400" rtl="0" eaLnBrk="1" latinLnBrk="0" hangingPunct="1">
                        <a:defRPr sz="2000" kern="1200">
                          <a:solidFill>
                            <a:schemeClr val="dk1"/>
                          </a:solidFill>
                          <a:latin typeface="Trebuchet MS" panose="020B0603020202020204"/>
                        </a:defRPr>
                      </a:lvl1pPr>
                      <a:lvl2pPr marL="457200" algn="l" defTabSz="914400" rtl="0" eaLnBrk="1" latinLnBrk="0" hangingPunct="1">
                        <a:defRPr sz="2000" kern="1200">
                          <a:solidFill>
                            <a:schemeClr val="dk1"/>
                          </a:solidFill>
                          <a:latin typeface="Trebuchet MS" panose="020B0603020202020204"/>
                        </a:defRPr>
                      </a:lvl2pPr>
                      <a:lvl3pPr marL="914400" algn="l" defTabSz="914400" rtl="0" eaLnBrk="1" latinLnBrk="0" hangingPunct="1">
                        <a:defRPr sz="2000" kern="1200">
                          <a:solidFill>
                            <a:schemeClr val="dk1"/>
                          </a:solidFill>
                          <a:latin typeface="Trebuchet MS" panose="020B0603020202020204"/>
                        </a:defRPr>
                      </a:lvl3pPr>
                      <a:lvl4pPr marL="1371600" algn="l" defTabSz="914400" rtl="0" eaLnBrk="1" latinLnBrk="0" hangingPunct="1">
                        <a:defRPr sz="2000" kern="1200">
                          <a:solidFill>
                            <a:schemeClr val="dk1"/>
                          </a:solidFill>
                          <a:latin typeface="Trebuchet MS" panose="020B0603020202020204"/>
                        </a:defRPr>
                      </a:lvl4pPr>
                      <a:lvl5pPr marL="1828800" algn="l" defTabSz="914400" rtl="0" eaLnBrk="1" latinLnBrk="0" hangingPunct="1">
                        <a:defRPr sz="2000" kern="1200">
                          <a:solidFill>
                            <a:schemeClr val="dk1"/>
                          </a:solidFill>
                          <a:latin typeface="Trebuchet MS" panose="020B0603020202020204"/>
                        </a:defRPr>
                      </a:lvl5pPr>
                      <a:lvl6pPr marL="2286000" algn="l" defTabSz="914400" rtl="0" eaLnBrk="1" latinLnBrk="0" hangingPunct="1">
                        <a:defRPr sz="2000" kern="1200">
                          <a:solidFill>
                            <a:schemeClr val="dk1"/>
                          </a:solidFill>
                          <a:latin typeface="Trebuchet MS" panose="020B0603020202020204"/>
                        </a:defRPr>
                      </a:lvl6pPr>
                      <a:lvl7pPr marL="2743200" algn="l" defTabSz="914400" rtl="0" eaLnBrk="1" latinLnBrk="0" hangingPunct="1">
                        <a:defRPr sz="2000" kern="1200">
                          <a:solidFill>
                            <a:schemeClr val="dk1"/>
                          </a:solidFill>
                          <a:latin typeface="Trebuchet MS" panose="020B0603020202020204"/>
                        </a:defRPr>
                      </a:lvl7pPr>
                      <a:lvl8pPr marL="3200400" algn="l" defTabSz="914400" rtl="0" eaLnBrk="1" latinLnBrk="0" hangingPunct="1">
                        <a:defRPr sz="2000" kern="1200">
                          <a:solidFill>
                            <a:schemeClr val="dk1"/>
                          </a:solidFill>
                          <a:latin typeface="Trebuchet MS" panose="020B0603020202020204"/>
                        </a:defRPr>
                      </a:lvl8pPr>
                      <a:lvl9pPr marL="3657600" algn="l" defTabSz="914400" rtl="0" eaLnBrk="1" latinLnBrk="0" hangingPunct="1">
                        <a:defRPr sz="2000" kern="1200">
                          <a:solidFill>
                            <a:schemeClr val="dk1"/>
                          </a:solidFill>
                          <a:latin typeface="Trebuchet MS" panose="020B0603020202020204"/>
                        </a:defRPr>
                      </a:lvl9pPr>
                    </a:lstStyle>
                    <a:p>
                      <a:pPr marL="0" marR="0" algn="ctr">
                        <a:lnSpc>
                          <a:spcPct val="95000"/>
                        </a:lnSpc>
                        <a:spcBef>
                          <a:spcPts val="0"/>
                        </a:spcBef>
                        <a:spcAft>
                          <a:spcPts val="0"/>
                        </a:spcAft>
                      </a:pPr>
                      <a:r>
                        <a:rPr lang="en-US" sz="900" baseline="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2 (2)</a:t>
                      </a:r>
                      <a:r>
                        <a:rPr lang="en-US" sz="900" baseline="30000" dirty="0">
                          <a:solidFill>
                            <a:schemeClr val="tx1"/>
                          </a:solidFill>
                          <a:effectLst/>
                          <a:latin typeface="Arial" panose="020B0604020202020204" pitchFamily="34" charset="0"/>
                          <a:ea typeface="MS Mincho" panose="02020609040205080304" pitchFamily="49" charset="-128"/>
                          <a:cs typeface="Arial" panose="020B0604020202020204" pitchFamily="34" charset="0"/>
                        </a:rPr>
                        <a:t>f</a:t>
                      </a:r>
                    </a:p>
                  </a:txBody>
                  <a:tcPr marL="46800" marR="46800" marT="18000" marB="1800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2700" cap="flat" cmpd="sng" algn="ctr">
                      <a:solidFill>
                        <a:srgbClr val="5954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algn="ctr">
                        <a:lnSpc>
                          <a:spcPct val="107000"/>
                        </a:lnSpc>
                        <a:spcBef>
                          <a:spcPts val="0"/>
                        </a:spcBef>
                        <a:spcAft>
                          <a:spcPts val="0"/>
                        </a:spcAft>
                      </a:pPr>
                      <a:endParaRPr lang="en-US" sz="1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3639124"/>
                  </a:ext>
                </a:extLst>
              </a:tr>
            </a:tbl>
          </a:graphicData>
        </a:graphic>
      </p:graphicFrame>
    </p:spTree>
    <p:extLst>
      <p:ext uri="{BB962C8B-B14F-4D97-AF65-F5344CB8AC3E}">
        <p14:creationId xmlns:p14="http://schemas.microsoft.com/office/powerpoint/2010/main" val="3471828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9799F-BEAD-C804-B3BD-3C233E1EB04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4EC6923-0BC5-78BB-09BD-82349341FCC3}"/>
              </a:ext>
            </a:extLst>
          </p:cNvPr>
          <p:cNvSpPr/>
          <p:nvPr/>
        </p:nvSpPr>
        <p:spPr>
          <a:xfrm>
            <a:off x="339091" y="838623"/>
            <a:ext cx="4587648" cy="5461968"/>
          </a:xfrm>
          <a:prstGeom prst="roundRect">
            <a:avLst>
              <a:gd name="adj" fmla="val 2032"/>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4E068ABE-1722-F7B3-A653-8A3C316A7AA5}"/>
              </a:ext>
            </a:extLst>
          </p:cNvPr>
          <p:cNvSpPr/>
          <p:nvPr/>
        </p:nvSpPr>
        <p:spPr>
          <a:xfrm>
            <a:off x="515507" y="925460"/>
            <a:ext cx="32436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dirty="0">
                <a:solidFill>
                  <a:schemeClr val="bg1"/>
                </a:solidFill>
                <a:effectLst/>
                <a:latin typeface="Arial" panose="020B0604020202020204" pitchFamily="34" charset="0"/>
              </a:rPr>
              <a:t>Background and </a:t>
            </a:r>
            <a:r>
              <a:rPr lang="fr-CH" b="1" dirty="0" err="1">
                <a:solidFill>
                  <a:schemeClr val="bg1"/>
                </a:solidFill>
                <a:latin typeface="Arial" panose="020B0604020202020204" pitchFamily="34" charset="0"/>
              </a:rPr>
              <a:t>methods</a:t>
            </a:r>
            <a:endParaRPr lang="en-US" b="1" i="0" dirty="0">
              <a:solidFill>
                <a:schemeClr val="bg1"/>
              </a:solidFill>
              <a:effectLst/>
            </a:endParaRPr>
          </a:p>
        </p:txBody>
      </p:sp>
      <p:sp>
        <p:nvSpPr>
          <p:cNvPr id="12" name="Title 1">
            <a:extLst>
              <a:ext uri="{FF2B5EF4-FFF2-40B4-BE49-F238E27FC236}">
                <a16:creationId xmlns:a16="http://schemas.microsoft.com/office/drawing/2014/main" id="{C53DFC14-19B2-EE02-053C-4711895438AF}"/>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dirty="0">
                <a:latin typeface="Arial" panose="020B0604020202020204" pitchFamily="34" charset="0"/>
                <a:ea typeface="Times New Roman" panose="02020603050405020304" pitchFamily="18" charset="0"/>
              </a:rPr>
              <a:t>GS-005 </a:t>
            </a:r>
            <a:r>
              <a:rPr lang="en-US" sz="1800" kern="0" dirty="0">
                <a:latin typeface="Arial" panose="020B0604020202020204" pitchFamily="34" charset="0"/>
                <a:ea typeface="Times New Roman" panose="02020603050405020304" pitchFamily="18" charset="0"/>
              </a:rPr>
              <a:t>Outcomes by liver function in patients with unresectable hepatocellular carcinoma treated with nivolumab plus ipilimumab vs </a:t>
            </a:r>
            <a:r>
              <a:rPr lang="en-US" sz="1800" kern="0" dirty="0" err="1">
                <a:latin typeface="Arial" panose="020B0604020202020204" pitchFamily="34" charset="0"/>
                <a:ea typeface="Times New Roman" panose="02020603050405020304" pitchFamily="18" charset="0"/>
              </a:rPr>
              <a:t>lenvatinib</a:t>
            </a:r>
            <a:r>
              <a:rPr lang="en-US" sz="1800" kern="0" dirty="0">
                <a:latin typeface="Arial" panose="020B0604020202020204" pitchFamily="34" charset="0"/>
                <a:ea typeface="Times New Roman" panose="02020603050405020304" pitchFamily="18" charset="0"/>
              </a:rPr>
              <a:t> or sorafenib in the </a:t>
            </a:r>
            <a:r>
              <a:rPr lang="en-US" sz="1800" kern="0" dirty="0" err="1">
                <a:latin typeface="Arial" panose="020B0604020202020204" pitchFamily="34" charset="0"/>
                <a:ea typeface="Times New Roman" panose="02020603050405020304" pitchFamily="18" charset="0"/>
              </a:rPr>
              <a:t>CheckMate</a:t>
            </a:r>
            <a:r>
              <a:rPr lang="en-US" sz="1800" kern="0" dirty="0">
                <a:latin typeface="Arial" panose="020B0604020202020204" pitchFamily="34" charset="0"/>
                <a:ea typeface="Times New Roman" panose="02020603050405020304" pitchFamily="18" charset="0"/>
              </a:rPr>
              <a:t> 9DW trial </a:t>
            </a:r>
          </a:p>
        </p:txBody>
      </p:sp>
      <p:sp>
        <p:nvSpPr>
          <p:cNvPr id="68" name="TextBox 67">
            <a:extLst>
              <a:ext uri="{FF2B5EF4-FFF2-40B4-BE49-F238E27FC236}">
                <a16:creationId xmlns:a16="http://schemas.microsoft.com/office/drawing/2014/main" id="{2A9972C1-C1A9-7D23-4C00-66383ECC65D1}"/>
              </a:ext>
            </a:extLst>
          </p:cNvPr>
          <p:cNvSpPr txBox="1"/>
          <p:nvPr/>
        </p:nvSpPr>
        <p:spPr>
          <a:xfrm>
            <a:off x="470366" y="1359876"/>
            <a:ext cx="4222870" cy="3539430"/>
          </a:xfrm>
          <a:prstGeom prst="rect">
            <a:avLst/>
          </a:prstGeom>
          <a:noFill/>
        </p:spPr>
        <p:txBody>
          <a:bodyPr wrap="square">
            <a:spAutoFit/>
          </a:bodyPr>
          <a:lstStyle/>
          <a:p>
            <a:pPr marL="285750" marR="0" indent="-285750">
              <a:buFont typeface="Arial" panose="020B0604020202020204" pitchFamily="34" charset="0"/>
              <a:buChar char="•"/>
            </a:pPr>
            <a:r>
              <a:rPr lang="fr-CH" sz="1600" dirty="0">
                <a:effectLst/>
                <a:latin typeface="Arial" panose="020B0604020202020204" pitchFamily="34" charset="0"/>
                <a:cs typeface="Arial" panose="020B0604020202020204" pitchFamily="34" charset="0"/>
              </a:rPr>
              <a:t>The phase 3 </a:t>
            </a:r>
            <a:r>
              <a:rPr lang="fr-CH" sz="1600" dirty="0" err="1">
                <a:effectLst/>
                <a:latin typeface="Arial" panose="020B0604020202020204" pitchFamily="34" charset="0"/>
                <a:cs typeface="Arial" panose="020B0604020202020204" pitchFamily="34" charset="0"/>
              </a:rPr>
              <a:t>CheckMate</a:t>
            </a:r>
            <a:r>
              <a:rPr lang="fr-CH" sz="1600" dirty="0">
                <a:effectLst/>
                <a:latin typeface="Arial" panose="020B0604020202020204" pitchFamily="34" charset="0"/>
                <a:cs typeface="Arial" panose="020B0604020202020204" pitchFamily="34" charset="0"/>
              </a:rPr>
              <a:t> 9DW trial </a:t>
            </a:r>
            <a:r>
              <a:rPr lang="fr-CH" sz="1600" dirty="0" err="1">
                <a:effectLst/>
                <a:latin typeface="Arial" panose="020B0604020202020204" pitchFamily="34" charset="0"/>
                <a:cs typeface="Arial" panose="020B0604020202020204" pitchFamily="34" charset="0"/>
              </a:rPr>
              <a:t>recruited</a:t>
            </a:r>
            <a:r>
              <a:rPr lang="fr-CH" sz="1600" dirty="0">
                <a:effectLst/>
                <a:latin typeface="Arial" panose="020B0604020202020204" pitchFamily="34" charset="0"/>
                <a:cs typeface="Arial" panose="020B0604020202020204" pitchFamily="34" charset="0"/>
              </a:rPr>
              <a:t> 668 patients </a:t>
            </a:r>
            <a:r>
              <a:rPr lang="fr-CH" sz="1600" dirty="0" err="1">
                <a:effectLst/>
                <a:latin typeface="Arial" panose="020B0604020202020204" pitchFamily="34" charset="0"/>
                <a:cs typeface="Arial" panose="020B0604020202020204" pitchFamily="34" charset="0"/>
              </a:rPr>
              <a:t>with</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previously</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untreated</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unresectable</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hepatocellular</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carcinoma</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uHCC</a:t>
            </a:r>
            <a:r>
              <a:rPr lang="fr-CH" sz="1600" dirty="0">
                <a:effectLst/>
                <a:latin typeface="Arial" panose="020B0604020202020204" pitchFamily="34" charset="0"/>
                <a:cs typeface="Arial" panose="020B0604020202020204" pitchFamily="34" charset="0"/>
              </a:rPr>
              <a:t>). Patients </a:t>
            </a:r>
            <a:r>
              <a:rPr lang="fr-CH" sz="1600" dirty="0" err="1">
                <a:effectLst/>
                <a:latin typeface="Arial" panose="020B0604020202020204" pitchFamily="34" charset="0"/>
                <a:cs typeface="Arial" panose="020B0604020202020204" pitchFamily="34" charset="0"/>
              </a:rPr>
              <a:t>were</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randomised</a:t>
            </a:r>
            <a:r>
              <a:rPr lang="fr-CH" sz="1600" dirty="0">
                <a:effectLst/>
                <a:latin typeface="Arial" panose="020B0604020202020204" pitchFamily="34" charset="0"/>
                <a:cs typeface="Arial" panose="020B0604020202020204" pitchFamily="34" charset="0"/>
              </a:rPr>
              <a:t> 1:1 to </a:t>
            </a:r>
            <a:r>
              <a:rPr lang="fr-CH" sz="1600" dirty="0" err="1">
                <a:effectLst/>
                <a:latin typeface="Arial" panose="020B0604020202020204" pitchFamily="34" charset="0"/>
                <a:cs typeface="Arial" panose="020B0604020202020204" pitchFamily="34" charset="0"/>
              </a:rPr>
              <a:t>received</a:t>
            </a:r>
            <a:r>
              <a:rPr lang="fr-CH" sz="1600" dirty="0">
                <a:effectLst/>
                <a:latin typeface="Arial" panose="020B0604020202020204" pitchFamily="34" charset="0"/>
                <a:cs typeface="Arial" panose="020B0604020202020204" pitchFamily="34" charset="0"/>
              </a:rPr>
              <a:t> NIVO + IPI or </a:t>
            </a:r>
            <a:r>
              <a:rPr lang="fr-CH" sz="1600" dirty="0" err="1">
                <a:effectLst/>
                <a:latin typeface="Arial" panose="020B0604020202020204" pitchFamily="34" charset="0"/>
                <a:cs typeface="Arial" panose="020B0604020202020204" pitchFamily="34" charset="0"/>
              </a:rPr>
              <a:t>lenvatinib</a:t>
            </a:r>
            <a:r>
              <a:rPr lang="fr-CH" sz="1600" dirty="0">
                <a:effectLst/>
                <a:latin typeface="Arial" panose="020B0604020202020204" pitchFamily="34" charset="0"/>
                <a:cs typeface="Arial" panose="020B0604020202020204" pitchFamily="34" charset="0"/>
              </a:rPr>
              <a:t> or </a:t>
            </a:r>
            <a:r>
              <a:rPr lang="fr-CH" sz="1600" dirty="0" err="1">
                <a:effectLst/>
                <a:latin typeface="Arial" panose="020B0604020202020204" pitchFamily="34" charset="0"/>
                <a:cs typeface="Arial" panose="020B0604020202020204" pitchFamily="34" charset="0"/>
              </a:rPr>
              <a:t>sorafenib</a:t>
            </a:r>
            <a:r>
              <a:rPr lang="fr-CH" sz="1600" dirty="0">
                <a:effectLst/>
                <a:latin typeface="Arial" panose="020B0604020202020204" pitchFamily="34" charset="0"/>
                <a:cs typeface="Arial" panose="020B0604020202020204" pitchFamily="34" charset="0"/>
              </a:rPr>
              <a:t> (LEN/SOR).</a:t>
            </a:r>
          </a:p>
          <a:p>
            <a:pPr marL="285750" marR="0" indent="-285750">
              <a:buFont typeface="Arial" panose="020B0604020202020204" pitchFamily="34" charset="0"/>
              <a:buChar char="•"/>
            </a:pPr>
            <a:r>
              <a:rPr lang="fr-CH" sz="1600" dirty="0">
                <a:effectLst/>
                <a:latin typeface="Arial" panose="020B0604020202020204" pitchFamily="34" charset="0"/>
                <a:cs typeface="Arial" panose="020B0604020202020204" pitchFamily="34" charset="0"/>
              </a:rPr>
              <a:t>An </a:t>
            </a:r>
            <a:r>
              <a:rPr lang="fr-CH" sz="1600" dirty="0" err="1">
                <a:effectLst/>
                <a:latin typeface="Arial" panose="020B0604020202020204" pitchFamily="34" charset="0"/>
                <a:cs typeface="Arial" panose="020B0604020202020204" pitchFamily="34" charset="0"/>
              </a:rPr>
              <a:t>Interim</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analysis</a:t>
            </a:r>
            <a:r>
              <a:rPr lang="fr-CH" sz="1600" dirty="0">
                <a:effectLst/>
                <a:latin typeface="Arial" panose="020B0604020202020204" pitchFamily="34" charset="0"/>
                <a:cs typeface="Arial" panose="020B0604020202020204" pitchFamily="34" charset="0"/>
              </a:rPr>
              <a:t> 1L NIVO+IPI </a:t>
            </a:r>
            <a:r>
              <a:rPr lang="fr-CH" sz="1600" dirty="0" err="1">
                <a:effectLst/>
                <a:latin typeface="Arial" panose="020B0604020202020204" pitchFamily="34" charset="0"/>
                <a:cs typeface="Arial" panose="020B0604020202020204" pitchFamily="34" charset="0"/>
              </a:rPr>
              <a:t>demonstrated</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significant</a:t>
            </a:r>
            <a:r>
              <a:rPr lang="fr-CH" sz="1600" dirty="0">
                <a:effectLst/>
                <a:latin typeface="Arial" panose="020B0604020202020204" pitchFamily="34" charset="0"/>
                <a:cs typeface="Arial" panose="020B0604020202020204" pitchFamily="34" charset="0"/>
              </a:rPr>
              <a:t> OS and ORR vs LEN or SOR </a:t>
            </a:r>
            <a:r>
              <a:rPr lang="fr-CH" sz="1600" dirty="0" err="1">
                <a:effectLst/>
                <a:latin typeface="Arial" panose="020B0604020202020204" pitchFamily="34" charset="0"/>
                <a:cs typeface="Arial" panose="020B0604020202020204" pitchFamily="34" charset="0"/>
              </a:rPr>
              <a:t>with</a:t>
            </a:r>
            <a:r>
              <a:rPr lang="fr-CH" sz="1600" dirty="0">
                <a:effectLst/>
                <a:latin typeface="Arial" panose="020B0604020202020204" pitchFamily="34" charset="0"/>
                <a:cs typeface="Arial" panose="020B0604020202020204" pitchFamily="34" charset="0"/>
              </a:rPr>
              <a:t> durable </a:t>
            </a:r>
            <a:r>
              <a:rPr lang="fr-CH" sz="1600" dirty="0" err="1">
                <a:effectLst/>
                <a:latin typeface="Arial" panose="020B0604020202020204" pitchFamily="34" charset="0"/>
                <a:cs typeface="Arial" panose="020B0604020202020204" pitchFamily="34" charset="0"/>
              </a:rPr>
              <a:t>responses</a:t>
            </a:r>
            <a:r>
              <a:rPr lang="fr-CH" sz="1600" dirty="0">
                <a:effectLst/>
                <a:latin typeface="Arial" panose="020B0604020202020204" pitchFamily="34" charset="0"/>
                <a:cs typeface="Arial" panose="020B0604020202020204" pitchFamily="34" charset="0"/>
              </a:rPr>
              <a:t> and </a:t>
            </a:r>
            <a:r>
              <a:rPr lang="fr-CH" sz="1600" dirty="0" err="1">
                <a:effectLst/>
                <a:latin typeface="Arial" panose="020B0604020202020204" pitchFamily="34" charset="0"/>
                <a:cs typeface="Arial" panose="020B0604020202020204" pitchFamily="34" charset="0"/>
              </a:rPr>
              <a:t>manageable</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safety</a:t>
            </a:r>
            <a:r>
              <a:rPr lang="fr-CH" sz="1600" dirty="0">
                <a:effectLst/>
                <a:latin typeface="Arial" panose="020B0604020202020204" pitchFamily="34" charset="0"/>
                <a:cs typeface="Arial" panose="020B0604020202020204" pitchFamily="34" charset="0"/>
              </a:rPr>
              <a:t> in </a:t>
            </a:r>
            <a:r>
              <a:rPr lang="fr-CH" sz="1600" dirty="0" err="1">
                <a:effectLst/>
                <a:latin typeface="Arial" panose="020B0604020202020204" pitchFamily="34" charset="0"/>
                <a:cs typeface="Arial" panose="020B0604020202020204" pitchFamily="34" charset="0"/>
              </a:rPr>
              <a:t>unresectable</a:t>
            </a:r>
            <a:r>
              <a:rPr lang="fr-CH" sz="1600" dirty="0">
                <a:effectLst/>
                <a:latin typeface="Arial" panose="020B0604020202020204" pitchFamily="34" charset="0"/>
                <a:cs typeface="Arial" panose="020B0604020202020204" pitchFamily="34" charset="0"/>
              </a:rPr>
              <a:t> HCC.</a:t>
            </a:r>
          </a:p>
          <a:p>
            <a:pPr marL="285750" marR="0" indent="-285750">
              <a:buFont typeface="Arial" panose="020B0604020202020204" pitchFamily="34" charset="0"/>
              <a:buChar char="•"/>
            </a:pPr>
            <a:r>
              <a:rPr lang="fr-CH" sz="1600" dirty="0">
                <a:effectLst/>
                <a:latin typeface="Arial" panose="020B0604020202020204" pitchFamily="34" charset="0"/>
                <a:cs typeface="Arial" panose="020B0604020202020204" pitchFamily="34" charset="0"/>
              </a:rPr>
              <a:t>This </a:t>
            </a:r>
            <a:r>
              <a:rPr lang="fr-CH" sz="1600" dirty="0" err="1">
                <a:effectLst/>
                <a:latin typeface="Arial" panose="020B0604020202020204" pitchFamily="34" charset="0"/>
                <a:cs typeface="Arial" panose="020B0604020202020204" pitchFamily="34" charset="0"/>
              </a:rPr>
              <a:t>expanded</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analysis</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evaluated</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efficacy</a:t>
            </a:r>
            <a:r>
              <a:rPr lang="fr-CH" sz="1600" dirty="0">
                <a:effectLst/>
                <a:latin typeface="Arial" panose="020B0604020202020204" pitchFamily="34" charset="0"/>
                <a:cs typeface="Arial" panose="020B0604020202020204" pitchFamily="34" charset="0"/>
              </a:rPr>
              <a:t> and </a:t>
            </a:r>
            <a:r>
              <a:rPr lang="fr-CH" sz="1600" dirty="0" err="1">
                <a:effectLst/>
                <a:latin typeface="Arial" panose="020B0604020202020204" pitchFamily="34" charset="0"/>
                <a:cs typeface="Arial" panose="020B0604020202020204" pitchFamily="34" charset="0"/>
              </a:rPr>
              <a:t>safety</a:t>
            </a:r>
            <a:r>
              <a:rPr lang="fr-CH" sz="1600" dirty="0">
                <a:effectLst/>
                <a:latin typeface="Arial" panose="020B0604020202020204" pitchFamily="34" charset="0"/>
                <a:cs typeface="Arial" panose="020B0604020202020204" pitchFamily="34" charset="0"/>
              </a:rPr>
              <a:t> of NIVO + IPI vs LEN/SOR by </a:t>
            </a:r>
            <a:r>
              <a:rPr lang="fr-CH" sz="1600" dirty="0" err="1">
                <a:effectLst/>
                <a:latin typeface="Arial" panose="020B0604020202020204" pitchFamily="34" charset="0"/>
                <a:cs typeface="Arial" panose="020B0604020202020204" pitchFamily="34" charset="0"/>
              </a:rPr>
              <a:t>baseline</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liver</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function</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status</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evaluated</a:t>
            </a:r>
            <a:r>
              <a:rPr lang="fr-CH" sz="1600" dirty="0">
                <a:effectLst/>
                <a:latin typeface="Arial" panose="020B0604020202020204" pitchFamily="34" charset="0"/>
                <a:cs typeface="Arial" panose="020B0604020202020204" pitchFamily="34" charset="0"/>
              </a:rPr>
              <a:t> </a:t>
            </a:r>
            <a:r>
              <a:rPr lang="fr-CH" sz="1600" dirty="0" err="1">
                <a:effectLst/>
                <a:latin typeface="Arial" panose="020B0604020202020204" pitchFamily="34" charset="0"/>
                <a:cs typeface="Arial" panose="020B0604020202020204" pitchFamily="34" charset="0"/>
              </a:rPr>
              <a:t>using</a:t>
            </a:r>
            <a:r>
              <a:rPr lang="fr-CH" sz="1600" dirty="0">
                <a:effectLst/>
                <a:latin typeface="Arial" panose="020B0604020202020204" pitchFamily="34" charset="0"/>
                <a:cs typeface="Arial" panose="020B0604020202020204" pitchFamily="34" charset="0"/>
              </a:rPr>
              <a:t> ALBI Score.</a:t>
            </a:r>
          </a:p>
        </p:txBody>
      </p:sp>
      <p:sp>
        <p:nvSpPr>
          <p:cNvPr id="19" name="Rectangle: Rounded Corners 18">
            <a:extLst>
              <a:ext uri="{FF2B5EF4-FFF2-40B4-BE49-F238E27FC236}">
                <a16:creationId xmlns:a16="http://schemas.microsoft.com/office/drawing/2014/main" id="{605BD7C6-0881-5941-812A-16EBDFADB054}"/>
              </a:ext>
            </a:extLst>
          </p:cNvPr>
          <p:cNvSpPr/>
          <p:nvPr/>
        </p:nvSpPr>
        <p:spPr>
          <a:xfrm>
            <a:off x="5103155" y="838623"/>
            <a:ext cx="6758009" cy="5461969"/>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20" name="Rectangle: Rounded Corners 19">
            <a:extLst>
              <a:ext uri="{FF2B5EF4-FFF2-40B4-BE49-F238E27FC236}">
                <a16:creationId xmlns:a16="http://schemas.microsoft.com/office/drawing/2014/main" id="{59D1CCEA-4B33-66D7-B3D7-95653FA583DD}"/>
              </a:ext>
            </a:extLst>
          </p:cNvPr>
          <p:cNvSpPr/>
          <p:nvPr/>
        </p:nvSpPr>
        <p:spPr>
          <a:xfrm>
            <a:off x="5262750" y="981415"/>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dirty="0" err="1">
                <a:solidFill>
                  <a:schemeClr val="bg1"/>
                </a:solidFill>
                <a:effectLst/>
                <a:latin typeface="Arial" panose="020B0604020202020204" pitchFamily="34" charset="0"/>
              </a:rPr>
              <a:t>Results</a:t>
            </a:r>
            <a:endParaRPr lang="en-US" b="1" i="0" dirty="0">
              <a:solidFill>
                <a:schemeClr val="bg1"/>
              </a:solidFill>
              <a:effectLst/>
            </a:endParaRPr>
          </a:p>
        </p:txBody>
      </p:sp>
      <p:pic>
        <p:nvPicPr>
          <p:cNvPr id="4" name="Graphic 3" descr="Home with solid fill">
            <a:hlinkClick r:id="rId3" action="ppaction://hlinksldjump"/>
            <a:extLst>
              <a:ext uri="{FF2B5EF4-FFF2-40B4-BE49-F238E27FC236}">
                <a16:creationId xmlns:a16="http://schemas.microsoft.com/office/drawing/2014/main" id="{5C632426-E6FC-8BE7-78C0-F0E5AC3FD4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4738" y="97476"/>
            <a:ext cx="374469" cy="374469"/>
          </a:xfrm>
          <a:prstGeom prst="rect">
            <a:avLst/>
          </a:prstGeom>
        </p:spPr>
      </p:pic>
      <p:sp>
        <p:nvSpPr>
          <p:cNvPr id="2" name="Rectangle: Rounded Corners 1">
            <a:extLst>
              <a:ext uri="{FF2B5EF4-FFF2-40B4-BE49-F238E27FC236}">
                <a16:creationId xmlns:a16="http://schemas.microsoft.com/office/drawing/2014/main" id="{9D8ED0E8-130C-4BE9-52FE-D284E1C97E0C}"/>
              </a:ext>
            </a:extLst>
          </p:cNvPr>
          <p:cNvSpPr/>
          <p:nvPr/>
        </p:nvSpPr>
        <p:spPr>
          <a:xfrm>
            <a:off x="5265751" y="1604012"/>
            <a:ext cx="7654455" cy="2022382"/>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3" name="Group 2">
            <a:extLst>
              <a:ext uri="{FF2B5EF4-FFF2-40B4-BE49-F238E27FC236}">
                <a16:creationId xmlns:a16="http://schemas.microsoft.com/office/drawing/2014/main" id="{47F9A1B9-7E86-6319-0867-BDE500FC55C8}"/>
              </a:ext>
            </a:extLst>
          </p:cNvPr>
          <p:cNvGrpSpPr/>
          <p:nvPr/>
        </p:nvGrpSpPr>
        <p:grpSpPr>
          <a:xfrm>
            <a:off x="5262750" y="1422066"/>
            <a:ext cx="2352628" cy="310136"/>
            <a:chOff x="1675429" y="1519199"/>
            <a:chExt cx="1779770" cy="251108"/>
          </a:xfrm>
          <a:solidFill>
            <a:srgbClr val="F0D5E0"/>
          </a:solidFill>
        </p:grpSpPr>
        <p:sp>
          <p:nvSpPr>
            <p:cNvPr id="5" name="Rectangle: Rounded Corners 4">
              <a:extLst>
                <a:ext uri="{FF2B5EF4-FFF2-40B4-BE49-F238E27FC236}">
                  <a16:creationId xmlns:a16="http://schemas.microsoft.com/office/drawing/2014/main" id="{DCF558FE-A09E-CEDC-D745-51E1B5DEFC69}"/>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9" name="TextBox 8">
              <a:extLst>
                <a:ext uri="{FF2B5EF4-FFF2-40B4-BE49-F238E27FC236}">
                  <a16:creationId xmlns:a16="http://schemas.microsoft.com/office/drawing/2014/main" id="{4A6EB64F-55FA-EF70-E416-CDA8DC382913}"/>
                </a:ext>
              </a:extLst>
            </p:cNvPr>
            <p:cNvSpPr txBox="1"/>
            <p:nvPr/>
          </p:nvSpPr>
          <p:spPr>
            <a:xfrm>
              <a:off x="1684126" y="1519199"/>
              <a:ext cx="1771073" cy="249198"/>
            </a:xfrm>
            <a:prstGeom prst="rect">
              <a:avLst/>
            </a:prstGeom>
            <a:grpFill/>
          </p:spPr>
          <p:txBody>
            <a:bodyPr wrap="square">
              <a:spAutoFit/>
            </a:bodyPr>
            <a:lstStyle/>
            <a:p>
              <a:r>
                <a:rPr lang="fr-CH" sz="1400" b="1" dirty="0">
                  <a:solidFill>
                    <a:srgbClr val="E61461"/>
                  </a:solidFill>
                  <a:latin typeface="Arial" panose="020B0604020202020204" pitchFamily="34" charset="0"/>
                  <a:cs typeface="Arial" panose="020B0604020202020204" pitchFamily="34" charset="0"/>
                </a:rPr>
                <a:t>ALBI Grade</a:t>
              </a:r>
              <a:endParaRPr lang="en-US" sz="1400" b="1" dirty="0">
                <a:solidFill>
                  <a:srgbClr val="E61461"/>
                </a:solidFill>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7E8F9F42-E65C-EAFB-235B-E34B124B1B2D}"/>
              </a:ext>
            </a:extLst>
          </p:cNvPr>
          <p:cNvSpPr txBox="1"/>
          <p:nvPr/>
        </p:nvSpPr>
        <p:spPr>
          <a:xfrm>
            <a:off x="5430144" y="2086863"/>
            <a:ext cx="2518920" cy="600164"/>
          </a:xfrm>
          <a:prstGeom prst="rect">
            <a:avLst/>
          </a:prstGeom>
          <a:solidFill>
            <a:srgbClr val="F0D5E0"/>
          </a:solidFill>
        </p:spPr>
        <p:txBody>
          <a:bodyPr wrap="square">
            <a:spAutoFit/>
          </a:bodyPr>
          <a:lstStyle/>
          <a:p>
            <a:pPr algn="ctr"/>
            <a:r>
              <a:rPr lang="en-US" sz="1100" b="1" dirty="0">
                <a:solidFill>
                  <a:schemeClr val="accent4"/>
                </a:solidFill>
                <a:effectLst/>
                <a:latin typeface="Arial" panose="020B0604020202020204" pitchFamily="34" charset="0"/>
                <a:cs typeface="Arial" panose="020B0604020202020204" pitchFamily="34" charset="0"/>
              </a:rPr>
              <a:t>ALBI Score </a:t>
            </a:r>
            <a:r>
              <a:rPr lang="en-US" sz="1100" dirty="0">
                <a:solidFill>
                  <a:schemeClr val="accent4"/>
                </a:solidFill>
                <a:effectLst/>
                <a:latin typeface="Arial" panose="020B0604020202020204" pitchFamily="34" charset="0"/>
                <a:cs typeface="Arial" panose="020B0604020202020204" pitchFamily="34" charset="0"/>
              </a:rPr>
              <a:t>= </a:t>
            </a:r>
          </a:p>
          <a:p>
            <a:pPr algn="ctr"/>
            <a:r>
              <a:rPr lang="en-US" sz="1100" dirty="0">
                <a:solidFill>
                  <a:schemeClr val="accent4"/>
                </a:solidFill>
                <a:effectLst/>
                <a:latin typeface="Arial" panose="020B0604020202020204" pitchFamily="34" charset="0"/>
                <a:cs typeface="Arial" panose="020B0604020202020204" pitchFamily="34" charset="0"/>
              </a:rPr>
              <a:t>(0.66 × log₁₀([bilirubin (</a:t>
            </a:r>
            <a:r>
              <a:rPr lang="el-GR" sz="1100" dirty="0">
                <a:solidFill>
                  <a:schemeClr val="accent4"/>
                </a:solidFill>
                <a:effectLst/>
                <a:latin typeface="Arial" panose="020B0604020202020204" pitchFamily="34" charset="0"/>
                <a:cs typeface="Arial" panose="020B0604020202020204" pitchFamily="34" charset="0"/>
              </a:rPr>
              <a:t>μ</a:t>
            </a:r>
            <a:r>
              <a:rPr lang="en-US" sz="1100" dirty="0">
                <a:solidFill>
                  <a:schemeClr val="accent4"/>
                </a:solidFill>
                <a:effectLst/>
                <a:latin typeface="Arial" panose="020B0604020202020204" pitchFamily="34" charset="0"/>
                <a:cs typeface="Arial" panose="020B0604020202020204" pitchFamily="34" charset="0"/>
              </a:rPr>
              <a:t>mol/L)] )) − (0.085 × albumin (g/L))</a:t>
            </a:r>
            <a:endParaRPr lang="fr-CH" sz="1100" b="1" dirty="0">
              <a:solidFill>
                <a:schemeClr val="accent4"/>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7CA9708-A88E-BE80-5177-F846635D632C}"/>
              </a:ext>
            </a:extLst>
          </p:cNvPr>
          <p:cNvSpPr txBox="1"/>
          <p:nvPr/>
        </p:nvSpPr>
        <p:spPr>
          <a:xfrm>
            <a:off x="5319833" y="1777548"/>
            <a:ext cx="3065370" cy="246221"/>
          </a:xfrm>
          <a:prstGeom prst="rect">
            <a:avLst/>
          </a:prstGeom>
          <a:noFill/>
        </p:spPr>
        <p:txBody>
          <a:bodyPr wrap="square">
            <a:spAutoFit/>
          </a:bodyPr>
          <a:lstStyle/>
          <a:p>
            <a:r>
              <a:rPr lang="en-US" sz="1000" dirty="0">
                <a:effectLst/>
                <a:latin typeface="Arial" panose="020B0604020202020204" pitchFamily="34" charset="0"/>
                <a:cs typeface="Arial" panose="020B0604020202020204" pitchFamily="34" charset="0"/>
              </a:rPr>
              <a:t>Baseline liver function evaluated using ALBI score </a:t>
            </a:r>
          </a:p>
        </p:txBody>
      </p:sp>
      <p:sp>
        <p:nvSpPr>
          <p:cNvPr id="13" name="TextBox 12">
            <a:extLst>
              <a:ext uri="{FF2B5EF4-FFF2-40B4-BE49-F238E27FC236}">
                <a16:creationId xmlns:a16="http://schemas.microsoft.com/office/drawing/2014/main" id="{C53D62C6-BED7-B6B2-7F23-E8AD29FBA570}"/>
              </a:ext>
            </a:extLst>
          </p:cNvPr>
          <p:cNvSpPr txBox="1"/>
          <p:nvPr/>
        </p:nvSpPr>
        <p:spPr>
          <a:xfrm>
            <a:off x="5262750" y="3384909"/>
            <a:ext cx="2509256" cy="230832"/>
          </a:xfrm>
          <a:prstGeom prst="rect">
            <a:avLst/>
          </a:prstGeom>
          <a:noFill/>
        </p:spPr>
        <p:txBody>
          <a:bodyPr wrap="square">
            <a:spAutoFit/>
          </a:bodyPr>
          <a:lstStyle/>
          <a:p>
            <a:r>
              <a:rPr lang="en-US" sz="900" i="1" dirty="0">
                <a:solidFill>
                  <a:schemeClr val="accent4"/>
                </a:solidFill>
                <a:latin typeface="Arial" panose="020B0604020202020204" pitchFamily="34" charset="0"/>
                <a:cs typeface="Arial" panose="020B0604020202020204" pitchFamily="34" charset="0"/>
              </a:rPr>
              <a:t>*ALBI grades 2 and 3 combined for analysis</a:t>
            </a:r>
          </a:p>
        </p:txBody>
      </p:sp>
      <p:graphicFrame>
        <p:nvGraphicFramePr>
          <p:cNvPr id="14" name="Content Placeholder 11">
            <a:extLst>
              <a:ext uri="{FF2B5EF4-FFF2-40B4-BE49-F238E27FC236}">
                <a16:creationId xmlns:a16="http://schemas.microsoft.com/office/drawing/2014/main" id="{B2D0C4C4-49F5-EB9B-A81E-7ED4DD72A78C}"/>
              </a:ext>
            </a:extLst>
          </p:cNvPr>
          <p:cNvGraphicFramePr>
            <a:graphicFrameLocks/>
          </p:cNvGraphicFramePr>
          <p:nvPr>
            <p:extLst>
              <p:ext uri="{D42A27DB-BD31-4B8C-83A1-F6EECF244321}">
                <p14:modId xmlns:p14="http://schemas.microsoft.com/office/powerpoint/2010/main" val="2016341782"/>
              </p:ext>
            </p:extLst>
          </p:nvPr>
        </p:nvGraphicFramePr>
        <p:xfrm>
          <a:off x="5439808" y="2707532"/>
          <a:ext cx="2509255" cy="655320"/>
        </p:xfrm>
        <a:graphic>
          <a:graphicData uri="http://schemas.openxmlformats.org/drawingml/2006/table">
            <a:tbl>
              <a:tblPr firstRow="1" bandRow="1">
                <a:tableStyleId>{5C22544A-7EE6-4342-B048-85BDC9FD1C3A}</a:tableStyleId>
              </a:tblPr>
              <a:tblGrid>
                <a:gridCol w="587760">
                  <a:extLst>
                    <a:ext uri="{9D8B030D-6E8A-4147-A177-3AD203B41FA5}">
                      <a16:colId xmlns:a16="http://schemas.microsoft.com/office/drawing/2014/main" val="2856478987"/>
                    </a:ext>
                  </a:extLst>
                </a:gridCol>
                <a:gridCol w="680530">
                  <a:extLst>
                    <a:ext uri="{9D8B030D-6E8A-4147-A177-3AD203B41FA5}">
                      <a16:colId xmlns:a16="http://schemas.microsoft.com/office/drawing/2014/main" val="3231918406"/>
                    </a:ext>
                  </a:extLst>
                </a:gridCol>
                <a:gridCol w="600467">
                  <a:extLst>
                    <a:ext uri="{9D8B030D-6E8A-4147-A177-3AD203B41FA5}">
                      <a16:colId xmlns:a16="http://schemas.microsoft.com/office/drawing/2014/main" val="159789068"/>
                    </a:ext>
                  </a:extLst>
                </a:gridCol>
                <a:gridCol w="640498">
                  <a:extLst>
                    <a:ext uri="{9D8B030D-6E8A-4147-A177-3AD203B41FA5}">
                      <a16:colId xmlns:a16="http://schemas.microsoft.com/office/drawing/2014/main" val="745956190"/>
                    </a:ext>
                  </a:extLst>
                </a:gridCol>
              </a:tblGrid>
              <a:tr h="147565">
                <a:tc>
                  <a:txBody>
                    <a:bodyPr/>
                    <a:lstStyle/>
                    <a:p>
                      <a:pPr algn="ctr"/>
                      <a:r>
                        <a:rPr lang="en-US" sz="1000" dirty="0">
                          <a:solidFill>
                            <a:schemeClr val="bg1"/>
                          </a:solidFill>
                          <a:latin typeface="Arial" panose="020B0604020202020204" pitchFamily="34" charset="0"/>
                          <a:cs typeface="Arial" panose="020B0604020202020204" pitchFamily="34" charset="0"/>
                        </a:rPr>
                        <a:t>ALBI</a:t>
                      </a:r>
                    </a:p>
                  </a:txBody>
                  <a:tcPr>
                    <a:solidFill>
                      <a:srgbClr val="E61461"/>
                    </a:solidFill>
                  </a:tcPr>
                </a:tc>
                <a:tc>
                  <a:txBody>
                    <a:bodyPr/>
                    <a:lstStyle/>
                    <a:p>
                      <a:pPr algn="ctr"/>
                      <a:r>
                        <a:rPr lang="en-US" sz="1000" dirty="0">
                          <a:solidFill>
                            <a:schemeClr val="bg1"/>
                          </a:solidFill>
                          <a:latin typeface="Arial" panose="020B0604020202020204" pitchFamily="34" charset="0"/>
                          <a:cs typeface="Arial" panose="020B0604020202020204" pitchFamily="34" charset="0"/>
                        </a:rPr>
                        <a:t>Grade</a:t>
                      </a:r>
                    </a:p>
                    <a:p>
                      <a:pPr algn="ctr"/>
                      <a:r>
                        <a:rPr lang="en-US" sz="1000" dirty="0">
                          <a:solidFill>
                            <a:schemeClr val="bg1"/>
                          </a:solidFill>
                          <a:latin typeface="Arial" panose="020B0604020202020204" pitchFamily="34" charset="0"/>
                          <a:cs typeface="Arial" panose="020B0604020202020204" pitchFamily="34" charset="0"/>
                        </a:rPr>
                        <a:t> 1</a:t>
                      </a:r>
                    </a:p>
                  </a:txBody>
                  <a:tcPr>
                    <a:solidFill>
                      <a:srgbClr val="E61461"/>
                    </a:solidFill>
                  </a:tcPr>
                </a:tc>
                <a:tc>
                  <a:txBody>
                    <a:bodyPr/>
                    <a:lstStyle/>
                    <a:p>
                      <a:pPr algn="ctr"/>
                      <a:r>
                        <a:rPr lang="en-US" sz="1000" dirty="0">
                          <a:solidFill>
                            <a:schemeClr val="bg1"/>
                          </a:solidFill>
                          <a:latin typeface="Arial" panose="020B0604020202020204" pitchFamily="34" charset="0"/>
                          <a:cs typeface="Arial" panose="020B0604020202020204" pitchFamily="34" charset="0"/>
                        </a:rPr>
                        <a:t>Grade 2*</a:t>
                      </a:r>
                    </a:p>
                  </a:txBody>
                  <a:tcPr>
                    <a:solidFill>
                      <a:srgbClr val="E61461"/>
                    </a:solidFill>
                  </a:tcPr>
                </a:tc>
                <a:tc>
                  <a:txBody>
                    <a:bodyPr/>
                    <a:lstStyle/>
                    <a:p>
                      <a:pPr algn="ctr"/>
                      <a:r>
                        <a:rPr lang="en-US" sz="1000" dirty="0">
                          <a:solidFill>
                            <a:schemeClr val="bg1"/>
                          </a:solidFill>
                          <a:latin typeface="Arial" panose="020B0604020202020204" pitchFamily="34" charset="0"/>
                          <a:cs typeface="Arial" panose="020B0604020202020204" pitchFamily="34" charset="0"/>
                        </a:rPr>
                        <a:t>Grade 3*</a:t>
                      </a:r>
                    </a:p>
                  </a:txBody>
                  <a:tcPr>
                    <a:solidFill>
                      <a:srgbClr val="E61461"/>
                    </a:solidFill>
                  </a:tcPr>
                </a:tc>
                <a:extLst>
                  <a:ext uri="{0D108BD9-81ED-4DB2-BD59-A6C34878D82A}">
                    <a16:rowId xmlns:a16="http://schemas.microsoft.com/office/drawing/2014/main" val="3207277209"/>
                  </a:ext>
                </a:extLst>
              </a:tr>
              <a:tr h="195890">
                <a:tc>
                  <a:txBody>
                    <a:bodyPr/>
                    <a:lstStyle/>
                    <a:p>
                      <a:pPr algn="ctr"/>
                      <a:r>
                        <a:rPr lang="en-US" sz="1100">
                          <a:solidFill>
                            <a:srgbClr val="004B87"/>
                          </a:solidFill>
                          <a:latin typeface="Arial" panose="020B0604020202020204" pitchFamily="34" charset="0"/>
                          <a:cs typeface="Arial" panose="020B0604020202020204" pitchFamily="34" charset="0"/>
                        </a:rPr>
                        <a:t>N</a:t>
                      </a:r>
                    </a:p>
                  </a:txBody>
                  <a:tcPr>
                    <a:solidFill>
                      <a:srgbClr val="F0D5E0"/>
                    </a:solidFill>
                  </a:tcPr>
                </a:tc>
                <a:tc>
                  <a:txBody>
                    <a:bodyPr/>
                    <a:lstStyle/>
                    <a:p>
                      <a:pPr algn="ctr"/>
                      <a:r>
                        <a:rPr lang="en-US" sz="1100">
                          <a:solidFill>
                            <a:srgbClr val="004B87"/>
                          </a:solidFill>
                          <a:latin typeface="Arial" panose="020B0604020202020204" pitchFamily="34" charset="0"/>
                          <a:cs typeface="Arial" panose="020B0604020202020204" pitchFamily="34" charset="0"/>
                        </a:rPr>
                        <a:t>396</a:t>
                      </a:r>
                    </a:p>
                  </a:txBody>
                  <a:tcPr>
                    <a:solidFill>
                      <a:srgbClr val="F0D5E0"/>
                    </a:solidFill>
                  </a:tcPr>
                </a:tc>
                <a:tc>
                  <a:txBody>
                    <a:bodyPr/>
                    <a:lstStyle/>
                    <a:p>
                      <a:pPr algn="ctr"/>
                      <a:r>
                        <a:rPr lang="en-US" sz="1100" dirty="0">
                          <a:solidFill>
                            <a:srgbClr val="004B87"/>
                          </a:solidFill>
                          <a:latin typeface="Arial" panose="020B0604020202020204" pitchFamily="34" charset="0"/>
                          <a:cs typeface="Arial" panose="020B0604020202020204" pitchFamily="34" charset="0"/>
                        </a:rPr>
                        <a:t>271</a:t>
                      </a:r>
                    </a:p>
                  </a:txBody>
                  <a:tcPr>
                    <a:solidFill>
                      <a:srgbClr val="F0D5E0"/>
                    </a:solidFill>
                  </a:tcPr>
                </a:tc>
                <a:tc>
                  <a:txBody>
                    <a:bodyPr/>
                    <a:lstStyle/>
                    <a:p>
                      <a:pPr algn="ctr"/>
                      <a:r>
                        <a:rPr lang="en-US" sz="1100" dirty="0">
                          <a:solidFill>
                            <a:srgbClr val="004B87"/>
                          </a:solidFill>
                          <a:latin typeface="Arial" panose="020B0604020202020204" pitchFamily="34" charset="0"/>
                          <a:cs typeface="Arial" panose="020B0604020202020204" pitchFamily="34" charset="0"/>
                        </a:rPr>
                        <a:t>1</a:t>
                      </a:r>
                    </a:p>
                  </a:txBody>
                  <a:tcPr>
                    <a:solidFill>
                      <a:srgbClr val="F0D5E0"/>
                    </a:solidFill>
                  </a:tcPr>
                </a:tc>
                <a:extLst>
                  <a:ext uri="{0D108BD9-81ED-4DB2-BD59-A6C34878D82A}">
                    <a16:rowId xmlns:a16="http://schemas.microsoft.com/office/drawing/2014/main" val="3195953396"/>
                  </a:ext>
                </a:extLst>
              </a:tr>
            </a:tbl>
          </a:graphicData>
        </a:graphic>
      </p:graphicFrame>
      <p:pic>
        <p:nvPicPr>
          <p:cNvPr id="15" name="Picture 14">
            <a:extLst>
              <a:ext uri="{FF2B5EF4-FFF2-40B4-BE49-F238E27FC236}">
                <a16:creationId xmlns:a16="http://schemas.microsoft.com/office/drawing/2014/main" id="{4C69E962-BA02-6A5B-99EA-26C26B6A33E6}"/>
              </a:ext>
            </a:extLst>
          </p:cNvPr>
          <p:cNvPicPr>
            <a:picLocks noChangeAspect="1"/>
          </p:cNvPicPr>
          <p:nvPr/>
        </p:nvPicPr>
        <p:blipFill>
          <a:blip r:embed="rId6"/>
          <a:stretch>
            <a:fillRect/>
          </a:stretch>
        </p:blipFill>
        <p:spPr>
          <a:xfrm>
            <a:off x="8439285" y="1650453"/>
            <a:ext cx="4348878" cy="1965288"/>
          </a:xfrm>
          <a:prstGeom prst="rect">
            <a:avLst/>
          </a:prstGeom>
        </p:spPr>
      </p:pic>
    </p:spTree>
    <p:extLst>
      <p:ext uri="{BB962C8B-B14F-4D97-AF65-F5344CB8AC3E}">
        <p14:creationId xmlns:p14="http://schemas.microsoft.com/office/powerpoint/2010/main" val="450461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2C91B-D39E-6C94-36B3-CE94C6F3458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B8AA8BA-D23C-83F1-7431-B0F0ACA7B5CA}"/>
              </a:ext>
            </a:extLst>
          </p:cNvPr>
          <p:cNvSpPr/>
          <p:nvPr/>
        </p:nvSpPr>
        <p:spPr>
          <a:xfrm>
            <a:off x="339091" y="838623"/>
            <a:ext cx="5071110" cy="5461968"/>
          </a:xfrm>
          <a:prstGeom prst="roundRect">
            <a:avLst>
              <a:gd name="adj" fmla="val 2032"/>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4E24C508-4DFF-4DDF-77E0-24992BC5FF42}"/>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Background and </a:t>
            </a:r>
            <a:r>
              <a:rPr lang="fr-CH" b="1" i="0" err="1">
                <a:solidFill>
                  <a:schemeClr val="bg1"/>
                </a:solidFill>
                <a:effectLst/>
                <a:latin typeface="Arial" panose="020B0604020202020204" pitchFamily="34" charset="0"/>
              </a:rPr>
              <a:t>Aims</a:t>
            </a:r>
            <a:endParaRPr lang="en-US" b="1" i="0">
              <a:solidFill>
                <a:schemeClr val="bg1"/>
              </a:solidFill>
              <a:effectLst/>
            </a:endParaRPr>
          </a:p>
        </p:txBody>
      </p:sp>
      <p:sp>
        <p:nvSpPr>
          <p:cNvPr id="12" name="Title 1">
            <a:extLst>
              <a:ext uri="{FF2B5EF4-FFF2-40B4-BE49-F238E27FC236}">
                <a16:creationId xmlns:a16="http://schemas.microsoft.com/office/drawing/2014/main" id="{30C784E8-6649-5285-5FA8-FBE2927CB981}"/>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OS-061 </a:t>
            </a:r>
            <a:r>
              <a:rPr lang="en-US" sz="1800">
                <a:latin typeface="Arial" panose="020B0604020202020204" pitchFamily="34" charset="0"/>
                <a:ea typeface="Times New Roman" panose="02020603050405020304" pitchFamily="18" charset="0"/>
              </a:rPr>
              <a:t>A holistic approach of systematic tumor and non-tumor biopsy during percutaneous radiofrequency ablation for hepatocellular carcinoma: diagnostic, prognostic and therapeutic impact</a:t>
            </a:r>
            <a:endParaRPr lang="en-US"/>
          </a:p>
        </p:txBody>
      </p:sp>
      <p:sp>
        <p:nvSpPr>
          <p:cNvPr id="68" name="TextBox 67">
            <a:extLst>
              <a:ext uri="{FF2B5EF4-FFF2-40B4-BE49-F238E27FC236}">
                <a16:creationId xmlns:a16="http://schemas.microsoft.com/office/drawing/2014/main" id="{60A61D2C-1506-EE4D-A360-067D67429095}"/>
              </a:ext>
            </a:extLst>
          </p:cNvPr>
          <p:cNvSpPr txBox="1"/>
          <p:nvPr/>
        </p:nvSpPr>
        <p:spPr>
          <a:xfrm>
            <a:off x="470365" y="1359876"/>
            <a:ext cx="4635035" cy="1754326"/>
          </a:xfrm>
          <a:prstGeom prst="rect">
            <a:avLst/>
          </a:prstGeom>
          <a:noFill/>
        </p:spPr>
        <p:txBody>
          <a:bodyPr wrap="square">
            <a:spAutoFit/>
          </a:bodyPr>
          <a:lstStyle/>
          <a:p>
            <a:pPr marL="0" marR="0"/>
            <a:r>
              <a:rPr lang="fr-CH">
                <a:effectLst/>
                <a:latin typeface="Arial" panose="020B0604020202020204" pitchFamily="34" charset="0"/>
                <a:cs typeface="Arial" panose="020B0604020202020204" pitchFamily="34" charset="0"/>
              </a:rPr>
              <a:t>This </a:t>
            </a:r>
            <a:r>
              <a:rPr lang="fr-CH" err="1">
                <a:effectLst/>
                <a:latin typeface="Arial" panose="020B0604020202020204" pitchFamily="34" charset="0"/>
                <a:cs typeface="Arial" panose="020B0604020202020204" pitchFamily="34" charset="0"/>
              </a:rPr>
              <a:t>study</a:t>
            </a:r>
            <a:r>
              <a:rPr lang="fr-CH">
                <a:effectLst/>
                <a:latin typeface="Arial" panose="020B0604020202020204" pitchFamily="34" charset="0"/>
                <a:cs typeface="Arial" panose="020B0604020202020204" pitchFamily="34" charset="0"/>
              </a:rPr>
              <a:t> </a:t>
            </a:r>
            <a:r>
              <a:rPr lang="fr-CH" err="1">
                <a:effectLst/>
                <a:latin typeface="Arial" panose="020B0604020202020204" pitchFamily="34" charset="0"/>
                <a:cs typeface="Arial" panose="020B0604020202020204" pitchFamily="34" charset="0"/>
              </a:rPr>
              <a:t>prospectively</a:t>
            </a:r>
            <a:r>
              <a:rPr lang="fr-CH">
                <a:effectLst/>
                <a:latin typeface="Arial" panose="020B0604020202020204" pitchFamily="34" charset="0"/>
                <a:cs typeface="Arial" panose="020B0604020202020204" pitchFamily="34" charset="0"/>
              </a:rPr>
              <a:t> </a:t>
            </a:r>
            <a:r>
              <a:rPr lang="fr-CH" err="1">
                <a:effectLst/>
                <a:latin typeface="Arial" panose="020B0604020202020204" pitchFamily="34" charset="0"/>
                <a:cs typeface="Arial" panose="020B0604020202020204" pitchFamily="34" charset="0"/>
              </a:rPr>
              <a:t>assess</a:t>
            </a:r>
            <a:r>
              <a:rPr lang="fr-CH">
                <a:effectLst/>
                <a:latin typeface="Arial" panose="020B0604020202020204" pitchFamily="34" charset="0"/>
                <a:cs typeface="Arial" panose="020B0604020202020204" pitchFamily="34" charset="0"/>
              </a:rPr>
              <a:t> the </a:t>
            </a:r>
            <a:r>
              <a:rPr lang="fr-CH" err="1">
                <a:effectLst/>
                <a:latin typeface="Arial" panose="020B0604020202020204" pitchFamily="34" charset="0"/>
                <a:cs typeface="Arial" panose="020B0604020202020204" pitchFamily="34" charset="0"/>
              </a:rPr>
              <a:t>feasibility</a:t>
            </a:r>
            <a:r>
              <a:rPr lang="fr-CH">
                <a:effectLst/>
                <a:latin typeface="Arial" panose="020B0604020202020204" pitchFamily="34" charset="0"/>
                <a:cs typeface="Arial" panose="020B0604020202020204" pitchFamily="34" charset="0"/>
              </a:rPr>
              <a:t>, </a:t>
            </a:r>
            <a:r>
              <a:rPr lang="fr-CH" err="1">
                <a:effectLst/>
                <a:latin typeface="Arial" panose="020B0604020202020204" pitchFamily="34" charset="0"/>
                <a:cs typeface="Arial" panose="020B0604020202020204" pitchFamily="34" charset="0"/>
              </a:rPr>
              <a:t>safety</a:t>
            </a:r>
            <a:r>
              <a:rPr lang="fr-CH">
                <a:effectLst/>
                <a:latin typeface="Arial" panose="020B0604020202020204" pitchFamily="34" charset="0"/>
                <a:cs typeface="Arial" panose="020B0604020202020204" pitchFamily="34" charset="0"/>
              </a:rPr>
              <a:t>, and diagnostic/</a:t>
            </a:r>
            <a:r>
              <a:rPr lang="fr-CH" err="1">
                <a:effectLst/>
                <a:latin typeface="Arial" panose="020B0604020202020204" pitchFamily="34" charset="0"/>
                <a:cs typeface="Arial" panose="020B0604020202020204" pitchFamily="34" charset="0"/>
              </a:rPr>
              <a:t>prognostic</a:t>
            </a:r>
            <a:r>
              <a:rPr lang="fr-CH">
                <a:effectLst/>
                <a:latin typeface="Arial" panose="020B0604020202020204" pitchFamily="34" charset="0"/>
                <a:cs typeface="Arial" panose="020B0604020202020204" pitchFamily="34" charset="0"/>
              </a:rPr>
              <a:t> value of </a:t>
            </a:r>
            <a:r>
              <a:rPr lang="fr-CH" err="1">
                <a:effectLst/>
                <a:latin typeface="Arial" panose="020B0604020202020204" pitchFamily="34" charset="0"/>
                <a:cs typeface="Arial" panose="020B0604020202020204" pitchFamily="34" charset="0"/>
              </a:rPr>
              <a:t>systematic</a:t>
            </a:r>
            <a:r>
              <a:rPr lang="fr-CH">
                <a:effectLst/>
                <a:latin typeface="Arial" panose="020B0604020202020204" pitchFamily="34" charset="0"/>
                <a:cs typeface="Arial" panose="020B0604020202020204" pitchFamily="34" charset="0"/>
              </a:rPr>
              <a:t> </a:t>
            </a:r>
            <a:r>
              <a:rPr lang="fr-CH" err="1">
                <a:effectLst/>
                <a:latin typeface="Arial" panose="020B0604020202020204" pitchFamily="34" charset="0"/>
                <a:cs typeface="Arial" panose="020B0604020202020204" pitchFamily="34" charset="0"/>
              </a:rPr>
              <a:t>tumour</a:t>
            </a:r>
            <a:r>
              <a:rPr lang="fr-CH">
                <a:effectLst/>
                <a:latin typeface="Arial" panose="020B0604020202020204" pitchFamily="34" charset="0"/>
                <a:cs typeface="Arial" panose="020B0604020202020204" pitchFamily="34" charset="0"/>
              </a:rPr>
              <a:t> and non-</a:t>
            </a:r>
            <a:r>
              <a:rPr lang="fr-CH" err="1">
                <a:effectLst/>
                <a:latin typeface="Arial" panose="020B0604020202020204" pitchFamily="34" charset="0"/>
                <a:cs typeface="Arial" panose="020B0604020202020204" pitchFamily="34" charset="0"/>
              </a:rPr>
              <a:t>tumour</a:t>
            </a:r>
            <a:r>
              <a:rPr lang="fr-CH">
                <a:effectLst/>
                <a:latin typeface="Arial" panose="020B0604020202020204" pitchFamily="34" charset="0"/>
                <a:cs typeface="Arial" panose="020B0604020202020204" pitchFamily="34" charset="0"/>
              </a:rPr>
              <a:t> </a:t>
            </a:r>
            <a:r>
              <a:rPr lang="fr-CH" err="1">
                <a:effectLst/>
                <a:latin typeface="Arial" panose="020B0604020202020204" pitchFamily="34" charset="0"/>
                <a:cs typeface="Arial" panose="020B0604020202020204" pitchFamily="34" charset="0"/>
              </a:rPr>
              <a:t>liver</a:t>
            </a:r>
            <a:r>
              <a:rPr lang="fr-CH">
                <a:effectLst/>
                <a:latin typeface="Arial" panose="020B0604020202020204" pitchFamily="34" charset="0"/>
                <a:cs typeface="Arial" panose="020B0604020202020204" pitchFamily="34" charset="0"/>
              </a:rPr>
              <a:t> biopsies </a:t>
            </a:r>
            <a:r>
              <a:rPr lang="fr-CH" err="1">
                <a:effectLst/>
                <a:latin typeface="Arial" panose="020B0604020202020204" pitchFamily="34" charset="0"/>
                <a:cs typeface="Arial" panose="020B0604020202020204" pitchFamily="34" charset="0"/>
              </a:rPr>
              <a:t>collected</a:t>
            </a:r>
            <a:r>
              <a:rPr lang="fr-CH">
                <a:effectLst/>
                <a:latin typeface="Arial" panose="020B0604020202020204" pitchFamily="34" charset="0"/>
                <a:cs typeface="Arial" panose="020B0604020202020204" pitchFamily="34" charset="0"/>
              </a:rPr>
              <a:t> </a:t>
            </a:r>
            <a:r>
              <a:rPr lang="fr-CH" err="1">
                <a:effectLst/>
                <a:latin typeface="Arial" panose="020B0604020202020204" pitchFamily="34" charset="0"/>
                <a:cs typeface="Arial" panose="020B0604020202020204" pitchFamily="34" charset="0"/>
              </a:rPr>
              <a:t>during</a:t>
            </a:r>
            <a:r>
              <a:rPr lang="fr-CH">
                <a:effectLst/>
                <a:latin typeface="Arial" panose="020B0604020202020204" pitchFamily="34" charset="0"/>
                <a:cs typeface="Arial" panose="020B0604020202020204" pitchFamily="34" charset="0"/>
              </a:rPr>
              <a:t> </a:t>
            </a:r>
            <a:r>
              <a:rPr lang="fr-CH" err="1">
                <a:effectLst/>
                <a:latin typeface="Arial" panose="020B0604020202020204" pitchFamily="34" charset="0"/>
                <a:cs typeface="Arial" panose="020B0604020202020204" pitchFamily="34" charset="0"/>
              </a:rPr>
              <a:t>radiofrequency</a:t>
            </a:r>
            <a:r>
              <a:rPr lang="fr-CH">
                <a:effectLst/>
                <a:latin typeface="Arial" panose="020B0604020202020204" pitchFamily="34" charset="0"/>
                <a:cs typeface="Arial" panose="020B0604020202020204" pitchFamily="34" charset="0"/>
              </a:rPr>
              <a:t> ablation (RFA) for a first </a:t>
            </a:r>
            <a:r>
              <a:rPr lang="fr-CH" err="1">
                <a:effectLst/>
                <a:latin typeface="Arial" panose="020B0604020202020204" pitchFamily="34" charset="0"/>
                <a:cs typeface="Arial" panose="020B0604020202020204" pitchFamily="34" charset="0"/>
              </a:rPr>
              <a:t>diagnosis</a:t>
            </a:r>
            <a:r>
              <a:rPr lang="fr-CH">
                <a:effectLst/>
                <a:latin typeface="Arial" panose="020B0604020202020204" pitchFamily="34" charset="0"/>
                <a:cs typeface="Arial" panose="020B0604020202020204" pitchFamily="34" charset="0"/>
              </a:rPr>
              <a:t> of HCC. </a:t>
            </a:r>
          </a:p>
        </p:txBody>
      </p:sp>
      <p:grpSp>
        <p:nvGrpSpPr>
          <p:cNvPr id="23" name="Group 22">
            <a:extLst>
              <a:ext uri="{FF2B5EF4-FFF2-40B4-BE49-F238E27FC236}">
                <a16:creationId xmlns:a16="http://schemas.microsoft.com/office/drawing/2014/main" id="{138023C6-BE9A-9D22-0CD6-7394A2C467DB}"/>
              </a:ext>
            </a:extLst>
          </p:cNvPr>
          <p:cNvGrpSpPr/>
          <p:nvPr/>
        </p:nvGrpSpPr>
        <p:grpSpPr>
          <a:xfrm>
            <a:off x="6039012" y="1449994"/>
            <a:ext cx="4838161" cy="1979005"/>
            <a:chOff x="351166" y="2688430"/>
            <a:chExt cx="3372756" cy="1379595"/>
          </a:xfrm>
        </p:grpSpPr>
        <p:sp>
          <p:nvSpPr>
            <p:cNvPr id="16" name="Rectangle: Rounded Corners 15">
              <a:extLst>
                <a:ext uri="{FF2B5EF4-FFF2-40B4-BE49-F238E27FC236}">
                  <a16:creationId xmlns:a16="http://schemas.microsoft.com/office/drawing/2014/main" id="{138DB793-063A-01A8-A653-EA758FD4EC74}"/>
                </a:ext>
              </a:extLst>
            </p:cNvPr>
            <p:cNvSpPr/>
            <p:nvPr/>
          </p:nvSpPr>
          <p:spPr>
            <a:xfrm>
              <a:off x="515507" y="2867308"/>
              <a:ext cx="3208415" cy="1200717"/>
            </a:xfrm>
            <a:prstGeom prst="roundRect">
              <a:avLst>
                <a:gd name="adj" fmla="val 6715"/>
              </a:avLst>
            </a:prstGeom>
            <a:solidFill>
              <a:srgbClr val="F0D5E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1" name="Content Placeholder 2">
              <a:extLst>
                <a:ext uri="{FF2B5EF4-FFF2-40B4-BE49-F238E27FC236}">
                  <a16:creationId xmlns:a16="http://schemas.microsoft.com/office/drawing/2014/main" id="{DCBFCA72-2278-1315-F8A6-1F5E93116CFB}"/>
                </a:ext>
              </a:extLst>
            </p:cNvPr>
            <p:cNvSpPr txBox="1">
              <a:spLocks/>
            </p:cNvSpPr>
            <p:nvPr/>
          </p:nvSpPr>
          <p:spPr>
            <a:xfrm>
              <a:off x="1569040" y="2885556"/>
              <a:ext cx="1052380" cy="346071"/>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CH" sz="1600" b="1">
                  <a:solidFill>
                    <a:srgbClr val="E61461"/>
                  </a:solidFill>
                  <a:latin typeface="Arial" panose="020B0604020202020204" pitchFamily="34" charset="0"/>
                </a:rPr>
                <a:t>P</a:t>
              </a:r>
              <a:r>
                <a:rPr lang="en-US" sz="1600" b="1" err="1">
                  <a:solidFill>
                    <a:srgbClr val="E61461"/>
                  </a:solidFill>
                  <a:latin typeface="Arial" panose="020B0604020202020204" pitchFamily="34" charset="0"/>
                </a:rPr>
                <a:t>atients</a:t>
              </a:r>
              <a:endParaRPr lang="en-US" sz="1600" b="1">
                <a:solidFill>
                  <a:srgbClr val="E61461"/>
                </a:solidFill>
                <a:latin typeface="Arial" panose="020B0604020202020204" pitchFamily="34" charset="0"/>
              </a:endParaRPr>
            </a:p>
            <a:p>
              <a:pPr marL="0" indent="0" algn="ctr">
                <a:spcBef>
                  <a:spcPts val="0"/>
                </a:spcBef>
                <a:buNone/>
              </a:pPr>
              <a:r>
                <a:rPr lang="en-US" sz="1600">
                  <a:solidFill>
                    <a:srgbClr val="E61461"/>
                  </a:solidFill>
                  <a:latin typeface="Arial" panose="020B0604020202020204" pitchFamily="34" charset="0"/>
                </a:rPr>
                <a:t>N = 248</a:t>
              </a:r>
            </a:p>
          </p:txBody>
        </p:sp>
        <p:pic>
          <p:nvPicPr>
            <p:cNvPr id="13" name="Graphic 12" descr="Group of men with solid fill">
              <a:extLst>
                <a:ext uri="{FF2B5EF4-FFF2-40B4-BE49-F238E27FC236}">
                  <a16:creationId xmlns:a16="http://schemas.microsoft.com/office/drawing/2014/main" id="{DE816401-51C3-BE23-8418-45F2686535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166" y="2688430"/>
              <a:ext cx="543197" cy="543197"/>
            </a:xfrm>
            <a:prstGeom prst="rect">
              <a:avLst/>
            </a:prstGeom>
          </p:spPr>
        </p:pic>
        <p:sp>
          <p:nvSpPr>
            <p:cNvPr id="9" name="TextBox 8">
              <a:extLst>
                <a:ext uri="{FF2B5EF4-FFF2-40B4-BE49-F238E27FC236}">
                  <a16:creationId xmlns:a16="http://schemas.microsoft.com/office/drawing/2014/main" id="{3DACB7B2-7244-3FDA-6C1D-F01C4417764B}"/>
                </a:ext>
              </a:extLst>
            </p:cNvPr>
            <p:cNvSpPr txBox="1"/>
            <p:nvPr/>
          </p:nvSpPr>
          <p:spPr>
            <a:xfrm>
              <a:off x="817305" y="3249876"/>
              <a:ext cx="2604819" cy="665123"/>
            </a:xfrm>
            <a:prstGeom prst="rect">
              <a:avLst/>
            </a:prstGeom>
            <a:noFill/>
          </p:spPr>
          <p:txBody>
            <a:bodyPr wrap="square">
              <a:spAutoFit/>
            </a:bodyPr>
            <a:lstStyle/>
            <a:p>
              <a:pPr marL="171450" indent="-171450">
                <a:buFont typeface="Arial" panose="020B0604020202020204" pitchFamily="34" charset="0"/>
                <a:buChar char="•"/>
              </a:pPr>
              <a:r>
                <a:rPr lang="fr-CH" sz="1400">
                  <a:solidFill>
                    <a:srgbClr val="E61461"/>
                  </a:solidFill>
                  <a:latin typeface="Arial" panose="020B0604020202020204" pitchFamily="34" charset="0"/>
                  <a:cs typeface="Arial" panose="020B0604020202020204" pitchFamily="34" charset="0"/>
                </a:rPr>
                <a:t>86% male, </a:t>
              </a:r>
              <a:r>
                <a:rPr lang="fr-CH" sz="1400" err="1">
                  <a:solidFill>
                    <a:srgbClr val="E61461"/>
                  </a:solidFill>
                  <a:latin typeface="Arial" panose="020B0604020202020204" pitchFamily="34" charset="0"/>
                  <a:cs typeface="Arial" panose="020B0604020202020204" pitchFamily="34" charset="0"/>
                </a:rPr>
                <a:t>median</a:t>
              </a:r>
              <a:r>
                <a:rPr lang="fr-CH" sz="1400">
                  <a:solidFill>
                    <a:srgbClr val="E61461"/>
                  </a:solidFill>
                  <a:latin typeface="Arial" panose="020B0604020202020204" pitchFamily="34" charset="0"/>
                  <a:cs typeface="Arial" panose="020B0604020202020204" pitchFamily="34" charset="0"/>
                </a:rPr>
                <a:t> </a:t>
              </a:r>
              <a:r>
                <a:rPr lang="fr-CH" sz="1400" err="1">
                  <a:solidFill>
                    <a:srgbClr val="E61461"/>
                  </a:solidFill>
                  <a:latin typeface="Arial" panose="020B0604020202020204" pitchFamily="34" charset="0"/>
                  <a:cs typeface="Arial" panose="020B0604020202020204" pitchFamily="34" charset="0"/>
                </a:rPr>
                <a:t>age</a:t>
              </a:r>
              <a:r>
                <a:rPr lang="fr-CH" sz="1400">
                  <a:solidFill>
                    <a:srgbClr val="E61461"/>
                  </a:solidFill>
                  <a:latin typeface="Arial" panose="020B0604020202020204" pitchFamily="34" charset="0"/>
                  <a:cs typeface="Arial" panose="020B0604020202020204" pitchFamily="34" charset="0"/>
                </a:rPr>
                <a:t> 68</a:t>
              </a:r>
            </a:p>
            <a:p>
              <a:pPr marL="171450" indent="-171450">
                <a:buFont typeface="Arial" panose="020B0604020202020204" pitchFamily="34" charset="0"/>
                <a:buChar char="•"/>
              </a:pPr>
              <a:r>
                <a:rPr lang="fr-CH" sz="1400">
                  <a:solidFill>
                    <a:srgbClr val="E61461"/>
                  </a:solidFill>
                  <a:latin typeface="Arial" panose="020B0604020202020204" pitchFamily="34" charset="0"/>
                  <a:cs typeface="Arial" panose="020B0604020202020204" pitchFamily="34" charset="0"/>
                </a:rPr>
                <a:t>First HCC </a:t>
              </a:r>
              <a:r>
                <a:rPr lang="fr-CH" sz="1400" err="1">
                  <a:solidFill>
                    <a:srgbClr val="E61461"/>
                  </a:solidFill>
                  <a:latin typeface="Arial" panose="020B0604020202020204" pitchFamily="34" charset="0"/>
                  <a:cs typeface="Arial" panose="020B0604020202020204" pitchFamily="34" charset="0"/>
                </a:rPr>
                <a:t>diagnosis</a:t>
              </a:r>
              <a:r>
                <a:rPr lang="fr-CH" sz="1400">
                  <a:solidFill>
                    <a:srgbClr val="E61461"/>
                  </a:solidFill>
                  <a:latin typeface="Arial" panose="020B0604020202020204" pitchFamily="34" charset="0"/>
                  <a:cs typeface="Arial" panose="020B0604020202020204" pitchFamily="34" charset="0"/>
                </a:rPr>
                <a:t> 2015-2021</a:t>
              </a:r>
            </a:p>
            <a:p>
              <a:pPr marL="171450" indent="-171450">
                <a:buFont typeface="Arial" panose="020B0604020202020204" pitchFamily="34" charset="0"/>
                <a:buChar char="•"/>
              </a:pPr>
              <a:r>
                <a:rPr lang="fr-CH" sz="1400">
                  <a:solidFill>
                    <a:srgbClr val="E61461"/>
                  </a:solidFill>
                  <a:latin typeface="Arial" panose="020B0604020202020204" pitchFamily="34" charset="0"/>
                  <a:cs typeface="Arial" panose="020B0604020202020204" pitchFamily="34" charset="0"/>
                </a:rPr>
                <a:t>Prior </a:t>
              </a:r>
              <a:r>
                <a:rPr lang="fr-CH" sz="1400" err="1">
                  <a:solidFill>
                    <a:srgbClr val="E61461"/>
                  </a:solidFill>
                  <a:latin typeface="Arial" panose="020B0604020202020204" pitchFamily="34" charset="0"/>
                  <a:cs typeface="Arial" panose="020B0604020202020204" pitchFamily="34" charset="0"/>
                </a:rPr>
                <a:t>treatment</a:t>
              </a:r>
              <a:r>
                <a:rPr lang="fr-CH" sz="1400">
                  <a:solidFill>
                    <a:srgbClr val="E61461"/>
                  </a:solidFill>
                  <a:latin typeface="Arial" panose="020B0604020202020204" pitchFamily="34" charset="0"/>
                  <a:cs typeface="Arial" panose="020B0604020202020204" pitchFamily="34" charset="0"/>
                </a:rPr>
                <a:t> </a:t>
              </a:r>
              <a:r>
                <a:rPr lang="fr-CH" sz="1400" err="1">
                  <a:solidFill>
                    <a:srgbClr val="E61461"/>
                  </a:solidFill>
                  <a:latin typeface="Arial" panose="020B0604020202020204" pitchFamily="34" charset="0"/>
                  <a:cs typeface="Arial" panose="020B0604020202020204" pitchFamily="34" charset="0"/>
                </a:rPr>
                <a:t>with</a:t>
              </a:r>
              <a:r>
                <a:rPr lang="fr-CH" sz="1400">
                  <a:solidFill>
                    <a:srgbClr val="E61461"/>
                  </a:solidFill>
                  <a:latin typeface="Arial" panose="020B0604020202020204" pitchFamily="34" charset="0"/>
                  <a:cs typeface="Arial" panose="020B0604020202020204" pitchFamily="34" charset="0"/>
                </a:rPr>
                <a:t> </a:t>
              </a:r>
              <a:r>
                <a:rPr lang="fr-CH" sz="1400" err="1">
                  <a:solidFill>
                    <a:srgbClr val="E61461"/>
                  </a:solidFill>
                  <a:latin typeface="Arial" panose="020B0604020202020204" pitchFamily="34" charset="0"/>
                  <a:cs typeface="Arial" panose="020B0604020202020204" pitchFamily="34" charset="0"/>
                </a:rPr>
                <a:t>percutaneous</a:t>
              </a:r>
              <a:r>
                <a:rPr lang="fr-CH" sz="1400">
                  <a:solidFill>
                    <a:srgbClr val="E61461"/>
                  </a:solidFill>
                  <a:latin typeface="Arial" panose="020B0604020202020204" pitchFamily="34" charset="0"/>
                  <a:cs typeface="Arial" panose="020B0604020202020204" pitchFamily="34" charset="0"/>
                </a:rPr>
                <a:t> RFA</a:t>
              </a:r>
            </a:p>
            <a:p>
              <a:pPr marL="171450" indent="-171450">
                <a:buFont typeface="Arial" panose="020B0604020202020204" pitchFamily="34" charset="0"/>
                <a:buChar char="•"/>
              </a:pPr>
              <a:r>
                <a:rPr lang="fr-CH" sz="1400" err="1">
                  <a:solidFill>
                    <a:srgbClr val="E61461"/>
                  </a:solidFill>
                  <a:latin typeface="Arial" panose="020B0604020202020204" pitchFamily="34" charset="0"/>
                  <a:cs typeface="Arial" panose="020B0604020202020204" pitchFamily="34" charset="0"/>
                </a:rPr>
                <a:t>Tumour</a:t>
              </a:r>
              <a:r>
                <a:rPr lang="fr-CH" sz="1400">
                  <a:solidFill>
                    <a:srgbClr val="E61461"/>
                  </a:solidFill>
                  <a:latin typeface="Arial" panose="020B0604020202020204" pitchFamily="34" charset="0"/>
                  <a:cs typeface="Arial" panose="020B0604020202020204" pitchFamily="34" charset="0"/>
                </a:rPr>
                <a:t> &amp; non-</a:t>
              </a:r>
              <a:r>
                <a:rPr lang="fr-CH" sz="1400" err="1">
                  <a:solidFill>
                    <a:srgbClr val="E61461"/>
                  </a:solidFill>
                  <a:latin typeface="Arial" panose="020B0604020202020204" pitchFamily="34" charset="0"/>
                  <a:cs typeface="Arial" panose="020B0604020202020204" pitchFamily="34" charset="0"/>
                </a:rPr>
                <a:t>tumour</a:t>
              </a:r>
              <a:r>
                <a:rPr lang="fr-CH" sz="1400">
                  <a:solidFill>
                    <a:srgbClr val="E61461"/>
                  </a:solidFill>
                  <a:latin typeface="Arial" panose="020B0604020202020204" pitchFamily="34" charset="0"/>
                  <a:cs typeface="Arial" panose="020B0604020202020204" pitchFamily="34" charset="0"/>
                </a:rPr>
                <a:t> biopsies </a:t>
              </a:r>
              <a:r>
                <a:rPr lang="fr-CH" sz="1400" err="1">
                  <a:solidFill>
                    <a:srgbClr val="E61461"/>
                  </a:solidFill>
                  <a:latin typeface="Arial" panose="020B0604020202020204" pitchFamily="34" charset="0"/>
                  <a:cs typeface="Arial" panose="020B0604020202020204" pitchFamily="34" charset="0"/>
                </a:rPr>
                <a:t>available</a:t>
              </a:r>
              <a:endParaRPr lang="en-US" sz="1400">
                <a:solidFill>
                  <a:srgbClr val="E61461"/>
                </a:solidFill>
                <a:latin typeface="Arial" panose="020B0604020202020204" pitchFamily="34" charset="0"/>
                <a:cs typeface="Arial" panose="020B0604020202020204" pitchFamily="34" charset="0"/>
              </a:endParaRPr>
            </a:p>
          </p:txBody>
        </p:sp>
      </p:grpSp>
      <p:sp>
        <p:nvSpPr>
          <p:cNvPr id="19" name="Rectangle: Rounded Corners 18">
            <a:extLst>
              <a:ext uri="{FF2B5EF4-FFF2-40B4-BE49-F238E27FC236}">
                <a16:creationId xmlns:a16="http://schemas.microsoft.com/office/drawing/2014/main" id="{9DC35AF4-75CF-D858-9037-611B72A4525E}"/>
              </a:ext>
            </a:extLst>
          </p:cNvPr>
          <p:cNvSpPr/>
          <p:nvPr/>
        </p:nvSpPr>
        <p:spPr>
          <a:xfrm>
            <a:off x="5575300" y="838623"/>
            <a:ext cx="6285864" cy="5461969"/>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20" name="Rectangle: Rounded Corners 19">
            <a:extLst>
              <a:ext uri="{FF2B5EF4-FFF2-40B4-BE49-F238E27FC236}">
                <a16:creationId xmlns:a16="http://schemas.microsoft.com/office/drawing/2014/main" id="{38195A78-786F-33EB-30FD-385B5829586A}"/>
              </a:ext>
            </a:extLst>
          </p:cNvPr>
          <p:cNvSpPr/>
          <p:nvPr/>
        </p:nvSpPr>
        <p:spPr>
          <a:xfrm>
            <a:off x="5729475" y="981415"/>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Methods</a:t>
            </a:r>
            <a:endParaRPr lang="en-US" b="1" i="0">
              <a:solidFill>
                <a:schemeClr val="bg1"/>
              </a:solidFill>
              <a:effectLst/>
            </a:endParaRPr>
          </a:p>
        </p:txBody>
      </p:sp>
      <p:grpSp>
        <p:nvGrpSpPr>
          <p:cNvPr id="14" name="Group 13">
            <a:extLst>
              <a:ext uri="{FF2B5EF4-FFF2-40B4-BE49-F238E27FC236}">
                <a16:creationId xmlns:a16="http://schemas.microsoft.com/office/drawing/2014/main" id="{F62819FD-E3E6-247A-BD3F-440C8DCDDC49}"/>
              </a:ext>
            </a:extLst>
          </p:cNvPr>
          <p:cNvGrpSpPr/>
          <p:nvPr/>
        </p:nvGrpSpPr>
        <p:grpSpPr>
          <a:xfrm>
            <a:off x="5910730" y="3429000"/>
            <a:ext cx="5007275" cy="2293545"/>
            <a:chOff x="91401" y="4090685"/>
            <a:chExt cx="3641355" cy="1667895"/>
          </a:xfrm>
        </p:grpSpPr>
        <p:sp>
          <p:nvSpPr>
            <p:cNvPr id="2" name="Rectangle: Rounded Corners 1">
              <a:extLst>
                <a:ext uri="{FF2B5EF4-FFF2-40B4-BE49-F238E27FC236}">
                  <a16:creationId xmlns:a16="http://schemas.microsoft.com/office/drawing/2014/main" id="{4A2B2DA1-320C-D60A-2D42-51A32EC5AC8D}"/>
                </a:ext>
              </a:extLst>
            </p:cNvPr>
            <p:cNvSpPr/>
            <p:nvPr/>
          </p:nvSpPr>
          <p:spPr>
            <a:xfrm>
              <a:off x="343647" y="4279361"/>
              <a:ext cx="3389109" cy="1479219"/>
            </a:xfrm>
            <a:prstGeom prst="roundRect">
              <a:avLst>
                <a:gd name="adj" fmla="val 6715"/>
              </a:avLst>
            </a:prstGeom>
            <a:solidFill>
              <a:srgbClr val="F0D5E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3" name="Content Placeholder 2">
              <a:extLst>
                <a:ext uri="{FF2B5EF4-FFF2-40B4-BE49-F238E27FC236}">
                  <a16:creationId xmlns:a16="http://schemas.microsoft.com/office/drawing/2014/main" id="{A543FE8A-0744-4635-D854-994246FF9DCF}"/>
                </a:ext>
              </a:extLst>
            </p:cNvPr>
            <p:cNvSpPr txBox="1">
              <a:spLocks/>
            </p:cNvSpPr>
            <p:nvPr/>
          </p:nvSpPr>
          <p:spPr>
            <a:xfrm>
              <a:off x="1401991" y="4282222"/>
              <a:ext cx="1052380" cy="346071"/>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CH" sz="1600" b="1" err="1">
                  <a:solidFill>
                    <a:srgbClr val="E61461"/>
                  </a:solidFill>
                  <a:latin typeface="Arial" panose="020B0604020202020204" pitchFamily="34" charset="0"/>
                </a:rPr>
                <a:t>Analysis</a:t>
              </a:r>
              <a:endParaRPr lang="en-US" sz="1100">
                <a:solidFill>
                  <a:srgbClr val="E61461"/>
                </a:solidFill>
                <a:latin typeface="Arial" panose="020B0604020202020204" pitchFamily="34" charset="0"/>
              </a:endParaRPr>
            </a:p>
          </p:txBody>
        </p:sp>
        <p:sp>
          <p:nvSpPr>
            <p:cNvPr id="5" name="TextBox 4">
              <a:extLst>
                <a:ext uri="{FF2B5EF4-FFF2-40B4-BE49-F238E27FC236}">
                  <a16:creationId xmlns:a16="http://schemas.microsoft.com/office/drawing/2014/main" id="{348454CB-6D34-6DE4-3F2E-9894686733C3}"/>
                </a:ext>
              </a:extLst>
            </p:cNvPr>
            <p:cNvSpPr txBox="1"/>
            <p:nvPr/>
          </p:nvSpPr>
          <p:spPr>
            <a:xfrm>
              <a:off x="629438" y="4628293"/>
              <a:ext cx="2998219" cy="1130287"/>
            </a:xfrm>
            <a:prstGeom prst="rect">
              <a:avLst/>
            </a:prstGeom>
            <a:noFill/>
          </p:spPr>
          <p:txBody>
            <a:bodyPr wrap="square">
              <a:spAutoFit/>
            </a:bodyPr>
            <a:lstStyle/>
            <a:p>
              <a:pPr marL="171450" indent="-171450">
                <a:buFont typeface="Arial" panose="020B0604020202020204" pitchFamily="34" charset="0"/>
                <a:buChar char="•"/>
              </a:pPr>
              <a:r>
                <a:rPr lang="en-US" sz="1400">
                  <a:solidFill>
                    <a:srgbClr val="E61461"/>
                  </a:solidFill>
                  <a:latin typeface="Arial" panose="020B0604020202020204" pitchFamily="34" charset="0"/>
                  <a:cs typeface="Arial" panose="020B0604020202020204" pitchFamily="34" charset="0"/>
                </a:rPr>
                <a:t>Percentage of diagnostic </a:t>
              </a:r>
              <a:r>
                <a:rPr lang="en-US" sz="1400" err="1">
                  <a:solidFill>
                    <a:srgbClr val="E61461"/>
                  </a:solidFill>
                  <a:latin typeface="Arial" panose="020B0604020202020204" pitchFamily="34" charset="0"/>
                  <a:cs typeface="Arial" panose="020B0604020202020204" pitchFamily="34" charset="0"/>
                </a:rPr>
                <a:t>tumour</a:t>
              </a:r>
              <a:r>
                <a:rPr lang="en-US" sz="1400">
                  <a:solidFill>
                    <a:srgbClr val="E61461"/>
                  </a:solidFill>
                  <a:latin typeface="Arial" panose="020B0604020202020204" pitchFamily="34" charset="0"/>
                  <a:cs typeface="Arial" panose="020B0604020202020204" pitchFamily="34" charset="0"/>
                </a:rPr>
                <a:t> biopsies correlated to results of histological findings with prior diagnoses and oncological outcomes.</a:t>
              </a:r>
            </a:p>
            <a:p>
              <a:endParaRPr lang="en-US" sz="1400">
                <a:solidFill>
                  <a:srgbClr val="E6146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400">
                  <a:solidFill>
                    <a:srgbClr val="E61461"/>
                  </a:solidFill>
                  <a:latin typeface="Arial" panose="020B0604020202020204" pitchFamily="34" charset="0"/>
                  <a:cs typeface="Arial" panose="020B0604020202020204" pitchFamily="34" charset="0"/>
                </a:rPr>
                <a:t>Non-</a:t>
              </a:r>
              <a:r>
                <a:rPr lang="en-US" sz="1400" err="1">
                  <a:solidFill>
                    <a:srgbClr val="E61461"/>
                  </a:solidFill>
                  <a:latin typeface="Arial" panose="020B0604020202020204" pitchFamily="34" charset="0"/>
                  <a:cs typeface="Arial" panose="020B0604020202020204" pitchFamily="34" charset="0"/>
                </a:rPr>
                <a:t>tumour</a:t>
              </a:r>
              <a:r>
                <a:rPr lang="en-US" sz="1400">
                  <a:solidFill>
                    <a:srgbClr val="E61461"/>
                  </a:solidFill>
                  <a:latin typeface="Arial" panose="020B0604020202020204" pitchFamily="34" charset="0"/>
                  <a:cs typeface="Arial" panose="020B0604020202020204" pitchFamily="34" charset="0"/>
                </a:rPr>
                <a:t> liver biopsy results  compared with MTB diagnosis of cirrhosis.</a:t>
              </a:r>
            </a:p>
            <a:p>
              <a:pPr marL="171450" indent="-171450">
                <a:buFont typeface="Arial" panose="020B0604020202020204" pitchFamily="34" charset="0"/>
                <a:buChar char="•"/>
              </a:pPr>
              <a:endParaRPr lang="en-US" sz="1100">
                <a:solidFill>
                  <a:srgbClr val="E61461"/>
                </a:solidFill>
                <a:latin typeface="Arial" panose="020B0604020202020204" pitchFamily="34" charset="0"/>
                <a:cs typeface="Arial" panose="020B0604020202020204" pitchFamily="34" charset="0"/>
              </a:endParaRPr>
            </a:p>
          </p:txBody>
        </p:sp>
        <p:pic>
          <p:nvPicPr>
            <p:cNvPr id="10" name="Graphic 9" descr="Magnifying glass with solid fill">
              <a:extLst>
                <a:ext uri="{FF2B5EF4-FFF2-40B4-BE49-F238E27FC236}">
                  <a16:creationId xmlns:a16="http://schemas.microsoft.com/office/drawing/2014/main" id="{FB706B82-DAD9-CC1A-B00E-135F3C9146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1401" y="4090685"/>
              <a:ext cx="497449" cy="497449"/>
            </a:xfrm>
            <a:prstGeom prst="rect">
              <a:avLst/>
            </a:prstGeom>
          </p:spPr>
        </p:pic>
      </p:grpSp>
      <p:pic>
        <p:nvPicPr>
          <p:cNvPr id="4" name="Graphic 3" descr="Home with solid fill">
            <a:hlinkClick r:id="rId7" action="ppaction://hlinksldjump"/>
            <a:extLst>
              <a:ext uri="{FF2B5EF4-FFF2-40B4-BE49-F238E27FC236}">
                <a16:creationId xmlns:a16="http://schemas.microsoft.com/office/drawing/2014/main" id="{706DC2BA-F4A4-B65F-9790-896A16157E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3720692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E7B36-4A08-AC04-34E2-835A6A43E828}"/>
            </a:ext>
          </a:extLst>
        </p:cNvPr>
        <p:cNvGrpSpPr/>
        <p:nvPr/>
      </p:nvGrpSpPr>
      <p:grpSpPr>
        <a:xfrm>
          <a:off x="0" y="0"/>
          <a:ext cx="0" cy="0"/>
          <a:chOff x="0" y="0"/>
          <a:chExt cx="0" cy="0"/>
        </a:xfrm>
      </p:grpSpPr>
      <p:sp>
        <p:nvSpPr>
          <p:cNvPr id="78" name="Rectangle: Rounded Corners 77">
            <a:extLst>
              <a:ext uri="{FF2B5EF4-FFF2-40B4-BE49-F238E27FC236}">
                <a16:creationId xmlns:a16="http://schemas.microsoft.com/office/drawing/2014/main" id="{50B7A41C-A89D-D0FF-9CBF-B9E15E9A221E}"/>
              </a:ext>
            </a:extLst>
          </p:cNvPr>
          <p:cNvSpPr/>
          <p:nvPr/>
        </p:nvSpPr>
        <p:spPr>
          <a:xfrm>
            <a:off x="4437032" y="1669451"/>
            <a:ext cx="3743625" cy="1348683"/>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3" name="Rectangle: Rounded Corners 12">
            <a:extLst>
              <a:ext uri="{FF2B5EF4-FFF2-40B4-BE49-F238E27FC236}">
                <a16:creationId xmlns:a16="http://schemas.microsoft.com/office/drawing/2014/main" id="{CB431A1E-44E0-E3FE-C17B-9B28F5F46407}"/>
              </a:ext>
            </a:extLst>
          </p:cNvPr>
          <p:cNvSpPr/>
          <p:nvPr/>
        </p:nvSpPr>
        <p:spPr>
          <a:xfrm>
            <a:off x="559694" y="3245969"/>
            <a:ext cx="7555606" cy="2632975"/>
          </a:xfrm>
          <a:prstGeom prst="roundRect">
            <a:avLst>
              <a:gd name="adj" fmla="val 2468"/>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 name="Rectangle: Rounded Corners 5">
            <a:extLst>
              <a:ext uri="{FF2B5EF4-FFF2-40B4-BE49-F238E27FC236}">
                <a16:creationId xmlns:a16="http://schemas.microsoft.com/office/drawing/2014/main" id="{59B00892-C8D0-F3D0-13E6-9CDC232318E9}"/>
              </a:ext>
            </a:extLst>
          </p:cNvPr>
          <p:cNvSpPr/>
          <p:nvPr/>
        </p:nvSpPr>
        <p:spPr>
          <a:xfrm>
            <a:off x="352426" y="832388"/>
            <a:ext cx="7978774" cy="5484329"/>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B22DE72D-2EB7-1060-69A2-6C8FD242C959}"/>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err="1">
                <a:solidFill>
                  <a:schemeClr val="bg1"/>
                </a:solidFill>
                <a:effectLst/>
                <a:latin typeface="Arial" panose="020B0604020202020204" pitchFamily="34" charset="0"/>
              </a:rPr>
              <a:t>Results</a:t>
            </a:r>
            <a:endParaRPr lang="en-US" b="1" i="0">
              <a:solidFill>
                <a:schemeClr val="bg1"/>
              </a:solidFill>
              <a:effectLst/>
            </a:endParaRPr>
          </a:p>
        </p:txBody>
      </p:sp>
      <p:sp>
        <p:nvSpPr>
          <p:cNvPr id="4" name="Title 1">
            <a:extLst>
              <a:ext uri="{FF2B5EF4-FFF2-40B4-BE49-F238E27FC236}">
                <a16:creationId xmlns:a16="http://schemas.microsoft.com/office/drawing/2014/main" id="{668A479B-C944-D6CD-2B58-E55539DBA445}"/>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OS-061 </a:t>
            </a:r>
            <a:r>
              <a:rPr lang="en-US" sz="1800">
                <a:latin typeface="Arial" panose="020B0604020202020204" pitchFamily="34" charset="0"/>
                <a:ea typeface="Times New Roman" panose="02020603050405020304" pitchFamily="18" charset="0"/>
              </a:rPr>
              <a:t>A holistic approach of systematic tumor and non-tumor biopsy during percutaneous radiofrequency ablation for hepatocellular carcinoma: diagnostic, prognostic and therapeutic impact</a:t>
            </a:r>
            <a:endParaRPr lang="en-US"/>
          </a:p>
        </p:txBody>
      </p:sp>
      <p:sp>
        <p:nvSpPr>
          <p:cNvPr id="7" name="Rectangle: Rounded Corners 6">
            <a:extLst>
              <a:ext uri="{FF2B5EF4-FFF2-40B4-BE49-F238E27FC236}">
                <a16:creationId xmlns:a16="http://schemas.microsoft.com/office/drawing/2014/main" id="{05DEF062-2066-3E39-9DA4-AE3079CB3FA8}"/>
              </a:ext>
            </a:extLst>
          </p:cNvPr>
          <p:cNvSpPr/>
          <p:nvPr/>
        </p:nvSpPr>
        <p:spPr>
          <a:xfrm>
            <a:off x="562694" y="1669451"/>
            <a:ext cx="3743625" cy="1348683"/>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12" name="Group 11">
            <a:extLst>
              <a:ext uri="{FF2B5EF4-FFF2-40B4-BE49-F238E27FC236}">
                <a16:creationId xmlns:a16="http://schemas.microsoft.com/office/drawing/2014/main" id="{8B2F8772-A971-032A-B621-4E88A1B6A251}"/>
              </a:ext>
            </a:extLst>
          </p:cNvPr>
          <p:cNvGrpSpPr/>
          <p:nvPr/>
        </p:nvGrpSpPr>
        <p:grpSpPr>
          <a:xfrm>
            <a:off x="559694" y="1487505"/>
            <a:ext cx="2352628" cy="310136"/>
            <a:chOff x="1675429" y="1519199"/>
            <a:chExt cx="1779770" cy="251108"/>
          </a:xfrm>
          <a:solidFill>
            <a:srgbClr val="F0D5E0"/>
          </a:solidFill>
        </p:grpSpPr>
        <p:sp>
          <p:nvSpPr>
            <p:cNvPr id="14" name="Rectangle: Rounded Corners 13">
              <a:extLst>
                <a:ext uri="{FF2B5EF4-FFF2-40B4-BE49-F238E27FC236}">
                  <a16:creationId xmlns:a16="http://schemas.microsoft.com/office/drawing/2014/main" id="{013BCEBF-1DB0-D3C7-F7BC-C22C2156E621}"/>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5" name="TextBox 14">
              <a:extLst>
                <a:ext uri="{FF2B5EF4-FFF2-40B4-BE49-F238E27FC236}">
                  <a16:creationId xmlns:a16="http://schemas.microsoft.com/office/drawing/2014/main" id="{1AD22588-596E-1697-6B40-94CDF8FDF7D6}"/>
                </a:ext>
              </a:extLst>
            </p:cNvPr>
            <p:cNvSpPr txBox="1"/>
            <p:nvPr/>
          </p:nvSpPr>
          <p:spPr>
            <a:xfrm>
              <a:off x="1684126" y="1519199"/>
              <a:ext cx="1771073" cy="249198"/>
            </a:xfrm>
            <a:prstGeom prst="rect">
              <a:avLst/>
            </a:prstGeom>
            <a:grpFill/>
          </p:spPr>
          <p:txBody>
            <a:bodyPr wrap="square">
              <a:spAutoFit/>
            </a:bodyPr>
            <a:lstStyle/>
            <a:p>
              <a:pPr algn="ctr"/>
              <a:r>
                <a:rPr lang="fr-CH" sz="1400" b="1" err="1">
                  <a:solidFill>
                    <a:srgbClr val="E61461"/>
                  </a:solidFill>
                  <a:latin typeface="Arial" panose="020B0604020202020204" pitchFamily="34" charset="0"/>
                  <a:cs typeface="Arial" panose="020B0604020202020204" pitchFamily="34" charset="0"/>
                </a:rPr>
                <a:t>Feasibility</a:t>
              </a:r>
              <a:r>
                <a:rPr lang="fr-CH" sz="1400" b="1">
                  <a:solidFill>
                    <a:srgbClr val="E61461"/>
                  </a:solidFill>
                  <a:latin typeface="Arial" panose="020B0604020202020204" pitchFamily="34" charset="0"/>
                  <a:cs typeface="Arial" panose="020B0604020202020204" pitchFamily="34" charset="0"/>
                </a:rPr>
                <a:t> and </a:t>
              </a:r>
              <a:r>
                <a:rPr lang="fr-CH" sz="1400" b="1" err="1">
                  <a:solidFill>
                    <a:srgbClr val="E61461"/>
                  </a:solidFill>
                  <a:latin typeface="Arial" panose="020B0604020202020204" pitchFamily="34" charset="0"/>
                  <a:cs typeface="Arial" panose="020B0604020202020204" pitchFamily="34" charset="0"/>
                </a:rPr>
                <a:t>safety</a:t>
              </a:r>
              <a:endParaRPr lang="en-US" sz="1400" b="1">
                <a:solidFill>
                  <a:srgbClr val="E61461"/>
                </a:solidFill>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8A709EDD-A55E-3768-D031-19FCE8295D56}"/>
              </a:ext>
            </a:extLst>
          </p:cNvPr>
          <p:cNvSpPr txBox="1"/>
          <p:nvPr/>
        </p:nvSpPr>
        <p:spPr>
          <a:xfrm>
            <a:off x="636007" y="2042037"/>
            <a:ext cx="3670312" cy="938719"/>
          </a:xfrm>
          <a:prstGeom prst="rect">
            <a:avLst/>
          </a:prstGeom>
          <a:noFill/>
        </p:spPr>
        <p:txBody>
          <a:bodyPr wrap="square">
            <a:spAutoFit/>
          </a:bodyPr>
          <a:lstStyle/>
          <a:p>
            <a:pPr marL="171450"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Single HCC: 78%, bifocal : 21%</a:t>
            </a:r>
          </a:p>
          <a:p>
            <a:pPr marL="171450"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Median tumor size: 24 mm</a:t>
            </a:r>
          </a:p>
          <a:p>
            <a:pPr marL="171450"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Bleeding in 1.9% (n = 6); intervention in 2, </a:t>
            </a:r>
            <a:r>
              <a:rPr lang="en-US" sz="1100">
                <a:latin typeface="Arial" panose="020B0604020202020204" pitchFamily="34" charset="0"/>
                <a:cs typeface="Arial" panose="020B0604020202020204" pitchFamily="34" charset="0"/>
              </a:rPr>
              <a:t>n</a:t>
            </a:r>
            <a:r>
              <a:rPr lang="en-US" sz="1100">
                <a:effectLst/>
                <a:latin typeface="Arial" panose="020B0604020202020204" pitchFamily="34" charset="0"/>
                <a:cs typeface="Arial" panose="020B0604020202020204" pitchFamily="34" charset="0"/>
              </a:rPr>
              <a:t>o deaths</a:t>
            </a:r>
          </a:p>
          <a:p>
            <a:pPr marL="171450" indent="-171450">
              <a:buFont typeface="Arial" panose="020B0604020202020204" pitchFamily="34" charset="0"/>
              <a:buChar char="•"/>
            </a:pPr>
            <a:r>
              <a:rPr lang="en-US" sz="1100" b="1">
                <a:effectLst/>
                <a:latin typeface="Arial" panose="020B0604020202020204" pitchFamily="34" charset="0"/>
                <a:cs typeface="Arial" panose="020B0604020202020204" pitchFamily="34" charset="0"/>
              </a:rPr>
              <a:t>Bleeding not associated with low platelets, anticoagulation, or antiplatelets</a:t>
            </a:r>
            <a:endParaRPr lang="fr-CH" sz="1100" b="1">
              <a:latin typeface="Arial" panose="020B0604020202020204" pitchFamily="34" charset="0"/>
              <a:cs typeface="Arial" panose="020B0604020202020204" pitchFamily="34" charset="0"/>
            </a:endParaRPr>
          </a:p>
        </p:txBody>
      </p:sp>
      <p:sp>
        <p:nvSpPr>
          <p:cNvPr id="73" name="Rectangle: Rounded Corners 72">
            <a:extLst>
              <a:ext uri="{FF2B5EF4-FFF2-40B4-BE49-F238E27FC236}">
                <a16:creationId xmlns:a16="http://schemas.microsoft.com/office/drawing/2014/main" id="{E4B4C1E2-C09E-0F08-6D8D-141F252B9EC9}"/>
              </a:ext>
            </a:extLst>
          </p:cNvPr>
          <p:cNvSpPr/>
          <p:nvPr/>
        </p:nvSpPr>
        <p:spPr>
          <a:xfrm>
            <a:off x="8404513" y="832388"/>
            <a:ext cx="3435062" cy="5484329"/>
          </a:xfrm>
          <a:prstGeom prst="roundRect">
            <a:avLst>
              <a:gd name="adj" fmla="val 2714"/>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6" name="Rectangle: Rounded Corners 75">
            <a:extLst>
              <a:ext uri="{FF2B5EF4-FFF2-40B4-BE49-F238E27FC236}">
                <a16:creationId xmlns:a16="http://schemas.microsoft.com/office/drawing/2014/main" id="{08FAE51B-766A-7C5D-8E80-63BD79DDC6F0}"/>
              </a:ext>
            </a:extLst>
          </p:cNvPr>
          <p:cNvSpPr/>
          <p:nvPr/>
        </p:nvSpPr>
        <p:spPr>
          <a:xfrm>
            <a:off x="8654251" y="9232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Conclusion</a:t>
            </a:r>
            <a:endParaRPr lang="en-US" b="1" i="0">
              <a:solidFill>
                <a:schemeClr val="bg1"/>
              </a:solidFill>
              <a:effectLst/>
            </a:endParaRPr>
          </a:p>
        </p:txBody>
      </p:sp>
      <p:sp>
        <p:nvSpPr>
          <p:cNvPr id="77" name="TextBox 76">
            <a:extLst>
              <a:ext uri="{FF2B5EF4-FFF2-40B4-BE49-F238E27FC236}">
                <a16:creationId xmlns:a16="http://schemas.microsoft.com/office/drawing/2014/main" id="{D2EC53B3-D388-13FF-6F8B-F25528690580}"/>
              </a:ext>
            </a:extLst>
          </p:cNvPr>
          <p:cNvSpPr txBox="1"/>
          <p:nvPr/>
        </p:nvSpPr>
        <p:spPr>
          <a:xfrm>
            <a:off x="8598269" y="1359876"/>
            <a:ext cx="3123831" cy="1569660"/>
          </a:xfrm>
          <a:prstGeom prst="rect">
            <a:avLst/>
          </a:prstGeom>
          <a:noFill/>
        </p:spPr>
        <p:txBody>
          <a:bodyPr wrap="square">
            <a:spAutoFit/>
          </a:bodyPr>
          <a:lstStyle/>
          <a:p>
            <a:pPr marL="0" marR="0"/>
            <a:r>
              <a:rPr lang="en-US" sz="1600">
                <a:effectLst/>
                <a:latin typeface="Arial" panose="020B0604020202020204" pitchFamily="34" charset="0"/>
                <a:cs typeface="Arial" panose="020B0604020202020204" pitchFamily="34" charset="0"/>
              </a:rPr>
              <a:t>Systematic </a:t>
            </a:r>
            <a:r>
              <a:rPr lang="en-US" sz="1600" err="1">
                <a:effectLst/>
                <a:latin typeface="Arial" panose="020B0604020202020204" pitchFamily="34" charset="0"/>
                <a:cs typeface="Arial" panose="020B0604020202020204" pitchFamily="34" charset="0"/>
              </a:rPr>
              <a:t>tumour</a:t>
            </a:r>
            <a:r>
              <a:rPr lang="en-US" sz="1600">
                <a:effectLst/>
                <a:latin typeface="Arial" panose="020B0604020202020204" pitchFamily="34" charset="0"/>
                <a:cs typeface="Arial" panose="020B0604020202020204" pitchFamily="34" charset="0"/>
              </a:rPr>
              <a:t> and non-</a:t>
            </a:r>
            <a:r>
              <a:rPr lang="en-US" sz="1600" err="1">
                <a:effectLst/>
                <a:latin typeface="Arial" panose="020B0604020202020204" pitchFamily="34" charset="0"/>
                <a:cs typeface="Arial" panose="020B0604020202020204" pitchFamily="34" charset="0"/>
              </a:rPr>
              <a:t>tumour</a:t>
            </a:r>
            <a:r>
              <a:rPr lang="en-US" sz="1600">
                <a:effectLst/>
                <a:latin typeface="Arial" panose="020B0604020202020204" pitchFamily="34" charset="0"/>
                <a:cs typeface="Arial" panose="020B0604020202020204" pitchFamily="34" charset="0"/>
              </a:rPr>
              <a:t> biopsy during RFA for a first diagnosis of HCC is feasible, safe, and has diagnostic, therapeutic, and prognostic value.</a:t>
            </a:r>
            <a:endParaRPr lang="fr-CH" sz="1600">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2F01A59-8834-27AA-AA73-7723EF06B50A}"/>
              </a:ext>
            </a:extLst>
          </p:cNvPr>
          <p:cNvSpPr txBox="1"/>
          <p:nvPr/>
        </p:nvSpPr>
        <p:spPr>
          <a:xfrm>
            <a:off x="636007" y="1822357"/>
            <a:ext cx="3048866" cy="261610"/>
          </a:xfrm>
          <a:prstGeom prst="rect">
            <a:avLst/>
          </a:prstGeom>
          <a:noFill/>
        </p:spPr>
        <p:txBody>
          <a:bodyPr wrap="square">
            <a:spAutoFit/>
          </a:bodyPr>
          <a:lstStyle/>
          <a:p>
            <a:r>
              <a:rPr lang="en-US" sz="1100" b="1">
                <a:effectLst/>
                <a:latin typeface="Arial" panose="020B0604020202020204" pitchFamily="34" charset="0"/>
                <a:cs typeface="Arial" panose="020B0604020202020204" pitchFamily="34" charset="0"/>
              </a:rPr>
              <a:t>302 </a:t>
            </a:r>
            <a:r>
              <a:rPr lang="en-US" sz="1100" b="1" err="1">
                <a:effectLst/>
                <a:latin typeface="Arial" panose="020B0604020202020204" pitchFamily="34" charset="0"/>
                <a:cs typeface="Arial" panose="020B0604020202020204" pitchFamily="34" charset="0"/>
              </a:rPr>
              <a:t>tumours</a:t>
            </a:r>
            <a:r>
              <a:rPr lang="en-US" sz="1100" b="1">
                <a:effectLst/>
                <a:latin typeface="Arial" panose="020B0604020202020204" pitchFamily="34" charset="0"/>
                <a:cs typeface="Arial" panose="020B0604020202020204" pitchFamily="34" charset="0"/>
              </a:rPr>
              <a:t> across 248 patients</a:t>
            </a:r>
            <a:endParaRPr lang="en-US" sz="1100">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D1CD406-E376-650C-39D9-A5E1ADF981D5}"/>
              </a:ext>
            </a:extLst>
          </p:cNvPr>
          <p:cNvSpPr txBox="1"/>
          <p:nvPr/>
        </p:nvSpPr>
        <p:spPr>
          <a:xfrm>
            <a:off x="815009" y="5374705"/>
            <a:ext cx="3078742" cy="430887"/>
          </a:xfrm>
          <a:prstGeom prst="rect">
            <a:avLst/>
          </a:prstGeom>
          <a:solidFill>
            <a:schemeClr val="bg1"/>
          </a:solidFill>
        </p:spPr>
        <p:txBody>
          <a:bodyPr wrap="square">
            <a:spAutoFit/>
          </a:bodyPr>
          <a:lstStyle/>
          <a:p>
            <a:pPr algn="ctr"/>
            <a:r>
              <a:rPr lang="en-US" sz="1100" b="1">
                <a:latin typeface="Arial" panose="020B0604020202020204" pitchFamily="34" charset="0"/>
                <a:cs typeface="Arial" panose="020B0604020202020204" pitchFamily="34" charset="0"/>
              </a:rPr>
              <a:t>MTB and histological diagnosis discrepancy occurred in 5% of cases</a:t>
            </a:r>
            <a:endParaRPr lang="fr-CH" sz="1100" b="1">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F32163D1-2DCD-06AD-87E8-B490D7148652}"/>
              </a:ext>
            </a:extLst>
          </p:cNvPr>
          <p:cNvGraphicFramePr>
            <a:graphicFrameLocks noGrp="1"/>
          </p:cNvGraphicFramePr>
          <p:nvPr>
            <p:extLst>
              <p:ext uri="{D42A27DB-BD31-4B8C-83A1-F6EECF244321}">
                <p14:modId xmlns:p14="http://schemas.microsoft.com/office/powerpoint/2010/main" val="2983546858"/>
              </p:ext>
            </p:extLst>
          </p:nvPr>
        </p:nvGraphicFramePr>
        <p:xfrm>
          <a:off x="815008" y="4294601"/>
          <a:ext cx="3287213" cy="1019062"/>
        </p:xfrm>
        <a:graphic>
          <a:graphicData uri="http://schemas.openxmlformats.org/drawingml/2006/table">
            <a:tbl>
              <a:tblPr/>
              <a:tblGrid>
                <a:gridCol w="1870023">
                  <a:extLst>
                    <a:ext uri="{9D8B030D-6E8A-4147-A177-3AD203B41FA5}">
                      <a16:colId xmlns:a16="http://schemas.microsoft.com/office/drawing/2014/main" val="3436964279"/>
                    </a:ext>
                  </a:extLst>
                </a:gridCol>
                <a:gridCol w="1417190">
                  <a:extLst>
                    <a:ext uri="{9D8B030D-6E8A-4147-A177-3AD203B41FA5}">
                      <a16:colId xmlns:a16="http://schemas.microsoft.com/office/drawing/2014/main" val="1462216975"/>
                    </a:ext>
                  </a:extLst>
                </a:gridCol>
              </a:tblGrid>
              <a:tr h="282462">
                <a:tc>
                  <a:txBody>
                    <a:bodyPr/>
                    <a:lstStyle/>
                    <a:p>
                      <a:pPr algn="ctr" fontAlgn="ctr"/>
                      <a:r>
                        <a:rPr lang="en-US" sz="1200" b="1" i="0" u="none" strike="noStrike">
                          <a:solidFill>
                            <a:srgbClr val="FFFFFF"/>
                          </a:solidFill>
                          <a:effectLst/>
                          <a:latin typeface="Arial" panose="020B0604020202020204" pitchFamily="34" charset="0"/>
                        </a:rPr>
                        <a:t>Biopsy Result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E61461"/>
                      </a:solidFill>
                      <a:prstDash val="solid"/>
                      <a:round/>
                      <a:headEnd type="none" w="med" len="med"/>
                      <a:tailEnd type="none" w="med" len="med"/>
                    </a:lnB>
                    <a:solidFill>
                      <a:srgbClr val="DB0B5B"/>
                    </a:solidFill>
                  </a:tcPr>
                </a:tc>
                <a:tc>
                  <a:txBody>
                    <a:bodyPr/>
                    <a:lstStyle/>
                    <a:p>
                      <a:pPr algn="ctr" fontAlgn="ctr"/>
                      <a:r>
                        <a:rPr lang="en-US" sz="1200" b="1" i="0" u="none" strike="noStrike">
                          <a:solidFill>
                            <a:srgbClr val="FFFFFF"/>
                          </a:solidFill>
                          <a:effectLst/>
                          <a:latin typeface="Arial" panose="020B0604020202020204" pitchFamily="34" charset="0"/>
                        </a:rPr>
                        <a:t>% of Total (n = 302)</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E61461"/>
                      </a:solidFill>
                      <a:prstDash val="solid"/>
                      <a:round/>
                      <a:headEnd type="none" w="med" len="med"/>
                      <a:tailEnd type="none" w="med" len="med"/>
                    </a:lnB>
                    <a:solidFill>
                      <a:srgbClr val="DB0B5B"/>
                    </a:solidFill>
                  </a:tcPr>
                </a:tc>
                <a:extLst>
                  <a:ext uri="{0D108BD9-81ED-4DB2-BD59-A6C34878D82A}">
                    <a16:rowId xmlns:a16="http://schemas.microsoft.com/office/drawing/2014/main" val="535518486"/>
                  </a:ext>
                </a:extLst>
              </a:tr>
              <a:tr h="184150">
                <a:tc>
                  <a:txBody>
                    <a:bodyPr/>
                    <a:lstStyle/>
                    <a:p>
                      <a:pPr algn="l" fontAlgn="ctr"/>
                      <a:r>
                        <a:rPr lang="en-US" sz="1100" b="1" i="0" u="none" strike="noStrike">
                          <a:solidFill>
                            <a:srgbClr val="004B87"/>
                          </a:solidFill>
                          <a:effectLst/>
                          <a:latin typeface="Arial" panose="020B0604020202020204" pitchFamily="34" charset="0"/>
                        </a:rPr>
                        <a:t>HCC</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61%</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1300891"/>
                  </a:ext>
                </a:extLst>
              </a:tr>
              <a:tr h="1841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a:solidFill>
                            <a:srgbClr val="004B87"/>
                          </a:solidFill>
                          <a:effectLst/>
                          <a:latin typeface="Arial" panose="020B0604020202020204" pitchFamily="34" charset="0"/>
                        </a:rPr>
                        <a:t>CCA (n = 3)/HCC-CC* (n = 6)</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3%</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9087111"/>
                  </a:ext>
                </a:extLst>
              </a:tr>
              <a:tr h="184150">
                <a:tc>
                  <a:txBody>
                    <a:bodyPr/>
                    <a:lstStyle/>
                    <a:p>
                      <a:pPr algn="l" fontAlgn="ctr"/>
                      <a:r>
                        <a:rPr lang="en-US" sz="1100" b="1" i="0" u="none" strike="noStrike">
                          <a:solidFill>
                            <a:srgbClr val="004B87"/>
                          </a:solidFill>
                          <a:effectLst/>
                          <a:latin typeface="Arial" panose="020B0604020202020204" pitchFamily="34" charset="0"/>
                        </a:rPr>
                        <a:t>Dysplastic nodules (n = 7)</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2%</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4183806"/>
                  </a:ext>
                </a:extLst>
              </a:tr>
              <a:tr h="184150">
                <a:tc>
                  <a:txBody>
                    <a:bodyPr/>
                    <a:lstStyle/>
                    <a:p>
                      <a:pPr algn="l" fontAlgn="ctr"/>
                      <a:r>
                        <a:rPr lang="en-US" sz="1100" b="1" i="0" u="none" strike="noStrike">
                          <a:solidFill>
                            <a:srgbClr val="004B87"/>
                          </a:solidFill>
                          <a:effectLst/>
                          <a:latin typeface="Arial" panose="020B0604020202020204" pitchFamily="34" charset="0"/>
                        </a:rPr>
                        <a:t>Non-diagnostic</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34%</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4301080"/>
                  </a:ext>
                </a:extLst>
              </a:tr>
            </a:tbl>
          </a:graphicData>
        </a:graphic>
      </p:graphicFrame>
      <p:sp>
        <p:nvSpPr>
          <p:cNvPr id="11" name="TextBox 10">
            <a:extLst>
              <a:ext uri="{FF2B5EF4-FFF2-40B4-BE49-F238E27FC236}">
                <a16:creationId xmlns:a16="http://schemas.microsoft.com/office/drawing/2014/main" id="{0C6580DE-27E8-3DDA-E8EE-A010C8E90496}"/>
              </a:ext>
            </a:extLst>
          </p:cNvPr>
          <p:cNvSpPr txBox="1"/>
          <p:nvPr/>
        </p:nvSpPr>
        <p:spPr>
          <a:xfrm>
            <a:off x="515506" y="5881303"/>
            <a:ext cx="7599793" cy="400110"/>
          </a:xfrm>
          <a:prstGeom prst="rect">
            <a:avLst/>
          </a:prstGeom>
          <a:noFill/>
        </p:spPr>
        <p:txBody>
          <a:bodyPr wrap="square">
            <a:spAutoFit/>
          </a:bodyPr>
          <a:lstStyle/>
          <a:p>
            <a:r>
              <a:rPr lang="en-US" sz="1000" b="1" i="1">
                <a:solidFill>
                  <a:srgbClr val="E61461"/>
                </a:solidFill>
                <a:latin typeface="Arial" panose="020B0604020202020204" pitchFamily="34" charset="0"/>
                <a:cs typeface="Arial" panose="020B0604020202020204" pitchFamily="34" charset="0"/>
              </a:rPr>
              <a:t>*</a:t>
            </a:r>
            <a:r>
              <a:rPr lang="en-US" sz="1000" i="1">
                <a:solidFill>
                  <a:srgbClr val="E61461"/>
                </a:solidFill>
                <a:latin typeface="Arial" panose="020B0604020202020204" pitchFamily="34" charset="0"/>
                <a:cs typeface="Arial" panose="020B0604020202020204" pitchFamily="34" charset="0"/>
              </a:rPr>
              <a:t>All CCA or HCC-CC diagnosed with the per-ablation biopsy were classified as LIRADS 5 by imagery reviewing. Survival significantly shorter in these patients (p &lt; 0.001).</a:t>
            </a:r>
            <a:endParaRPr lang="en-US" sz="1400" i="1">
              <a:solidFill>
                <a:srgbClr val="E61461"/>
              </a:solidFill>
            </a:endParaRPr>
          </a:p>
        </p:txBody>
      </p:sp>
      <p:grpSp>
        <p:nvGrpSpPr>
          <p:cNvPr id="16" name="Group 15">
            <a:extLst>
              <a:ext uri="{FF2B5EF4-FFF2-40B4-BE49-F238E27FC236}">
                <a16:creationId xmlns:a16="http://schemas.microsoft.com/office/drawing/2014/main" id="{14CF99E7-143A-1832-EA78-7E420463ED76}"/>
              </a:ext>
            </a:extLst>
          </p:cNvPr>
          <p:cNvGrpSpPr/>
          <p:nvPr/>
        </p:nvGrpSpPr>
        <p:grpSpPr>
          <a:xfrm>
            <a:off x="559694" y="3123854"/>
            <a:ext cx="2352628" cy="310136"/>
            <a:chOff x="1675429" y="1519199"/>
            <a:chExt cx="1779770" cy="251108"/>
          </a:xfrm>
          <a:solidFill>
            <a:srgbClr val="F0D5E0"/>
          </a:solidFill>
        </p:grpSpPr>
        <p:sp>
          <p:nvSpPr>
            <p:cNvPr id="18" name="Rectangle: Rounded Corners 17">
              <a:extLst>
                <a:ext uri="{FF2B5EF4-FFF2-40B4-BE49-F238E27FC236}">
                  <a16:creationId xmlns:a16="http://schemas.microsoft.com/office/drawing/2014/main" id="{624748E0-8D6F-A6E9-3262-695F53E13110}"/>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E61461"/>
                </a:solidFill>
                <a:effectLst/>
              </a:endParaRPr>
            </a:p>
          </p:txBody>
        </p:sp>
        <p:sp>
          <p:nvSpPr>
            <p:cNvPr id="19" name="TextBox 18">
              <a:extLst>
                <a:ext uri="{FF2B5EF4-FFF2-40B4-BE49-F238E27FC236}">
                  <a16:creationId xmlns:a16="http://schemas.microsoft.com/office/drawing/2014/main" id="{10879878-B88E-1DE6-E6C3-325659734A19}"/>
                </a:ext>
              </a:extLst>
            </p:cNvPr>
            <p:cNvSpPr txBox="1"/>
            <p:nvPr/>
          </p:nvSpPr>
          <p:spPr>
            <a:xfrm>
              <a:off x="1684126" y="1519200"/>
              <a:ext cx="1771073" cy="249198"/>
            </a:xfrm>
            <a:prstGeom prst="rect">
              <a:avLst/>
            </a:prstGeom>
            <a:grpFill/>
          </p:spPr>
          <p:txBody>
            <a:bodyPr wrap="square">
              <a:spAutoFit/>
            </a:bodyPr>
            <a:lstStyle/>
            <a:p>
              <a:pPr algn="ctr"/>
              <a:r>
                <a:rPr lang="fr-CH" sz="1400" b="1" err="1">
                  <a:solidFill>
                    <a:srgbClr val="E61461"/>
                  </a:solidFill>
                  <a:latin typeface="Arial" panose="020B0604020202020204" pitchFamily="34" charset="0"/>
                  <a:cs typeface="Arial" panose="020B0604020202020204" pitchFamily="34" charset="0"/>
                </a:rPr>
                <a:t>Tumour</a:t>
              </a:r>
              <a:r>
                <a:rPr lang="fr-CH" sz="1400" b="1">
                  <a:solidFill>
                    <a:srgbClr val="E61461"/>
                  </a:solidFill>
                  <a:latin typeface="Arial" panose="020B0604020202020204" pitchFamily="34" charset="0"/>
                  <a:cs typeface="Arial" panose="020B0604020202020204" pitchFamily="34" charset="0"/>
                </a:rPr>
                <a:t> </a:t>
              </a:r>
              <a:r>
                <a:rPr lang="fr-CH" sz="1400" b="1" err="1">
                  <a:solidFill>
                    <a:srgbClr val="E61461"/>
                  </a:solidFill>
                  <a:latin typeface="Arial" panose="020B0604020202020204" pitchFamily="34" charset="0"/>
                  <a:cs typeface="Arial" panose="020B0604020202020204" pitchFamily="34" charset="0"/>
                </a:rPr>
                <a:t>biopsy</a:t>
              </a:r>
              <a:r>
                <a:rPr lang="fr-CH" sz="1400" b="1">
                  <a:solidFill>
                    <a:srgbClr val="E61461"/>
                  </a:solidFill>
                  <a:latin typeface="Arial" panose="020B0604020202020204" pitchFamily="34" charset="0"/>
                  <a:cs typeface="Arial" panose="020B0604020202020204" pitchFamily="34" charset="0"/>
                </a:rPr>
                <a:t> value</a:t>
              </a:r>
              <a:endParaRPr lang="en-US" sz="1400" b="1">
                <a:solidFill>
                  <a:srgbClr val="E61461"/>
                </a:solidFill>
                <a:latin typeface="Arial" panose="020B0604020202020204" pitchFamily="34" charset="0"/>
                <a:cs typeface="Arial" panose="020B0604020202020204" pitchFamily="34" charset="0"/>
              </a:endParaRPr>
            </a:p>
          </p:txBody>
        </p:sp>
      </p:grpSp>
      <p:sp>
        <p:nvSpPr>
          <p:cNvPr id="30" name="TextBox 29">
            <a:extLst>
              <a:ext uri="{FF2B5EF4-FFF2-40B4-BE49-F238E27FC236}">
                <a16:creationId xmlns:a16="http://schemas.microsoft.com/office/drawing/2014/main" id="{4DCA67C7-EE0C-93B5-1AF4-6763CE8B81A5}"/>
              </a:ext>
            </a:extLst>
          </p:cNvPr>
          <p:cNvSpPr txBox="1"/>
          <p:nvPr/>
        </p:nvSpPr>
        <p:spPr>
          <a:xfrm>
            <a:off x="701911" y="3520776"/>
            <a:ext cx="3358174" cy="769441"/>
          </a:xfrm>
          <a:prstGeom prst="rect">
            <a:avLst/>
          </a:prstGeom>
          <a:noFill/>
        </p:spPr>
        <p:txBody>
          <a:bodyPr wrap="square">
            <a:spAutoFit/>
          </a:bodyPr>
          <a:lstStyle/>
          <a:p>
            <a:r>
              <a:rPr lang="en-US" sz="1100">
                <a:effectLst/>
                <a:latin typeface="Arial" panose="020B0604020202020204" pitchFamily="34" charset="0"/>
                <a:cs typeface="Arial" panose="020B0604020202020204" pitchFamily="34" charset="0"/>
              </a:rPr>
              <a:t>Biopsies diagnostic in 66% with positivity linked to:</a:t>
            </a:r>
          </a:p>
          <a:p>
            <a:pPr marL="171450"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Tumor size (p &lt; 0.0001)</a:t>
            </a:r>
          </a:p>
          <a:p>
            <a:pPr marL="171450"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Location (p = 0.04)</a:t>
            </a:r>
          </a:p>
          <a:p>
            <a:pPr marL="171450"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US visibility (p = 0.004)</a:t>
            </a:r>
            <a:endParaRPr lang="fr-CH" sz="1100">
              <a:latin typeface="Arial" panose="020B0604020202020204" pitchFamily="34" charset="0"/>
              <a:cs typeface="Arial" panose="020B0604020202020204" pitchFamily="34" charset="0"/>
            </a:endParaRPr>
          </a:p>
        </p:txBody>
      </p:sp>
      <p:cxnSp>
        <p:nvCxnSpPr>
          <p:cNvPr id="66" name="Straight Connector 65">
            <a:extLst>
              <a:ext uri="{FF2B5EF4-FFF2-40B4-BE49-F238E27FC236}">
                <a16:creationId xmlns:a16="http://schemas.microsoft.com/office/drawing/2014/main" id="{613E5900-295D-1D37-A5B4-91FBC56589EE}"/>
              </a:ext>
            </a:extLst>
          </p:cNvPr>
          <p:cNvCxnSpPr>
            <a:stCxn id="13" idx="0"/>
          </p:cNvCxnSpPr>
          <p:nvPr/>
        </p:nvCxnSpPr>
        <p:spPr>
          <a:xfrm flipH="1">
            <a:off x="4306319" y="3245969"/>
            <a:ext cx="31178" cy="2786531"/>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67" name="Table 66">
            <a:extLst>
              <a:ext uri="{FF2B5EF4-FFF2-40B4-BE49-F238E27FC236}">
                <a16:creationId xmlns:a16="http://schemas.microsoft.com/office/drawing/2014/main" id="{6C4B3D64-6571-D12C-72CD-FA62F37C9458}"/>
              </a:ext>
            </a:extLst>
          </p:cNvPr>
          <p:cNvGraphicFramePr>
            <a:graphicFrameLocks noGrp="1"/>
          </p:cNvGraphicFramePr>
          <p:nvPr>
            <p:extLst>
              <p:ext uri="{D42A27DB-BD31-4B8C-83A1-F6EECF244321}">
                <p14:modId xmlns:p14="http://schemas.microsoft.com/office/powerpoint/2010/main" val="2253762497"/>
              </p:ext>
            </p:extLst>
          </p:nvPr>
        </p:nvGraphicFramePr>
        <p:xfrm>
          <a:off x="4591947" y="3480757"/>
          <a:ext cx="3009900" cy="1759263"/>
        </p:xfrm>
        <a:graphic>
          <a:graphicData uri="http://schemas.openxmlformats.org/drawingml/2006/table">
            <a:tbl>
              <a:tblPr/>
              <a:tblGrid>
                <a:gridCol w="1612900">
                  <a:extLst>
                    <a:ext uri="{9D8B030D-6E8A-4147-A177-3AD203B41FA5}">
                      <a16:colId xmlns:a16="http://schemas.microsoft.com/office/drawing/2014/main" val="246878109"/>
                    </a:ext>
                  </a:extLst>
                </a:gridCol>
                <a:gridCol w="1397000">
                  <a:extLst>
                    <a:ext uri="{9D8B030D-6E8A-4147-A177-3AD203B41FA5}">
                      <a16:colId xmlns:a16="http://schemas.microsoft.com/office/drawing/2014/main" val="1344069485"/>
                    </a:ext>
                  </a:extLst>
                </a:gridCol>
              </a:tblGrid>
              <a:tr h="311463">
                <a:tc>
                  <a:txBody>
                    <a:bodyPr/>
                    <a:lstStyle/>
                    <a:p>
                      <a:pPr algn="ctr" fontAlgn="ctr"/>
                      <a:r>
                        <a:rPr lang="en-US" sz="1200" b="1" i="0" u="none" strike="noStrike">
                          <a:solidFill>
                            <a:srgbClr val="FFFFFF"/>
                          </a:solidFill>
                          <a:effectLst/>
                          <a:latin typeface="Arial" panose="020B0604020202020204" pitchFamily="34" charset="0"/>
                        </a:rPr>
                        <a:t>Histological Subtype</a:t>
                      </a:r>
                    </a:p>
                  </a:txBody>
                  <a:tcPr marL="6350" marR="6350" marT="6350" marB="0" anchor="ctr">
                    <a:lnL>
                      <a:noFill/>
                    </a:lnL>
                    <a:lnR>
                      <a:noFill/>
                    </a:lnR>
                    <a:lnT>
                      <a:noFill/>
                    </a:lnT>
                    <a:lnB w="635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200" b="1" i="0" u="none" strike="noStrike">
                          <a:solidFill>
                            <a:srgbClr val="FFFFFF"/>
                          </a:solidFill>
                          <a:effectLst/>
                          <a:latin typeface="Arial" panose="020B0604020202020204" pitchFamily="34" charset="0"/>
                        </a:rPr>
                        <a:t>% of HCC cases</a:t>
                      </a:r>
                    </a:p>
                  </a:txBody>
                  <a:tcPr marL="6350" marR="6350" marT="6350" marB="0" anchor="ctr">
                    <a:lnL>
                      <a:noFill/>
                    </a:lnL>
                    <a:lnR>
                      <a:noFill/>
                    </a:lnR>
                    <a:lnT>
                      <a:noFill/>
                    </a:lnT>
                    <a:lnB w="6350" cap="flat" cmpd="sng" algn="ctr">
                      <a:solidFill>
                        <a:srgbClr val="DB0B5B"/>
                      </a:solidFill>
                      <a:prstDash val="solid"/>
                      <a:round/>
                      <a:headEnd type="none" w="med" len="med"/>
                      <a:tailEnd type="none" w="med" len="med"/>
                    </a:lnB>
                    <a:solidFill>
                      <a:srgbClr val="DB0B5B"/>
                    </a:solidFill>
                  </a:tcPr>
                </a:tc>
                <a:extLst>
                  <a:ext uri="{0D108BD9-81ED-4DB2-BD59-A6C34878D82A}">
                    <a16:rowId xmlns:a16="http://schemas.microsoft.com/office/drawing/2014/main" val="2355685693"/>
                  </a:ext>
                </a:extLst>
              </a:tr>
              <a:tr h="184150">
                <a:tc>
                  <a:txBody>
                    <a:bodyPr/>
                    <a:lstStyle/>
                    <a:p>
                      <a:pPr algn="l" fontAlgn="ctr"/>
                      <a:r>
                        <a:rPr lang="en-US" sz="1100" b="1" i="0" u="none" strike="noStrike">
                          <a:solidFill>
                            <a:srgbClr val="004B87"/>
                          </a:solidFill>
                          <a:effectLst/>
                          <a:latin typeface="Arial" panose="020B0604020202020204" pitchFamily="34" charset="0"/>
                        </a:rPr>
                        <a:t>Not otherwise specified</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55%</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886964876"/>
                  </a:ext>
                </a:extLst>
              </a:tr>
              <a:tr h="184150">
                <a:tc>
                  <a:txBody>
                    <a:bodyPr/>
                    <a:lstStyle/>
                    <a:p>
                      <a:pPr algn="l" fontAlgn="ctr"/>
                      <a:r>
                        <a:rPr lang="en-US" sz="1100" b="1" i="0" u="none" strike="noStrike">
                          <a:solidFill>
                            <a:srgbClr val="004B87"/>
                          </a:solidFill>
                          <a:effectLst/>
                          <a:latin typeface="Arial" panose="020B0604020202020204" pitchFamily="34" charset="0"/>
                        </a:rPr>
                        <a:t>Steatohepatitic-HCC</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19%</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92497574"/>
                  </a:ext>
                </a:extLst>
              </a:tr>
              <a:tr h="355600">
                <a:tc>
                  <a:txBody>
                    <a:bodyPr/>
                    <a:lstStyle/>
                    <a:p>
                      <a:pPr algn="l" fontAlgn="ctr"/>
                      <a:r>
                        <a:rPr lang="en-US" sz="1100" b="1" i="0" u="none" strike="noStrike" err="1">
                          <a:solidFill>
                            <a:srgbClr val="004B87"/>
                          </a:solidFill>
                          <a:effectLst/>
                          <a:latin typeface="Arial" panose="020B0604020202020204" pitchFamily="34" charset="0"/>
                        </a:rPr>
                        <a:t>Macrotrabecular</a:t>
                      </a:r>
                      <a:r>
                        <a:rPr lang="en-US" sz="1100" b="1" i="0" u="none" strike="noStrike">
                          <a:solidFill>
                            <a:srgbClr val="004B87"/>
                          </a:solidFill>
                          <a:effectLst/>
                          <a:latin typeface="Arial" panose="020B0604020202020204" pitchFamily="34" charset="0"/>
                        </a:rPr>
                        <a:t> Massive-HCC (MTM)</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15%  High recurrence (</a:t>
                      </a:r>
                      <a:r>
                        <a:rPr lang="en-US" sz="1100" b="0" i="1" u="none" strike="noStrike">
                          <a:solidFill>
                            <a:srgbClr val="004B87"/>
                          </a:solidFill>
                          <a:effectLst/>
                          <a:latin typeface="Arial" panose="020B0604020202020204" pitchFamily="34" charset="0"/>
                        </a:rPr>
                        <a:t>p</a:t>
                      </a:r>
                      <a:r>
                        <a:rPr lang="en-US" sz="1100" b="0" i="0" u="none" strike="noStrike">
                          <a:solidFill>
                            <a:srgbClr val="004B87"/>
                          </a:solidFill>
                          <a:effectLst/>
                          <a:latin typeface="Arial" panose="020B0604020202020204" pitchFamily="34" charset="0"/>
                        </a:rPr>
                        <a:t>=0.037)</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730301552"/>
                  </a:ext>
                </a:extLst>
              </a:tr>
              <a:tr h="184150">
                <a:tc>
                  <a:txBody>
                    <a:bodyPr/>
                    <a:lstStyle/>
                    <a:p>
                      <a:pPr algn="l" fontAlgn="ctr"/>
                      <a:r>
                        <a:rPr lang="en-US" sz="1100" b="1" i="0" u="none" strike="noStrike">
                          <a:solidFill>
                            <a:srgbClr val="004B87"/>
                          </a:solidFill>
                          <a:effectLst/>
                          <a:latin typeface="Arial" panose="020B0604020202020204" pitchFamily="34" charset="0"/>
                        </a:rPr>
                        <a:t>Scirrhous-HCC</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6.30%</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2138936972"/>
                  </a:ext>
                </a:extLst>
              </a:tr>
              <a:tr h="184150">
                <a:tc>
                  <a:txBody>
                    <a:bodyPr/>
                    <a:lstStyle/>
                    <a:p>
                      <a:pPr algn="l" fontAlgn="ctr"/>
                      <a:r>
                        <a:rPr lang="en-US" sz="1100" b="1" i="0" u="none" strike="noStrike">
                          <a:solidFill>
                            <a:srgbClr val="004B87"/>
                          </a:solidFill>
                          <a:effectLst/>
                          <a:latin typeface="Arial" panose="020B0604020202020204" pitchFamily="34" charset="0"/>
                        </a:rPr>
                        <a:t>Clear cell-HCC</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2.80%</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248857998"/>
                  </a:ext>
                </a:extLst>
              </a:tr>
              <a:tr h="355600">
                <a:tc>
                  <a:txBody>
                    <a:bodyPr/>
                    <a:lstStyle/>
                    <a:p>
                      <a:pPr algn="l" fontAlgn="ctr"/>
                      <a:r>
                        <a:rPr lang="en-US" sz="1100" b="1" i="0" u="none" strike="noStrike">
                          <a:solidFill>
                            <a:srgbClr val="004B87"/>
                          </a:solidFill>
                          <a:effectLst/>
                          <a:latin typeface="Arial" panose="020B0604020202020204" pitchFamily="34" charset="0"/>
                        </a:rPr>
                        <a:t>Lympho-epithelioma–like HCC</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004B87"/>
                          </a:solidFill>
                          <a:effectLst/>
                          <a:latin typeface="Arial" panose="020B0604020202020204" pitchFamily="34" charset="0"/>
                        </a:rPr>
                        <a:t>2.30%</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346059835"/>
                  </a:ext>
                </a:extLst>
              </a:tr>
            </a:tbl>
          </a:graphicData>
        </a:graphic>
      </p:graphicFrame>
      <p:sp>
        <p:nvSpPr>
          <p:cNvPr id="69" name="TextBox 68">
            <a:extLst>
              <a:ext uri="{FF2B5EF4-FFF2-40B4-BE49-F238E27FC236}">
                <a16:creationId xmlns:a16="http://schemas.microsoft.com/office/drawing/2014/main" id="{1EC9C5CF-BF98-F932-5313-2805C93C0ACF}"/>
              </a:ext>
            </a:extLst>
          </p:cNvPr>
          <p:cNvSpPr txBox="1"/>
          <p:nvPr/>
        </p:nvSpPr>
        <p:spPr>
          <a:xfrm>
            <a:off x="4540543" y="5345678"/>
            <a:ext cx="3078742" cy="430887"/>
          </a:xfrm>
          <a:prstGeom prst="rect">
            <a:avLst/>
          </a:prstGeom>
          <a:solidFill>
            <a:schemeClr val="bg1"/>
          </a:solidFill>
        </p:spPr>
        <p:txBody>
          <a:bodyPr wrap="square">
            <a:spAutoFit/>
          </a:bodyPr>
          <a:lstStyle/>
          <a:p>
            <a:pPr algn="ctr"/>
            <a:r>
              <a:rPr lang="en-US" sz="1100" b="1">
                <a:latin typeface="Arial" panose="020B0604020202020204" pitchFamily="34" charset="0"/>
                <a:cs typeface="Arial" panose="020B0604020202020204" pitchFamily="34" charset="0"/>
              </a:rPr>
              <a:t>MTM-HCC associated with higher rate of tumor recurrence (P=0.037)</a:t>
            </a:r>
            <a:endParaRPr lang="fr-CH" sz="1100" b="1">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F4B8F3D1-45EC-1F62-DF7E-ED010BE36057}"/>
              </a:ext>
            </a:extLst>
          </p:cNvPr>
          <p:cNvGrpSpPr/>
          <p:nvPr/>
        </p:nvGrpSpPr>
        <p:grpSpPr>
          <a:xfrm>
            <a:off x="4417202" y="1416635"/>
            <a:ext cx="2621092" cy="307777"/>
            <a:chOff x="1675429" y="1517290"/>
            <a:chExt cx="1804013" cy="257743"/>
          </a:xfrm>
          <a:solidFill>
            <a:srgbClr val="F0D5E0"/>
          </a:solidFill>
        </p:grpSpPr>
        <p:sp>
          <p:nvSpPr>
            <p:cNvPr id="71" name="Rectangle: Rounded Corners 70">
              <a:extLst>
                <a:ext uri="{FF2B5EF4-FFF2-40B4-BE49-F238E27FC236}">
                  <a16:creationId xmlns:a16="http://schemas.microsoft.com/office/drawing/2014/main" id="{F26F6B70-DCF6-8E75-968D-164001E8697C}"/>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E61461"/>
                </a:solidFill>
                <a:effectLst/>
              </a:endParaRPr>
            </a:p>
          </p:txBody>
        </p:sp>
        <p:sp>
          <p:nvSpPr>
            <p:cNvPr id="74" name="TextBox 73">
              <a:extLst>
                <a:ext uri="{FF2B5EF4-FFF2-40B4-BE49-F238E27FC236}">
                  <a16:creationId xmlns:a16="http://schemas.microsoft.com/office/drawing/2014/main" id="{51245529-70BE-EC6C-3808-18E48533A75B}"/>
                </a:ext>
              </a:extLst>
            </p:cNvPr>
            <p:cNvSpPr txBox="1"/>
            <p:nvPr/>
          </p:nvSpPr>
          <p:spPr>
            <a:xfrm>
              <a:off x="1684126" y="1517290"/>
              <a:ext cx="1795316" cy="257743"/>
            </a:xfrm>
            <a:prstGeom prst="rect">
              <a:avLst/>
            </a:prstGeom>
            <a:grpFill/>
          </p:spPr>
          <p:txBody>
            <a:bodyPr wrap="square">
              <a:spAutoFit/>
            </a:bodyPr>
            <a:lstStyle/>
            <a:p>
              <a:pPr algn="ctr"/>
              <a:r>
                <a:rPr lang="fr-CH" sz="1400" b="1">
                  <a:solidFill>
                    <a:srgbClr val="E61461"/>
                  </a:solidFill>
                  <a:latin typeface="Arial" panose="020B0604020202020204" pitchFamily="34" charset="0"/>
                  <a:cs typeface="Arial" panose="020B0604020202020204" pitchFamily="34" charset="0"/>
                </a:rPr>
                <a:t>Non-</a:t>
              </a:r>
              <a:r>
                <a:rPr lang="fr-CH" sz="1400" b="1" err="1">
                  <a:solidFill>
                    <a:srgbClr val="E61461"/>
                  </a:solidFill>
                  <a:latin typeface="Arial" panose="020B0604020202020204" pitchFamily="34" charset="0"/>
                  <a:cs typeface="Arial" panose="020B0604020202020204" pitchFamily="34" charset="0"/>
                </a:rPr>
                <a:t>tumour</a:t>
              </a:r>
              <a:r>
                <a:rPr lang="fr-CH" sz="1400" b="1">
                  <a:solidFill>
                    <a:srgbClr val="E61461"/>
                  </a:solidFill>
                  <a:latin typeface="Arial" panose="020B0604020202020204" pitchFamily="34" charset="0"/>
                  <a:cs typeface="Arial" panose="020B0604020202020204" pitchFamily="34" charset="0"/>
                </a:rPr>
                <a:t> </a:t>
              </a:r>
              <a:r>
                <a:rPr lang="fr-CH" sz="1400" b="1" err="1">
                  <a:solidFill>
                    <a:srgbClr val="E61461"/>
                  </a:solidFill>
                  <a:latin typeface="Arial" panose="020B0604020202020204" pitchFamily="34" charset="0"/>
                  <a:cs typeface="Arial" panose="020B0604020202020204" pitchFamily="34" charset="0"/>
                </a:rPr>
                <a:t>biopsy</a:t>
              </a:r>
              <a:r>
                <a:rPr lang="fr-CH" sz="1400" b="1">
                  <a:solidFill>
                    <a:srgbClr val="E61461"/>
                  </a:solidFill>
                  <a:latin typeface="Arial" panose="020B0604020202020204" pitchFamily="34" charset="0"/>
                  <a:cs typeface="Arial" panose="020B0604020202020204" pitchFamily="34" charset="0"/>
                </a:rPr>
                <a:t> value</a:t>
              </a:r>
              <a:endParaRPr lang="en-US" sz="1400" b="1">
                <a:solidFill>
                  <a:srgbClr val="E61461"/>
                </a:solidFill>
                <a:latin typeface="Arial" panose="020B0604020202020204" pitchFamily="34" charset="0"/>
                <a:cs typeface="Arial" panose="020B0604020202020204" pitchFamily="34" charset="0"/>
              </a:endParaRPr>
            </a:p>
          </p:txBody>
        </p:sp>
      </p:grpSp>
      <p:sp>
        <p:nvSpPr>
          <p:cNvPr id="75" name="TextBox 74">
            <a:extLst>
              <a:ext uri="{FF2B5EF4-FFF2-40B4-BE49-F238E27FC236}">
                <a16:creationId xmlns:a16="http://schemas.microsoft.com/office/drawing/2014/main" id="{24705872-8037-71CB-4228-D0991CADC8EF}"/>
              </a:ext>
            </a:extLst>
          </p:cNvPr>
          <p:cNvSpPr txBox="1"/>
          <p:nvPr/>
        </p:nvSpPr>
        <p:spPr>
          <a:xfrm>
            <a:off x="4573765" y="1779373"/>
            <a:ext cx="3470160" cy="1107996"/>
          </a:xfrm>
          <a:prstGeom prst="rect">
            <a:avLst/>
          </a:prstGeom>
          <a:noFill/>
        </p:spPr>
        <p:txBody>
          <a:bodyPr wrap="square">
            <a:spAutoFit/>
          </a:bodyPr>
          <a:lstStyle/>
          <a:p>
            <a:pPr marL="171450"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Cirrhosis confirmed in 82%</a:t>
            </a:r>
          </a:p>
          <a:p>
            <a:pPr marL="171450"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MTB misclassified 15%</a:t>
            </a:r>
          </a:p>
          <a:p>
            <a:pPr marL="171450"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11% (n = 27) labelled as cirrhotic by MTB were not on biopsy</a:t>
            </a:r>
            <a:br>
              <a:rPr lang="en-US" sz="1100">
                <a:effectLst/>
                <a:latin typeface="Arial" panose="020B0604020202020204" pitchFamily="34" charset="0"/>
                <a:cs typeface="Arial" panose="020B0604020202020204" pitchFamily="34" charset="0"/>
              </a:rPr>
            </a:br>
            <a:br>
              <a:rPr lang="en-US" sz="1100">
                <a:effectLst/>
                <a:latin typeface="Arial" panose="020B0604020202020204" pitchFamily="34" charset="0"/>
                <a:cs typeface="Arial" panose="020B0604020202020204" pitchFamily="34" charset="0"/>
              </a:rPr>
            </a:br>
            <a:r>
              <a:rPr lang="en-US" sz="1100" b="1">
                <a:latin typeface="Arial" panose="020B0604020202020204" pitchFamily="34" charset="0"/>
                <a:cs typeface="Arial" panose="020B0604020202020204" pitchFamily="34" charset="0"/>
              </a:rPr>
              <a:t>Shows importance of </a:t>
            </a:r>
            <a:r>
              <a:rPr lang="en-US" sz="1100" b="1">
                <a:effectLst/>
                <a:latin typeface="Arial" panose="020B0604020202020204" pitchFamily="34" charset="0"/>
                <a:cs typeface="Arial" panose="020B0604020202020204" pitchFamily="34" charset="0"/>
              </a:rPr>
              <a:t>histology in staging.</a:t>
            </a:r>
            <a:endParaRPr lang="fr-CH" sz="1100" b="1">
              <a:latin typeface="Arial" panose="020B0604020202020204" pitchFamily="34" charset="0"/>
              <a:cs typeface="Arial" panose="020B0604020202020204" pitchFamily="34" charset="0"/>
            </a:endParaRPr>
          </a:p>
        </p:txBody>
      </p:sp>
      <p:pic>
        <p:nvPicPr>
          <p:cNvPr id="2" name="Graphic 1" descr="Home with solid fill">
            <a:hlinkClick r:id="rId3" action="ppaction://hlinksldjump"/>
            <a:extLst>
              <a:ext uri="{FF2B5EF4-FFF2-40B4-BE49-F238E27FC236}">
                <a16:creationId xmlns:a16="http://schemas.microsoft.com/office/drawing/2014/main" id="{E0DFBABB-53B6-9C32-F55D-7B6BA2633F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1265597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8A74F-325C-6A89-E070-70644EE903B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33A43EA-8513-50E6-51F5-1BB1330D8DC4}"/>
              </a:ext>
            </a:extLst>
          </p:cNvPr>
          <p:cNvSpPr/>
          <p:nvPr/>
        </p:nvSpPr>
        <p:spPr>
          <a:xfrm>
            <a:off x="339091" y="838623"/>
            <a:ext cx="11516936" cy="2122786"/>
          </a:xfrm>
          <a:prstGeom prst="roundRect">
            <a:avLst>
              <a:gd name="adj" fmla="val 3948"/>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CC7E189A-8572-57C8-83C1-CF0118707875}"/>
              </a:ext>
            </a:extLst>
          </p:cNvPr>
          <p:cNvSpPr/>
          <p:nvPr/>
        </p:nvSpPr>
        <p:spPr>
          <a:xfrm>
            <a:off x="515507" y="978415"/>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Background and </a:t>
            </a:r>
            <a:r>
              <a:rPr lang="fr-CH" b="1" i="0" err="1">
                <a:solidFill>
                  <a:schemeClr val="bg1"/>
                </a:solidFill>
                <a:effectLst/>
                <a:latin typeface="Arial" panose="020B0604020202020204" pitchFamily="34" charset="0"/>
              </a:rPr>
              <a:t>Aims</a:t>
            </a:r>
            <a:endParaRPr lang="en-US" b="1" i="0">
              <a:solidFill>
                <a:schemeClr val="bg1"/>
              </a:solidFill>
              <a:effectLst/>
            </a:endParaRPr>
          </a:p>
        </p:txBody>
      </p:sp>
      <p:sp>
        <p:nvSpPr>
          <p:cNvPr id="12" name="Title 1">
            <a:extLst>
              <a:ext uri="{FF2B5EF4-FFF2-40B4-BE49-F238E27FC236}">
                <a16:creationId xmlns:a16="http://schemas.microsoft.com/office/drawing/2014/main" id="{BB5B736B-A3DA-82C1-D0C3-23D992D2BB88}"/>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FRI-112 </a:t>
            </a:r>
            <a:r>
              <a:rPr lang="en-US" sz="1800">
                <a:latin typeface="Arial" panose="020B0604020202020204" pitchFamily="34" charset="0"/>
                <a:ea typeface="Times New Roman" panose="02020603050405020304" pitchFamily="18" charset="0"/>
              </a:rPr>
              <a:t>Local control and survival after stereotactic body radiotherapy for hepatocellular carcinoma without macrovascular invasion</a:t>
            </a:r>
            <a:endParaRPr lang="en-US"/>
          </a:p>
        </p:txBody>
      </p:sp>
      <p:sp>
        <p:nvSpPr>
          <p:cNvPr id="68" name="TextBox 67">
            <a:extLst>
              <a:ext uri="{FF2B5EF4-FFF2-40B4-BE49-F238E27FC236}">
                <a16:creationId xmlns:a16="http://schemas.microsoft.com/office/drawing/2014/main" id="{DEEE6527-3455-BF6B-071F-EB803A69E48E}"/>
              </a:ext>
            </a:extLst>
          </p:cNvPr>
          <p:cNvSpPr txBox="1"/>
          <p:nvPr/>
        </p:nvSpPr>
        <p:spPr>
          <a:xfrm>
            <a:off x="470365" y="1359876"/>
            <a:ext cx="11157062" cy="1200329"/>
          </a:xfrm>
          <a:prstGeom prst="rect">
            <a:avLst/>
          </a:prstGeom>
          <a:noFill/>
        </p:spPr>
        <p:txBody>
          <a:bodyPr wrap="square">
            <a:spAutoFit/>
          </a:bodyPr>
          <a:lstStyle/>
          <a:p>
            <a:pPr marL="285750" marR="0" indent="-285750">
              <a:buFont typeface="Arial" panose="020B0604020202020204" pitchFamily="34" charset="0"/>
              <a:buChar char="•"/>
            </a:pPr>
            <a:r>
              <a:rPr lang="en-US">
                <a:effectLst/>
                <a:latin typeface="Arial" panose="020B0604020202020204" pitchFamily="34" charset="0"/>
                <a:cs typeface="Arial" panose="020B0604020202020204" pitchFamily="34" charset="0"/>
              </a:rPr>
              <a:t>Emerging evidence supports the use of stereotactic body radiotherapy (SBRT) in HCC.</a:t>
            </a:r>
          </a:p>
          <a:p>
            <a:pPr marL="285750" marR="0" indent="-285750">
              <a:buFont typeface="Arial" panose="020B0604020202020204" pitchFamily="34" charset="0"/>
              <a:buChar char="•"/>
            </a:pPr>
            <a:r>
              <a:rPr lang="en-US">
                <a:effectLst/>
                <a:latin typeface="Arial" panose="020B0604020202020204" pitchFamily="34" charset="0"/>
                <a:cs typeface="Arial" panose="020B0604020202020204" pitchFamily="34" charset="0"/>
              </a:rPr>
              <a:t>Existing literature is mainly from North America / East Asia where the etiology is predominantly viral.</a:t>
            </a:r>
          </a:p>
          <a:p>
            <a:pPr marR="0"/>
            <a:r>
              <a:rPr lang="en-US">
                <a:effectLst/>
                <a:latin typeface="Arial" panose="020B0604020202020204" pitchFamily="34" charset="0"/>
                <a:cs typeface="Arial" panose="020B0604020202020204" pitchFamily="34" charset="0"/>
              </a:rPr>
              <a:t> </a:t>
            </a:r>
          </a:p>
          <a:p>
            <a:pPr marL="0" marR="0"/>
            <a:r>
              <a:rPr lang="en-US" b="1">
                <a:solidFill>
                  <a:srgbClr val="E61461"/>
                </a:solidFill>
                <a:effectLst/>
                <a:latin typeface="Arial" panose="020B0604020202020204" pitchFamily="34" charset="0"/>
                <a:cs typeface="Arial" panose="020B0604020202020204" pitchFamily="34" charset="0"/>
              </a:rPr>
              <a:t>Aim: </a:t>
            </a:r>
            <a:r>
              <a:rPr lang="en-US">
                <a:effectLst/>
                <a:latin typeface="Arial" panose="020B0604020202020204" pitchFamily="34" charset="0"/>
                <a:cs typeface="Arial" panose="020B0604020202020204" pitchFamily="34" charset="0"/>
              </a:rPr>
              <a:t>To </a:t>
            </a:r>
            <a:r>
              <a:rPr lang="en-US" err="1">
                <a:effectLst/>
                <a:latin typeface="Arial" panose="020B0604020202020204" pitchFamily="34" charset="0"/>
                <a:cs typeface="Arial" panose="020B0604020202020204" pitchFamily="34" charset="0"/>
              </a:rPr>
              <a:t>analyse</a:t>
            </a:r>
            <a:r>
              <a:rPr lang="en-US">
                <a:effectLst/>
                <a:latin typeface="Arial" panose="020B0604020202020204" pitchFamily="34" charset="0"/>
                <a:cs typeface="Arial" panose="020B0604020202020204" pitchFamily="34" charset="0"/>
              </a:rPr>
              <a:t> the outcomes of SBRT in our HCC patients without macrovascular invasion (MVI)</a:t>
            </a:r>
            <a:endParaRPr lang="fr-CH">
              <a:effectLst/>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857BCE90-3C84-F4FA-8390-3AD4EE82BF73}"/>
              </a:ext>
            </a:extLst>
          </p:cNvPr>
          <p:cNvSpPr/>
          <p:nvPr/>
        </p:nvSpPr>
        <p:spPr>
          <a:xfrm>
            <a:off x="339091" y="3183505"/>
            <a:ext cx="11516936" cy="3134168"/>
          </a:xfrm>
          <a:prstGeom prst="roundRect">
            <a:avLst>
              <a:gd name="adj" fmla="val 2587"/>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DB945C6F-D607-22CF-2FAF-7502B890BC9F}"/>
              </a:ext>
            </a:extLst>
          </p:cNvPr>
          <p:cNvSpPr/>
          <p:nvPr/>
        </p:nvSpPr>
        <p:spPr>
          <a:xfrm>
            <a:off x="515507" y="3312014"/>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Methods</a:t>
            </a:r>
            <a:endParaRPr lang="en-US" b="1" i="0">
              <a:solidFill>
                <a:schemeClr val="bg1"/>
              </a:solidFill>
              <a:effectLst/>
            </a:endParaRPr>
          </a:p>
        </p:txBody>
      </p:sp>
      <p:sp>
        <p:nvSpPr>
          <p:cNvPr id="18" name="Rectangle: Rounded Corners 17">
            <a:extLst>
              <a:ext uri="{FF2B5EF4-FFF2-40B4-BE49-F238E27FC236}">
                <a16:creationId xmlns:a16="http://schemas.microsoft.com/office/drawing/2014/main" id="{5C160FCB-2B44-1EFE-6318-1252D6D87B7C}"/>
              </a:ext>
            </a:extLst>
          </p:cNvPr>
          <p:cNvSpPr/>
          <p:nvPr/>
        </p:nvSpPr>
        <p:spPr>
          <a:xfrm>
            <a:off x="1267985" y="3790572"/>
            <a:ext cx="6088697" cy="2310866"/>
          </a:xfrm>
          <a:prstGeom prst="roundRect">
            <a:avLst>
              <a:gd name="adj" fmla="val 3276"/>
            </a:avLst>
          </a:prstGeom>
          <a:solidFill>
            <a:srgbClr val="F0D5E0">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1" name="Content Placeholder 2">
            <a:extLst>
              <a:ext uri="{FF2B5EF4-FFF2-40B4-BE49-F238E27FC236}">
                <a16:creationId xmlns:a16="http://schemas.microsoft.com/office/drawing/2014/main" id="{101F4AB3-D7AC-DF96-3DD1-1BF140D40A77}"/>
              </a:ext>
            </a:extLst>
          </p:cNvPr>
          <p:cNvSpPr txBox="1">
            <a:spLocks/>
          </p:cNvSpPr>
          <p:nvPr/>
        </p:nvSpPr>
        <p:spPr>
          <a:xfrm>
            <a:off x="1693225" y="4088103"/>
            <a:ext cx="5491440" cy="634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400" b="1">
                <a:solidFill>
                  <a:schemeClr val="accent4"/>
                </a:solidFill>
                <a:latin typeface="Arial" panose="020B0604020202020204" pitchFamily="34" charset="0"/>
                <a:cs typeface="Arial" panose="020B0604020202020204" pitchFamily="34" charset="0"/>
              </a:rPr>
              <a:t>Retrospective study </a:t>
            </a:r>
          </a:p>
          <a:p>
            <a:pPr marL="0" indent="0" algn="ctr">
              <a:spcBef>
                <a:spcPts val="0"/>
              </a:spcBef>
              <a:buClr>
                <a:srgbClr val="004B87"/>
              </a:buClr>
              <a:buFont typeface="Arial" panose="020B0604020202020204" pitchFamily="34" charset="0"/>
              <a:buNone/>
              <a:defRPr/>
            </a:pPr>
            <a:r>
              <a:rPr lang="en-US" sz="1400" b="1">
                <a:solidFill>
                  <a:schemeClr val="accent4"/>
                </a:solidFill>
                <a:latin typeface="Arial" panose="020B0604020202020204" pitchFamily="34" charset="0"/>
                <a:cs typeface="Arial" panose="020B0604020202020204" pitchFamily="34" charset="0"/>
              </a:rPr>
              <a:t>175 patients </a:t>
            </a:r>
            <a:r>
              <a:rPr lang="en-US" sz="1400">
                <a:solidFill>
                  <a:schemeClr val="accent4"/>
                </a:solidFill>
                <a:latin typeface="Arial" panose="020B0604020202020204" pitchFamily="34" charset="0"/>
                <a:cs typeface="Arial" panose="020B0604020202020204" pitchFamily="34" charset="0"/>
              </a:rPr>
              <a:t>diagnosed with HCC without MVI (total of 358 lesions</a:t>
            </a:r>
          </a:p>
          <a:p>
            <a:pPr marL="0" indent="0" algn="ctr">
              <a:spcBef>
                <a:spcPts val="0"/>
              </a:spcBef>
              <a:buClr>
                <a:srgbClr val="004B87"/>
              </a:buClr>
              <a:buFont typeface="Arial" panose="020B0604020202020204" pitchFamily="34" charset="0"/>
              <a:buNone/>
              <a:defRPr/>
            </a:pPr>
            <a:r>
              <a:rPr lang="en-US" sz="1400">
                <a:solidFill>
                  <a:schemeClr val="accent4"/>
                </a:solidFill>
                <a:latin typeface="Arial" panose="020B0604020202020204" pitchFamily="34" charset="0"/>
                <a:cs typeface="Arial" panose="020B0604020202020204" pitchFamily="34" charset="0"/>
              </a:rPr>
              <a:t>Underwent SBRT between December 2019 - June 2024</a:t>
            </a:r>
          </a:p>
        </p:txBody>
      </p:sp>
      <p:graphicFrame>
        <p:nvGraphicFramePr>
          <p:cNvPr id="22" name="Table 21">
            <a:extLst>
              <a:ext uri="{FF2B5EF4-FFF2-40B4-BE49-F238E27FC236}">
                <a16:creationId xmlns:a16="http://schemas.microsoft.com/office/drawing/2014/main" id="{FA968D0D-9548-FDBC-D443-8D0D005DF687}"/>
              </a:ext>
            </a:extLst>
          </p:cNvPr>
          <p:cNvGraphicFramePr>
            <a:graphicFrameLocks noGrp="1"/>
          </p:cNvGraphicFramePr>
          <p:nvPr>
            <p:extLst>
              <p:ext uri="{D42A27DB-BD31-4B8C-83A1-F6EECF244321}">
                <p14:modId xmlns:p14="http://schemas.microsoft.com/office/powerpoint/2010/main" val="2917022776"/>
              </p:ext>
            </p:extLst>
          </p:nvPr>
        </p:nvGraphicFramePr>
        <p:xfrm>
          <a:off x="1542738" y="4946005"/>
          <a:ext cx="2125961" cy="903897"/>
        </p:xfrm>
        <a:graphic>
          <a:graphicData uri="http://schemas.openxmlformats.org/drawingml/2006/table">
            <a:tbl>
              <a:tblPr bandRow="1">
                <a:tableStyleId>{284E427A-3D55-4303-BF80-6455036E1DE7}</a:tableStyleId>
              </a:tblPr>
              <a:tblGrid>
                <a:gridCol w="1127887">
                  <a:extLst>
                    <a:ext uri="{9D8B030D-6E8A-4147-A177-3AD203B41FA5}">
                      <a16:colId xmlns:a16="http://schemas.microsoft.com/office/drawing/2014/main" val="878693576"/>
                    </a:ext>
                  </a:extLst>
                </a:gridCol>
                <a:gridCol w="998074">
                  <a:extLst>
                    <a:ext uri="{9D8B030D-6E8A-4147-A177-3AD203B41FA5}">
                      <a16:colId xmlns:a16="http://schemas.microsoft.com/office/drawing/2014/main" val="2010792474"/>
                    </a:ext>
                  </a:extLst>
                </a:gridCol>
              </a:tblGrid>
              <a:tr h="301299">
                <a:tc>
                  <a:txBody>
                    <a:bodyPr/>
                    <a:lstStyle/>
                    <a:p>
                      <a:pPr marL="0" marR="0" algn="r" fontAlgn="t"/>
                      <a:r>
                        <a:rPr lang="fr-CH" sz="1200" b="1" err="1">
                          <a:solidFill>
                            <a:srgbClr val="B3576D"/>
                          </a:solidFill>
                          <a:effectLst/>
                          <a:latin typeface="Arial" panose="020B0604020202020204" pitchFamily="34" charset="0"/>
                          <a:cs typeface="Arial" panose="020B0604020202020204" pitchFamily="34" charset="0"/>
                        </a:rPr>
                        <a:t>Median</a:t>
                      </a:r>
                      <a:r>
                        <a:rPr lang="fr-CH" sz="1200" b="1">
                          <a:solidFill>
                            <a:srgbClr val="B3576D"/>
                          </a:solidFill>
                          <a:effectLst/>
                          <a:latin typeface="Arial" panose="020B0604020202020204" pitchFamily="34" charset="0"/>
                          <a:cs typeface="Arial" panose="020B0604020202020204" pitchFamily="34" charset="0"/>
                        </a:rPr>
                        <a:t> </a:t>
                      </a:r>
                      <a:r>
                        <a:rPr lang="fr-CH" sz="1200" b="1" err="1">
                          <a:solidFill>
                            <a:srgbClr val="B3576D"/>
                          </a:solidFill>
                          <a:effectLst/>
                          <a:latin typeface="Arial" panose="020B0604020202020204" pitchFamily="34" charset="0"/>
                          <a:cs typeface="Arial" panose="020B0604020202020204" pitchFamily="34" charset="0"/>
                        </a:rPr>
                        <a:t>age</a:t>
                      </a:r>
                      <a:endParaRPr lang="fr-CH" sz="1200" b="1">
                        <a:solidFill>
                          <a:srgbClr val="B3576D"/>
                        </a:solidFill>
                        <a:effectLst/>
                        <a:latin typeface="Arial" panose="020B0604020202020204" pitchFamily="34" charset="0"/>
                        <a:cs typeface="Arial" panose="020B0604020202020204" pitchFamily="34" charset="0"/>
                      </a:endParaRPr>
                    </a:p>
                  </a:txBody>
                  <a:tcPr marL="50800" marR="50800" marT="50800" marB="50800">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fontAlgn="t"/>
                      <a:r>
                        <a:rPr lang="fr-CH" sz="1200">
                          <a:solidFill>
                            <a:srgbClr val="B3576D"/>
                          </a:solidFill>
                          <a:effectLst/>
                          <a:latin typeface="Arial" panose="020B0604020202020204" pitchFamily="34" charset="0"/>
                          <a:cs typeface="Arial" panose="020B0604020202020204" pitchFamily="34" charset="0"/>
                        </a:rPr>
                        <a:t>68 </a:t>
                      </a:r>
                      <a:r>
                        <a:rPr lang="fr-CH" sz="1200" err="1">
                          <a:solidFill>
                            <a:srgbClr val="B3576D"/>
                          </a:solidFill>
                          <a:effectLst/>
                          <a:latin typeface="Arial" panose="020B0604020202020204" pitchFamily="34" charset="0"/>
                          <a:cs typeface="Arial" panose="020B0604020202020204" pitchFamily="34" charset="0"/>
                        </a:rPr>
                        <a:t>years</a:t>
                      </a:r>
                      <a:r>
                        <a:rPr lang="fr-CH" sz="1200">
                          <a:solidFill>
                            <a:srgbClr val="B3576D"/>
                          </a:solidFill>
                          <a:effectLst/>
                          <a:latin typeface="Arial" panose="020B0604020202020204" pitchFamily="34" charset="0"/>
                          <a:cs typeface="Arial" panose="020B0604020202020204" pitchFamily="34" charset="0"/>
                        </a:rPr>
                        <a:t> </a:t>
                      </a:r>
                    </a:p>
                  </a:txBody>
                  <a:tcPr marL="50800" marR="50800" marT="50800" marB="50800">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0524283"/>
                  </a:ext>
                </a:extLst>
              </a:tr>
              <a:tr h="301299">
                <a:tc>
                  <a:txBody>
                    <a:bodyPr/>
                    <a:lstStyle/>
                    <a:p>
                      <a:pPr marL="0" marR="0" algn="r" fontAlgn="t"/>
                      <a:r>
                        <a:rPr lang="fr-CH" sz="1200" b="1">
                          <a:solidFill>
                            <a:srgbClr val="B3576D"/>
                          </a:solidFill>
                          <a:effectLst/>
                          <a:latin typeface="Arial" panose="020B0604020202020204" pitchFamily="34" charset="0"/>
                          <a:cs typeface="Arial" panose="020B0604020202020204" pitchFamily="34" charset="0"/>
                        </a:rPr>
                        <a:t>Gender</a:t>
                      </a:r>
                    </a:p>
                  </a:txBody>
                  <a:tcPr marL="50800" marR="50800" marT="50800" marB="50800">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fontAlgn="t"/>
                      <a:r>
                        <a:rPr lang="fr-CH" sz="1200">
                          <a:solidFill>
                            <a:srgbClr val="B3576D"/>
                          </a:solidFill>
                          <a:effectLst/>
                          <a:latin typeface="Arial" panose="020B0604020202020204" pitchFamily="34" charset="0"/>
                          <a:cs typeface="Arial" panose="020B0604020202020204" pitchFamily="34" charset="0"/>
                        </a:rPr>
                        <a:t>90% Male</a:t>
                      </a:r>
                    </a:p>
                  </a:txBody>
                  <a:tcPr marL="50800" marR="50800" marT="50800" marB="50800">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4508101"/>
                  </a:ext>
                </a:extLst>
              </a:tr>
              <a:tr h="301299">
                <a:tc>
                  <a:txBody>
                    <a:bodyPr/>
                    <a:lstStyle/>
                    <a:p>
                      <a:pPr marL="0" marR="0" algn="r" fontAlgn="t"/>
                      <a:r>
                        <a:rPr lang="fr-CH" sz="1200" b="1">
                          <a:solidFill>
                            <a:srgbClr val="B3576D"/>
                          </a:solidFill>
                          <a:effectLst/>
                          <a:latin typeface="Arial" panose="020B0604020202020204" pitchFamily="34" charset="0"/>
                          <a:cs typeface="Arial" panose="020B0604020202020204" pitchFamily="34" charset="0"/>
                        </a:rPr>
                        <a:t>Non-viral </a:t>
                      </a:r>
                    </a:p>
                  </a:txBody>
                  <a:tcPr marL="50800" marR="50800" marT="50800" marB="50800">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fontAlgn="t"/>
                      <a:r>
                        <a:rPr lang="fr-CH" sz="1200">
                          <a:solidFill>
                            <a:srgbClr val="B3576D"/>
                          </a:solidFill>
                          <a:effectLst/>
                          <a:latin typeface="Arial" panose="020B0604020202020204" pitchFamily="34" charset="0"/>
                          <a:cs typeface="Arial" panose="020B0604020202020204" pitchFamily="34" charset="0"/>
                        </a:rPr>
                        <a:t>96.5%</a:t>
                      </a:r>
                    </a:p>
                  </a:txBody>
                  <a:tcPr marL="50800" marR="50800" marT="50800" marB="50800">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E61461"/>
                      </a:solidFill>
                      <a:prstDash val="solid"/>
                      <a:round/>
                      <a:headEnd type="none" w="med" len="med"/>
                      <a:tailEnd type="none" w="med" len="med"/>
                    </a:lnT>
                    <a:lnB w="12700" cap="flat" cmpd="sng" algn="ctr">
                      <a:solidFill>
                        <a:srgbClr val="E6146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1148954"/>
                  </a:ext>
                </a:extLst>
              </a:tr>
            </a:tbl>
          </a:graphicData>
        </a:graphic>
      </p:graphicFrame>
      <p:pic>
        <p:nvPicPr>
          <p:cNvPr id="28" name="Graphic 27" descr="Group of men with solid fill">
            <a:extLst>
              <a:ext uri="{FF2B5EF4-FFF2-40B4-BE49-F238E27FC236}">
                <a16:creationId xmlns:a16="http://schemas.microsoft.com/office/drawing/2014/main" id="{FD3E3F01-CC7E-8C7C-D3C1-CE788B9548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3539" y="3642784"/>
            <a:ext cx="689686" cy="689686"/>
          </a:xfrm>
          <a:prstGeom prst="rect">
            <a:avLst/>
          </a:prstGeom>
        </p:spPr>
      </p:pic>
      <p:grpSp>
        <p:nvGrpSpPr>
          <p:cNvPr id="2" name="Group 1">
            <a:extLst>
              <a:ext uri="{FF2B5EF4-FFF2-40B4-BE49-F238E27FC236}">
                <a16:creationId xmlns:a16="http://schemas.microsoft.com/office/drawing/2014/main" id="{619B379D-F8AE-4024-5175-D53BD4E49E99}"/>
              </a:ext>
            </a:extLst>
          </p:cNvPr>
          <p:cNvGrpSpPr/>
          <p:nvPr/>
        </p:nvGrpSpPr>
        <p:grpSpPr>
          <a:xfrm>
            <a:off x="4042710" y="4829130"/>
            <a:ext cx="2893567" cy="1131449"/>
            <a:chOff x="2781700" y="4602139"/>
            <a:chExt cx="2239241" cy="1011060"/>
          </a:xfrm>
        </p:grpSpPr>
        <p:sp>
          <p:nvSpPr>
            <p:cNvPr id="27" name="Rectangle: Rounded Corners 26">
              <a:extLst>
                <a:ext uri="{FF2B5EF4-FFF2-40B4-BE49-F238E27FC236}">
                  <a16:creationId xmlns:a16="http://schemas.microsoft.com/office/drawing/2014/main" id="{6D0C64B1-CEC3-AD5D-1046-0F1EA16192EE}"/>
                </a:ext>
              </a:extLst>
            </p:cNvPr>
            <p:cNvSpPr/>
            <p:nvPr/>
          </p:nvSpPr>
          <p:spPr>
            <a:xfrm>
              <a:off x="2781700" y="4602139"/>
              <a:ext cx="2239241" cy="1011060"/>
            </a:xfrm>
            <a:prstGeom prst="roundRect">
              <a:avLst>
                <a:gd name="adj" fmla="val 6715"/>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rgbClr val="826B6A"/>
                </a:solidFill>
                <a:effectLst/>
              </a:endParaRPr>
            </a:p>
          </p:txBody>
        </p:sp>
        <p:sp>
          <p:nvSpPr>
            <p:cNvPr id="25" name="Content Placeholder 2">
              <a:extLst>
                <a:ext uri="{FF2B5EF4-FFF2-40B4-BE49-F238E27FC236}">
                  <a16:creationId xmlns:a16="http://schemas.microsoft.com/office/drawing/2014/main" id="{459FFB6C-1C93-5596-D85A-F4AC6A6A3982}"/>
                </a:ext>
              </a:extLst>
            </p:cNvPr>
            <p:cNvSpPr txBox="1">
              <a:spLocks/>
            </p:cNvSpPr>
            <p:nvPr/>
          </p:nvSpPr>
          <p:spPr>
            <a:xfrm>
              <a:off x="2800539" y="4651198"/>
              <a:ext cx="2169873" cy="879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a:solidFill>
                    <a:schemeClr val="accent4"/>
                  </a:solidFill>
                  <a:latin typeface="Arial" panose="020B0604020202020204" pitchFamily="34" charset="0"/>
                  <a:cs typeface="Arial" panose="020B0604020202020204" pitchFamily="34" charset="0"/>
                </a:rPr>
                <a:t>Exclusion criteria</a:t>
              </a:r>
            </a:p>
            <a:p>
              <a:pPr marL="0" indent="0" algn="ctr">
                <a:spcBef>
                  <a:spcPts val="0"/>
                </a:spcBef>
                <a:buClr>
                  <a:srgbClr val="004B87"/>
                </a:buClr>
                <a:buFont typeface="Arial" panose="020B0604020202020204" pitchFamily="34" charset="0"/>
                <a:buNone/>
                <a:defRPr/>
              </a:pPr>
              <a:endParaRPr lang="en-US" sz="1200" b="1">
                <a:solidFill>
                  <a:schemeClr val="accent4"/>
                </a:solidFill>
                <a:latin typeface="Arial" panose="020B0604020202020204" pitchFamily="34" charset="0"/>
                <a:cs typeface="Arial" panose="020B0604020202020204" pitchFamily="34" charset="0"/>
              </a:endParaRPr>
            </a:p>
            <a:p>
              <a:pPr>
                <a:spcBef>
                  <a:spcPts val="0"/>
                </a:spcBef>
                <a:buClr>
                  <a:srgbClr val="E61461"/>
                </a:buClr>
                <a:defRPr/>
              </a:pPr>
              <a:r>
                <a:rPr lang="en-US" sz="1200">
                  <a:solidFill>
                    <a:schemeClr val="accent4"/>
                  </a:solidFill>
                  <a:latin typeface="Arial" panose="020B0604020202020204" pitchFamily="34" charset="0"/>
                  <a:cs typeface="Arial" panose="020B0604020202020204" pitchFamily="34" charset="0"/>
                </a:rPr>
                <a:t>Extrahepatic disease</a:t>
              </a:r>
            </a:p>
            <a:p>
              <a:pPr>
                <a:spcBef>
                  <a:spcPts val="0"/>
                </a:spcBef>
                <a:buClr>
                  <a:srgbClr val="E61461"/>
                </a:buClr>
                <a:defRPr/>
              </a:pPr>
              <a:r>
                <a:rPr lang="en-US" sz="1200">
                  <a:solidFill>
                    <a:schemeClr val="accent4"/>
                  </a:solidFill>
                  <a:latin typeface="Arial" panose="020B0604020202020204" pitchFamily="34" charset="0"/>
                  <a:cs typeface="Arial" panose="020B0604020202020204" pitchFamily="34" charset="0"/>
                </a:rPr>
                <a:t>Prior rupture</a:t>
              </a:r>
            </a:p>
            <a:p>
              <a:pPr>
                <a:spcBef>
                  <a:spcPts val="0"/>
                </a:spcBef>
                <a:buClr>
                  <a:srgbClr val="E61461"/>
                </a:buClr>
                <a:defRPr/>
              </a:pPr>
              <a:r>
                <a:rPr lang="en-US" sz="1200">
                  <a:solidFill>
                    <a:schemeClr val="accent4"/>
                  </a:solidFill>
                  <a:latin typeface="Arial" panose="020B0604020202020204" pitchFamily="34" charset="0"/>
                  <a:cs typeface="Arial" panose="020B0604020202020204" pitchFamily="34" charset="0"/>
                </a:rPr>
                <a:t>&gt; 6 parenchymal lesions</a:t>
              </a:r>
            </a:p>
          </p:txBody>
        </p:sp>
      </p:grpSp>
      <p:grpSp>
        <p:nvGrpSpPr>
          <p:cNvPr id="13" name="Group 12">
            <a:extLst>
              <a:ext uri="{FF2B5EF4-FFF2-40B4-BE49-F238E27FC236}">
                <a16:creationId xmlns:a16="http://schemas.microsoft.com/office/drawing/2014/main" id="{C6CE22E6-2883-743C-04B9-A3584B5C6645}"/>
              </a:ext>
            </a:extLst>
          </p:cNvPr>
          <p:cNvGrpSpPr/>
          <p:nvPr/>
        </p:nvGrpSpPr>
        <p:grpSpPr>
          <a:xfrm>
            <a:off x="8024248" y="3790572"/>
            <a:ext cx="3164213" cy="2099699"/>
            <a:chOff x="5771969" y="3792702"/>
            <a:chExt cx="3164213" cy="2099699"/>
          </a:xfrm>
        </p:grpSpPr>
        <p:sp>
          <p:nvSpPr>
            <p:cNvPr id="3" name="Rectangle: Rounded Corners 2">
              <a:extLst>
                <a:ext uri="{FF2B5EF4-FFF2-40B4-BE49-F238E27FC236}">
                  <a16:creationId xmlns:a16="http://schemas.microsoft.com/office/drawing/2014/main" id="{1A34C740-9263-B7B4-C2F9-89DCE5F198F0}"/>
                </a:ext>
              </a:extLst>
            </p:cNvPr>
            <p:cNvSpPr/>
            <p:nvPr/>
          </p:nvSpPr>
          <p:spPr>
            <a:xfrm>
              <a:off x="6096000" y="4109482"/>
              <a:ext cx="2840182" cy="1782919"/>
            </a:xfrm>
            <a:prstGeom prst="roundRect">
              <a:avLst>
                <a:gd name="adj" fmla="val 3276"/>
              </a:avLst>
            </a:prstGeom>
            <a:solidFill>
              <a:srgbClr val="F0D5E0">
                <a:alpha val="74000"/>
              </a:srgbClr>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pic>
          <p:nvPicPr>
            <p:cNvPr id="9" name="Graphic 8" descr="Bullseye with solid fill">
              <a:extLst>
                <a:ext uri="{FF2B5EF4-FFF2-40B4-BE49-F238E27FC236}">
                  <a16:creationId xmlns:a16="http://schemas.microsoft.com/office/drawing/2014/main" id="{BC201635-9227-3A13-55C2-7C14D33BD9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71969" y="3792702"/>
              <a:ext cx="648061" cy="648061"/>
            </a:xfrm>
            <a:prstGeom prst="rect">
              <a:avLst/>
            </a:prstGeom>
          </p:spPr>
        </p:pic>
        <p:sp>
          <p:nvSpPr>
            <p:cNvPr id="10" name="Content Placeholder 2">
              <a:extLst>
                <a:ext uri="{FF2B5EF4-FFF2-40B4-BE49-F238E27FC236}">
                  <a16:creationId xmlns:a16="http://schemas.microsoft.com/office/drawing/2014/main" id="{013AFEBD-ACBB-A2A0-73A6-61794586AEBF}"/>
                </a:ext>
              </a:extLst>
            </p:cNvPr>
            <p:cNvSpPr txBox="1">
              <a:spLocks/>
            </p:cNvSpPr>
            <p:nvPr/>
          </p:nvSpPr>
          <p:spPr>
            <a:xfrm>
              <a:off x="6482426" y="4312501"/>
              <a:ext cx="2184924" cy="521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en-US" sz="1400" b="1">
                  <a:solidFill>
                    <a:schemeClr val="accent4"/>
                  </a:solidFill>
                  <a:latin typeface="Arial" panose="020B0604020202020204" pitchFamily="34" charset="0"/>
                  <a:cs typeface="Arial" panose="020B0604020202020204" pitchFamily="34" charset="0"/>
                </a:rPr>
                <a:t>Primary Endpoint </a:t>
              </a:r>
            </a:p>
            <a:p>
              <a:pPr>
                <a:spcBef>
                  <a:spcPts val="0"/>
                </a:spcBef>
                <a:buClr>
                  <a:srgbClr val="E61461"/>
                </a:buClr>
                <a:defRPr/>
              </a:pPr>
              <a:r>
                <a:rPr lang="en-US" sz="1400">
                  <a:solidFill>
                    <a:schemeClr val="accent4"/>
                  </a:solidFill>
                  <a:latin typeface="Arial" panose="020B0604020202020204" pitchFamily="34" charset="0"/>
                  <a:cs typeface="Arial" panose="020B0604020202020204" pitchFamily="34" charset="0"/>
                </a:rPr>
                <a:t>Local control</a:t>
              </a:r>
            </a:p>
            <a:p>
              <a:pPr marL="0" indent="0">
                <a:spcBef>
                  <a:spcPts val="0"/>
                </a:spcBef>
                <a:buClr>
                  <a:srgbClr val="E61461"/>
                </a:buClr>
                <a:buNone/>
                <a:defRPr/>
              </a:pPr>
              <a:endParaRPr lang="en-US" sz="1100">
                <a:solidFill>
                  <a:schemeClr val="accent4"/>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EDA6EC95-BD26-F6A9-B63F-2A504A0667FE}"/>
                </a:ext>
              </a:extLst>
            </p:cNvPr>
            <p:cNvSpPr txBox="1">
              <a:spLocks/>
            </p:cNvSpPr>
            <p:nvPr/>
          </p:nvSpPr>
          <p:spPr>
            <a:xfrm>
              <a:off x="6482426" y="4840168"/>
              <a:ext cx="2453756" cy="8320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en-US" sz="1400" b="1">
                  <a:solidFill>
                    <a:schemeClr val="accent4"/>
                  </a:solidFill>
                  <a:latin typeface="Arial" panose="020B0604020202020204" pitchFamily="34" charset="0"/>
                  <a:cs typeface="Arial" panose="020B0604020202020204" pitchFamily="34" charset="0"/>
                </a:rPr>
                <a:t>Secondary Endpoints</a:t>
              </a:r>
            </a:p>
            <a:p>
              <a:pPr>
                <a:spcBef>
                  <a:spcPts val="0"/>
                </a:spcBef>
                <a:buClr>
                  <a:srgbClr val="E61461"/>
                </a:buClr>
                <a:defRPr/>
              </a:pPr>
              <a:r>
                <a:rPr lang="en-US" sz="1400">
                  <a:solidFill>
                    <a:schemeClr val="accent4"/>
                  </a:solidFill>
                  <a:latin typeface="Arial" panose="020B0604020202020204" pitchFamily="34" charset="0"/>
                  <a:cs typeface="Arial" panose="020B0604020202020204" pitchFamily="34" charset="0"/>
                </a:rPr>
                <a:t>Overall survival</a:t>
              </a:r>
            </a:p>
            <a:p>
              <a:pPr>
                <a:spcBef>
                  <a:spcPts val="0"/>
                </a:spcBef>
                <a:buClr>
                  <a:srgbClr val="E61461"/>
                </a:buClr>
                <a:defRPr/>
              </a:pPr>
              <a:r>
                <a:rPr lang="en-US" sz="1400">
                  <a:solidFill>
                    <a:schemeClr val="accent4"/>
                  </a:solidFill>
                  <a:latin typeface="Arial" panose="020B0604020202020204" pitchFamily="34" charset="0"/>
                  <a:cs typeface="Arial" panose="020B0604020202020204" pitchFamily="34" charset="0"/>
                </a:rPr>
                <a:t>Progression-free survival</a:t>
              </a:r>
            </a:p>
            <a:p>
              <a:pPr>
                <a:spcBef>
                  <a:spcPts val="0"/>
                </a:spcBef>
                <a:buClr>
                  <a:srgbClr val="E61461"/>
                </a:buClr>
                <a:defRPr/>
              </a:pPr>
              <a:r>
                <a:rPr lang="en-US" sz="1400">
                  <a:solidFill>
                    <a:schemeClr val="accent4"/>
                  </a:solidFill>
                  <a:latin typeface="Arial" panose="020B0604020202020204" pitchFamily="34" charset="0"/>
                  <a:cs typeface="Arial" panose="020B0604020202020204" pitchFamily="34" charset="0"/>
                </a:rPr>
                <a:t>Adverse events </a:t>
              </a:r>
            </a:p>
          </p:txBody>
        </p:sp>
      </p:grpSp>
      <p:pic>
        <p:nvPicPr>
          <p:cNvPr id="5" name="Graphic 4" descr="Home with solid fill">
            <a:hlinkClick r:id="rId7" action="ppaction://hlinksldjump"/>
            <a:extLst>
              <a:ext uri="{FF2B5EF4-FFF2-40B4-BE49-F238E27FC236}">
                <a16:creationId xmlns:a16="http://schemas.microsoft.com/office/drawing/2014/main" id="{F3314B65-3AE5-327E-6552-26FCF64B6B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1237627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29FE0-894C-D316-6E0C-893AE07093E4}"/>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1B14D528-0670-CD58-1063-CA0DB83A8C58}"/>
              </a:ext>
            </a:extLst>
          </p:cNvPr>
          <p:cNvSpPr/>
          <p:nvPr/>
        </p:nvSpPr>
        <p:spPr>
          <a:xfrm>
            <a:off x="4550674" y="2720809"/>
            <a:ext cx="3102549" cy="1349002"/>
          </a:xfrm>
          <a:prstGeom prst="roundRect">
            <a:avLst>
              <a:gd name="adj" fmla="val 8668"/>
            </a:avLst>
          </a:prstGeom>
          <a:solidFill>
            <a:srgbClr val="F0D5E0">
              <a:alpha val="4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9" name="Rectangle: Rounded Corners 8">
            <a:extLst>
              <a:ext uri="{FF2B5EF4-FFF2-40B4-BE49-F238E27FC236}">
                <a16:creationId xmlns:a16="http://schemas.microsoft.com/office/drawing/2014/main" id="{8CAD8ECD-950C-C620-7C44-F31B17759206}"/>
              </a:ext>
            </a:extLst>
          </p:cNvPr>
          <p:cNvSpPr/>
          <p:nvPr/>
        </p:nvSpPr>
        <p:spPr>
          <a:xfrm>
            <a:off x="4553673" y="1641393"/>
            <a:ext cx="3102549" cy="4243670"/>
          </a:xfrm>
          <a:prstGeom prst="roundRect">
            <a:avLst>
              <a:gd name="adj" fmla="val 6715"/>
            </a:avLst>
          </a:prstGeom>
          <a:no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 name="Rectangle: Rounded Corners 5">
            <a:extLst>
              <a:ext uri="{FF2B5EF4-FFF2-40B4-BE49-F238E27FC236}">
                <a16:creationId xmlns:a16="http://schemas.microsoft.com/office/drawing/2014/main" id="{27DA5609-2A59-1724-C3D4-513F0A9FFA30}"/>
              </a:ext>
            </a:extLst>
          </p:cNvPr>
          <p:cNvSpPr/>
          <p:nvPr/>
        </p:nvSpPr>
        <p:spPr>
          <a:xfrm>
            <a:off x="352426" y="832388"/>
            <a:ext cx="7551656" cy="5484329"/>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1989084B-E324-1E4A-6CFB-53DC9C413995}"/>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err="1">
                <a:solidFill>
                  <a:schemeClr val="bg1"/>
                </a:solidFill>
                <a:effectLst/>
                <a:latin typeface="Arial" panose="020B0604020202020204" pitchFamily="34" charset="0"/>
              </a:rPr>
              <a:t>Results</a:t>
            </a:r>
            <a:endParaRPr lang="en-US" b="1" i="0">
              <a:solidFill>
                <a:schemeClr val="bg1"/>
              </a:solidFill>
              <a:effectLst/>
            </a:endParaRPr>
          </a:p>
        </p:txBody>
      </p:sp>
      <p:sp>
        <p:nvSpPr>
          <p:cNvPr id="4" name="Title 1">
            <a:extLst>
              <a:ext uri="{FF2B5EF4-FFF2-40B4-BE49-F238E27FC236}">
                <a16:creationId xmlns:a16="http://schemas.microsoft.com/office/drawing/2014/main" id="{BAD418E2-F965-2153-F890-CAC57E4957D3}"/>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FRI-112 </a:t>
            </a:r>
            <a:r>
              <a:rPr lang="en-US" sz="1800">
                <a:latin typeface="Arial" panose="020B0604020202020204" pitchFamily="34" charset="0"/>
                <a:ea typeface="Times New Roman" panose="02020603050405020304" pitchFamily="18" charset="0"/>
              </a:rPr>
              <a:t>Local control and survival after stereotactic body radiotherapy for hepatocellular carcinoma without macrovascular invasion</a:t>
            </a:r>
            <a:endParaRPr lang="en-US" sz="1100"/>
          </a:p>
        </p:txBody>
      </p:sp>
      <p:sp>
        <p:nvSpPr>
          <p:cNvPr id="7" name="Rectangle: Rounded Corners 6">
            <a:extLst>
              <a:ext uri="{FF2B5EF4-FFF2-40B4-BE49-F238E27FC236}">
                <a16:creationId xmlns:a16="http://schemas.microsoft.com/office/drawing/2014/main" id="{5E38B0BB-C98A-E2C9-4EC9-B84E8F01A510}"/>
              </a:ext>
            </a:extLst>
          </p:cNvPr>
          <p:cNvSpPr/>
          <p:nvPr/>
        </p:nvSpPr>
        <p:spPr>
          <a:xfrm>
            <a:off x="562694" y="1669450"/>
            <a:ext cx="3743625" cy="4243669"/>
          </a:xfrm>
          <a:prstGeom prst="roundRect">
            <a:avLst>
              <a:gd name="adj" fmla="val 6715"/>
            </a:avLst>
          </a:prstGeom>
          <a:no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12" name="Group 11">
            <a:extLst>
              <a:ext uri="{FF2B5EF4-FFF2-40B4-BE49-F238E27FC236}">
                <a16:creationId xmlns:a16="http://schemas.microsoft.com/office/drawing/2014/main" id="{A43B98DC-07DC-7FDC-F355-3C7A45EE9331}"/>
              </a:ext>
            </a:extLst>
          </p:cNvPr>
          <p:cNvGrpSpPr/>
          <p:nvPr/>
        </p:nvGrpSpPr>
        <p:grpSpPr>
          <a:xfrm>
            <a:off x="559694" y="1487505"/>
            <a:ext cx="2352628" cy="310136"/>
            <a:chOff x="1675429" y="1519199"/>
            <a:chExt cx="1779770" cy="251108"/>
          </a:xfrm>
          <a:solidFill>
            <a:srgbClr val="F0D5E0"/>
          </a:solidFill>
        </p:grpSpPr>
        <p:sp>
          <p:nvSpPr>
            <p:cNvPr id="14" name="Rectangle: Rounded Corners 13">
              <a:extLst>
                <a:ext uri="{FF2B5EF4-FFF2-40B4-BE49-F238E27FC236}">
                  <a16:creationId xmlns:a16="http://schemas.microsoft.com/office/drawing/2014/main" id="{A810A232-35ED-3EA8-A070-B48F8BFBE40D}"/>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5" name="TextBox 14">
              <a:extLst>
                <a:ext uri="{FF2B5EF4-FFF2-40B4-BE49-F238E27FC236}">
                  <a16:creationId xmlns:a16="http://schemas.microsoft.com/office/drawing/2014/main" id="{F30EBF16-416A-AD19-DD6C-74874F8001FE}"/>
                </a:ext>
              </a:extLst>
            </p:cNvPr>
            <p:cNvSpPr txBox="1"/>
            <p:nvPr/>
          </p:nvSpPr>
          <p:spPr>
            <a:xfrm>
              <a:off x="1684126" y="1519199"/>
              <a:ext cx="1771073" cy="249198"/>
            </a:xfrm>
            <a:prstGeom prst="rect">
              <a:avLst/>
            </a:prstGeom>
            <a:grpFill/>
          </p:spPr>
          <p:txBody>
            <a:bodyPr wrap="square">
              <a:spAutoFit/>
            </a:bodyPr>
            <a:lstStyle/>
            <a:p>
              <a:pPr algn="ctr"/>
              <a:r>
                <a:rPr lang="fr-CH" sz="1400" b="1">
                  <a:solidFill>
                    <a:srgbClr val="E61461"/>
                  </a:solidFill>
                  <a:latin typeface="Arial" panose="020B0604020202020204" pitchFamily="34" charset="0"/>
                  <a:cs typeface="Arial" panose="020B0604020202020204" pitchFamily="34" charset="0"/>
                </a:rPr>
                <a:t>Patient </a:t>
              </a:r>
              <a:r>
                <a:rPr lang="fr-CH" sz="1400" b="1" err="1">
                  <a:solidFill>
                    <a:srgbClr val="E61461"/>
                  </a:solidFill>
                  <a:latin typeface="Arial" panose="020B0604020202020204" pitchFamily="34" charset="0"/>
                  <a:cs typeface="Arial" panose="020B0604020202020204" pitchFamily="34" charset="0"/>
                </a:rPr>
                <a:t>characteristics</a:t>
              </a:r>
              <a:endParaRPr lang="en-US" sz="1400" b="1">
                <a:solidFill>
                  <a:srgbClr val="E61461"/>
                </a:solidFill>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527FF0B7-E12B-CAA6-FC91-9816258BCC0D}"/>
              </a:ext>
            </a:extLst>
          </p:cNvPr>
          <p:cNvSpPr txBox="1"/>
          <p:nvPr/>
        </p:nvSpPr>
        <p:spPr>
          <a:xfrm>
            <a:off x="4660892" y="4069810"/>
            <a:ext cx="2888112" cy="1785104"/>
          </a:xfrm>
          <a:prstGeom prst="rect">
            <a:avLst/>
          </a:prstGeom>
          <a:noFill/>
        </p:spPr>
        <p:txBody>
          <a:bodyPr wrap="square">
            <a:spAutoFit/>
          </a:bodyPr>
          <a:lstStyle/>
          <a:p>
            <a:pPr marL="171450" indent="-171450">
              <a:buFont typeface="Arial" panose="020B0604020202020204" pitchFamily="34" charset="0"/>
              <a:buChar char="•"/>
            </a:pPr>
            <a:r>
              <a:rPr lang="en-US" sz="1100" b="1">
                <a:effectLst/>
                <a:latin typeface="Arial" panose="020B0604020202020204" pitchFamily="34" charset="0"/>
                <a:cs typeface="Arial" panose="020B0604020202020204" pitchFamily="34" charset="0"/>
              </a:rPr>
              <a:t>Local progression </a:t>
            </a:r>
            <a:r>
              <a:rPr lang="en-US" sz="1100">
                <a:effectLst/>
                <a:latin typeface="Arial" panose="020B0604020202020204" pitchFamily="34" charset="0"/>
                <a:cs typeface="Arial" panose="020B0604020202020204" pitchFamily="34" charset="0"/>
              </a:rPr>
              <a:t>occurred in 18(10.2%) patients amounting to 28(7.8%) lesions.</a:t>
            </a:r>
          </a:p>
          <a:p>
            <a:pPr marL="171450" indent="-171450">
              <a:buFont typeface="Arial" panose="020B0604020202020204" pitchFamily="34" charset="0"/>
              <a:buChar char="•"/>
            </a:pPr>
            <a:r>
              <a:rPr lang="en-US" sz="1100" b="1">
                <a:effectLst/>
                <a:latin typeface="Arial" panose="020B0604020202020204" pitchFamily="34" charset="0"/>
                <a:cs typeface="Arial" panose="020B0604020202020204" pitchFamily="34" charset="0"/>
              </a:rPr>
              <a:t>CPS decline </a:t>
            </a:r>
            <a:r>
              <a:rPr lang="en-US" sz="1100">
                <a:effectLst/>
                <a:latin typeface="Arial" panose="020B0604020202020204" pitchFamily="34" charset="0"/>
                <a:cs typeface="Arial" panose="020B0604020202020204" pitchFamily="34" charset="0"/>
              </a:rPr>
              <a:t>&gt; 2 points in the absence of intrahepatic tumor progression occurred in 8.5% patients </a:t>
            </a:r>
          </a:p>
          <a:p>
            <a:pPr marL="171450" indent="-171450">
              <a:buFont typeface="Arial" panose="020B0604020202020204" pitchFamily="34" charset="0"/>
              <a:buChar char="•"/>
            </a:pPr>
            <a:r>
              <a:rPr lang="en-US" sz="1100" b="1">
                <a:effectLst/>
                <a:latin typeface="Arial" panose="020B0604020202020204" pitchFamily="34" charset="0"/>
                <a:cs typeface="Arial" panose="020B0604020202020204" pitchFamily="34" charset="0"/>
              </a:rPr>
              <a:t>ALBI grade </a:t>
            </a:r>
            <a:r>
              <a:rPr lang="en-US" sz="1100">
                <a:effectLst/>
                <a:latin typeface="Arial" panose="020B0604020202020204" pitchFamily="34" charset="0"/>
                <a:cs typeface="Arial" panose="020B0604020202020204" pitchFamily="34" charset="0"/>
              </a:rPr>
              <a:t>declined in 19% patients. </a:t>
            </a:r>
          </a:p>
          <a:p>
            <a:pPr marL="171450" indent="-171450">
              <a:buFont typeface="Arial" panose="020B0604020202020204" pitchFamily="34" charset="0"/>
              <a:buChar char="•"/>
            </a:pPr>
            <a:r>
              <a:rPr lang="en-US" sz="1100" b="1">
                <a:effectLst/>
                <a:latin typeface="Arial" panose="020B0604020202020204" pitchFamily="34" charset="0"/>
                <a:cs typeface="Arial" panose="020B0604020202020204" pitchFamily="34" charset="0"/>
              </a:rPr>
              <a:t>SBRT related gastrointestinal bleed </a:t>
            </a:r>
            <a:r>
              <a:rPr lang="en-US" sz="1100">
                <a:effectLst/>
                <a:latin typeface="Arial" panose="020B0604020202020204" pitchFamily="34" charset="0"/>
                <a:cs typeface="Arial" panose="020B0604020202020204" pitchFamily="34" charset="0"/>
              </a:rPr>
              <a:t>occurred in 5 patients </a:t>
            </a:r>
          </a:p>
          <a:p>
            <a:pPr marL="171450" indent="-171450">
              <a:buFont typeface="Arial" panose="020B0604020202020204" pitchFamily="34" charset="0"/>
              <a:buChar char="•"/>
            </a:pPr>
            <a:r>
              <a:rPr lang="en-US" sz="1100">
                <a:effectLst/>
                <a:latin typeface="Arial" panose="020B0604020202020204" pitchFamily="34" charset="0"/>
                <a:cs typeface="Arial" panose="020B0604020202020204" pitchFamily="34" charset="0"/>
              </a:rPr>
              <a:t>1 patient had a biliary stricture. </a:t>
            </a:r>
            <a:endParaRPr lang="fr-CH" sz="1100" b="1">
              <a:latin typeface="Arial" panose="020B0604020202020204" pitchFamily="34" charset="0"/>
              <a:cs typeface="Arial" panose="020B0604020202020204" pitchFamily="34" charset="0"/>
            </a:endParaRPr>
          </a:p>
        </p:txBody>
      </p:sp>
      <p:sp>
        <p:nvSpPr>
          <p:cNvPr id="73" name="Rectangle: Rounded Corners 72">
            <a:extLst>
              <a:ext uri="{FF2B5EF4-FFF2-40B4-BE49-F238E27FC236}">
                <a16:creationId xmlns:a16="http://schemas.microsoft.com/office/drawing/2014/main" id="{6CE462B5-E995-D898-61B9-73E1834FD92F}"/>
              </a:ext>
            </a:extLst>
          </p:cNvPr>
          <p:cNvSpPr/>
          <p:nvPr/>
        </p:nvSpPr>
        <p:spPr>
          <a:xfrm>
            <a:off x="8015560" y="832388"/>
            <a:ext cx="3824015" cy="5484329"/>
          </a:xfrm>
          <a:prstGeom prst="roundRect">
            <a:avLst>
              <a:gd name="adj" fmla="val 2344"/>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6" name="Rectangle: Rounded Corners 75">
            <a:extLst>
              <a:ext uri="{FF2B5EF4-FFF2-40B4-BE49-F238E27FC236}">
                <a16:creationId xmlns:a16="http://schemas.microsoft.com/office/drawing/2014/main" id="{4536666D-19B1-C754-520F-5F3AD6678DBB}"/>
              </a:ext>
            </a:extLst>
          </p:cNvPr>
          <p:cNvSpPr/>
          <p:nvPr/>
        </p:nvSpPr>
        <p:spPr>
          <a:xfrm>
            <a:off x="8217829" y="9232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Conclusion</a:t>
            </a:r>
            <a:endParaRPr lang="en-US" b="1" i="0">
              <a:solidFill>
                <a:schemeClr val="bg1"/>
              </a:solidFill>
              <a:effectLst/>
            </a:endParaRPr>
          </a:p>
        </p:txBody>
      </p:sp>
      <p:sp>
        <p:nvSpPr>
          <p:cNvPr id="77" name="TextBox 76">
            <a:extLst>
              <a:ext uri="{FF2B5EF4-FFF2-40B4-BE49-F238E27FC236}">
                <a16:creationId xmlns:a16="http://schemas.microsoft.com/office/drawing/2014/main" id="{0FC63882-21E5-E8DA-8871-EDC01716675E}"/>
              </a:ext>
            </a:extLst>
          </p:cNvPr>
          <p:cNvSpPr txBox="1"/>
          <p:nvPr/>
        </p:nvSpPr>
        <p:spPr>
          <a:xfrm>
            <a:off x="8224028" y="1331072"/>
            <a:ext cx="3430710" cy="3293209"/>
          </a:xfrm>
          <a:prstGeom prst="rect">
            <a:avLst/>
          </a:prstGeom>
          <a:noFill/>
        </p:spPr>
        <p:txBody>
          <a:bodyPr wrap="square">
            <a:spAutoFit/>
          </a:bodyPr>
          <a:lstStyle/>
          <a:p>
            <a:pPr marL="0" marR="0"/>
            <a:r>
              <a:rPr lang="en-US" sz="1600">
                <a:effectLst/>
                <a:latin typeface="Arial" panose="020B0604020202020204" pitchFamily="34" charset="0"/>
                <a:cs typeface="Arial" panose="020B0604020202020204" pitchFamily="34" charset="0"/>
              </a:rPr>
              <a:t>SBRT gives high rates of local control and comparable survival with acceptable AE profile despite significant number of patients with multiple lesions and relatively worse CPS in comparison to existing literature. </a:t>
            </a:r>
          </a:p>
          <a:p>
            <a:pPr marL="0" marR="0"/>
            <a:endParaRPr lang="en-US" sz="1600">
              <a:latin typeface="Arial" panose="020B0604020202020204" pitchFamily="34" charset="0"/>
              <a:cs typeface="Arial" panose="020B0604020202020204" pitchFamily="34" charset="0"/>
            </a:endParaRPr>
          </a:p>
          <a:p>
            <a:pPr marL="0" marR="0"/>
            <a:r>
              <a:rPr lang="en-US" sz="1600">
                <a:effectLst/>
                <a:latin typeface="Arial" panose="020B0604020202020204" pitchFamily="34" charset="0"/>
                <a:cs typeface="Arial" panose="020B0604020202020204" pitchFamily="34" charset="0"/>
              </a:rPr>
              <a:t>Results from our large, mainly non-viral cohort, support the use of SBRT as an alternative to other local treatments in HCC patients without MVI.</a:t>
            </a:r>
            <a:endParaRPr lang="fr-CH" sz="1600">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A7462BB-91FC-FB57-AC16-D7EC600CF783}"/>
              </a:ext>
            </a:extLst>
          </p:cNvPr>
          <p:cNvSpPr txBox="1"/>
          <p:nvPr/>
        </p:nvSpPr>
        <p:spPr>
          <a:xfrm>
            <a:off x="4638173" y="1874504"/>
            <a:ext cx="3048866" cy="769441"/>
          </a:xfrm>
          <a:prstGeom prst="rect">
            <a:avLst/>
          </a:prstGeom>
          <a:noFill/>
        </p:spPr>
        <p:txBody>
          <a:bodyPr wrap="square">
            <a:spAutoFit/>
          </a:bodyPr>
          <a:lstStyle/>
          <a:p>
            <a:r>
              <a:rPr lang="en-US" sz="1100" b="1">
                <a:effectLst/>
                <a:latin typeface="Arial" panose="020B0604020202020204" pitchFamily="34" charset="0"/>
                <a:cs typeface="Arial" panose="020B0604020202020204" pitchFamily="34" charset="0"/>
              </a:rPr>
              <a:t>93 patients alive at last FU</a:t>
            </a:r>
          </a:p>
          <a:p>
            <a:r>
              <a:rPr lang="en-US" sz="1100">
                <a:effectLst/>
                <a:latin typeface="Arial" panose="020B0604020202020204" pitchFamily="34" charset="0"/>
                <a:cs typeface="Arial" panose="020B0604020202020204" pitchFamily="34" charset="0"/>
              </a:rPr>
              <a:t>Median OS 24 months for the entire cohort Median PFS was 17.6 months</a:t>
            </a:r>
            <a:endParaRPr lang="en-US" sz="1100">
              <a:latin typeface="Arial" panose="020B0604020202020204" pitchFamily="34" charset="0"/>
              <a:cs typeface="Arial" panose="020B0604020202020204" pitchFamily="34" charset="0"/>
            </a:endParaRPr>
          </a:p>
          <a:p>
            <a:r>
              <a:rPr lang="en-US" sz="1100">
                <a:effectLst/>
                <a:latin typeface="Arial" panose="020B0604020202020204" pitchFamily="34" charset="0"/>
                <a:cs typeface="Arial" panose="020B0604020202020204" pitchFamily="34" charset="0"/>
              </a:rPr>
              <a:t>Median FU, 16 months</a:t>
            </a:r>
          </a:p>
        </p:txBody>
      </p:sp>
      <p:sp>
        <p:nvSpPr>
          <p:cNvPr id="11" name="TextBox 10">
            <a:extLst>
              <a:ext uri="{FF2B5EF4-FFF2-40B4-BE49-F238E27FC236}">
                <a16:creationId xmlns:a16="http://schemas.microsoft.com/office/drawing/2014/main" id="{AD999868-BA2E-4A89-0E50-EB3B397FAEB1}"/>
              </a:ext>
            </a:extLst>
          </p:cNvPr>
          <p:cNvSpPr txBox="1"/>
          <p:nvPr/>
        </p:nvSpPr>
        <p:spPr>
          <a:xfrm>
            <a:off x="622868" y="5315901"/>
            <a:ext cx="3315596" cy="577081"/>
          </a:xfrm>
          <a:prstGeom prst="rect">
            <a:avLst/>
          </a:prstGeom>
          <a:noFill/>
        </p:spPr>
        <p:txBody>
          <a:bodyPr wrap="square">
            <a:spAutoFit/>
          </a:bodyPr>
          <a:lstStyle/>
          <a:p>
            <a:r>
              <a:rPr lang="en-US" sz="1050" b="1" i="1">
                <a:solidFill>
                  <a:srgbClr val="E61461"/>
                </a:solidFill>
                <a:latin typeface="Arial" panose="020B0604020202020204" pitchFamily="34" charset="0"/>
                <a:cs typeface="Arial" panose="020B0604020202020204" pitchFamily="34" charset="0"/>
              </a:rPr>
              <a:t>*</a:t>
            </a:r>
            <a:r>
              <a:rPr lang="en-US" sz="1050" i="1">
                <a:solidFill>
                  <a:srgbClr val="E61461"/>
                </a:solidFill>
                <a:latin typeface="Arial" panose="020B0604020202020204" pitchFamily="34" charset="0"/>
                <a:cs typeface="Arial" panose="020B0604020202020204" pitchFamily="34" charset="0"/>
              </a:rPr>
              <a:t>Individual basis</a:t>
            </a:r>
            <a:endParaRPr lang="en-US" sz="1050" b="1" i="1">
              <a:solidFill>
                <a:srgbClr val="E61461"/>
              </a:solidFill>
              <a:latin typeface="Arial" panose="020B0604020202020204" pitchFamily="34" charset="0"/>
              <a:cs typeface="Arial" panose="020B0604020202020204" pitchFamily="34" charset="0"/>
            </a:endParaRPr>
          </a:p>
          <a:p>
            <a:r>
              <a:rPr lang="en-US" sz="1050" b="1" i="1">
                <a:solidFill>
                  <a:srgbClr val="E61461"/>
                </a:solidFill>
                <a:latin typeface="Arial" panose="020B0604020202020204" pitchFamily="34" charset="0"/>
                <a:cs typeface="Arial" panose="020B0604020202020204" pitchFamily="34" charset="0"/>
              </a:rPr>
              <a:t>**</a:t>
            </a:r>
            <a:r>
              <a:rPr lang="en-US" sz="1050" i="1">
                <a:solidFill>
                  <a:srgbClr val="E61461"/>
                </a:solidFill>
                <a:latin typeface="Arial" panose="020B0604020202020204" pitchFamily="34" charset="0"/>
                <a:cs typeface="Arial" panose="020B0604020202020204" pitchFamily="34" charset="0"/>
              </a:rPr>
              <a:t>As a sum of all lesions per patient</a:t>
            </a:r>
          </a:p>
          <a:p>
            <a:r>
              <a:rPr lang="en-US" sz="1050" b="1" i="1">
                <a:solidFill>
                  <a:srgbClr val="E61461"/>
                </a:solidFill>
                <a:latin typeface="Arial" panose="020B0604020202020204" pitchFamily="34" charset="0"/>
                <a:cs typeface="Arial" panose="020B0604020202020204" pitchFamily="34" charset="0"/>
              </a:rPr>
              <a:t>***</a:t>
            </a:r>
            <a:r>
              <a:rPr lang="en-US" sz="1050" i="1">
                <a:solidFill>
                  <a:srgbClr val="E61461"/>
                </a:solidFill>
                <a:latin typeface="Arial" panose="020B0604020202020204" pitchFamily="34" charset="0"/>
                <a:cs typeface="Arial" panose="020B0604020202020204" pitchFamily="34" charset="0"/>
              </a:rPr>
              <a:t>Mean uninvolved liver</a:t>
            </a:r>
            <a:endParaRPr lang="en-US" sz="1600" i="1">
              <a:solidFill>
                <a:srgbClr val="E61461"/>
              </a:solidFill>
            </a:endParaRPr>
          </a:p>
        </p:txBody>
      </p:sp>
      <p:graphicFrame>
        <p:nvGraphicFramePr>
          <p:cNvPr id="2" name="Table 1">
            <a:extLst>
              <a:ext uri="{FF2B5EF4-FFF2-40B4-BE49-F238E27FC236}">
                <a16:creationId xmlns:a16="http://schemas.microsoft.com/office/drawing/2014/main" id="{D122178D-8DEA-1C51-CF5B-4422AB30612F}"/>
              </a:ext>
            </a:extLst>
          </p:cNvPr>
          <p:cNvGraphicFramePr>
            <a:graphicFrameLocks noGrp="1"/>
          </p:cNvGraphicFramePr>
          <p:nvPr>
            <p:extLst>
              <p:ext uri="{D42A27DB-BD31-4B8C-83A1-F6EECF244321}">
                <p14:modId xmlns:p14="http://schemas.microsoft.com/office/powerpoint/2010/main" val="3369929492"/>
              </p:ext>
            </p:extLst>
          </p:nvPr>
        </p:nvGraphicFramePr>
        <p:xfrm>
          <a:off x="700520" y="2048783"/>
          <a:ext cx="3467971" cy="3234690"/>
        </p:xfrm>
        <a:graphic>
          <a:graphicData uri="http://schemas.openxmlformats.org/drawingml/2006/table">
            <a:tbl>
              <a:tblPr/>
              <a:tblGrid>
                <a:gridCol w="1773098">
                  <a:extLst>
                    <a:ext uri="{9D8B030D-6E8A-4147-A177-3AD203B41FA5}">
                      <a16:colId xmlns:a16="http://schemas.microsoft.com/office/drawing/2014/main" val="1534794322"/>
                    </a:ext>
                  </a:extLst>
                </a:gridCol>
                <a:gridCol w="1694873">
                  <a:extLst>
                    <a:ext uri="{9D8B030D-6E8A-4147-A177-3AD203B41FA5}">
                      <a16:colId xmlns:a16="http://schemas.microsoft.com/office/drawing/2014/main" val="3483160770"/>
                    </a:ext>
                  </a:extLst>
                </a:gridCol>
              </a:tblGrid>
              <a:tr h="184150">
                <a:tc>
                  <a:txBody>
                    <a:bodyPr/>
                    <a:lstStyle/>
                    <a:p>
                      <a:pPr algn="l" fontAlgn="b"/>
                      <a:r>
                        <a:rPr lang="en-US" sz="1100" b="1" i="0" u="none" strike="noStrike">
                          <a:solidFill>
                            <a:srgbClr val="FFFFFF"/>
                          </a:solidFill>
                          <a:effectLst/>
                          <a:latin typeface="Arial" panose="020B0604020202020204" pitchFamily="34" charset="0"/>
                        </a:rPr>
                        <a:t>Prior liver direct local treatment</a:t>
                      </a:r>
                    </a:p>
                  </a:txBody>
                  <a:tcPr marL="6350" marR="6350" marT="6350" marB="0" anchor="b">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23.40%</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960135196"/>
                  </a:ext>
                </a:extLst>
              </a:tr>
              <a:tr h="184150">
                <a:tc rowSpan="3">
                  <a:txBody>
                    <a:bodyPr/>
                    <a:lstStyle/>
                    <a:p>
                      <a:pPr algn="l" fontAlgn="ctr"/>
                      <a:r>
                        <a:rPr lang="en-US" sz="1100" b="1" i="0" u="none" strike="noStrike">
                          <a:solidFill>
                            <a:srgbClr val="FFFFFF"/>
                          </a:solidFill>
                          <a:effectLst/>
                          <a:latin typeface="Arial" panose="020B0604020202020204" pitchFamily="34" charset="0"/>
                        </a:rPr>
                        <a:t>Baseline CPS</a:t>
                      </a:r>
                    </a:p>
                  </a:txBody>
                  <a:tcPr marL="6350" marR="6350" marT="6350" marB="0" anchor="ctr">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A5/A6 in 58.8%</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1552534576"/>
                  </a:ext>
                </a:extLst>
              </a:tr>
              <a:tr h="184150">
                <a:tc vMerge="1">
                  <a:txBody>
                    <a:bodyPr/>
                    <a:lstStyle/>
                    <a:p>
                      <a:endParaRPr lang="en-US"/>
                    </a:p>
                  </a:txBody>
                  <a:tcPr/>
                </a:tc>
                <a:tc>
                  <a:txBody>
                    <a:bodyPr/>
                    <a:lstStyle/>
                    <a:p>
                      <a:pPr algn="ctr" fontAlgn="b"/>
                      <a:r>
                        <a:rPr lang="en-US" sz="1100" b="0" i="0" u="none" strike="noStrike">
                          <a:solidFill>
                            <a:srgbClr val="004B87"/>
                          </a:solidFill>
                          <a:effectLst/>
                          <a:latin typeface="Arial" panose="020B0604020202020204" pitchFamily="34" charset="0"/>
                        </a:rPr>
                        <a:t>B7/B8/B9 in 36%</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1581106091"/>
                  </a:ext>
                </a:extLst>
              </a:tr>
              <a:tr h="184150">
                <a:tc vMerge="1">
                  <a:txBody>
                    <a:bodyPr/>
                    <a:lstStyle/>
                    <a:p>
                      <a:endParaRPr lang="en-US"/>
                    </a:p>
                  </a:txBody>
                  <a:tcPr/>
                </a:tc>
                <a:tc>
                  <a:txBody>
                    <a:bodyPr/>
                    <a:lstStyle/>
                    <a:p>
                      <a:pPr algn="ctr" fontAlgn="b"/>
                      <a:r>
                        <a:rPr lang="en-US" sz="1100" b="0" i="0" u="none" strike="noStrike">
                          <a:solidFill>
                            <a:srgbClr val="004B87"/>
                          </a:solidFill>
                          <a:effectLst/>
                          <a:latin typeface="Arial" panose="020B0604020202020204" pitchFamily="34" charset="0"/>
                        </a:rPr>
                        <a:t>C10/C11 in 5.1%</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3635609832"/>
                  </a:ext>
                </a:extLst>
              </a:tr>
              <a:tr h="184150">
                <a:tc rowSpan="3">
                  <a:txBody>
                    <a:bodyPr/>
                    <a:lstStyle/>
                    <a:p>
                      <a:pPr algn="l" fontAlgn="ctr"/>
                      <a:r>
                        <a:rPr lang="en-US" sz="1100" b="1" i="0" u="none" strike="noStrike">
                          <a:solidFill>
                            <a:srgbClr val="FFFFFF"/>
                          </a:solidFill>
                          <a:effectLst/>
                          <a:latin typeface="Arial" panose="020B0604020202020204" pitchFamily="34" charset="0"/>
                        </a:rPr>
                        <a:t>Baseline ALBI</a:t>
                      </a:r>
                    </a:p>
                  </a:txBody>
                  <a:tcPr marL="6350" marR="6350" marT="6350" marB="0" anchor="ctr">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1 in 25.7%</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2899170946"/>
                  </a:ext>
                </a:extLst>
              </a:tr>
              <a:tr h="184150">
                <a:tc vMerge="1">
                  <a:txBody>
                    <a:bodyPr/>
                    <a:lstStyle/>
                    <a:p>
                      <a:endParaRPr lang="en-US"/>
                    </a:p>
                  </a:txBody>
                  <a:tcPr/>
                </a:tc>
                <a:tc>
                  <a:txBody>
                    <a:bodyPr/>
                    <a:lstStyle/>
                    <a:p>
                      <a:pPr algn="ctr" fontAlgn="b"/>
                      <a:r>
                        <a:rPr lang="en-US" sz="1100" b="0" i="0" u="none" strike="noStrike">
                          <a:solidFill>
                            <a:srgbClr val="004B87"/>
                          </a:solidFill>
                          <a:effectLst/>
                          <a:latin typeface="Arial" panose="020B0604020202020204" pitchFamily="34" charset="0"/>
                        </a:rPr>
                        <a:t>2 in 59.4%</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4032319464"/>
                  </a:ext>
                </a:extLst>
              </a:tr>
              <a:tr h="184150">
                <a:tc vMerge="1">
                  <a:txBody>
                    <a:bodyPr/>
                    <a:lstStyle/>
                    <a:p>
                      <a:endParaRPr lang="en-US"/>
                    </a:p>
                  </a:txBody>
                  <a:tcPr/>
                </a:tc>
                <a:tc>
                  <a:txBody>
                    <a:bodyPr/>
                    <a:lstStyle/>
                    <a:p>
                      <a:pPr algn="ctr" fontAlgn="b"/>
                      <a:r>
                        <a:rPr lang="en-US" sz="1100" b="0" i="0" u="none" strike="noStrike">
                          <a:solidFill>
                            <a:srgbClr val="004B87"/>
                          </a:solidFill>
                          <a:effectLst/>
                          <a:latin typeface="Arial" panose="020B0604020202020204" pitchFamily="34" charset="0"/>
                        </a:rPr>
                        <a:t>3 in 14.8%</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4002140902"/>
                  </a:ext>
                </a:extLst>
              </a:tr>
              <a:tr h="184150">
                <a:tc>
                  <a:txBody>
                    <a:bodyPr/>
                    <a:lstStyle/>
                    <a:p>
                      <a:pPr algn="l" fontAlgn="b"/>
                      <a:r>
                        <a:rPr lang="en-US" sz="1100" b="1" i="0" u="none" strike="noStrike">
                          <a:solidFill>
                            <a:srgbClr val="FFFFFF"/>
                          </a:solidFill>
                          <a:effectLst/>
                          <a:latin typeface="Arial" panose="020B0604020202020204" pitchFamily="34" charset="0"/>
                        </a:rPr>
                        <a:t>Multiples HCCs</a:t>
                      </a:r>
                    </a:p>
                  </a:txBody>
                  <a:tcPr marL="6350" marR="6350" marT="6350" marB="0" anchor="b">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In 44.5%</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2271546930"/>
                  </a:ext>
                </a:extLst>
              </a:tr>
              <a:tr h="184150">
                <a:tc>
                  <a:txBody>
                    <a:bodyPr/>
                    <a:lstStyle/>
                    <a:p>
                      <a:pPr algn="l" fontAlgn="b"/>
                      <a:r>
                        <a:rPr lang="en-US" sz="1100" b="1" i="0" u="none" strike="noStrike">
                          <a:solidFill>
                            <a:srgbClr val="FFFFFF"/>
                          </a:solidFill>
                          <a:effectLst/>
                          <a:latin typeface="Arial" panose="020B0604020202020204" pitchFamily="34" charset="0"/>
                        </a:rPr>
                        <a:t>Median serum AFP</a:t>
                      </a:r>
                    </a:p>
                  </a:txBody>
                  <a:tcPr marL="6350" marR="6350" marT="6350" marB="0" anchor="b">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15 ng/ml (1- 6389)</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2204141292"/>
                  </a:ext>
                </a:extLst>
              </a:tr>
              <a:tr h="184150">
                <a:tc>
                  <a:txBody>
                    <a:bodyPr/>
                    <a:lstStyle/>
                    <a:p>
                      <a:pPr algn="l" fontAlgn="b"/>
                      <a:r>
                        <a:rPr lang="fr-CH" sz="1100" b="1" i="0" u="none" strike="noStrike" err="1">
                          <a:solidFill>
                            <a:srgbClr val="FFFFFF"/>
                          </a:solidFill>
                          <a:effectLst/>
                          <a:latin typeface="Arial" panose="020B0604020202020204" pitchFamily="34" charset="0"/>
                        </a:rPr>
                        <a:t>Median</a:t>
                      </a:r>
                      <a:r>
                        <a:rPr lang="fr-CH" sz="1100" b="1" i="0" u="none" strike="noStrike">
                          <a:solidFill>
                            <a:srgbClr val="FFFFFF"/>
                          </a:solidFill>
                          <a:effectLst/>
                          <a:latin typeface="Arial" panose="020B0604020202020204" pitchFamily="34" charset="0"/>
                        </a:rPr>
                        <a:t> </a:t>
                      </a:r>
                      <a:r>
                        <a:rPr lang="fr-CH" sz="1100" b="1" i="0" u="none" strike="noStrike" err="1">
                          <a:solidFill>
                            <a:srgbClr val="FFFFFF"/>
                          </a:solidFill>
                          <a:effectLst/>
                          <a:latin typeface="Arial" panose="020B0604020202020204" pitchFamily="34" charset="0"/>
                        </a:rPr>
                        <a:t>tumour</a:t>
                      </a:r>
                      <a:r>
                        <a:rPr lang="fr-CH" sz="1100" b="1" i="0" u="none" strike="noStrike">
                          <a:solidFill>
                            <a:srgbClr val="FFFFFF"/>
                          </a:solidFill>
                          <a:effectLst/>
                          <a:latin typeface="Arial" panose="020B0604020202020204" pitchFamily="34" charset="0"/>
                        </a:rPr>
                        <a:t> size*</a:t>
                      </a:r>
                      <a:endParaRPr lang="en-US" sz="1100" b="1" i="0" u="none" strike="noStrike">
                        <a:solidFill>
                          <a:srgbClr val="FFFFFF"/>
                        </a:solidFill>
                        <a:effectLst/>
                        <a:latin typeface="Arial" panose="020B0604020202020204" pitchFamily="34" charset="0"/>
                      </a:endParaRPr>
                    </a:p>
                  </a:txBody>
                  <a:tcPr marL="6350" marR="6350" marT="6350" marB="0" anchor="b">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fr-CH" sz="1100" b="0" i="0" u="none" strike="noStrike">
                          <a:solidFill>
                            <a:srgbClr val="004B87"/>
                          </a:solidFill>
                          <a:effectLst/>
                          <a:latin typeface="Arial" panose="020B0604020202020204" pitchFamily="34" charset="0"/>
                        </a:rPr>
                        <a:t>4.2 cm</a:t>
                      </a:r>
                      <a:endParaRPr lang="en-US" sz="1100" b="0" i="0" u="none" strike="noStrike">
                        <a:solidFill>
                          <a:srgbClr val="004B87"/>
                        </a:solidFill>
                        <a:effectLst/>
                        <a:latin typeface="Arial" panose="020B0604020202020204" pitchFamily="34" charset="0"/>
                      </a:endParaRP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2498513125"/>
                  </a:ext>
                </a:extLst>
              </a:tr>
              <a:tr h="184150">
                <a:tc>
                  <a:txBody>
                    <a:bodyPr/>
                    <a:lstStyle/>
                    <a:p>
                      <a:pPr algn="l" fontAlgn="b"/>
                      <a:r>
                        <a:rPr lang="en-US" sz="1100" b="1" i="0" u="none" strike="noStrike">
                          <a:solidFill>
                            <a:srgbClr val="FFFFFF"/>
                          </a:solidFill>
                          <a:effectLst/>
                          <a:latin typeface="Arial" panose="020B0604020202020204" pitchFamily="34" charset="0"/>
                        </a:rPr>
                        <a:t>Median </a:t>
                      </a:r>
                      <a:r>
                        <a:rPr lang="en-US" sz="1100" b="1" i="0" u="none" strike="noStrike" err="1">
                          <a:solidFill>
                            <a:srgbClr val="FFFFFF"/>
                          </a:solidFill>
                          <a:effectLst/>
                          <a:latin typeface="Arial" panose="020B0604020202020204" pitchFamily="34" charset="0"/>
                        </a:rPr>
                        <a:t>tumour</a:t>
                      </a:r>
                      <a:r>
                        <a:rPr lang="en-US" sz="1100" b="1" i="0" u="none" strike="noStrike">
                          <a:solidFill>
                            <a:srgbClr val="FFFFFF"/>
                          </a:solidFill>
                          <a:effectLst/>
                          <a:latin typeface="Arial" panose="020B0604020202020204" pitchFamily="34" charset="0"/>
                        </a:rPr>
                        <a:t> size**</a:t>
                      </a:r>
                    </a:p>
                  </a:txBody>
                  <a:tcPr marL="6350" marR="6350" marT="6350" marB="0" anchor="b">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5.9 cm</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747503756"/>
                  </a:ext>
                </a:extLst>
              </a:tr>
              <a:tr h="184150">
                <a:tc>
                  <a:txBody>
                    <a:bodyPr/>
                    <a:lstStyle/>
                    <a:p>
                      <a:pPr algn="l" fontAlgn="b"/>
                      <a:r>
                        <a:rPr lang="en-US" sz="1100" b="1" i="0" u="none" strike="noStrike">
                          <a:solidFill>
                            <a:srgbClr val="FFFFFF"/>
                          </a:solidFill>
                          <a:effectLst/>
                          <a:latin typeface="Arial" panose="020B0604020202020204" pitchFamily="34" charset="0"/>
                        </a:rPr>
                        <a:t>Median GTV</a:t>
                      </a:r>
                    </a:p>
                  </a:txBody>
                  <a:tcPr marL="6350" marR="6350" marT="6350" marB="0" anchor="b">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 42cc (1-900)</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516379999"/>
                  </a:ext>
                </a:extLst>
              </a:tr>
              <a:tr h="184150">
                <a:tc>
                  <a:txBody>
                    <a:bodyPr/>
                    <a:lstStyle/>
                    <a:p>
                      <a:pPr algn="l" fontAlgn="b"/>
                      <a:r>
                        <a:rPr lang="en-US" sz="1100" b="1" i="0" u="none" strike="noStrike">
                          <a:solidFill>
                            <a:srgbClr val="FFFFFF"/>
                          </a:solidFill>
                          <a:effectLst/>
                          <a:latin typeface="Arial" panose="020B0604020202020204" pitchFamily="34" charset="0"/>
                        </a:rPr>
                        <a:t>Median total liver volume</a:t>
                      </a:r>
                    </a:p>
                  </a:txBody>
                  <a:tcPr marL="6350" marR="6350" marT="6350" marB="0" anchor="b">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1208 cc</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1671383057"/>
                  </a:ext>
                </a:extLst>
              </a:tr>
              <a:tr h="184150">
                <a:tc>
                  <a:txBody>
                    <a:bodyPr/>
                    <a:lstStyle/>
                    <a:p>
                      <a:pPr algn="l" fontAlgn="b"/>
                      <a:r>
                        <a:rPr lang="en-US" sz="1100" b="1" i="0" u="none" strike="noStrike">
                          <a:solidFill>
                            <a:srgbClr val="FFFFFF"/>
                          </a:solidFill>
                          <a:effectLst/>
                          <a:latin typeface="Arial" panose="020B0604020202020204" pitchFamily="34" charset="0"/>
                        </a:rPr>
                        <a:t>Median prescription dose</a:t>
                      </a:r>
                    </a:p>
                  </a:txBody>
                  <a:tcPr marL="6350" marR="6350" marT="6350" marB="0" anchor="b">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35 Gy in 5 fractions (27.5 – 50 Gy)</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1786703025"/>
                  </a:ext>
                </a:extLst>
              </a:tr>
              <a:tr h="184150">
                <a:tc>
                  <a:txBody>
                    <a:bodyPr/>
                    <a:lstStyle/>
                    <a:p>
                      <a:pPr algn="l" fontAlgn="b"/>
                      <a:r>
                        <a:rPr lang="en-US" sz="1100" b="1" i="0" u="none" strike="noStrike">
                          <a:solidFill>
                            <a:srgbClr val="FFFFFF"/>
                          </a:solidFill>
                          <a:effectLst/>
                          <a:latin typeface="Arial" panose="020B0604020202020204" pitchFamily="34" charset="0"/>
                        </a:rPr>
                        <a:t>Median value of (liver-GTV) dose***</a:t>
                      </a:r>
                    </a:p>
                  </a:txBody>
                  <a:tcPr marL="6350" marR="6350" marT="6350" marB="0" anchor="b">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9.67 Gy</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2918343613"/>
                  </a:ext>
                </a:extLst>
              </a:tr>
            </a:tbl>
          </a:graphicData>
        </a:graphic>
      </p:graphicFrame>
      <p:grpSp>
        <p:nvGrpSpPr>
          <p:cNvPr id="17" name="Group 16">
            <a:extLst>
              <a:ext uri="{FF2B5EF4-FFF2-40B4-BE49-F238E27FC236}">
                <a16:creationId xmlns:a16="http://schemas.microsoft.com/office/drawing/2014/main" id="{C9A8F65B-BD02-E7F9-37B7-825D4DF7451D}"/>
              </a:ext>
            </a:extLst>
          </p:cNvPr>
          <p:cNvGrpSpPr/>
          <p:nvPr/>
        </p:nvGrpSpPr>
        <p:grpSpPr>
          <a:xfrm>
            <a:off x="4550674" y="1487505"/>
            <a:ext cx="2352628" cy="310136"/>
            <a:chOff x="1675429" y="1519199"/>
            <a:chExt cx="1779770" cy="251108"/>
          </a:xfrm>
          <a:solidFill>
            <a:srgbClr val="F0D5E0"/>
          </a:solidFill>
        </p:grpSpPr>
        <p:sp>
          <p:nvSpPr>
            <p:cNvPr id="20" name="Rectangle: Rounded Corners 19">
              <a:extLst>
                <a:ext uri="{FF2B5EF4-FFF2-40B4-BE49-F238E27FC236}">
                  <a16:creationId xmlns:a16="http://schemas.microsoft.com/office/drawing/2014/main" id="{38A58669-B8A9-8E13-5DC1-EEECD104D6A3}"/>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1" name="TextBox 20">
              <a:extLst>
                <a:ext uri="{FF2B5EF4-FFF2-40B4-BE49-F238E27FC236}">
                  <a16:creationId xmlns:a16="http://schemas.microsoft.com/office/drawing/2014/main" id="{56235665-9B7B-47AE-00EF-464A047434DB}"/>
                </a:ext>
              </a:extLst>
            </p:cNvPr>
            <p:cNvSpPr txBox="1"/>
            <p:nvPr/>
          </p:nvSpPr>
          <p:spPr>
            <a:xfrm>
              <a:off x="1684126" y="1519199"/>
              <a:ext cx="1771073" cy="249198"/>
            </a:xfrm>
            <a:prstGeom prst="rect">
              <a:avLst/>
            </a:prstGeom>
            <a:grpFill/>
          </p:spPr>
          <p:txBody>
            <a:bodyPr wrap="square">
              <a:spAutoFit/>
            </a:bodyPr>
            <a:lstStyle/>
            <a:p>
              <a:pPr algn="ctr"/>
              <a:r>
                <a:rPr lang="fr-CH" sz="1400" b="1">
                  <a:solidFill>
                    <a:srgbClr val="E61461"/>
                  </a:solidFill>
                  <a:latin typeface="Arial" panose="020B0604020202020204" pitchFamily="34" charset="0"/>
                  <a:cs typeface="Arial" panose="020B0604020202020204" pitchFamily="34" charset="0"/>
                </a:rPr>
                <a:t>Follow-up (FU)</a:t>
              </a:r>
              <a:endParaRPr lang="en-US" sz="1400" b="1">
                <a:solidFill>
                  <a:srgbClr val="E61461"/>
                </a:solidFill>
                <a:latin typeface="Arial" panose="020B0604020202020204" pitchFamily="34" charset="0"/>
                <a:cs typeface="Arial" panose="020B0604020202020204" pitchFamily="34" charset="0"/>
              </a:endParaRPr>
            </a:p>
          </p:txBody>
        </p:sp>
      </p:grpSp>
      <p:graphicFrame>
        <p:nvGraphicFramePr>
          <p:cNvPr id="16" name="Table 15">
            <a:extLst>
              <a:ext uri="{FF2B5EF4-FFF2-40B4-BE49-F238E27FC236}">
                <a16:creationId xmlns:a16="http://schemas.microsoft.com/office/drawing/2014/main" id="{CFA163A0-E62E-1114-F907-2A5465FF84C7}"/>
              </a:ext>
            </a:extLst>
          </p:cNvPr>
          <p:cNvGraphicFramePr>
            <a:graphicFrameLocks noGrp="1"/>
          </p:cNvGraphicFramePr>
          <p:nvPr>
            <p:extLst>
              <p:ext uri="{D42A27DB-BD31-4B8C-83A1-F6EECF244321}">
                <p14:modId xmlns:p14="http://schemas.microsoft.com/office/powerpoint/2010/main" val="4131053438"/>
              </p:ext>
            </p:extLst>
          </p:nvPr>
        </p:nvGraphicFramePr>
        <p:xfrm>
          <a:off x="4968298" y="2837398"/>
          <a:ext cx="2273300" cy="1104900"/>
        </p:xfrm>
        <a:graphic>
          <a:graphicData uri="http://schemas.openxmlformats.org/drawingml/2006/table">
            <a:tbl>
              <a:tblPr/>
              <a:tblGrid>
                <a:gridCol w="1002926">
                  <a:extLst>
                    <a:ext uri="{9D8B030D-6E8A-4147-A177-3AD203B41FA5}">
                      <a16:colId xmlns:a16="http://schemas.microsoft.com/office/drawing/2014/main" val="3654235785"/>
                    </a:ext>
                  </a:extLst>
                </a:gridCol>
                <a:gridCol w="1270374">
                  <a:extLst>
                    <a:ext uri="{9D8B030D-6E8A-4147-A177-3AD203B41FA5}">
                      <a16:colId xmlns:a16="http://schemas.microsoft.com/office/drawing/2014/main" val="1852059264"/>
                    </a:ext>
                  </a:extLst>
                </a:gridCol>
              </a:tblGrid>
              <a:tr h="184150">
                <a:tc gridSpan="2">
                  <a:txBody>
                    <a:bodyPr/>
                    <a:lstStyle/>
                    <a:p>
                      <a:pPr algn="ctr" fontAlgn="b"/>
                      <a:r>
                        <a:rPr lang="en-US" sz="1100" b="1" i="0" u="none" strike="noStrike">
                          <a:solidFill>
                            <a:srgbClr val="DB0B5B"/>
                          </a:solidFill>
                          <a:effectLst/>
                          <a:latin typeface="Arial" panose="020B0604020202020204" pitchFamily="34" charset="0"/>
                        </a:rPr>
                        <a:t>Median OS</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661121131"/>
                  </a:ext>
                </a:extLst>
              </a:tr>
              <a:tr h="184150">
                <a:tc>
                  <a:txBody>
                    <a:bodyPr/>
                    <a:lstStyle/>
                    <a:p>
                      <a:pPr algn="l" fontAlgn="b"/>
                      <a:r>
                        <a:rPr lang="en-US" sz="1100" b="1" i="0" u="none" strike="noStrike">
                          <a:solidFill>
                            <a:srgbClr val="FFFFFF"/>
                          </a:solidFill>
                          <a:effectLst/>
                          <a:latin typeface="Arial" panose="020B0604020202020204" pitchFamily="34" charset="0"/>
                        </a:rPr>
                        <a:t>CPS A5/A6</a:t>
                      </a:r>
                    </a:p>
                  </a:txBody>
                  <a:tcPr marL="6350" marR="6350" marT="6350" marB="0" anchor="b">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Not yet reached</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2670527084"/>
                  </a:ext>
                </a:extLst>
              </a:tr>
              <a:tr h="184150">
                <a:tc>
                  <a:txBody>
                    <a:bodyPr/>
                    <a:lstStyle/>
                    <a:p>
                      <a:pPr algn="l" fontAlgn="ctr"/>
                      <a:r>
                        <a:rPr lang="en-US" sz="1100" b="1" i="0" u="none" strike="noStrike">
                          <a:solidFill>
                            <a:srgbClr val="FFFFFF"/>
                          </a:solidFill>
                          <a:effectLst/>
                          <a:latin typeface="Arial" panose="020B0604020202020204" pitchFamily="34" charset="0"/>
                        </a:rPr>
                        <a:t>CPS B7-B9</a:t>
                      </a:r>
                    </a:p>
                  </a:txBody>
                  <a:tcPr marL="6350" marR="6350" marT="6350" marB="0" anchor="ctr">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a:noFill/>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13.8 months</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3158073491"/>
                  </a:ext>
                </a:extLst>
              </a:tr>
              <a:tr h="184150">
                <a:tc>
                  <a:txBody>
                    <a:bodyPr/>
                    <a:lstStyle/>
                    <a:p>
                      <a:pPr algn="l" fontAlgn="ctr"/>
                      <a:r>
                        <a:rPr lang="en-US" sz="1100" b="1" i="0" u="none" strike="noStrike">
                          <a:solidFill>
                            <a:srgbClr val="FFFFFF"/>
                          </a:solidFill>
                          <a:effectLst/>
                          <a:latin typeface="Arial" panose="020B0604020202020204" pitchFamily="34" charset="0"/>
                        </a:rPr>
                        <a:t>BCLC 0/A</a:t>
                      </a:r>
                    </a:p>
                  </a:txBody>
                  <a:tcPr marL="6350" marR="6350" marT="6350" marB="0" anchor="ctr">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a:noFill/>
                    </a:lnT>
                    <a:lnB>
                      <a:noFill/>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Not yet reached</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3508553144"/>
                  </a:ext>
                </a:extLst>
              </a:tr>
              <a:tr h="184150">
                <a:tc>
                  <a:txBody>
                    <a:bodyPr/>
                    <a:lstStyle/>
                    <a:p>
                      <a:pPr algn="l" fontAlgn="ctr"/>
                      <a:r>
                        <a:rPr lang="en-US" sz="1100" b="1" i="0" u="none" strike="noStrike">
                          <a:solidFill>
                            <a:srgbClr val="FFFFFF"/>
                          </a:solidFill>
                          <a:effectLst/>
                          <a:latin typeface="Arial" panose="020B0604020202020204" pitchFamily="34" charset="0"/>
                        </a:rPr>
                        <a:t>BCLC B</a:t>
                      </a:r>
                    </a:p>
                  </a:txBody>
                  <a:tcPr marL="6350" marR="6350" marT="6350" marB="0" anchor="ctr">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a:noFill/>
                    </a:lnT>
                    <a:lnB w="6350" cap="flat" cmpd="sng" algn="ctr">
                      <a:solidFill>
                        <a:srgbClr val="F0D5E0"/>
                      </a:solidFill>
                      <a:prstDash val="solid"/>
                      <a:round/>
                      <a:headEnd type="none" w="med" len="med"/>
                      <a:tailEnd type="none" w="med" len="med"/>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24 months</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3846848778"/>
                  </a:ext>
                </a:extLst>
              </a:tr>
              <a:tr h="184150">
                <a:tc>
                  <a:txBody>
                    <a:bodyPr/>
                    <a:lstStyle/>
                    <a:p>
                      <a:pPr algn="l" fontAlgn="ctr"/>
                      <a:r>
                        <a:rPr lang="en-US" sz="1100" b="1" i="0" u="none" strike="noStrike">
                          <a:solidFill>
                            <a:srgbClr val="FFFFFF"/>
                          </a:solidFill>
                          <a:effectLst/>
                          <a:latin typeface="Arial" panose="020B0604020202020204" pitchFamily="34" charset="0"/>
                        </a:rPr>
                        <a:t>BCLC C/D</a:t>
                      </a:r>
                    </a:p>
                  </a:txBody>
                  <a:tcPr marL="6350" marR="6350" marT="6350" marB="0" anchor="ctr">
                    <a:lnL w="6350" cap="flat" cmpd="sng" algn="ctr">
                      <a:solidFill>
                        <a:srgbClr val="F0D5E0"/>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F0D5E0"/>
                      </a:solidFill>
                      <a:prstDash val="solid"/>
                      <a:round/>
                      <a:headEnd type="none" w="med" len="med"/>
                      <a:tailEnd type="none" w="med" len="med"/>
                    </a:lnT>
                    <a:lnB>
                      <a:noFill/>
                    </a:lnB>
                    <a:solidFill>
                      <a:srgbClr val="DB0B5B"/>
                    </a:solidFill>
                  </a:tcPr>
                </a:tc>
                <a:tc>
                  <a:txBody>
                    <a:bodyPr/>
                    <a:lstStyle/>
                    <a:p>
                      <a:pPr algn="ctr" fontAlgn="b"/>
                      <a:r>
                        <a:rPr lang="en-US" sz="1100" b="0" i="0" u="none" strike="noStrike">
                          <a:solidFill>
                            <a:srgbClr val="004B87"/>
                          </a:solidFill>
                          <a:effectLst/>
                          <a:latin typeface="Arial" panose="020B0604020202020204" pitchFamily="34" charset="0"/>
                        </a:rPr>
                        <a:t>11.7 months</a:t>
                      </a:r>
                    </a:p>
                  </a:txBody>
                  <a:tcPr marL="6350" marR="6350" marT="6350" marB="0" anchor="b">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3799784375"/>
                  </a:ext>
                </a:extLst>
              </a:tr>
            </a:tbl>
          </a:graphicData>
        </a:graphic>
      </p:graphicFrame>
      <p:pic>
        <p:nvPicPr>
          <p:cNvPr id="5" name="Graphic 4" descr="Home with solid fill">
            <a:hlinkClick r:id="rId3" action="ppaction://hlinksldjump"/>
            <a:extLst>
              <a:ext uri="{FF2B5EF4-FFF2-40B4-BE49-F238E27FC236}">
                <a16:creationId xmlns:a16="http://schemas.microsoft.com/office/drawing/2014/main" id="{B7D311A5-E732-ABC3-A8C0-B1D939AEA7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2697052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FFA0-45ED-BCDD-E4A0-CA02AD43F35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E79EC27-623B-257D-6B73-E65BE4BF89A8}"/>
              </a:ext>
            </a:extLst>
          </p:cNvPr>
          <p:cNvSpPr/>
          <p:nvPr/>
        </p:nvSpPr>
        <p:spPr>
          <a:xfrm>
            <a:off x="339091" y="838622"/>
            <a:ext cx="3857019" cy="5479051"/>
          </a:xfrm>
          <a:prstGeom prst="roundRect">
            <a:avLst>
              <a:gd name="adj" fmla="val 216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3BFEA5F6-47E1-EC88-EFAA-7F079A5F8D76}"/>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Background and </a:t>
            </a:r>
            <a:r>
              <a:rPr lang="fr-CH" b="1" i="0" err="1">
                <a:solidFill>
                  <a:schemeClr val="bg1"/>
                </a:solidFill>
                <a:effectLst/>
                <a:latin typeface="Arial" panose="020B0604020202020204" pitchFamily="34" charset="0"/>
              </a:rPr>
              <a:t>Aims</a:t>
            </a:r>
            <a:endParaRPr lang="en-US" b="1" i="0">
              <a:solidFill>
                <a:schemeClr val="bg1"/>
              </a:solidFill>
              <a:effectLst/>
            </a:endParaRPr>
          </a:p>
        </p:txBody>
      </p:sp>
      <p:sp>
        <p:nvSpPr>
          <p:cNvPr id="12" name="Title 1">
            <a:extLst>
              <a:ext uri="{FF2B5EF4-FFF2-40B4-BE49-F238E27FC236}">
                <a16:creationId xmlns:a16="http://schemas.microsoft.com/office/drawing/2014/main" id="{E3580CAD-0F16-7BA6-40DE-413636E5D9BA}"/>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a:latin typeface="Arial" panose="020B0604020202020204" pitchFamily="34" charset="0"/>
                <a:ea typeface="Times New Roman" panose="02020603050405020304" pitchFamily="18" charset="0"/>
              </a:rPr>
              <a:t>TOP-130-YI </a:t>
            </a:r>
            <a:r>
              <a:rPr lang="en-US" sz="1600">
                <a:latin typeface="Arial" panose="020B0604020202020204" pitchFamily="34" charset="0"/>
                <a:ea typeface="Times New Roman" panose="02020603050405020304" pitchFamily="18" charset="0"/>
              </a:rPr>
              <a:t>Deep learning derived radiomics with advanced machine learning outperforms clinical biomarkers in predicting outcomes after atezolizumab plus bevacizumab for advanced hepatocellular carcinoma</a:t>
            </a:r>
            <a:endParaRPr lang="en-US" sz="2800"/>
          </a:p>
        </p:txBody>
      </p:sp>
      <p:sp>
        <p:nvSpPr>
          <p:cNvPr id="68" name="TextBox 67">
            <a:extLst>
              <a:ext uri="{FF2B5EF4-FFF2-40B4-BE49-F238E27FC236}">
                <a16:creationId xmlns:a16="http://schemas.microsoft.com/office/drawing/2014/main" id="{BAF26885-1FD8-F130-70CA-17C501B9F6A2}"/>
              </a:ext>
            </a:extLst>
          </p:cNvPr>
          <p:cNvSpPr txBox="1"/>
          <p:nvPr/>
        </p:nvSpPr>
        <p:spPr>
          <a:xfrm>
            <a:off x="470365" y="1359876"/>
            <a:ext cx="3624604" cy="3693319"/>
          </a:xfrm>
          <a:prstGeom prst="rect">
            <a:avLst/>
          </a:prstGeom>
          <a:noFill/>
        </p:spPr>
        <p:txBody>
          <a:bodyPr wrap="square">
            <a:spAutoFit/>
          </a:bodyPr>
          <a:lstStyle/>
          <a:p>
            <a:pPr marL="285750" marR="0" indent="-285750">
              <a:buFont typeface="Arial" panose="020B0604020202020204" pitchFamily="34" charset="0"/>
              <a:buChar char="•"/>
            </a:pPr>
            <a:r>
              <a:rPr lang="en-US">
                <a:effectLst/>
                <a:latin typeface="Arial" panose="020B0604020202020204" pitchFamily="34" charset="0"/>
                <a:cs typeface="Arial" panose="020B0604020202020204" pitchFamily="34" charset="0"/>
              </a:rPr>
              <a:t>Atezolizumab plus bevacizumab is a first-line therapy for advanced HCC</a:t>
            </a:r>
          </a:p>
          <a:p>
            <a:pPr marL="285750" marR="0" indent="-285750">
              <a:buFont typeface="Arial" panose="020B0604020202020204" pitchFamily="34" charset="0"/>
              <a:buChar char="•"/>
            </a:pPr>
            <a:r>
              <a:rPr lang="en-US">
                <a:effectLst/>
                <a:latin typeface="Arial" panose="020B0604020202020204" pitchFamily="34" charset="0"/>
                <a:cs typeface="Arial" panose="020B0604020202020204" pitchFamily="34" charset="0"/>
              </a:rPr>
              <a:t>Few patients respond to treatment</a:t>
            </a:r>
          </a:p>
          <a:p>
            <a:pPr marL="285750" marR="0" indent="-285750">
              <a:buFont typeface="Arial" panose="020B0604020202020204" pitchFamily="34" charset="0"/>
              <a:buChar char="•"/>
            </a:pPr>
            <a:r>
              <a:rPr lang="en-US">
                <a:effectLst/>
                <a:latin typeface="Arial" panose="020B0604020202020204" pitchFamily="34" charset="0"/>
                <a:cs typeface="Arial" panose="020B0604020202020204" pitchFamily="34" charset="0"/>
              </a:rPr>
              <a:t>No reliable biomarkers to predict response exist. </a:t>
            </a:r>
          </a:p>
          <a:p>
            <a:pPr marR="0"/>
            <a:r>
              <a:rPr lang="en-US">
                <a:effectLst/>
                <a:latin typeface="Arial" panose="020B0604020202020204" pitchFamily="34" charset="0"/>
                <a:cs typeface="Arial" panose="020B0604020202020204" pitchFamily="34" charset="0"/>
              </a:rPr>
              <a:t> </a:t>
            </a:r>
          </a:p>
          <a:p>
            <a:pPr marL="0" marR="0"/>
            <a:r>
              <a:rPr lang="en-US" b="1">
                <a:solidFill>
                  <a:srgbClr val="E61461"/>
                </a:solidFill>
                <a:effectLst/>
                <a:latin typeface="Arial" panose="020B0604020202020204" pitchFamily="34" charset="0"/>
                <a:cs typeface="Arial" panose="020B0604020202020204" pitchFamily="34" charset="0"/>
              </a:rPr>
              <a:t>Aim: </a:t>
            </a:r>
            <a:r>
              <a:rPr lang="en-US">
                <a:effectLst/>
                <a:latin typeface="Arial" panose="020B0604020202020204" pitchFamily="34" charset="0"/>
                <a:cs typeface="Arial" panose="020B0604020202020204" pitchFamily="34" charset="0"/>
              </a:rPr>
              <a:t>To develop and validate radiomic- and clinical-based models to predict outcomes in patients receiving immunotherapy.</a:t>
            </a:r>
            <a:endParaRPr lang="fr-CH">
              <a:effectLst/>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D63337BC-1EB1-260F-4DC0-9F3C651B1AC7}"/>
              </a:ext>
            </a:extLst>
          </p:cNvPr>
          <p:cNvSpPr/>
          <p:nvPr/>
        </p:nvSpPr>
        <p:spPr>
          <a:xfrm>
            <a:off x="4372526" y="838622"/>
            <a:ext cx="7483501" cy="5479051"/>
          </a:xfrm>
          <a:prstGeom prst="roundRect">
            <a:avLst>
              <a:gd name="adj" fmla="val 1656"/>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6DAF7224-AA51-F77C-FD5F-8423EE5E296E}"/>
              </a:ext>
            </a:extLst>
          </p:cNvPr>
          <p:cNvSpPr/>
          <p:nvPr/>
        </p:nvSpPr>
        <p:spPr>
          <a:xfrm>
            <a:off x="4556124"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Methods</a:t>
            </a:r>
            <a:endParaRPr lang="en-US" b="1" i="0">
              <a:solidFill>
                <a:schemeClr val="bg1"/>
              </a:solidFill>
              <a:effectLst/>
            </a:endParaRPr>
          </a:p>
        </p:txBody>
      </p:sp>
      <p:grpSp>
        <p:nvGrpSpPr>
          <p:cNvPr id="30" name="Group 29">
            <a:extLst>
              <a:ext uri="{FF2B5EF4-FFF2-40B4-BE49-F238E27FC236}">
                <a16:creationId xmlns:a16="http://schemas.microsoft.com/office/drawing/2014/main" id="{EE599ED4-974F-5479-431B-8343FF49BA43}"/>
              </a:ext>
            </a:extLst>
          </p:cNvPr>
          <p:cNvGrpSpPr/>
          <p:nvPr/>
        </p:nvGrpSpPr>
        <p:grpSpPr>
          <a:xfrm>
            <a:off x="7391304" y="2736982"/>
            <a:ext cx="3749658" cy="1054854"/>
            <a:chOff x="3844556" y="3542788"/>
            <a:chExt cx="3749658" cy="1054854"/>
          </a:xfrm>
        </p:grpSpPr>
        <p:sp>
          <p:nvSpPr>
            <p:cNvPr id="18" name="Rectangle: Rounded Corners 17">
              <a:extLst>
                <a:ext uri="{FF2B5EF4-FFF2-40B4-BE49-F238E27FC236}">
                  <a16:creationId xmlns:a16="http://schemas.microsoft.com/office/drawing/2014/main" id="{BB5E10C4-E746-4BB1-2EF0-C2ED41973834}"/>
                </a:ext>
              </a:extLst>
            </p:cNvPr>
            <p:cNvSpPr/>
            <p:nvPr/>
          </p:nvSpPr>
          <p:spPr>
            <a:xfrm>
              <a:off x="4054903" y="3761216"/>
              <a:ext cx="3539311" cy="836426"/>
            </a:xfrm>
            <a:prstGeom prst="roundRect">
              <a:avLst>
                <a:gd name="adj" fmla="val 3276"/>
              </a:avLst>
            </a:prstGeom>
            <a:solidFill>
              <a:srgbClr val="F0D5E0">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1" name="Content Placeholder 2">
              <a:extLst>
                <a:ext uri="{FF2B5EF4-FFF2-40B4-BE49-F238E27FC236}">
                  <a16:creationId xmlns:a16="http://schemas.microsoft.com/office/drawing/2014/main" id="{7539F43B-CC39-27AE-BDEC-BBCE4B172363}"/>
                </a:ext>
              </a:extLst>
            </p:cNvPr>
            <p:cNvSpPr txBox="1">
              <a:spLocks/>
            </p:cNvSpPr>
            <p:nvPr/>
          </p:nvSpPr>
          <p:spPr>
            <a:xfrm>
              <a:off x="4238859" y="3802809"/>
              <a:ext cx="2677161" cy="2246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400" b="1">
                  <a:solidFill>
                    <a:schemeClr val="accent4"/>
                  </a:solidFill>
                  <a:latin typeface="Arial" panose="020B0604020202020204" pitchFamily="34" charset="0"/>
                  <a:cs typeface="Arial" panose="020B0604020202020204" pitchFamily="34" charset="0"/>
                </a:rPr>
                <a:t>Deep learning segmentation</a:t>
              </a:r>
              <a:endParaRPr lang="en-US" sz="1400">
                <a:solidFill>
                  <a:schemeClr val="accent4"/>
                </a:solidFill>
                <a:latin typeface="Arial" panose="020B0604020202020204" pitchFamily="34" charset="0"/>
                <a:cs typeface="Arial" panose="020B0604020202020204" pitchFamily="34" charset="0"/>
              </a:endParaRPr>
            </a:p>
          </p:txBody>
        </p:sp>
        <p:pic>
          <p:nvPicPr>
            <p:cNvPr id="14" name="Graphic 13" descr="Head with gears with solid fill">
              <a:extLst>
                <a:ext uri="{FF2B5EF4-FFF2-40B4-BE49-F238E27FC236}">
                  <a16:creationId xmlns:a16="http://schemas.microsoft.com/office/drawing/2014/main" id="{72CA7853-AA4B-F2AE-74D4-30BA9698E8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844556" y="3542788"/>
              <a:ext cx="531434" cy="531434"/>
            </a:xfrm>
            <a:prstGeom prst="rect">
              <a:avLst/>
            </a:prstGeom>
          </p:spPr>
        </p:pic>
        <p:sp>
          <p:nvSpPr>
            <p:cNvPr id="16" name="TextBox 15">
              <a:extLst>
                <a:ext uri="{FF2B5EF4-FFF2-40B4-BE49-F238E27FC236}">
                  <a16:creationId xmlns:a16="http://schemas.microsoft.com/office/drawing/2014/main" id="{ABEACF69-CC67-9C7A-C23B-317698B75852}"/>
                </a:ext>
              </a:extLst>
            </p:cNvPr>
            <p:cNvSpPr txBox="1"/>
            <p:nvPr/>
          </p:nvSpPr>
          <p:spPr>
            <a:xfrm>
              <a:off x="4320603" y="4074222"/>
              <a:ext cx="2832459" cy="461665"/>
            </a:xfrm>
            <a:prstGeom prst="rect">
              <a:avLst/>
            </a:prstGeom>
            <a:noFill/>
          </p:spPr>
          <p:txBody>
            <a:bodyPr wrap="square">
              <a:spAutoFit/>
            </a:bodyPr>
            <a:lstStyle/>
            <a:p>
              <a:r>
                <a:rPr lang="en-US" sz="1200">
                  <a:solidFill>
                    <a:schemeClr val="accent4"/>
                  </a:solidFill>
                  <a:latin typeface="Arial" panose="020B0604020202020204" pitchFamily="34" charset="0"/>
                  <a:cs typeface="Arial" panose="020B0604020202020204" pitchFamily="34" charset="0"/>
                </a:rPr>
                <a:t>Automated tumor and liver masks from baseline CTs (ICL + AP-HP).</a:t>
              </a:r>
            </a:p>
          </p:txBody>
        </p:sp>
      </p:grpSp>
      <p:grpSp>
        <p:nvGrpSpPr>
          <p:cNvPr id="29" name="Group 28">
            <a:extLst>
              <a:ext uri="{FF2B5EF4-FFF2-40B4-BE49-F238E27FC236}">
                <a16:creationId xmlns:a16="http://schemas.microsoft.com/office/drawing/2014/main" id="{98B9D8BE-DB05-A551-8E1B-10888292BAF7}"/>
              </a:ext>
            </a:extLst>
          </p:cNvPr>
          <p:cNvGrpSpPr/>
          <p:nvPr/>
        </p:nvGrpSpPr>
        <p:grpSpPr>
          <a:xfrm>
            <a:off x="4612196" y="1378306"/>
            <a:ext cx="3675538" cy="1360154"/>
            <a:chOff x="492216" y="3739861"/>
            <a:chExt cx="3675538" cy="1360154"/>
          </a:xfrm>
        </p:grpSpPr>
        <p:sp>
          <p:nvSpPr>
            <p:cNvPr id="17" name="Rectangle: Rounded Corners 16">
              <a:extLst>
                <a:ext uri="{FF2B5EF4-FFF2-40B4-BE49-F238E27FC236}">
                  <a16:creationId xmlns:a16="http://schemas.microsoft.com/office/drawing/2014/main" id="{BF28E354-8202-EEC0-3CF0-516FD04C5127}"/>
                </a:ext>
              </a:extLst>
            </p:cNvPr>
            <p:cNvSpPr/>
            <p:nvPr/>
          </p:nvSpPr>
          <p:spPr>
            <a:xfrm>
              <a:off x="628442" y="3968566"/>
              <a:ext cx="3539312" cy="1131449"/>
            </a:xfrm>
            <a:prstGeom prst="roundRect">
              <a:avLst>
                <a:gd name="adj" fmla="val 3276"/>
              </a:avLst>
            </a:prstGeom>
            <a:solidFill>
              <a:srgbClr val="F0D5E0">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pic>
          <p:nvPicPr>
            <p:cNvPr id="19" name="Graphic 18" descr="Group of men with solid fill">
              <a:extLst>
                <a:ext uri="{FF2B5EF4-FFF2-40B4-BE49-F238E27FC236}">
                  <a16:creationId xmlns:a16="http://schemas.microsoft.com/office/drawing/2014/main" id="{514956FD-D0B3-732D-589A-F78BEBA165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216" y="3739861"/>
              <a:ext cx="531434" cy="531434"/>
            </a:xfrm>
            <a:prstGeom prst="rect">
              <a:avLst/>
            </a:prstGeom>
          </p:spPr>
        </p:pic>
        <p:sp>
          <p:nvSpPr>
            <p:cNvPr id="23" name="TextBox 22">
              <a:extLst>
                <a:ext uri="{FF2B5EF4-FFF2-40B4-BE49-F238E27FC236}">
                  <a16:creationId xmlns:a16="http://schemas.microsoft.com/office/drawing/2014/main" id="{4FECC69A-C12E-39D3-0B50-A48B2653CD57}"/>
                </a:ext>
              </a:extLst>
            </p:cNvPr>
            <p:cNvSpPr txBox="1"/>
            <p:nvPr/>
          </p:nvSpPr>
          <p:spPr>
            <a:xfrm>
              <a:off x="690054" y="4317821"/>
              <a:ext cx="3477699" cy="646331"/>
            </a:xfrm>
            <a:prstGeom prst="rect">
              <a:avLst/>
            </a:prstGeom>
            <a:noFill/>
          </p:spPr>
          <p:txBody>
            <a:bodyPr wrap="square">
              <a:spAutoFit/>
            </a:bodyPr>
            <a:lstStyle/>
            <a:p>
              <a:pPr marL="171450" marR="0" indent="-171450">
                <a:buFont typeface="Arial" panose="020B0604020202020204" pitchFamily="34" charset="0"/>
                <a:buChar char="•"/>
              </a:pPr>
              <a:r>
                <a:rPr lang="fr-CH" sz="1200">
                  <a:solidFill>
                    <a:schemeClr val="accent4"/>
                  </a:solidFill>
                  <a:latin typeface="Arial" panose="020B0604020202020204" pitchFamily="34" charset="0"/>
                  <a:cs typeface="Arial" panose="020B0604020202020204" pitchFamily="34" charset="0"/>
                </a:rPr>
                <a:t>152 </a:t>
              </a:r>
              <a:r>
                <a:rPr lang="fr-CH" sz="1200" err="1">
                  <a:solidFill>
                    <a:schemeClr val="accent4"/>
                  </a:solidFill>
                  <a:latin typeface="Arial" panose="020B0604020202020204" pitchFamily="34" charset="0"/>
                  <a:cs typeface="Arial" panose="020B0604020202020204" pitchFamily="34" charset="0"/>
                </a:rPr>
                <a:t>consecutive</a:t>
              </a:r>
              <a:r>
                <a:rPr lang="fr-CH" sz="1200">
                  <a:solidFill>
                    <a:schemeClr val="accent4"/>
                  </a:solidFill>
                  <a:latin typeface="Arial" panose="020B0604020202020204" pitchFamily="34" charset="0"/>
                  <a:cs typeface="Arial" panose="020B0604020202020204" pitchFamily="34" charset="0"/>
                </a:rPr>
                <a:t> patients </a:t>
              </a:r>
              <a:r>
                <a:rPr lang="fr-CH" sz="1200" err="1">
                  <a:solidFill>
                    <a:schemeClr val="accent4"/>
                  </a:solidFill>
                  <a:latin typeface="Arial" panose="020B0604020202020204" pitchFamily="34" charset="0"/>
                  <a:cs typeface="Arial" panose="020B0604020202020204" pitchFamily="34" charset="0"/>
                </a:rPr>
                <a:t>with</a:t>
              </a:r>
              <a:r>
                <a:rPr lang="fr-CH" sz="1200">
                  <a:solidFill>
                    <a:schemeClr val="accent4"/>
                  </a:solidFill>
                  <a:latin typeface="Arial" panose="020B0604020202020204" pitchFamily="34" charset="0"/>
                  <a:cs typeface="Arial" panose="020B0604020202020204" pitchFamily="34" charset="0"/>
                </a:rPr>
                <a:t> </a:t>
              </a:r>
              <a:r>
                <a:rPr lang="fr-CH" sz="1200" err="1">
                  <a:solidFill>
                    <a:schemeClr val="accent4"/>
                  </a:solidFill>
                  <a:latin typeface="Arial" panose="020B0604020202020204" pitchFamily="34" charset="0"/>
                  <a:cs typeface="Arial" panose="020B0604020202020204" pitchFamily="34" charset="0"/>
                </a:rPr>
                <a:t>advanced</a:t>
              </a:r>
              <a:r>
                <a:rPr lang="fr-CH" sz="1200">
                  <a:solidFill>
                    <a:schemeClr val="accent4"/>
                  </a:solidFill>
                  <a:latin typeface="Arial" panose="020B0604020202020204" pitchFamily="34" charset="0"/>
                  <a:cs typeface="Arial" panose="020B0604020202020204" pitchFamily="34" charset="0"/>
                </a:rPr>
                <a:t> HCC</a:t>
              </a:r>
            </a:p>
            <a:p>
              <a:pPr marL="171450" marR="0" indent="-171450">
                <a:buFont typeface="Arial" panose="020B0604020202020204" pitchFamily="34" charset="0"/>
                <a:buChar char="•"/>
              </a:pPr>
              <a:r>
                <a:rPr lang="fr-CH" sz="1200" err="1">
                  <a:solidFill>
                    <a:schemeClr val="accent4"/>
                  </a:solidFill>
                  <a:latin typeface="Arial" panose="020B0604020202020204" pitchFamily="34" charset="0"/>
                  <a:cs typeface="Arial" panose="020B0604020202020204" pitchFamily="34" charset="0"/>
                </a:rPr>
                <a:t>Two</a:t>
              </a:r>
              <a:r>
                <a:rPr lang="fr-CH" sz="1200">
                  <a:solidFill>
                    <a:schemeClr val="accent4"/>
                  </a:solidFill>
                  <a:latin typeface="Arial" panose="020B0604020202020204" pitchFamily="34" charset="0"/>
                  <a:cs typeface="Arial" panose="020B0604020202020204" pitchFamily="34" charset="0"/>
                </a:rPr>
                <a:t> international centres: ICL and AP-HP </a:t>
              </a:r>
              <a:r>
                <a:rPr lang="fr-CH" sz="1200" err="1">
                  <a:solidFill>
                    <a:schemeClr val="accent4"/>
                  </a:solidFill>
                  <a:latin typeface="Arial" panose="020B0604020202020204" pitchFamily="34" charset="0"/>
                  <a:cs typeface="Arial" panose="020B0604020202020204" pitchFamily="34" charset="0"/>
                </a:rPr>
                <a:t>Treatment</a:t>
              </a:r>
              <a:r>
                <a:rPr lang="fr-CH" sz="1200">
                  <a:solidFill>
                    <a:schemeClr val="accent4"/>
                  </a:solidFill>
                  <a:latin typeface="Arial" panose="020B0604020202020204" pitchFamily="34" charset="0"/>
                  <a:cs typeface="Arial" panose="020B0604020202020204" pitchFamily="34" charset="0"/>
                </a:rPr>
                <a:t>: </a:t>
              </a:r>
              <a:r>
                <a:rPr lang="fr-CH" sz="1200" err="1">
                  <a:solidFill>
                    <a:schemeClr val="accent4"/>
                  </a:solidFill>
                  <a:latin typeface="Arial" panose="020B0604020202020204" pitchFamily="34" charset="0"/>
                  <a:cs typeface="Arial" panose="020B0604020202020204" pitchFamily="34" charset="0"/>
                </a:rPr>
                <a:t>atezolizumab</a:t>
              </a:r>
              <a:r>
                <a:rPr lang="fr-CH" sz="1200">
                  <a:solidFill>
                    <a:schemeClr val="accent4"/>
                  </a:solidFill>
                  <a:latin typeface="Arial" panose="020B0604020202020204" pitchFamily="34" charset="0"/>
                  <a:cs typeface="Arial" panose="020B0604020202020204" pitchFamily="34" charset="0"/>
                </a:rPr>
                <a:t> plus </a:t>
              </a:r>
              <a:r>
                <a:rPr lang="fr-CH" sz="1200" err="1">
                  <a:solidFill>
                    <a:schemeClr val="accent4"/>
                  </a:solidFill>
                  <a:latin typeface="Arial" panose="020B0604020202020204" pitchFamily="34" charset="0"/>
                  <a:cs typeface="Arial" panose="020B0604020202020204" pitchFamily="34" charset="0"/>
                </a:rPr>
                <a:t>bevacizumab</a:t>
              </a:r>
              <a:endParaRPr lang="fr-CH" sz="1200">
                <a:solidFill>
                  <a:schemeClr val="accent4"/>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D51FFDC-FC80-D494-18D6-02AA505E3CA8}"/>
                </a:ext>
              </a:extLst>
            </p:cNvPr>
            <p:cNvSpPr txBox="1"/>
            <p:nvPr/>
          </p:nvSpPr>
          <p:spPr>
            <a:xfrm>
              <a:off x="900681" y="4024786"/>
              <a:ext cx="2197100" cy="307777"/>
            </a:xfrm>
            <a:prstGeom prst="rect">
              <a:avLst/>
            </a:prstGeom>
            <a:noFill/>
          </p:spPr>
          <p:txBody>
            <a:bodyPr wrap="square">
              <a:spAutoFit/>
            </a:bodyPr>
            <a:lstStyle/>
            <a:p>
              <a:r>
                <a:rPr lang="fr-CH" sz="1400" b="1" err="1">
                  <a:solidFill>
                    <a:schemeClr val="accent4"/>
                  </a:solidFill>
                  <a:latin typeface="Arial" panose="020B0604020202020204" pitchFamily="34" charset="0"/>
                  <a:cs typeface="Arial" panose="020B0604020202020204" pitchFamily="34" charset="0"/>
                </a:rPr>
                <a:t>Restrospective</a:t>
              </a:r>
              <a:r>
                <a:rPr lang="fr-CH" sz="1400" b="1">
                  <a:solidFill>
                    <a:schemeClr val="accent4"/>
                  </a:solidFill>
                  <a:latin typeface="Arial" panose="020B0604020202020204" pitchFamily="34" charset="0"/>
                  <a:cs typeface="Arial" panose="020B0604020202020204" pitchFamily="34" charset="0"/>
                </a:rPr>
                <a:t> </a:t>
              </a:r>
              <a:r>
                <a:rPr lang="fr-CH" sz="1400" b="1" err="1">
                  <a:solidFill>
                    <a:schemeClr val="accent4"/>
                  </a:solidFill>
                  <a:latin typeface="Arial" panose="020B0604020202020204" pitchFamily="34" charset="0"/>
                  <a:cs typeface="Arial" panose="020B0604020202020204" pitchFamily="34" charset="0"/>
                </a:rPr>
                <a:t>review</a:t>
              </a:r>
              <a:endParaRPr lang="en-US" sz="1400" b="1">
                <a:solidFill>
                  <a:schemeClr val="accent4"/>
                </a:solidFill>
                <a:latin typeface="Arial" panose="020B0604020202020204" pitchFamily="34" charset="0"/>
                <a:cs typeface="Arial" panose="020B0604020202020204" pitchFamily="34" charset="0"/>
              </a:endParaRPr>
            </a:p>
          </p:txBody>
        </p:sp>
      </p:grpSp>
      <p:grpSp>
        <p:nvGrpSpPr>
          <p:cNvPr id="73" name="Group 72">
            <a:extLst>
              <a:ext uri="{FF2B5EF4-FFF2-40B4-BE49-F238E27FC236}">
                <a16:creationId xmlns:a16="http://schemas.microsoft.com/office/drawing/2014/main" id="{9958D525-7F51-2F3D-4271-EAA330F0E3DF}"/>
              </a:ext>
            </a:extLst>
          </p:cNvPr>
          <p:cNvGrpSpPr/>
          <p:nvPr/>
        </p:nvGrpSpPr>
        <p:grpSpPr>
          <a:xfrm>
            <a:off x="6973182" y="4557515"/>
            <a:ext cx="4732677" cy="1266510"/>
            <a:chOff x="4749455" y="4331095"/>
            <a:chExt cx="4732677" cy="1266510"/>
          </a:xfrm>
        </p:grpSpPr>
        <p:sp>
          <p:nvSpPr>
            <p:cNvPr id="64" name="Rectangle: Rounded Corners 63">
              <a:extLst>
                <a:ext uri="{FF2B5EF4-FFF2-40B4-BE49-F238E27FC236}">
                  <a16:creationId xmlns:a16="http://schemas.microsoft.com/office/drawing/2014/main" id="{10FC5A0A-5564-0656-3DC1-3D0F3074EEA4}"/>
                </a:ext>
              </a:extLst>
            </p:cNvPr>
            <p:cNvSpPr/>
            <p:nvPr/>
          </p:nvSpPr>
          <p:spPr>
            <a:xfrm>
              <a:off x="4924308" y="4589116"/>
              <a:ext cx="4292124" cy="1008489"/>
            </a:xfrm>
            <a:prstGeom prst="roundRect">
              <a:avLst>
                <a:gd name="adj" fmla="val 3276"/>
              </a:avLst>
            </a:prstGeom>
            <a:solidFill>
              <a:srgbClr val="F0D5E0">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5" name="Content Placeholder 2">
              <a:extLst>
                <a:ext uri="{FF2B5EF4-FFF2-40B4-BE49-F238E27FC236}">
                  <a16:creationId xmlns:a16="http://schemas.microsoft.com/office/drawing/2014/main" id="{84926A49-4C19-F23C-45FF-4D907E3620E3}"/>
                </a:ext>
              </a:extLst>
            </p:cNvPr>
            <p:cNvSpPr txBox="1">
              <a:spLocks/>
            </p:cNvSpPr>
            <p:nvPr/>
          </p:nvSpPr>
          <p:spPr>
            <a:xfrm>
              <a:off x="5193357" y="4631527"/>
              <a:ext cx="2960270" cy="2705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400" b="1">
                  <a:solidFill>
                    <a:schemeClr val="accent4"/>
                  </a:solidFill>
                  <a:latin typeface="Arial" panose="020B0604020202020204" pitchFamily="34" charset="0"/>
                  <a:cs typeface="Arial" panose="020B0604020202020204" pitchFamily="34" charset="0"/>
                </a:rPr>
                <a:t>Machine learning model training</a:t>
              </a:r>
              <a:endParaRPr lang="en-US" sz="1400">
                <a:solidFill>
                  <a:schemeClr val="accent4"/>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E14BCB4B-C104-DD7C-1D20-0A662CD70C57}"/>
                </a:ext>
              </a:extLst>
            </p:cNvPr>
            <p:cNvSpPr txBox="1"/>
            <p:nvPr/>
          </p:nvSpPr>
          <p:spPr>
            <a:xfrm>
              <a:off x="5190008" y="4902123"/>
              <a:ext cx="4292124" cy="646331"/>
            </a:xfrm>
            <a:prstGeom prst="rect">
              <a:avLst/>
            </a:prstGeom>
            <a:noFill/>
          </p:spPr>
          <p:txBody>
            <a:bodyPr wrap="square">
              <a:spAutoFit/>
            </a:bodyPr>
            <a:lstStyle/>
            <a:p>
              <a:pPr marL="171450" indent="-171450">
                <a:buFont typeface="Arial" panose="020B0604020202020204" pitchFamily="34" charset="0"/>
                <a:buChar char="•"/>
              </a:pPr>
              <a:r>
                <a:rPr lang="en-US" sz="1200">
                  <a:solidFill>
                    <a:schemeClr val="accent4"/>
                  </a:solidFill>
                  <a:latin typeface="Arial" panose="020B0604020202020204" pitchFamily="34" charset="0"/>
                  <a:cs typeface="Arial" panose="020B0604020202020204" pitchFamily="34" charset="0"/>
                </a:rPr>
                <a:t>7 ML algorithms × 13 feature selection methods (ICL)</a:t>
              </a:r>
            </a:p>
            <a:p>
              <a:pPr marL="171450" indent="-171450">
                <a:buFont typeface="Arial" panose="020B0604020202020204" pitchFamily="34" charset="0"/>
                <a:buChar char="•"/>
              </a:pPr>
              <a:r>
                <a:rPr lang="en-US" sz="1200">
                  <a:solidFill>
                    <a:schemeClr val="accent4"/>
                  </a:solidFill>
                  <a:latin typeface="Arial" panose="020B0604020202020204" pitchFamily="34" charset="0"/>
                  <a:cs typeface="Arial" panose="020B0604020202020204" pitchFamily="34" charset="0"/>
                </a:rPr>
                <a:t>Radiomic-only, clinical-only, and combined models</a:t>
              </a:r>
            </a:p>
            <a:p>
              <a:pPr marL="171450" indent="-171450">
                <a:buFont typeface="Arial" panose="020B0604020202020204" pitchFamily="34" charset="0"/>
                <a:buChar char="•"/>
              </a:pPr>
              <a:r>
                <a:rPr lang="en-US" sz="1200">
                  <a:solidFill>
                    <a:schemeClr val="accent4"/>
                  </a:solidFill>
                  <a:latin typeface="Arial" panose="020B0604020202020204" pitchFamily="34" charset="0"/>
                  <a:cs typeface="Arial" panose="020B0604020202020204" pitchFamily="34" charset="0"/>
                </a:rPr>
                <a:t>Unsupervised clustering to define risk groups</a:t>
              </a:r>
            </a:p>
          </p:txBody>
        </p:sp>
        <p:pic>
          <p:nvPicPr>
            <p:cNvPr id="72" name="Graphic 71" descr="Computer with solid fill">
              <a:extLst>
                <a:ext uri="{FF2B5EF4-FFF2-40B4-BE49-F238E27FC236}">
                  <a16:creationId xmlns:a16="http://schemas.microsoft.com/office/drawing/2014/main" id="{33C89BBA-2D0C-F15A-CC5D-D18D32F076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9455" y="4331095"/>
              <a:ext cx="531434" cy="531434"/>
            </a:xfrm>
            <a:prstGeom prst="rect">
              <a:avLst/>
            </a:prstGeom>
          </p:spPr>
        </p:pic>
      </p:grpSp>
      <p:cxnSp>
        <p:nvCxnSpPr>
          <p:cNvPr id="77" name="Connector: Elbow 76">
            <a:extLst>
              <a:ext uri="{FF2B5EF4-FFF2-40B4-BE49-F238E27FC236}">
                <a16:creationId xmlns:a16="http://schemas.microsoft.com/office/drawing/2014/main" id="{9C0BB54B-BB6B-1953-E7D7-D4EA42343AD1}"/>
              </a:ext>
            </a:extLst>
          </p:cNvPr>
          <p:cNvCxnSpPr>
            <a:stCxn id="23" idx="3"/>
            <a:endCxn id="18" idx="0"/>
          </p:cNvCxnSpPr>
          <p:nvPr/>
        </p:nvCxnSpPr>
        <p:spPr>
          <a:xfrm>
            <a:off x="8287733" y="2279432"/>
            <a:ext cx="1083574" cy="675978"/>
          </a:xfrm>
          <a:prstGeom prst="bentConnector2">
            <a:avLst/>
          </a:prstGeom>
          <a:ln w="28575">
            <a:solidFill>
              <a:srgbClr val="E61461"/>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48E487C2-84AC-4403-C37D-3013D030FC41}"/>
              </a:ext>
            </a:extLst>
          </p:cNvPr>
          <p:cNvCxnSpPr>
            <a:stCxn id="16" idx="2"/>
            <a:endCxn id="64" idx="0"/>
          </p:cNvCxnSpPr>
          <p:nvPr/>
        </p:nvCxnSpPr>
        <p:spPr>
          <a:xfrm>
            <a:off x="9283581" y="3730081"/>
            <a:ext cx="10516" cy="1085455"/>
          </a:xfrm>
          <a:prstGeom prst="straightConnector1">
            <a:avLst/>
          </a:prstGeom>
          <a:ln w="28575">
            <a:solidFill>
              <a:srgbClr val="E61461"/>
            </a:solidFill>
            <a:tailEnd type="triangle"/>
          </a:ln>
        </p:spPr>
        <p:style>
          <a:lnRef idx="2">
            <a:schemeClr val="accent1"/>
          </a:lnRef>
          <a:fillRef idx="0">
            <a:schemeClr val="accent1"/>
          </a:fillRef>
          <a:effectRef idx="1">
            <a:schemeClr val="accent1"/>
          </a:effectRef>
          <a:fontRef idx="minor">
            <a:schemeClr val="tx1"/>
          </a:fontRef>
        </p:style>
      </p:cxnSp>
      <p:sp>
        <p:nvSpPr>
          <p:cNvPr id="25" name="Content Placeholder 2">
            <a:extLst>
              <a:ext uri="{FF2B5EF4-FFF2-40B4-BE49-F238E27FC236}">
                <a16:creationId xmlns:a16="http://schemas.microsoft.com/office/drawing/2014/main" id="{3E24B13B-1E0C-F726-BFA3-4669E29C48FE}"/>
              </a:ext>
            </a:extLst>
          </p:cNvPr>
          <p:cNvSpPr txBox="1">
            <a:spLocks/>
          </p:cNvSpPr>
          <p:nvPr/>
        </p:nvSpPr>
        <p:spPr>
          <a:xfrm>
            <a:off x="7607475" y="3982544"/>
            <a:ext cx="3387893" cy="621057"/>
          </a:xfrm>
          <a:prstGeom prst="rect">
            <a:avLst/>
          </a:prstGeom>
          <a:solidFill>
            <a:srgbClr val="E6146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a:solidFill>
                  <a:schemeClr val="bg1"/>
                </a:solidFill>
                <a:latin typeface="Arial" panose="020B0604020202020204" pitchFamily="34" charset="0"/>
                <a:cs typeface="Arial" panose="020B0604020202020204" pitchFamily="34" charset="0"/>
              </a:rPr>
              <a:t>Radiomic features derived from segmented masks and baseline clinical variables were used to predict 12-month mortality</a:t>
            </a:r>
            <a:endParaRPr lang="en-US" sz="1200">
              <a:solidFill>
                <a:schemeClr val="bg1"/>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744D89BE-D6C9-DD3C-B3EF-88C2EE3D320E}"/>
              </a:ext>
            </a:extLst>
          </p:cNvPr>
          <p:cNvSpPr txBox="1"/>
          <p:nvPr/>
        </p:nvSpPr>
        <p:spPr>
          <a:xfrm>
            <a:off x="5150509" y="5947735"/>
            <a:ext cx="4526452" cy="286682"/>
          </a:xfrm>
          <a:prstGeom prst="rect">
            <a:avLst/>
          </a:prstGeom>
          <a:solidFill>
            <a:srgbClr val="E61461"/>
          </a:solidFill>
        </p:spPr>
        <p:txBody>
          <a:bodyPr wrap="square">
            <a:spAutoFit/>
          </a:bodyPr>
          <a:lstStyle/>
          <a:p>
            <a:pPr algn="ctr">
              <a:lnSpc>
                <a:spcPct val="115000"/>
              </a:lnSpc>
              <a:spcAft>
                <a:spcPts val="800"/>
              </a:spcAft>
            </a:pPr>
            <a:r>
              <a:rPr lang="en-US" sz="1200" b="1" kern="100">
                <a:solidFill>
                  <a:schemeClr val="bg1"/>
                </a:solidFill>
                <a:effectLst/>
                <a:latin typeface="Arial" panose="020B0604020202020204" pitchFamily="34" charset="0"/>
                <a:ea typeface="Aptos" panose="020B0004020202020204" pitchFamily="34" charset="0"/>
                <a:cs typeface="Arial" panose="020B0604020202020204" pitchFamily="34" charset="0"/>
              </a:rPr>
              <a:t>Model performance was evaluated on the AP-HP cohort. </a:t>
            </a:r>
          </a:p>
        </p:txBody>
      </p:sp>
    </p:spTree>
    <p:extLst>
      <p:ext uri="{BB962C8B-B14F-4D97-AF65-F5344CB8AC3E}">
        <p14:creationId xmlns:p14="http://schemas.microsoft.com/office/powerpoint/2010/main" val="1269201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0EA44-BE6D-2D78-4B20-4BC4F463ED4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F6B3939-1230-76A3-4BB3-E7F58474C1D8}"/>
              </a:ext>
            </a:extLst>
          </p:cNvPr>
          <p:cNvSpPr/>
          <p:nvPr/>
        </p:nvSpPr>
        <p:spPr>
          <a:xfrm>
            <a:off x="5550074" y="2284913"/>
            <a:ext cx="2190763" cy="3358535"/>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9" name="Rectangle: Rounded Corners 8">
            <a:extLst>
              <a:ext uri="{FF2B5EF4-FFF2-40B4-BE49-F238E27FC236}">
                <a16:creationId xmlns:a16="http://schemas.microsoft.com/office/drawing/2014/main" id="{15E70B02-92D0-D19B-58FE-F6B3568BB60F}"/>
              </a:ext>
            </a:extLst>
          </p:cNvPr>
          <p:cNvSpPr/>
          <p:nvPr/>
        </p:nvSpPr>
        <p:spPr>
          <a:xfrm>
            <a:off x="591653" y="4020502"/>
            <a:ext cx="4841865" cy="2257015"/>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 name="Rectangle: Rounded Corners 5">
            <a:extLst>
              <a:ext uri="{FF2B5EF4-FFF2-40B4-BE49-F238E27FC236}">
                <a16:creationId xmlns:a16="http://schemas.microsoft.com/office/drawing/2014/main" id="{4E9A5DF0-D30B-6C77-FD4A-838CB30E1B3A}"/>
              </a:ext>
            </a:extLst>
          </p:cNvPr>
          <p:cNvSpPr/>
          <p:nvPr/>
        </p:nvSpPr>
        <p:spPr>
          <a:xfrm>
            <a:off x="352426" y="832388"/>
            <a:ext cx="7551214" cy="5497951"/>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60022688-2FB1-92A0-8891-DD7633A8F1F3}"/>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err="1">
                <a:solidFill>
                  <a:schemeClr val="bg1"/>
                </a:solidFill>
                <a:effectLst/>
                <a:latin typeface="Arial" panose="020B0604020202020204" pitchFamily="34" charset="0"/>
              </a:rPr>
              <a:t>Results</a:t>
            </a:r>
            <a:endParaRPr lang="en-US" b="1" i="0">
              <a:solidFill>
                <a:schemeClr val="bg1"/>
              </a:solidFill>
              <a:effectLst/>
            </a:endParaRPr>
          </a:p>
        </p:txBody>
      </p:sp>
      <p:grpSp>
        <p:nvGrpSpPr>
          <p:cNvPr id="27" name="Group 26">
            <a:extLst>
              <a:ext uri="{FF2B5EF4-FFF2-40B4-BE49-F238E27FC236}">
                <a16:creationId xmlns:a16="http://schemas.microsoft.com/office/drawing/2014/main" id="{15A934B7-1BB3-FA93-3E6E-C578F019727A}"/>
              </a:ext>
            </a:extLst>
          </p:cNvPr>
          <p:cNvGrpSpPr/>
          <p:nvPr/>
        </p:nvGrpSpPr>
        <p:grpSpPr>
          <a:xfrm>
            <a:off x="555809" y="1315566"/>
            <a:ext cx="4844866" cy="2455467"/>
            <a:chOff x="559694" y="1487504"/>
            <a:chExt cx="4844866" cy="2687657"/>
          </a:xfrm>
        </p:grpSpPr>
        <p:sp>
          <p:nvSpPr>
            <p:cNvPr id="7" name="Rectangle: Rounded Corners 6">
              <a:extLst>
                <a:ext uri="{FF2B5EF4-FFF2-40B4-BE49-F238E27FC236}">
                  <a16:creationId xmlns:a16="http://schemas.microsoft.com/office/drawing/2014/main" id="{14B582A1-D334-9352-FF37-0E603EC5B64B}"/>
                </a:ext>
              </a:extLst>
            </p:cNvPr>
            <p:cNvSpPr/>
            <p:nvPr/>
          </p:nvSpPr>
          <p:spPr>
            <a:xfrm>
              <a:off x="562695" y="1669451"/>
              <a:ext cx="4841865" cy="2505710"/>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12" name="Group 11">
              <a:extLst>
                <a:ext uri="{FF2B5EF4-FFF2-40B4-BE49-F238E27FC236}">
                  <a16:creationId xmlns:a16="http://schemas.microsoft.com/office/drawing/2014/main" id="{8B03AD71-2BF4-75D0-5619-BEEC2015E178}"/>
                </a:ext>
              </a:extLst>
            </p:cNvPr>
            <p:cNvGrpSpPr/>
            <p:nvPr/>
          </p:nvGrpSpPr>
          <p:grpSpPr>
            <a:xfrm>
              <a:off x="559694" y="1487504"/>
              <a:ext cx="2352628" cy="316725"/>
              <a:chOff x="1675429" y="1519199"/>
              <a:chExt cx="1779770" cy="256443"/>
            </a:xfrm>
            <a:solidFill>
              <a:srgbClr val="F0D5E0"/>
            </a:solidFill>
          </p:grpSpPr>
          <p:sp>
            <p:nvSpPr>
              <p:cNvPr id="14" name="Rectangle: Rounded Corners 13">
                <a:extLst>
                  <a:ext uri="{FF2B5EF4-FFF2-40B4-BE49-F238E27FC236}">
                    <a16:creationId xmlns:a16="http://schemas.microsoft.com/office/drawing/2014/main" id="{4C8437FC-BFEB-8502-B038-CF7E638A7373}"/>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5" name="TextBox 14">
                <a:extLst>
                  <a:ext uri="{FF2B5EF4-FFF2-40B4-BE49-F238E27FC236}">
                    <a16:creationId xmlns:a16="http://schemas.microsoft.com/office/drawing/2014/main" id="{34951C71-7566-1190-C834-DDB99D7822D6}"/>
                  </a:ext>
                </a:extLst>
              </p:cNvPr>
              <p:cNvSpPr txBox="1"/>
              <p:nvPr/>
            </p:nvSpPr>
            <p:spPr>
              <a:xfrm>
                <a:off x="1684126" y="1519199"/>
                <a:ext cx="1771073" cy="256443"/>
              </a:xfrm>
              <a:prstGeom prst="rect">
                <a:avLst/>
              </a:prstGeom>
              <a:grpFill/>
            </p:spPr>
            <p:txBody>
              <a:bodyPr wrap="square">
                <a:spAutoFit/>
              </a:bodyPr>
              <a:lstStyle/>
              <a:p>
                <a:r>
                  <a:rPr lang="fr-CH" sz="1200" b="1">
                    <a:solidFill>
                      <a:srgbClr val="E61461"/>
                    </a:solidFill>
                    <a:latin typeface="Arial" panose="020B0604020202020204" pitchFamily="34" charset="0"/>
                    <a:cs typeface="Arial" panose="020B0604020202020204" pitchFamily="34" charset="0"/>
                  </a:rPr>
                  <a:t>Model performance</a:t>
                </a:r>
                <a:endParaRPr lang="en-US" sz="1200" b="1">
                  <a:solidFill>
                    <a:srgbClr val="E61461"/>
                  </a:solidFill>
                  <a:latin typeface="Arial" panose="020B0604020202020204" pitchFamily="34" charset="0"/>
                  <a:cs typeface="Arial" panose="020B0604020202020204" pitchFamily="34" charset="0"/>
                </a:endParaRPr>
              </a:p>
            </p:txBody>
          </p:sp>
        </p:grpSp>
      </p:grpSp>
      <p:grpSp>
        <p:nvGrpSpPr>
          <p:cNvPr id="17" name="Group 16">
            <a:extLst>
              <a:ext uri="{FF2B5EF4-FFF2-40B4-BE49-F238E27FC236}">
                <a16:creationId xmlns:a16="http://schemas.microsoft.com/office/drawing/2014/main" id="{011A6642-59A8-9AF4-535B-70328B697E61}"/>
              </a:ext>
            </a:extLst>
          </p:cNvPr>
          <p:cNvGrpSpPr/>
          <p:nvPr/>
        </p:nvGrpSpPr>
        <p:grpSpPr>
          <a:xfrm>
            <a:off x="5527347" y="1996533"/>
            <a:ext cx="2488453" cy="461667"/>
            <a:chOff x="-1343760" y="3998800"/>
            <a:chExt cx="2446663" cy="276688"/>
          </a:xfrm>
          <a:solidFill>
            <a:srgbClr val="F0D5E0"/>
          </a:solidFill>
        </p:grpSpPr>
        <p:sp>
          <p:nvSpPr>
            <p:cNvPr id="20" name="Rectangle: Rounded Corners 19">
              <a:extLst>
                <a:ext uri="{FF2B5EF4-FFF2-40B4-BE49-F238E27FC236}">
                  <a16:creationId xmlns:a16="http://schemas.microsoft.com/office/drawing/2014/main" id="{46443701-175A-BDAF-3A7F-02AE9D5118CE}"/>
                </a:ext>
              </a:extLst>
            </p:cNvPr>
            <p:cNvSpPr/>
            <p:nvPr/>
          </p:nvSpPr>
          <p:spPr>
            <a:xfrm>
              <a:off x="-1317393" y="3998800"/>
              <a:ext cx="2152779" cy="25587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1" name="TextBox 20">
              <a:extLst>
                <a:ext uri="{FF2B5EF4-FFF2-40B4-BE49-F238E27FC236}">
                  <a16:creationId xmlns:a16="http://schemas.microsoft.com/office/drawing/2014/main" id="{51280651-AF87-70C4-247D-876BFB45793A}"/>
                </a:ext>
              </a:extLst>
            </p:cNvPr>
            <p:cNvSpPr txBox="1"/>
            <p:nvPr/>
          </p:nvSpPr>
          <p:spPr>
            <a:xfrm>
              <a:off x="-1343760" y="3998801"/>
              <a:ext cx="2446663" cy="276687"/>
            </a:xfrm>
            <a:prstGeom prst="rect">
              <a:avLst/>
            </a:prstGeom>
            <a:noFill/>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Objective response rates by radiomic risk group</a:t>
              </a:r>
            </a:p>
          </p:txBody>
        </p:sp>
      </p:grpSp>
      <p:graphicFrame>
        <p:nvGraphicFramePr>
          <p:cNvPr id="10" name="Table 9">
            <a:extLst>
              <a:ext uri="{FF2B5EF4-FFF2-40B4-BE49-F238E27FC236}">
                <a16:creationId xmlns:a16="http://schemas.microsoft.com/office/drawing/2014/main" id="{A1535F9F-5DA1-53F4-2293-B1ACE59EE0FD}"/>
              </a:ext>
            </a:extLst>
          </p:cNvPr>
          <p:cNvGraphicFramePr>
            <a:graphicFrameLocks noGrp="1"/>
          </p:cNvGraphicFramePr>
          <p:nvPr>
            <p:extLst>
              <p:ext uri="{D42A27DB-BD31-4B8C-83A1-F6EECF244321}">
                <p14:modId xmlns:p14="http://schemas.microsoft.com/office/powerpoint/2010/main" val="55737438"/>
              </p:ext>
            </p:extLst>
          </p:nvPr>
        </p:nvGraphicFramePr>
        <p:xfrm>
          <a:off x="694944" y="4345982"/>
          <a:ext cx="4452678" cy="1863067"/>
        </p:xfrm>
        <a:graphic>
          <a:graphicData uri="http://schemas.openxmlformats.org/drawingml/2006/table">
            <a:tbl>
              <a:tblPr/>
              <a:tblGrid>
                <a:gridCol w="816900">
                  <a:extLst>
                    <a:ext uri="{9D8B030D-6E8A-4147-A177-3AD203B41FA5}">
                      <a16:colId xmlns:a16="http://schemas.microsoft.com/office/drawing/2014/main" val="2812194008"/>
                    </a:ext>
                  </a:extLst>
                </a:gridCol>
                <a:gridCol w="1242608">
                  <a:extLst>
                    <a:ext uri="{9D8B030D-6E8A-4147-A177-3AD203B41FA5}">
                      <a16:colId xmlns:a16="http://schemas.microsoft.com/office/drawing/2014/main" val="341253207"/>
                    </a:ext>
                  </a:extLst>
                </a:gridCol>
                <a:gridCol w="1242608">
                  <a:extLst>
                    <a:ext uri="{9D8B030D-6E8A-4147-A177-3AD203B41FA5}">
                      <a16:colId xmlns:a16="http://schemas.microsoft.com/office/drawing/2014/main" val="356055801"/>
                    </a:ext>
                  </a:extLst>
                </a:gridCol>
                <a:gridCol w="1150562">
                  <a:extLst>
                    <a:ext uri="{9D8B030D-6E8A-4147-A177-3AD203B41FA5}">
                      <a16:colId xmlns:a16="http://schemas.microsoft.com/office/drawing/2014/main" val="4142098156"/>
                    </a:ext>
                  </a:extLst>
                </a:gridCol>
              </a:tblGrid>
              <a:tr h="300967">
                <a:tc>
                  <a:txBody>
                    <a:bodyPr/>
                    <a:lstStyle/>
                    <a:p>
                      <a:pPr algn="ctr" fontAlgn="ctr"/>
                      <a:r>
                        <a:rPr lang="en-US" sz="1000" b="1" i="0" u="none" strike="noStrike">
                          <a:solidFill>
                            <a:srgbClr val="E8E8E8"/>
                          </a:solidFill>
                          <a:effectLst/>
                          <a:latin typeface="Arial" panose="020B0604020202020204" pitchFamily="34" charset="0"/>
                          <a:cs typeface="Arial" panose="020B0604020202020204" pitchFamily="34" charset="0"/>
                        </a:rPr>
                        <a:t>Cohort</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000" b="1" i="0" u="none" strike="noStrike">
                          <a:solidFill>
                            <a:srgbClr val="E8E8E8"/>
                          </a:solidFill>
                          <a:effectLst/>
                          <a:latin typeface="Arial" panose="020B0604020202020204" pitchFamily="34" charset="0"/>
                          <a:cs typeface="Arial" panose="020B0604020202020204" pitchFamily="34" charset="0"/>
                        </a:rPr>
                        <a:t>Risk Group</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000" b="1" i="0" u="none" strike="noStrike">
                          <a:solidFill>
                            <a:srgbClr val="E8E8E8"/>
                          </a:solidFill>
                          <a:effectLst/>
                          <a:latin typeface="Arial" panose="020B0604020202020204" pitchFamily="34" charset="0"/>
                          <a:cs typeface="Arial" panose="020B0604020202020204" pitchFamily="34" charset="0"/>
                        </a:rPr>
                        <a:t>OS (months)</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000" b="1" i="0" u="none" strike="noStrike">
                          <a:solidFill>
                            <a:srgbClr val="E8E8E8"/>
                          </a:solidFill>
                          <a:effectLst/>
                          <a:latin typeface="Arial" panose="020B0604020202020204" pitchFamily="34" charset="0"/>
                          <a:cs typeface="Arial" panose="020B0604020202020204" pitchFamily="34" charset="0"/>
                        </a:rPr>
                        <a:t>PFS (months)</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extLst>
                  <a:ext uri="{0D108BD9-81ED-4DB2-BD59-A6C34878D82A}">
                    <a16:rowId xmlns:a16="http://schemas.microsoft.com/office/drawing/2014/main" val="3404134962"/>
                  </a:ext>
                </a:extLst>
              </a:tr>
              <a:tr h="280994">
                <a:tc rowSpan="3">
                  <a:txBody>
                    <a:bodyPr/>
                    <a:lstStyle/>
                    <a:p>
                      <a:pPr algn="ctr" fontAlgn="ctr"/>
                      <a:r>
                        <a:rPr lang="en-US" sz="1000" b="1" i="0" u="none" strike="noStrike">
                          <a:solidFill>
                            <a:srgbClr val="004B87"/>
                          </a:solidFill>
                          <a:effectLst/>
                          <a:latin typeface="Arial" panose="020B0604020202020204" pitchFamily="34" charset="0"/>
                          <a:cs typeface="Arial" panose="020B0604020202020204" pitchFamily="34" charset="0"/>
                        </a:rPr>
                        <a:t>ICL</a:t>
                      </a:r>
                    </a:p>
                  </a:txBody>
                  <a:tcPr marL="6350" marR="6350" marT="6350" marB="0" anchor="ctr">
                    <a:lnL w="1270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905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000" b="0" i="0" u="none" strike="noStrike">
                          <a:solidFill>
                            <a:srgbClr val="004B87"/>
                          </a:solidFill>
                          <a:effectLst/>
                          <a:latin typeface="Arial" panose="020B0604020202020204" pitchFamily="34" charset="0"/>
                          <a:cs typeface="Arial" panose="020B0604020202020204" pitchFamily="34" charset="0"/>
                        </a:rPr>
                        <a:t>High-risk</a:t>
                      </a:r>
                    </a:p>
                  </a:txBody>
                  <a:tcPr marL="6350" marR="6350" marT="6350" marB="0" anchor="ctr">
                    <a:lnL w="12700" cap="flat" cmpd="sng" algn="ctr">
                      <a:solidFill>
                        <a:srgbClr val="DB0B5B"/>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cs typeface="Arial" panose="020B0604020202020204" pitchFamily="34" charset="0"/>
                        </a:rPr>
                        <a:t>5.6</a:t>
                      </a:r>
                      <a:r>
                        <a:rPr lang="en-US" sz="1000" b="0" i="0" u="none" strike="noStrike">
                          <a:solidFill>
                            <a:srgbClr val="004B87"/>
                          </a:solidFill>
                          <a:effectLst/>
                          <a:latin typeface="Arial" panose="020B0604020202020204" pitchFamily="34" charset="0"/>
                          <a:cs typeface="Arial" panose="020B0604020202020204" pitchFamily="34" charset="0"/>
                        </a:rPr>
                        <a:t> </a:t>
                      </a:r>
                    </a:p>
                    <a:p>
                      <a:pPr algn="ctr" fontAlgn="ctr"/>
                      <a:r>
                        <a:rPr lang="en-US" sz="1000" b="0" i="0" u="none" strike="noStrike">
                          <a:solidFill>
                            <a:srgbClr val="004B87"/>
                          </a:solidFill>
                          <a:effectLst/>
                          <a:latin typeface="Arial" panose="020B0604020202020204" pitchFamily="34" charset="0"/>
                          <a:cs typeface="Arial" panose="020B0604020202020204" pitchFamily="34" charset="0"/>
                        </a:rPr>
                        <a:t>(95% CI: 2.2–6.0)</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270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cs typeface="Arial" panose="020B0604020202020204" pitchFamily="34" charset="0"/>
                        </a:rPr>
                        <a:t>2.4</a:t>
                      </a:r>
                      <a:r>
                        <a:rPr lang="en-US" sz="1000" b="0" i="0" u="none" strike="noStrike">
                          <a:solidFill>
                            <a:srgbClr val="004B87"/>
                          </a:solidFill>
                          <a:effectLst/>
                          <a:latin typeface="Arial" panose="020B0604020202020204" pitchFamily="34" charset="0"/>
                          <a:cs typeface="Arial" panose="020B0604020202020204" pitchFamily="34" charset="0"/>
                        </a:rPr>
                        <a:t> </a:t>
                      </a:r>
                    </a:p>
                    <a:p>
                      <a:pPr algn="ctr" fontAlgn="ctr"/>
                      <a:r>
                        <a:rPr lang="en-US" sz="1000" b="0" i="0" u="none" strike="noStrike">
                          <a:solidFill>
                            <a:srgbClr val="004B87"/>
                          </a:solidFill>
                          <a:effectLst/>
                          <a:latin typeface="Arial" panose="020B0604020202020204" pitchFamily="34" charset="0"/>
                          <a:cs typeface="Arial" panose="020B0604020202020204" pitchFamily="34" charset="0"/>
                        </a:rPr>
                        <a:t>(95% CI: 1.7–5.7)</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852187537"/>
                  </a:ext>
                </a:extLst>
              </a:tr>
              <a:tr h="280994">
                <a:tc vMerge="1">
                  <a:txBody>
                    <a:bodyPr/>
                    <a:lstStyle/>
                    <a:p>
                      <a:endParaRPr lang="en-US"/>
                    </a:p>
                  </a:txBody>
                  <a:tcPr/>
                </a:tc>
                <a:tc>
                  <a:txBody>
                    <a:bodyPr/>
                    <a:lstStyle/>
                    <a:p>
                      <a:pPr algn="ctr" fontAlgn="ctr"/>
                      <a:r>
                        <a:rPr lang="en-US" sz="1000" b="0" i="0" u="none" strike="noStrike">
                          <a:solidFill>
                            <a:srgbClr val="004B87"/>
                          </a:solidFill>
                          <a:effectLst/>
                          <a:latin typeface="Arial" panose="020B0604020202020204" pitchFamily="34" charset="0"/>
                          <a:cs typeface="Arial" panose="020B0604020202020204" pitchFamily="34" charset="0"/>
                        </a:rPr>
                        <a:t>Low-risk</a:t>
                      </a:r>
                    </a:p>
                  </a:txBody>
                  <a:tcPr marL="6350" marR="6350" marT="6350" marB="0" anchor="ctr">
                    <a:lnL w="12700" cap="flat" cmpd="sng" algn="ctr">
                      <a:solidFill>
                        <a:srgbClr val="DB0B5B"/>
                      </a:solidFill>
                      <a:prstDash val="solid"/>
                      <a:round/>
                      <a:headEnd type="none" w="med" len="med"/>
                      <a:tailEnd type="none" w="med" len="med"/>
                    </a:lnL>
                    <a:lnR w="12700" cap="flat" cmpd="sng" algn="ctr">
                      <a:solidFill>
                        <a:srgbClr val="E61461"/>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4B87"/>
                          </a:solidFill>
                          <a:effectLst/>
                          <a:latin typeface="Arial" panose="020B0604020202020204" pitchFamily="34" charset="0"/>
                          <a:cs typeface="Arial" panose="020B0604020202020204" pitchFamily="34" charset="0"/>
                        </a:rPr>
                        <a:t>28.2 </a:t>
                      </a:r>
                    </a:p>
                    <a:p>
                      <a:pPr algn="ctr" fontAlgn="ctr"/>
                      <a:r>
                        <a:rPr lang="en-US" sz="1000" b="0" i="0" u="none" strike="noStrike">
                          <a:solidFill>
                            <a:srgbClr val="004B87"/>
                          </a:solidFill>
                          <a:effectLst/>
                          <a:latin typeface="Arial" panose="020B0604020202020204" pitchFamily="34" charset="0"/>
                          <a:cs typeface="Arial" panose="020B0604020202020204" pitchFamily="34" charset="0"/>
                        </a:rPr>
                        <a:t>(95% CI: 18.1–38.6)</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4B87"/>
                          </a:solidFill>
                          <a:effectLst/>
                          <a:latin typeface="Arial" panose="020B0604020202020204" pitchFamily="34" charset="0"/>
                          <a:cs typeface="Arial" panose="020B0604020202020204" pitchFamily="34" charset="0"/>
                        </a:rPr>
                        <a:t>14.6 </a:t>
                      </a:r>
                    </a:p>
                    <a:p>
                      <a:pPr algn="ctr" fontAlgn="ctr"/>
                      <a:r>
                        <a:rPr lang="en-US" sz="1000" b="0" i="0" u="none" strike="noStrike">
                          <a:solidFill>
                            <a:srgbClr val="004B87"/>
                          </a:solidFill>
                          <a:effectLst/>
                          <a:latin typeface="Arial" panose="020B0604020202020204" pitchFamily="34" charset="0"/>
                          <a:cs typeface="Arial" panose="020B0604020202020204" pitchFamily="34" charset="0"/>
                        </a:rPr>
                        <a:t>(95% CI: 8.8–18.1)</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915312425"/>
                  </a:ext>
                </a:extLst>
              </a:tr>
              <a:tr h="143364">
                <a:tc vMerge="1">
                  <a:txBody>
                    <a:bodyPr/>
                    <a:lstStyle/>
                    <a:p>
                      <a:endParaRPr lang="en-US"/>
                    </a:p>
                  </a:txBody>
                  <a:tcPr/>
                </a:tc>
                <a:tc>
                  <a:txBody>
                    <a:bodyPr/>
                    <a:lstStyle/>
                    <a:p>
                      <a:pPr algn="ctr" fontAlgn="ctr"/>
                      <a:r>
                        <a:rPr lang="en-US" sz="1000" b="1" i="1" u="none" strike="noStrike">
                          <a:solidFill>
                            <a:srgbClr val="004B87"/>
                          </a:solidFill>
                          <a:effectLst/>
                          <a:latin typeface="Arial" panose="020B0604020202020204" pitchFamily="34" charset="0"/>
                          <a:cs typeface="Arial" panose="020B0604020202020204" pitchFamily="34" charset="0"/>
                        </a:rPr>
                        <a:t>p</a:t>
                      </a:r>
                      <a:r>
                        <a:rPr lang="en-US" sz="1000" b="1" i="0" u="none" strike="noStrike">
                          <a:solidFill>
                            <a:srgbClr val="004B87"/>
                          </a:solidFill>
                          <a:effectLst/>
                          <a:latin typeface="Arial" panose="020B0604020202020204" pitchFamily="34" charset="0"/>
                          <a:cs typeface="Arial" panose="020B0604020202020204" pitchFamily="34" charset="0"/>
                        </a:rPr>
                        <a:t>-value</a:t>
                      </a:r>
                    </a:p>
                  </a:txBody>
                  <a:tcPr marL="6350" marR="6350" marT="6350" marB="0" anchor="ctr">
                    <a:lnL w="12700" cap="flat" cmpd="sng" algn="ctr">
                      <a:solidFill>
                        <a:srgbClr val="DB0B5B"/>
                      </a:solidFill>
                      <a:prstDash val="solid"/>
                      <a:round/>
                      <a:headEnd type="none" w="med" len="med"/>
                      <a:tailEnd type="none" w="med" len="med"/>
                    </a:lnL>
                    <a:lnR w="12700" cap="flat" cmpd="sng" algn="ctr">
                      <a:solidFill>
                        <a:srgbClr val="E61461"/>
                      </a:solidFill>
                      <a:prstDash val="solid"/>
                      <a:round/>
                      <a:headEnd type="none" w="med" len="med"/>
                      <a:tailEnd type="none" w="med" len="med"/>
                    </a:lnR>
                    <a:lnT w="6350" cap="flat" cmpd="sng" algn="ctr">
                      <a:solidFill>
                        <a:srgbClr val="DB0B5B"/>
                      </a:solidFill>
                      <a:prstDash val="solid"/>
                      <a:round/>
                      <a:headEnd type="none" w="med" len="med"/>
                      <a:tailEnd type="none" w="med" len="med"/>
                    </a:lnT>
                    <a:lnB w="190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cs typeface="Arial" panose="020B0604020202020204" pitchFamily="34" charset="0"/>
                        </a:rPr>
                        <a:t>&lt; 0.001</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6350" cap="flat" cmpd="sng" algn="ctr">
                      <a:solidFill>
                        <a:srgbClr val="DB0B5B"/>
                      </a:solidFill>
                      <a:prstDash val="solid"/>
                      <a:round/>
                      <a:headEnd type="none" w="med" len="med"/>
                      <a:tailEnd type="none" w="med" len="med"/>
                    </a:lnT>
                    <a:lnB w="190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cs typeface="Arial" panose="020B0604020202020204" pitchFamily="34" charset="0"/>
                        </a:rPr>
                        <a:t>&lt; 0.001</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190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4061438083"/>
                  </a:ext>
                </a:extLst>
              </a:tr>
              <a:tr h="280994">
                <a:tc rowSpan="3">
                  <a:txBody>
                    <a:bodyPr/>
                    <a:lstStyle/>
                    <a:p>
                      <a:pPr algn="ctr" fontAlgn="ctr"/>
                      <a:r>
                        <a:rPr lang="en-US" sz="1000" b="1" i="0" u="none" strike="noStrike">
                          <a:solidFill>
                            <a:srgbClr val="004B87"/>
                          </a:solidFill>
                          <a:effectLst/>
                          <a:latin typeface="Arial" panose="020B0604020202020204" pitchFamily="34" charset="0"/>
                          <a:cs typeface="Arial" panose="020B0604020202020204" pitchFamily="34" charset="0"/>
                        </a:rPr>
                        <a:t>AP-HP</a:t>
                      </a:r>
                    </a:p>
                  </a:txBody>
                  <a:tcPr marL="6350" marR="6350" marT="6350" marB="0" anchor="ctr">
                    <a:lnL w="1270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1905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000" b="0" i="0" u="none" strike="noStrike">
                          <a:solidFill>
                            <a:srgbClr val="004B87"/>
                          </a:solidFill>
                          <a:effectLst/>
                          <a:latin typeface="Arial" panose="020B0604020202020204" pitchFamily="34" charset="0"/>
                          <a:cs typeface="Arial" panose="020B0604020202020204" pitchFamily="34" charset="0"/>
                        </a:rPr>
                        <a:t>High-risk</a:t>
                      </a:r>
                    </a:p>
                  </a:txBody>
                  <a:tcPr marL="6350" marR="6350" marT="6350" marB="0" anchor="ctr">
                    <a:lnL w="12700" cap="flat" cmpd="sng" algn="ctr">
                      <a:solidFill>
                        <a:srgbClr val="DB0B5B"/>
                      </a:solidFill>
                      <a:prstDash val="solid"/>
                      <a:round/>
                      <a:headEnd type="none" w="med" len="med"/>
                      <a:tailEnd type="none" w="med" len="med"/>
                    </a:lnL>
                    <a:lnR w="12700" cap="flat" cmpd="sng" algn="ctr">
                      <a:solidFill>
                        <a:srgbClr val="E61461"/>
                      </a:solidFill>
                      <a:prstDash val="solid"/>
                      <a:round/>
                      <a:headEnd type="none" w="med" len="med"/>
                      <a:tailEnd type="none" w="med" len="med"/>
                    </a:lnR>
                    <a:lnT w="190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cs typeface="Arial" panose="020B0604020202020204" pitchFamily="34" charset="0"/>
                        </a:rPr>
                        <a:t>5.8 </a:t>
                      </a:r>
                    </a:p>
                    <a:p>
                      <a:pPr algn="ctr" fontAlgn="ctr"/>
                      <a:r>
                        <a:rPr lang="en-US" sz="1000" b="0" i="0" u="none" strike="noStrike">
                          <a:solidFill>
                            <a:srgbClr val="004B87"/>
                          </a:solidFill>
                          <a:effectLst/>
                          <a:latin typeface="Arial" panose="020B0604020202020204" pitchFamily="34" charset="0"/>
                          <a:cs typeface="Arial" panose="020B0604020202020204" pitchFamily="34" charset="0"/>
                        </a:rPr>
                        <a:t>(95% CI: 2.9–10.3)</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190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cs typeface="Arial" panose="020B0604020202020204" pitchFamily="34" charset="0"/>
                        </a:rPr>
                        <a:t>2.1 </a:t>
                      </a:r>
                    </a:p>
                    <a:p>
                      <a:pPr algn="ctr" fontAlgn="ctr"/>
                      <a:r>
                        <a:rPr lang="en-US" sz="1000" b="0" i="0" u="none" strike="noStrike">
                          <a:solidFill>
                            <a:srgbClr val="004B87"/>
                          </a:solidFill>
                          <a:effectLst/>
                          <a:latin typeface="Arial" panose="020B0604020202020204" pitchFamily="34" charset="0"/>
                          <a:cs typeface="Arial" panose="020B0604020202020204" pitchFamily="34" charset="0"/>
                        </a:rPr>
                        <a:t>(95% CI: 2.0–8.4)</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DB0B5B"/>
                      </a:solidFill>
                      <a:prstDash val="solid"/>
                      <a:round/>
                      <a:headEnd type="none" w="med" len="med"/>
                      <a:tailEnd type="none" w="med" len="med"/>
                    </a:lnR>
                    <a:lnT w="190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805175608"/>
                  </a:ext>
                </a:extLst>
              </a:tr>
              <a:tr h="280994">
                <a:tc vMerge="1">
                  <a:txBody>
                    <a:bodyPr/>
                    <a:lstStyle/>
                    <a:p>
                      <a:endParaRPr lang="en-US"/>
                    </a:p>
                  </a:txBody>
                  <a:tcPr/>
                </a:tc>
                <a:tc>
                  <a:txBody>
                    <a:bodyPr/>
                    <a:lstStyle/>
                    <a:p>
                      <a:pPr algn="ctr" fontAlgn="ctr"/>
                      <a:r>
                        <a:rPr lang="en-US" sz="1000" b="0" i="0" u="none" strike="noStrike">
                          <a:solidFill>
                            <a:srgbClr val="004B87"/>
                          </a:solidFill>
                          <a:effectLst/>
                          <a:latin typeface="Arial" panose="020B0604020202020204" pitchFamily="34" charset="0"/>
                          <a:cs typeface="Arial" panose="020B0604020202020204" pitchFamily="34" charset="0"/>
                        </a:rPr>
                        <a:t>Low-risk</a:t>
                      </a:r>
                    </a:p>
                  </a:txBody>
                  <a:tcPr marL="6350" marR="6350" marT="6350" marB="0" anchor="ctr">
                    <a:lnL w="12700" cap="flat" cmpd="sng" algn="ctr">
                      <a:solidFill>
                        <a:srgbClr val="DB0B5B"/>
                      </a:solidFill>
                      <a:prstDash val="solid"/>
                      <a:round/>
                      <a:headEnd type="none" w="med" len="med"/>
                      <a:tailEnd type="none" w="med" len="med"/>
                    </a:lnL>
                    <a:lnR w="12700" cap="flat" cmpd="sng" algn="ctr">
                      <a:solidFill>
                        <a:srgbClr val="E61461"/>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cs typeface="Arial" panose="020B0604020202020204" pitchFamily="34" charset="0"/>
                        </a:rPr>
                        <a:t>15.7</a:t>
                      </a:r>
                      <a:r>
                        <a:rPr lang="en-US" sz="1000" b="0" i="0" u="none" strike="noStrike">
                          <a:solidFill>
                            <a:srgbClr val="004B87"/>
                          </a:solidFill>
                          <a:effectLst/>
                          <a:latin typeface="Arial" panose="020B0604020202020204" pitchFamily="34" charset="0"/>
                          <a:cs typeface="Arial" panose="020B0604020202020204" pitchFamily="34" charset="0"/>
                        </a:rPr>
                        <a:t> </a:t>
                      </a:r>
                    </a:p>
                    <a:p>
                      <a:pPr algn="ctr" fontAlgn="ctr"/>
                      <a:r>
                        <a:rPr lang="en-US" sz="1000" b="0" i="0" u="none" strike="noStrike">
                          <a:solidFill>
                            <a:srgbClr val="004B87"/>
                          </a:solidFill>
                          <a:effectLst/>
                          <a:latin typeface="Arial" panose="020B0604020202020204" pitchFamily="34" charset="0"/>
                          <a:cs typeface="Arial" panose="020B0604020202020204" pitchFamily="34" charset="0"/>
                        </a:rPr>
                        <a:t>(95% CI: 10.3–25.4)</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cs typeface="Arial" panose="020B0604020202020204" pitchFamily="34" charset="0"/>
                        </a:rPr>
                        <a:t>6.1</a:t>
                      </a:r>
                    </a:p>
                    <a:p>
                      <a:pPr algn="ctr" fontAlgn="ctr"/>
                      <a:r>
                        <a:rPr lang="en-US" sz="1000" b="0" i="0" u="none" strike="noStrike">
                          <a:solidFill>
                            <a:srgbClr val="004B87"/>
                          </a:solidFill>
                          <a:effectLst/>
                          <a:latin typeface="Arial" panose="020B0604020202020204" pitchFamily="34" charset="0"/>
                          <a:cs typeface="Arial" panose="020B0604020202020204" pitchFamily="34" charset="0"/>
                        </a:rPr>
                        <a:t> (95% CI: 5.0–8.4)</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057241512"/>
                  </a:ext>
                </a:extLst>
              </a:tr>
              <a:tr h="158403">
                <a:tc vMerge="1">
                  <a:txBody>
                    <a:bodyPr/>
                    <a:lstStyle/>
                    <a:p>
                      <a:endParaRPr lang="en-US"/>
                    </a:p>
                  </a:txBody>
                  <a:tcPr/>
                </a:tc>
                <a:tc>
                  <a:txBody>
                    <a:bodyPr/>
                    <a:lstStyle/>
                    <a:p>
                      <a:pPr algn="ctr" fontAlgn="ctr"/>
                      <a:r>
                        <a:rPr lang="en-US" sz="1000" b="1" i="1" u="none" strike="noStrike">
                          <a:solidFill>
                            <a:srgbClr val="004B87"/>
                          </a:solidFill>
                          <a:effectLst/>
                          <a:latin typeface="Arial" panose="020B0604020202020204" pitchFamily="34" charset="0"/>
                          <a:cs typeface="Arial" panose="020B0604020202020204" pitchFamily="34" charset="0"/>
                        </a:rPr>
                        <a:t>p</a:t>
                      </a:r>
                      <a:r>
                        <a:rPr lang="en-US" sz="1000" b="1" i="0" u="none" strike="noStrike">
                          <a:solidFill>
                            <a:srgbClr val="004B87"/>
                          </a:solidFill>
                          <a:effectLst/>
                          <a:latin typeface="Arial" panose="020B0604020202020204" pitchFamily="34" charset="0"/>
                          <a:cs typeface="Arial" panose="020B0604020202020204" pitchFamily="34" charset="0"/>
                        </a:rPr>
                        <a:t>-value</a:t>
                      </a:r>
                    </a:p>
                  </a:txBody>
                  <a:tcPr marL="6350" marR="6350" marT="6350" marB="0" anchor="ctr">
                    <a:lnL w="12700" cap="flat" cmpd="sng" algn="ctr">
                      <a:solidFill>
                        <a:srgbClr val="DB0B5B"/>
                      </a:solidFill>
                      <a:prstDash val="solid"/>
                      <a:round/>
                      <a:headEnd type="none" w="med" len="med"/>
                      <a:tailEnd type="none" w="med" len="med"/>
                    </a:lnL>
                    <a:lnR w="12700" cap="flat" cmpd="sng" algn="ctr">
                      <a:solidFill>
                        <a:srgbClr val="E61461"/>
                      </a:solidFill>
                      <a:prstDash val="solid"/>
                      <a:round/>
                      <a:headEnd type="none" w="med" len="med"/>
                      <a:tailEnd type="none" w="med" len="med"/>
                    </a:lnR>
                    <a:lnT w="635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cs typeface="Arial" panose="020B0604020202020204" pitchFamily="34" charset="0"/>
                        </a:rPr>
                        <a:t>&lt; 0.001</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E61461"/>
                      </a:solidFill>
                      <a:prstDash val="solid"/>
                      <a:round/>
                      <a:headEnd type="none" w="med" len="med"/>
                      <a:tailEnd type="none" w="med" len="med"/>
                    </a:lnR>
                    <a:lnT w="635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cs typeface="Arial" panose="020B0604020202020204" pitchFamily="34" charset="0"/>
                        </a:rPr>
                        <a:t>0.046</a:t>
                      </a:r>
                    </a:p>
                  </a:txBody>
                  <a:tcPr marL="6350" marR="6350" marT="6350" marB="0" anchor="ctr">
                    <a:lnL w="12700" cap="flat" cmpd="sng" algn="ctr">
                      <a:solidFill>
                        <a:srgbClr val="E61461"/>
                      </a:solidFill>
                      <a:prstDash val="solid"/>
                      <a:round/>
                      <a:headEnd type="none" w="med" len="med"/>
                      <a:tailEnd type="none" w="med" len="med"/>
                    </a:lnL>
                    <a:lnR w="1270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2525041186"/>
                  </a:ext>
                </a:extLst>
              </a:tr>
            </a:tbl>
          </a:graphicData>
        </a:graphic>
      </p:graphicFrame>
      <p:sp>
        <p:nvSpPr>
          <p:cNvPr id="13" name="Rectangle: Rounded Corners 12">
            <a:extLst>
              <a:ext uri="{FF2B5EF4-FFF2-40B4-BE49-F238E27FC236}">
                <a16:creationId xmlns:a16="http://schemas.microsoft.com/office/drawing/2014/main" id="{678A19F9-D170-64B1-219E-0BAA5260D2AB}"/>
              </a:ext>
            </a:extLst>
          </p:cNvPr>
          <p:cNvSpPr/>
          <p:nvPr/>
        </p:nvSpPr>
        <p:spPr>
          <a:xfrm>
            <a:off x="8132357" y="832388"/>
            <a:ext cx="3784026" cy="5497950"/>
          </a:xfrm>
          <a:prstGeom prst="roundRect">
            <a:avLst>
              <a:gd name="adj" fmla="val 2369"/>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030A821C-1B26-7EC0-441C-79FD675CAEC5}"/>
              </a:ext>
            </a:extLst>
          </p:cNvPr>
          <p:cNvSpPr/>
          <p:nvPr/>
        </p:nvSpPr>
        <p:spPr>
          <a:xfrm>
            <a:off x="8297671"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Conclusion</a:t>
            </a:r>
            <a:endParaRPr lang="en-US" b="1" i="0">
              <a:solidFill>
                <a:schemeClr val="bg1"/>
              </a:solidFill>
              <a:effectLst/>
            </a:endParaRPr>
          </a:p>
        </p:txBody>
      </p:sp>
      <p:sp>
        <p:nvSpPr>
          <p:cNvPr id="19" name="TextBox 18">
            <a:extLst>
              <a:ext uri="{FF2B5EF4-FFF2-40B4-BE49-F238E27FC236}">
                <a16:creationId xmlns:a16="http://schemas.microsoft.com/office/drawing/2014/main" id="{1A4DBC29-A5B3-4CDC-1104-1D31DD1EEE1F}"/>
              </a:ext>
            </a:extLst>
          </p:cNvPr>
          <p:cNvSpPr txBox="1"/>
          <p:nvPr/>
        </p:nvSpPr>
        <p:spPr>
          <a:xfrm>
            <a:off x="8297671" y="1335472"/>
            <a:ext cx="3698021" cy="2862322"/>
          </a:xfrm>
          <a:prstGeom prst="rect">
            <a:avLst/>
          </a:prstGeom>
          <a:noFill/>
        </p:spPr>
        <p:txBody>
          <a:bodyPr wrap="square">
            <a:spAutoFit/>
          </a:bodyPr>
          <a:lstStyle/>
          <a:p>
            <a:r>
              <a:rPr lang="en-US" sz="1800">
                <a:effectLst/>
                <a:latin typeface="Arial" panose="020B0604020202020204" pitchFamily="34" charset="0"/>
                <a:ea typeface="Aptos" panose="020B0004020202020204" pitchFamily="34" charset="0"/>
                <a:cs typeface="Arial" panose="020B0604020202020204" pitchFamily="34" charset="0"/>
              </a:rPr>
              <a:t>Radiomic-based models can predict mortality and response after ICI therapy in patients with advanced HCC. </a:t>
            </a:r>
          </a:p>
          <a:p>
            <a:endParaRPr lang="en-US" sz="1800">
              <a:effectLst/>
              <a:latin typeface="Arial" panose="020B0604020202020204" pitchFamily="34" charset="0"/>
              <a:ea typeface="Aptos" panose="020B0004020202020204" pitchFamily="34" charset="0"/>
              <a:cs typeface="Arial" panose="020B0604020202020204" pitchFamily="34" charset="0"/>
            </a:endParaRPr>
          </a:p>
          <a:p>
            <a:r>
              <a:rPr lang="en-US" sz="1800">
                <a:effectLst/>
                <a:latin typeface="Arial" panose="020B0604020202020204" pitchFamily="34" charset="0"/>
                <a:ea typeface="Aptos" panose="020B0004020202020204" pitchFamily="34" charset="0"/>
                <a:cs typeface="Arial" panose="020B0604020202020204" pitchFamily="34" charset="0"/>
              </a:rPr>
              <a:t>Deep learning in combination with machine learning model can stratify patients into risk groups, allowing for precision treatment strategies.</a:t>
            </a:r>
            <a:endParaRPr lang="en-US">
              <a:latin typeface="Arial" panose="020B0604020202020204" pitchFamily="34" charset="0"/>
              <a:cs typeface="Arial" panose="020B0604020202020204" pitchFamily="34" charset="0"/>
            </a:endParaRPr>
          </a:p>
        </p:txBody>
      </p:sp>
      <p:graphicFrame>
        <p:nvGraphicFramePr>
          <p:cNvPr id="23" name="Table 22">
            <a:extLst>
              <a:ext uri="{FF2B5EF4-FFF2-40B4-BE49-F238E27FC236}">
                <a16:creationId xmlns:a16="http://schemas.microsoft.com/office/drawing/2014/main" id="{758105EE-5BDB-8AAC-45EE-E0AB6A8E67AE}"/>
              </a:ext>
            </a:extLst>
          </p:cNvPr>
          <p:cNvGraphicFramePr>
            <a:graphicFrameLocks noGrp="1"/>
          </p:cNvGraphicFramePr>
          <p:nvPr>
            <p:extLst>
              <p:ext uri="{D42A27DB-BD31-4B8C-83A1-F6EECF244321}">
                <p14:modId xmlns:p14="http://schemas.microsoft.com/office/powerpoint/2010/main" val="1329634902"/>
              </p:ext>
            </p:extLst>
          </p:nvPr>
        </p:nvGraphicFramePr>
        <p:xfrm>
          <a:off x="694944" y="1707656"/>
          <a:ext cx="4426983" cy="1906731"/>
        </p:xfrm>
        <a:graphic>
          <a:graphicData uri="http://schemas.openxmlformats.org/drawingml/2006/table">
            <a:tbl>
              <a:tblPr/>
              <a:tblGrid>
                <a:gridCol w="857631">
                  <a:extLst>
                    <a:ext uri="{9D8B030D-6E8A-4147-A177-3AD203B41FA5}">
                      <a16:colId xmlns:a16="http://schemas.microsoft.com/office/drawing/2014/main" val="1284253768"/>
                    </a:ext>
                  </a:extLst>
                </a:gridCol>
                <a:gridCol w="1304925">
                  <a:extLst>
                    <a:ext uri="{9D8B030D-6E8A-4147-A177-3AD203B41FA5}">
                      <a16:colId xmlns:a16="http://schemas.microsoft.com/office/drawing/2014/main" val="3252120053"/>
                    </a:ext>
                  </a:extLst>
                </a:gridCol>
                <a:gridCol w="1352550">
                  <a:extLst>
                    <a:ext uri="{9D8B030D-6E8A-4147-A177-3AD203B41FA5}">
                      <a16:colId xmlns:a16="http://schemas.microsoft.com/office/drawing/2014/main" val="3329211374"/>
                    </a:ext>
                  </a:extLst>
                </a:gridCol>
                <a:gridCol w="911877">
                  <a:extLst>
                    <a:ext uri="{9D8B030D-6E8A-4147-A177-3AD203B41FA5}">
                      <a16:colId xmlns:a16="http://schemas.microsoft.com/office/drawing/2014/main" val="3099480018"/>
                    </a:ext>
                  </a:extLst>
                </a:gridCol>
              </a:tblGrid>
              <a:tr h="265952">
                <a:tc>
                  <a:txBody>
                    <a:bodyPr/>
                    <a:lstStyle/>
                    <a:p>
                      <a:pPr algn="ctr" fontAlgn="ctr"/>
                      <a:r>
                        <a:rPr lang="en-US" sz="1050" b="1" i="0" u="none" strike="noStrike">
                          <a:solidFill>
                            <a:srgbClr val="E8E8E8"/>
                          </a:solidFill>
                          <a:effectLst/>
                          <a:latin typeface="Arial" panose="020B0604020202020204" pitchFamily="34" charset="0"/>
                        </a:rPr>
                        <a:t>Model</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050" b="1" i="0" u="none" strike="noStrike">
                          <a:solidFill>
                            <a:srgbClr val="E8E8E8"/>
                          </a:solidFill>
                          <a:effectLst/>
                          <a:latin typeface="Arial" panose="020B0604020202020204" pitchFamily="34" charset="0"/>
                        </a:rPr>
                        <a:t>AUC (ICL)</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050" b="1" i="0" u="none" strike="noStrike">
                          <a:solidFill>
                            <a:srgbClr val="E8E8E8"/>
                          </a:solidFill>
                          <a:effectLst/>
                          <a:latin typeface="Arial" panose="020B0604020202020204" pitchFamily="34" charset="0"/>
                        </a:rPr>
                        <a:t>AUC (AP-HP)</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050" b="1" i="1" u="none" strike="noStrike">
                          <a:solidFill>
                            <a:srgbClr val="E8E8E8"/>
                          </a:solidFill>
                          <a:effectLst/>
                          <a:latin typeface="Arial" panose="020B0604020202020204" pitchFamily="34" charset="0"/>
                        </a:rPr>
                        <a:t>p</a:t>
                      </a:r>
                      <a:r>
                        <a:rPr lang="en-US" sz="1050" b="1" i="0" u="none" strike="noStrike">
                          <a:solidFill>
                            <a:srgbClr val="E8E8E8"/>
                          </a:solidFill>
                          <a:effectLst/>
                          <a:latin typeface="Arial" panose="020B0604020202020204" pitchFamily="34" charset="0"/>
                        </a:rPr>
                        <a:t>-value vs. Integrated</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extLst>
                  <a:ext uri="{0D108BD9-81ED-4DB2-BD59-A6C34878D82A}">
                    <a16:rowId xmlns:a16="http://schemas.microsoft.com/office/drawing/2014/main" val="1179435284"/>
                  </a:ext>
                </a:extLst>
              </a:tr>
              <a:tr h="242994">
                <a:tc>
                  <a:txBody>
                    <a:bodyPr/>
                    <a:lstStyle/>
                    <a:p>
                      <a:pPr algn="l" fontAlgn="ctr"/>
                      <a:r>
                        <a:rPr lang="en-US" sz="1000" b="1" i="0" u="none" strike="noStrike">
                          <a:solidFill>
                            <a:srgbClr val="004B87"/>
                          </a:solidFill>
                          <a:effectLst/>
                          <a:latin typeface="Arial" panose="020B0604020202020204" pitchFamily="34" charset="0"/>
                        </a:rPr>
                        <a:t>Radiomic</a:t>
                      </a:r>
                    </a:p>
                  </a:txBody>
                  <a:tcPr marL="6350" marR="6350" marT="6350" marB="0" anchor="ctr">
                    <a:lnL w="1270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000" b="1" i="0" u="none" strike="noStrike">
                          <a:solidFill>
                            <a:srgbClr val="004B87"/>
                          </a:solidFill>
                          <a:effectLst/>
                          <a:latin typeface="Arial" panose="020B0604020202020204" pitchFamily="34" charset="0"/>
                        </a:rPr>
                        <a:t>0.90 </a:t>
                      </a:r>
                    </a:p>
                    <a:p>
                      <a:pPr algn="ctr" fontAlgn="ctr"/>
                      <a:r>
                        <a:rPr lang="en-US" sz="1000" b="0" i="0" u="none" strike="noStrike">
                          <a:solidFill>
                            <a:srgbClr val="004B87"/>
                          </a:solidFill>
                          <a:effectLst/>
                          <a:latin typeface="Arial" panose="020B0604020202020204" pitchFamily="34" charset="0"/>
                        </a:rPr>
                        <a:t>(95% CI: 0.79–0.98)</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rPr>
                        <a:t>0.69 </a:t>
                      </a:r>
                    </a:p>
                    <a:p>
                      <a:pPr algn="ctr" fontAlgn="ctr"/>
                      <a:r>
                        <a:rPr lang="en-US" sz="1000" b="0" i="0" u="none" strike="noStrike">
                          <a:solidFill>
                            <a:srgbClr val="004B87"/>
                          </a:solidFill>
                          <a:effectLst/>
                          <a:latin typeface="Arial" panose="020B0604020202020204" pitchFamily="34" charset="0"/>
                        </a:rPr>
                        <a:t>(95% CI: 0.57–0.80)</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4B87"/>
                          </a:solidFill>
                          <a:effectLst/>
                          <a:latin typeface="Arial" panose="020B0604020202020204" pitchFamily="34" charset="0"/>
                        </a:rPr>
                        <a:t>—</a:t>
                      </a:r>
                    </a:p>
                  </a:txBody>
                  <a:tcPr marL="6350" marR="6350" marT="6350" marB="0" anchor="ctr">
                    <a:lnL w="635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404314683"/>
                  </a:ext>
                </a:extLst>
              </a:tr>
              <a:tr h="254088">
                <a:tc>
                  <a:txBody>
                    <a:bodyPr/>
                    <a:lstStyle/>
                    <a:p>
                      <a:pPr algn="l" fontAlgn="ctr"/>
                      <a:r>
                        <a:rPr lang="en-US" sz="1000" b="1" i="0" u="none" strike="noStrike">
                          <a:solidFill>
                            <a:srgbClr val="004B87"/>
                          </a:solidFill>
                          <a:effectLst/>
                          <a:latin typeface="Arial" panose="020B0604020202020204" pitchFamily="34" charset="0"/>
                        </a:rPr>
                        <a:t>Integrated (</a:t>
                      </a:r>
                      <a:r>
                        <a:rPr lang="en-US" sz="1000" b="1" i="0" u="none" strike="noStrike" err="1">
                          <a:solidFill>
                            <a:srgbClr val="004B87"/>
                          </a:solidFill>
                          <a:effectLst/>
                          <a:latin typeface="Arial" panose="020B0604020202020204" pitchFamily="34" charset="0"/>
                        </a:rPr>
                        <a:t>Rad+Clin</a:t>
                      </a:r>
                      <a:r>
                        <a:rPr lang="en-US" sz="1000" b="1" i="0" u="none" strike="noStrike">
                          <a:solidFill>
                            <a:srgbClr val="004B87"/>
                          </a:solidFill>
                          <a:effectLst/>
                          <a:latin typeface="Arial" panose="020B0604020202020204" pitchFamily="34" charset="0"/>
                        </a:rPr>
                        <a:t>)</a:t>
                      </a:r>
                    </a:p>
                  </a:txBody>
                  <a:tcPr marL="6350" marR="6350" marT="6350" marB="0" anchor="ctr">
                    <a:lnL w="1270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000" b="0" i="0" u="none" strike="noStrike">
                          <a:solidFill>
                            <a:srgbClr val="004B87"/>
                          </a:solidFill>
                          <a:effectLst/>
                          <a:latin typeface="Arial" panose="020B0604020202020204" pitchFamily="34" charset="0"/>
                        </a:rPr>
                        <a:t>0.89 </a:t>
                      </a:r>
                    </a:p>
                    <a:p>
                      <a:pPr algn="ctr" fontAlgn="ctr"/>
                      <a:r>
                        <a:rPr lang="en-US" sz="1000" b="0" i="0" u="none" strike="noStrike">
                          <a:solidFill>
                            <a:srgbClr val="004B87"/>
                          </a:solidFill>
                          <a:effectLst/>
                          <a:latin typeface="Arial" panose="020B0604020202020204" pitchFamily="34" charset="0"/>
                        </a:rPr>
                        <a:t>(95% CI: 0.75–0.99)</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rPr>
                        <a:t>0.75 </a:t>
                      </a:r>
                    </a:p>
                    <a:p>
                      <a:pPr algn="ctr" fontAlgn="ctr"/>
                      <a:r>
                        <a:rPr lang="en-US" sz="1000" b="0" i="0" u="none" strike="noStrike">
                          <a:solidFill>
                            <a:srgbClr val="004B87"/>
                          </a:solidFill>
                          <a:effectLst/>
                          <a:latin typeface="Arial" panose="020B0604020202020204" pitchFamily="34" charset="0"/>
                        </a:rPr>
                        <a:t>(95% CI: 0.64–0.85)</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4B87"/>
                          </a:solidFill>
                          <a:effectLst/>
                          <a:latin typeface="Arial" panose="020B0604020202020204" pitchFamily="34" charset="0"/>
                        </a:rPr>
                        <a:t>—</a:t>
                      </a:r>
                    </a:p>
                  </a:txBody>
                  <a:tcPr marL="6350" marR="6350" marT="6350" marB="0" anchor="ctr">
                    <a:lnL w="635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816304959"/>
                  </a:ext>
                </a:extLst>
              </a:tr>
              <a:tr h="146300">
                <a:tc rowSpan="2">
                  <a:txBody>
                    <a:bodyPr/>
                    <a:lstStyle/>
                    <a:p>
                      <a:pPr algn="l" fontAlgn="ctr"/>
                      <a:r>
                        <a:rPr lang="en-US" sz="1000" b="1" i="0" u="none" strike="noStrike">
                          <a:solidFill>
                            <a:srgbClr val="004B87"/>
                          </a:solidFill>
                          <a:effectLst/>
                          <a:latin typeface="Arial" panose="020B0604020202020204" pitchFamily="34" charset="0"/>
                        </a:rPr>
                        <a:t>ALBI Grade</a:t>
                      </a:r>
                    </a:p>
                  </a:txBody>
                  <a:tcPr marL="6350" marR="6350" marT="6350" marB="0" anchor="ctr">
                    <a:lnL w="1270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rowSpan="2">
                  <a:txBody>
                    <a:bodyPr/>
                    <a:lstStyle/>
                    <a:p>
                      <a:pPr algn="ctr" fontAlgn="ctr"/>
                      <a:r>
                        <a:rPr lang="en-US" sz="1000" b="1" i="0" u="none" strike="noStrike">
                          <a:solidFill>
                            <a:srgbClr val="004B87"/>
                          </a:solidFill>
                          <a:effectLst/>
                          <a:latin typeface="Arial" panose="020B0604020202020204" pitchFamily="34" charset="0"/>
                        </a:rPr>
                        <a:t>0.48 </a:t>
                      </a:r>
                    </a:p>
                    <a:p>
                      <a:pPr algn="ctr" fontAlgn="ctr"/>
                      <a:r>
                        <a:rPr lang="en-US" sz="1000" b="0" i="0" u="none" strike="noStrike">
                          <a:solidFill>
                            <a:srgbClr val="004B87"/>
                          </a:solidFill>
                          <a:effectLst/>
                          <a:latin typeface="Arial" panose="020B0604020202020204" pitchFamily="34" charset="0"/>
                        </a:rPr>
                        <a:t>(95% CI: 0.32–0.64)</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rowSpan="2">
                  <a:txBody>
                    <a:bodyPr/>
                    <a:lstStyle/>
                    <a:p>
                      <a:pPr algn="ctr" fontAlgn="ctr"/>
                      <a:r>
                        <a:rPr lang="en-US" sz="1000" b="1" i="0" u="none" strike="noStrike">
                          <a:solidFill>
                            <a:srgbClr val="004B87"/>
                          </a:solidFill>
                          <a:effectLst/>
                          <a:latin typeface="Arial" panose="020B0604020202020204" pitchFamily="34" charset="0"/>
                        </a:rPr>
                        <a:t>0.59</a:t>
                      </a:r>
                      <a:r>
                        <a:rPr lang="en-US" sz="1000" b="0" i="0" u="none" strike="noStrike">
                          <a:solidFill>
                            <a:srgbClr val="004B87"/>
                          </a:solidFill>
                          <a:effectLst/>
                          <a:latin typeface="Arial" panose="020B0604020202020204" pitchFamily="34" charset="0"/>
                        </a:rPr>
                        <a:t> </a:t>
                      </a:r>
                    </a:p>
                    <a:p>
                      <a:pPr algn="ctr" fontAlgn="ctr"/>
                      <a:r>
                        <a:rPr lang="en-US" sz="1000" b="0" i="0" u="none" strike="noStrike">
                          <a:solidFill>
                            <a:srgbClr val="004B87"/>
                          </a:solidFill>
                          <a:effectLst/>
                          <a:latin typeface="Arial" panose="020B0604020202020204" pitchFamily="34" charset="0"/>
                        </a:rPr>
                        <a:t>(95% CI: 0.48–0.69)</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rPr>
                        <a:t>ICL</a:t>
                      </a:r>
                      <a:r>
                        <a:rPr lang="en-US" sz="1000" b="0" i="0" u="none" strike="noStrike">
                          <a:solidFill>
                            <a:srgbClr val="004B87"/>
                          </a:solidFill>
                          <a:effectLst/>
                          <a:latin typeface="Arial" panose="020B0604020202020204" pitchFamily="34" charset="0"/>
                        </a:rPr>
                        <a:t>: p &lt; 0.001</a:t>
                      </a:r>
                    </a:p>
                  </a:txBody>
                  <a:tcPr marL="6350" marR="6350" marT="6350" marB="0" anchor="ctr">
                    <a:lnL w="635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738433293"/>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1" i="0" u="none" strike="noStrike">
                          <a:solidFill>
                            <a:srgbClr val="004B87"/>
                          </a:solidFill>
                          <a:effectLst/>
                          <a:latin typeface="Arial" panose="020B0604020202020204" pitchFamily="34" charset="0"/>
                        </a:rPr>
                        <a:t>AP-HP: </a:t>
                      </a:r>
                    </a:p>
                    <a:p>
                      <a:pPr algn="ctr" fontAlgn="ctr"/>
                      <a:r>
                        <a:rPr lang="en-US" sz="1000" b="0" i="1" u="none" strike="noStrike">
                          <a:solidFill>
                            <a:srgbClr val="004B87"/>
                          </a:solidFill>
                          <a:effectLst/>
                          <a:latin typeface="Arial" panose="020B0604020202020204" pitchFamily="34" charset="0"/>
                        </a:rPr>
                        <a:t>p</a:t>
                      </a:r>
                      <a:r>
                        <a:rPr lang="en-US" sz="1000" b="0" i="0" u="none" strike="noStrike">
                          <a:solidFill>
                            <a:srgbClr val="004B87"/>
                          </a:solidFill>
                          <a:effectLst/>
                          <a:latin typeface="Arial" panose="020B0604020202020204" pitchFamily="34" charset="0"/>
                        </a:rPr>
                        <a:t> = 0.030</a:t>
                      </a:r>
                    </a:p>
                  </a:txBody>
                  <a:tcPr marL="6350" marR="6350" marT="6350" marB="0" anchor="ctr">
                    <a:lnL w="635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4144505373"/>
                  </a:ext>
                </a:extLst>
              </a:tr>
              <a:tr h="176991">
                <a:tc rowSpan="2">
                  <a:txBody>
                    <a:bodyPr/>
                    <a:lstStyle/>
                    <a:p>
                      <a:pPr algn="l" fontAlgn="ctr"/>
                      <a:r>
                        <a:rPr lang="en-US" sz="1000" b="1" i="0" u="none" strike="noStrike">
                          <a:solidFill>
                            <a:srgbClr val="004B87"/>
                          </a:solidFill>
                          <a:effectLst/>
                          <a:latin typeface="Arial" panose="020B0604020202020204" pitchFamily="34" charset="0"/>
                        </a:rPr>
                        <a:t>BCLC Stage</a:t>
                      </a:r>
                    </a:p>
                  </a:txBody>
                  <a:tcPr marL="6350" marR="6350" marT="6350" marB="0" anchor="ctr">
                    <a:lnL w="1270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rowSpan="2">
                  <a:txBody>
                    <a:bodyPr/>
                    <a:lstStyle/>
                    <a:p>
                      <a:pPr algn="ctr" fontAlgn="ctr"/>
                      <a:r>
                        <a:rPr lang="en-US" sz="1000" b="1" i="0" u="none" strike="noStrike">
                          <a:solidFill>
                            <a:srgbClr val="004B87"/>
                          </a:solidFill>
                          <a:effectLst/>
                          <a:latin typeface="Arial" panose="020B0604020202020204" pitchFamily="34" charset="0"/>
                        </a:rPr>
                        <a:t>0.61 </a:t>
                      </a:r>
                    </a:p>
                    <a:p>
                      <a:pPr algn="ctr" fontAlgn="ctr"/>
                      <a:r>
                        <a:rPr lang="en-US" sz="1000" b="0" i="0" u="none" strike="noStrike">
                          <a:solidFill>
                            <a:srgbClr val="004B87"/>
                          </a:solidFill>
                          <a:effectLst/>
                          <a:latin typeface="Arial" panose="020B0604020202020204" pitchFamily="34" charset="0"/>
                        </a:rPr>
                        <a:t>(95% CI: 0.44–0.71)</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rowSpan="2">
                  <a:txBody>
                    <a:bodyPr/>
                    <a:lstStyle/>
                    <a:p>
                      <a:pPr algn="ctr" fontAlgn="ctr"/>
                      <a:r>
                        <a:rPr lang="en-US" sz="1000" b="1" i="0" u="none" strike="noStrike">
                          <a:solidFill>
                            <a:srgbClr val="004B87"/>
                          </a:solidFill>
                          <a:effectLst/>
                          <a:latin typeface="Arial" panose="020B0604020202020204" pitchFamily="34" charset="0"/>
                        </a:rPr>
                        <a:t>0.59</a:t>
                      </a:r>
                      <a:r>
                        <a:rPr lang="en-US" sz="1000" b="0" i="0" u="none" strike="noStrike">
                          <a:solidFill>
                            <a:srgbClr val="004B87"/>
                          </a:solidFill>
                          <a:effectLst/>
                          <a:latin typeface="Arial" panose="020B0604020202020204" pitchFamily="34" charset="0"/>
                        </a:rPr>
                        <a:t> </a:t>
                      </a:r>
                    </a:p>
                    <a:p>
                      <a:pPr algn="ctr" fontAlgn="ctr"/>
                      <a:r>
                        <a:rPr lang="en-US" sz="1000" b="0" i="0" u="none" strike="noStrike">
                          <a:solidFill>
                            <a:srgbClr val="004B87"/>
                          </a:solidFill>
                          <a:effectLst/>
                          <a:latin typeface="Arial" panose="020B0604020202020204" pitchFamily="34" charset="0"/>
                        </a:rPr>
                        <a:t>(95% CI: 0.50–0.69)</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tc>
                  <a:txBody>
                    <a:bodyPr/>
                    <a:lstStyle/>
                    <a:p>
                      <a:pPr algn="ctr" fontAlgn="ctr"/>
                      <a:r>
                        <a:rPr lang="en-US" sz="1000" b="1" i="0" u="none" strike="noStrike">
                          <a:solidFill>
                            <a:srgbClr val="004B87"/>
                          </a:solidFill>
                          <a:effectLst/>
                          <a:latin typeface="Arial" panose="020B0604020202020204" pitchFamily="34" charset="0"/>
                        </a:rPr>
                        <a:t>ICL</a:t>
                      </a:r>
                      <a:r>
                        <a:rPr lang="en-US" sz="1000" b="0" i="0" u="none" strike="noStrike">
                          <a:solidFill>
                            <a:srgbClr val="004B87"/>
                          </a:solidFill>
                          <a:effectLst/>
                          <a:latin typeface="Arial" panose="020B0604020202020204" pitchFamily="34" charset="0"/>
                        </a:rPr>
                        <a:t>: </a:t>
                      </a:r>
                      <a:r>
                        <a:rPr lang="en-US" sz="1000" b="0" i="1" u="none" strike="noStrike">
                          <a:solidFill>
                            <a:srgbClr val="004B87"/>
                          </a:solidFill>
                          <a:effectLst/>
                          <a:latin typeface="Arial" panose="020B0604020202020204" pitchFamily="34" charset="0"/>
                        </a:rPr>
                        <a:t>p</a:t>
                      </a:r>
                      <a:r>
                        <a:rPr lang="en-US" sz="1000" b="0" i="0" u="none" strike="noStrike">
                          <a:solidFill>
                            <a:srgbClr val="004B87"/>
                          </a:solidFill>
                          <a:effectLst/>
                          <a:latin typeface="Arial" panose="020B0604020202020204" pitchFamily="34" charset="0"/>
                        </a:rPr>
                        <a:t> &lt; 0.001</a:t>
                      </a:r>
                    </a:p>
                  </a:txBody>
                  <a:tcPr marL="6350" marR="6350" marT="6350" marB="0" anchor="ctr">
                    <a:lnL w="635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635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3965778563"/>
                  </a:ext>
                </a:extLst>
              </a:tr>
              <a:tr h="22104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000" b="1" i="0" u="none" strike="noStrike">
                          <a:solidFill>
                            <a:srgbClr val="004B87"/>
                          </a:solidFill>
                          <a:effectLst/>
                          <a:latin typeface="Arial" panose="020B0604020202020204" pitchFamily="34" charset="0"/>
                        </a:rPr>
                        <a:t>AP-HP: </a:t>
                      </a:r>
                    </a:p>
                    <a:p>
                      <a:pPr algn="ctr" fontAlgn="ctr"/>
                      <a:r>
                        <a:rPr lang="en-US" sz="1000" b="0" i="1" u="none" strike="noStrike">
                          <a:solidFill>
                            <a:srgbClr val="004B87"/>
                          </a:solidFill>
                          <a:effectLst/>
                          <a:latin typeface="Arial" panose="020B0604020202020204" pitchFamily="34" charset="0"/>
                        </a:rPr>
                        <a:t>p</a:t>
                      </a:r>
                      <a:r>
                        <a:rPr lang="en-US" sz="1000" b="0" i="0" u="none" strike="noStrike">
                          <a:solidFill>
                            <a:srgbClr val="004B87"/>
                          </a:solidFill>
                          <a:effectLst/>
                          <a:latin typeface="Arial" panose="020B0604020202020204" pitchFamily="34" charset="0"/>
                        </a:rPr>
                        <a:t> &lt; 0.001</a:t>
                      </a:r>
                    </a:p>
                  </a:txBody>
                  <a:tcPr marL="6350" marR="6350" marT="6350" marB="0" anchor="ctr">
                    <a:lnL w="6350" cap="flat" cmpd="sng" algn="ctr">
                      <a:solidFill>
                        <a:srgbClr val="DB0B5B"/>
                      </a:solidFill>
                      <a:prstDash val="solid"/>
                      <a:round/>
                      <a:headEnd type="none" w="med" len="med"/>
                      <a:tailEnd type="none" w="med" len="med"/>
                    </a:lnL>
                    <a:lnR w="12700" cap="flat" cmpd="sng" algn="ctr">
                      <a:solidFill>
                        <a:srgbClr val="DB0B5B"/>
                      </a:solidFill>
                      <a:prstDash val="solid"/>
                      <a:round/>
                      <a:headEnd type="none" w="med" len="med"/>
                      <a:tailEnd type="none" w="med" len="med"/>
                    </a:lnR>
                    <a:lnT w="635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chemeClr val="bg1"/>
                    </a:solidFill>
                  </a:tcPr>
                </a:tc>
                <a:extLst>
                  <a:ext uri="{0D108BD9-81ED-4DB2-BD59-A6C34878D82A}">
                    <a16:rowId xmlns:a16="http://schemas.microsoft.com/office/drawing/2014/main" val="97088403"/>
                  </a:ext>
                </a:extLst>
              </a:tr>
            </a:tbl>
          </a:graphicData>
        </a:graphic>
      </p:graphicFrame>
      <p:pic>
        <p:nvPicPr>
          <p:cNvPr id="2" name="Picture 1" descr="A graph showing the number of patients with high risk&#10;&#10;AI-generated content may be incorrect.">
            <a:extLst>
              <a:ext uri="{FF2B5EF4-FFF2-40B4-BE49-F238E27FC236}">
                <a16:creationId xmlns:a16="http://schemas.microsoft.com/office/drawing/2014/main" id="{26DD5BF6-C656-D2B0-2661-F630C00C1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009" y="2524389"/>
            <a:ext cx="1979898" cy="1484924"/>
          </a:xfrm>
          <a:prstGeom prst="rect">
            <a:avLst/>
          </a:prstGeom>
          <a:ln w="38100">
            <a:noFill/>
          </a:ln>
        </p:spPr>
      </p:pic>
      <p:sp>
        <p:nvSpPr>
          <p:cNvPr id="3" name="TextBox 2">
            <a:extLst>
              <a:ext uri="{FF2B5EF4-FFF2-40B4-BE49-F238E27FC236}">
                <a16:creationId xmlns:a16="http://schemas.microsoft.com/office/drawing/2014/main" id="{8CC98292-F30D-D19D-12DD-687FB98F1100}"/>
              </a:ext>
            </a:extLst>
          </p:cNvPr>
          <p:cNvSpPr txBox="1"/>
          <p:nvPr/>
        </p:nvSpPr>
        <p:spPr>
          <a:xfrm>
            <a:off x="5601818" y="4261913"/>
            <a:ext cx="2065089" cy="1107996"/>
          </a:xfrm>
          <a:prstGeom prst="rect">
            <a:avLst/>
          </a:prstGeom>
          <a:noFill/>
        </p:spPr>
        <p:txBody>
          <a:bodyPr wrap="square" rtlCol="0">
            <a:spAutoFit/>
          </a:bodyPr>
          <a:lstStyle/>
          <a:p>
            <a:r>
              <a:rPr lang="en-US" sz="1100">
                <a:solidFill>
                  <a:srgbClr val="E61461"/>
                </a:solidFill>
                <a:latin typeface="Arial" panose="020B0604020202020204" pitchFamily="34" charset="0"/>
                <a:cs typeface="Arial" panose="020B0604020202020204" pitchFamily="34" charset="0"/>
              </a:rPr>
              <a:t>Objective response rate (assessed by RECIST) was significantly higher in the low-risk radiomic group compared to the high-risk group  (31.0% vs. 14.9%; </a:t>
            </a:r>
            <a:r>
              <a:rPr lang="en-US" sz="1100" i="1">
                <a:solidFill>
                  <a:srgbClr val="E61461"/>
                </a:solidFill>
                <a:latin typeface="Arial" panose="020B0604020202020204" pitchFamily="34" charset="0"/>
                <a:cs typeface="Arial" panose="020B0604020202020204" pitchFamily="34" charset="0"/>
              </a:rPr>
              <a:t>p</a:t>
            </a:r>
            <a:r>
              <a:rPr lang="en-US" sz="1100">
                <a:solidFill>
                  <a:srgbClr val="E61461"/>
                </a:solidFill>
                <a:latin typeface="Arial" panose="020B0604020202020204" pitchFamily="34" charset="0"/>
                <a:cs typeface="Arial" panose="020B0604020202020204" pitchFamily="34" charset="0"/>
              </a:rPr>
              <a:t> = 0.038)</a:t>
            </a:r>
          </a:p>
        </p:txBody>
      </p:sp>
      <p:grpSp>
        <p:nvGrpSpPr>
          <p:cNvPr id="11" name="Group 10">
            <a:extLst>
              <a:ext uri="{FF2B5EF4-FFF2-40B4-BE49-F238E27FC236}">
                <a16:creationId xmlns:a16="http://schemas.microsoft.com/office/drawing/2014/main" id="{56CFB99C-1616-5C51-4508-65F8EBCF8427}"/>
              </a:ext>
            </a:extLst>
          </p:cNvPr>
          <p:cNvGrpSpPr/>
          <p:nvPr/>
        </p:nvGrpSpPr>
        <p:grpSpPr>
          <a:xfrm>
            <a:off x="555809" y="3952034"/>
            <a:ext cx="3889282" cy="325480"/>
            <a:chOff x="-1343759" y="3998800"/>
            <a:chExt cx="2681046" cy="195068"/>
          </a:xfrm>
          <a:solidFill>
            <a:srgbClr val="F0D5E0"/>
          </a:solidFill>
        </p:grpSpPr>
        <p:sp>
          <p:nvSpPr>
            <p:cNvPr id="18" name="Rectangle: Rounded Corners 17">
              <a:extLst>
                <a:ext uri="{FF2B5EF4-FFF2-40B4-BE49-F238E27FC236}">
                  <a16:creationId xmlns:a16="http://schemas.microsoft.com/office/drawing/2014/main" id="{86E1D690-E317-257C-A528-33B169F4C70D}"/>
                </a:ext>
              </a:extLst>
            </p:cNvPr>
            <p:cNvSpPr/>
            <p:nvPr/>
          </p:nvSpPr>
          <p:spPr>
            <a:xfrm>
              <a:off x="-1317393" y="3998800"/>
              <a:ext cx="2654680" cy="19506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2" name="TextBox 21">
              <a:extLst>
                <a:ext uri="{FF2B5EF4-FFF2-40B4-BE49-F238E27FC236}">
                  <a16:creationId xmlns:a16="http://schemas.microsoft.com/office/drawing/2014/main" id="{94F66D36-B04E-F088-7462-7C7586A42AEB}"/>
                </a:ext>
              </a:extLst>
            </p:cNvPr>
            <p:cNvSpPr txBox="1"/>
            <p:nvPr/>
          </p:nvSpPr>
          <p:spPr>
            <a:xfrm>
              <a:off x="-1343759" y="4027856"/>
              <a:ext cx="2681046" cy="166012"/>
            </a:xfrm>
            <a:prstGeom prst="rect">
              <a:avLst/>
            </a:prstGeom>
            <a:noFill/>
          </p:spPr>
          <p:txBody>
            <a:bodyPr wrap="square">
              <a:spAutoFit/>
            </a:bodyPr>
            <a:lstStyle/>
            <a:p>
              <a:r>
                <a:rPr lang="fr-CH" sz="1200" b="1">
                  <a:solidFill>
                    <a:srgbClr val="E61461"/>
                  </a:solidFill>
                  <a:latin typeface="Arial" panose="020B0604020202020204" pitchFamily="34" charset="0"/>
                  <a:cs typeface="Arial" panose="020B0604020202020204" pitchFamily="34" charset="0"/>
                </a:rPr>
                <a:t>Integrated model-</a:t>
              </a:r>
              <a:r>
                <a:rPr lang="fr-CH" sz="1200" b="1" err="1">
                  <a:solidFill>
                    <a:srgbClr val="E61461"/>
                  </a:solidFill>
                  <a:latin typeface="Arial" panose="020B0604020202020204" pitchFamily="34" charset="0"/>
                  <a:cs typeface="Arial" panose="020B0604020202020204" pitchFamily="34" charset="0"/>
                </a:rPr>
                <a:t>derived</a:t>
              </a:r>
              <a:r>
                <a:rPr lang="fr-CH" sz="1200" b="1">
                  <a:solidFill>
                    <a:srgbClr val="E61461"/>
                  </a:solidFill>
                  <a:latin typeface="Arial" panose="020B0604020202020204" pitchFamily="34" charset="0"/>
                  <a:cs typeface="Arial" panose="020B0604020202020204" pitchFamily="34" charset="0"/>
                </a:rPr>
                <a:t> high-</a:t>
              </a:r>
              <a:r>
                <a:rPr lang="fr-CH" sz="1200" b="1" err="1">
                  <a:solidFill>
                    <a:srgbClr val="E61461"/>
                  </a:solidFill>
                  <a:latin typeface="Arial" panose="020B0604020202020204" pitchFamily="34" charset="0"/>
                  <a:cs typeface="Arial" panose="020B0604020202020204" pitchFamily="34" charset="0"/>
                </a:rPr>
                <a:t>risk</a:t>
              </a:r>
              <a:r>
                <a:rPr lang="fr-CH" sz="1200" b="1">
                  <a:solidFill>
                    <a:srgbClr val="E61461"/>
                  </a:solidFill>
                  <a:latin typeface="Arial" panose="020B0604020202020204" pitchFamily="34" charset="0"/>
                  <a:cs typeface="Arial" panose="020B0604020202020204" pitchFamily="34" charset="0"/>
                </a:rPr>
                <a:t> patients </a:t>
              </a:r>
              <a:endParaRPr lang="en-US" sz="1200" b="1">
                <a:solidFill>
                  <a:srgbClr val="E61461"/>
                </a:solidFill>
                <a:latin typeface="Arial" panose="020B0604020202020204" pitchFamily="34" charset="0"/>
                <a:cs typeface="Arial" panose="020B0604020202020204" pitchFamily="34" charset="0"/>
              </a:endParaRPr>
            </a:p>
          </p:txBody>
        </p:sp>
      </p:grpSp>
      <p:sp>
        <p:nvSpPr>
          <p:cNvPr id="24" name="Title 1">
            <a:extLst>
              <a:ext uri="{FF2B5EF4-FFF2-40B4-BE49-F238E27FC236}">
                <a16:creationId xmlns:a16="http://schemas.microsoft.com/office/drawing/2014/main" id="{518A70C5-8F08-589B-EB07-61083EFB4AA7}"/>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a:latin typeface="Arial" panose="020B0604020202020204" pitchFamily="34" charset="0"/>
                <a:ea typeface="Times New Roman" panose="02020603050405020304" pitchFamily="18" charset="0"/>
              </a:rPr>
              <a:t>TOP-130-YI </a:t>
            </a:r>
            <a:r>
              <a:rPr lang="en-US" sz="1600">
                <a:latin typeface="Arial" panose="020B0604020202020204" pitchFamily="34" charset="0"/>
                <a:ea typeface="Times New Roman" panose="02020603050405020304" pitchFamily="18" charset="0"/>
              </a:rPr>
              <a:t>Deep learning derived radiomics with advanced machine learning outperforms clinical biomarkers in predicting outcomes after atezolizumab plus bevacizumab for advanced hepatocellular carcinoma</a:t>
            </a:r>
            <a:endParaRPr lang="en-US" sz="2800"/>
          </a:p>
        </p:txBody>
      </p:sp>
    </p:spTree>
    <p:extLst>
      <p:ext uri="{BB962C8B-B14F-4D97-AF65-F5344CB8AC3E}">
        <p14:creationId xmlns:p14="http://schemas.microsoft.com/office/powerpoint/2010/main" val="1202658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52CA-D804-EB9B-D603-A6D94E0FE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4E731-AE00-EF99-E9D3-4C85A0D8991F}"/>
              </a:ext>
            </a:extLst>
          </p:cNvPr>
          <p:cNvSpPr>
            <a:spLocks noGrp="1"/>
          </p:cNvSpPr>
          <p:nvPr>
            <p:ph type="ctrTitle"/>
          </p:nvPr>
        </p:nvSpPr>
        <p:spPr>
          <a:xfrm>
            <a:off x="2254827" y="2498272"/>
            <a:ext cx="9727997" cy="1517877"/>
          </a:xfrm>
        </p:spPr>
        <p:txBody>
          <a:bodyPr>
            <a:noAutofit/>
          </a:bodyPr>
          <a:lstStyle/>
          <a:p>
            <a:pPr algn="r"/>
            <a:r>
              <a:rPr lang="en-US" b="1">
                <a:solidFill>
                  <a:schemeClr val="accent4"/>
                </a:solidFill>
                <a:latin typeface="Arial" panose="020B0604020202020204" pitchFamily="34" charset="0"/>
                <a:cs typeface="Arial" panose="020B0604020202020204" pitchFamily="34" charset="0"/>
              </a:rPr>
              <a:t>Nurses and </a:t>
            </a:r>
            <a:br>
              <a:rPr lang="en-US" b="1">
                <a:solidFill>
                  <a:schemeClr val="accent4"/>
                </a:solidFill>
                <a:latin typeface="Arial" panose="020B0604020202020204" pitchFamily="34" charset="0"/>
                <a:cs typeface="Arial" panose="020B0604020202020204" pitchFamily="34" charset="0"/>
              </a:rPr>
            </a:br>
            <a:r>
              <a:rPr lang="en-US" b="1">
                <a:solidFill>
                  <a:schemeClr val="accent4"/>
                </a:solidFill>
                <a:latin typeface="Arial" panose="020B0604020202020204" pitchFamily="34" charset="0"/>
                <a:cs typeface="Arial" panose="020B0604020202020204" pitchFamily="34" charset="0"/>
              </a:rPr>
              <a:t>Allied Health Professional</a:t>
            </a:r>
          </a:p>
        </p:txBody>
      </p:sp>
    </p:spTree>
    <p:extLst>
      <p:ext uri="{BB962C8B-B14F-4D97-AF65-F5344CB8AC3E}">
        <p14:creationId xmlns:p14="http://schemas.microsoft.com/office/powerpoint/2010/main" val="3936195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C625E-DFF6-5DDA-65C4-92EE03D85C2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8349FFF-6BCD-8A05-DCF7-0A99FE60266B}"/>
              </a:ext>
            </a:extLst>
          </p:cNvPr>
          <p:cNvSpPr/>
          <p:nvPr/>
        </p:nvSpPr>
        <p:spPr>
          <a:xfrm>
            <a:off x="352425" y="832388"/>
            <a:ext cx="11487150" cy="2799181"/>
          </a:xfrm>
          <a:prstGeom prst="roundRect">
            <a:avLst>
              <a:gd name="adj" fmla="val 2624"/>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D4AF1B7D-E4B2-2E8F-BD24-7ED40E4FBDB5}"/>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Background and </a:t>
            </a:r>
            <a:r>
              <a:rPr lang="fr-CH" b="1" i="0" err="1">
                <a:solidFill>
                  <a:schemeClr val="bg1"/>
                </a:solidFill>
                <a:effectLst/>
                <a:latin typeface="Arial" panose="020B0604020202020204" pitchFamily="34" charset="0"/>
              </a:rPr>
              <a:t>Aims</a:t>
            </a:r>
            <a:endParaRPr lang="en-US" b="1" i="0">
              <a:solidFill>
                <a:schemeClr val="bg1"/>
              </a:solidFill>
              <a:effectLst/>
            </a:endParaRPr>
          </a:p>
        </p:txBody>
      </p:sp>
      <p:sp>
        <p:nvSpPr>
          <p:cNvPr id="12" name="Title 1">
            <a:extLst>
              <a:ext uri="{FF2B5EF4-FFF2-40B4-BE49-F238E27FC236}">
                <a16:creationId xmlns:a16="http://schemas.microsoft.com/office/drawing/2014/main" id="{9407EA81-0A2B-0204-8389-8355067CFF57}"/>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THU-498-YI </a:t>
            </a:r>
            <a:r>
              <a:rPr lang="en-US" sz="1800">
                <a:latin typeface="Arial" panose="020B0604020202020204" pitchFamily="34" charset="0"/>
                <a:ea typeface="Times New Roman" panose="02020603050405020304" pitchFamily="18" charset="0"/>
              </a:rPr>
              <a:t>Demonstration of the success of a nurse led service surveying for hepatocellular carcinoma and other cirrhosis associated complications </a:t>
            </a:r>
          </a:p>
        </p:txBody>
      </p:sp>
      <p:sp>
        <p:nvSpPr>
          <p:cNvPr id="77" name="Rectangle: Rounded Corners 76">
            <a:extLst>
              <a:ext uri="{FF2B5EF4-FFF2-40B4-BE49-F238E27FC236}">
                <a16:creationId xmlns:a16="http://schemas.microsoft.com/office/drawing/2014/main" id="{6D1C93EE-4B1D-B63D-A96C-85C9612921D6}"/>
              </a:ext>
            </a:extLst>
          </p:cNvPr>
          <p:cNvSpPr/>
          <p:nvPr/>
        </p:nvSpPr>
        <p:spPr>
          <a:xfrm>
            <a:off x="352425" y="3749045"/>
            <a:ext cx="11487150" cy="2547846"/>
          </a:xfrm>
          <a:prstGeom prst="roundRect">
            <a:avLst>
              <a:gd name="adj" fmla="val 3872"/>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8" name="Rectangle: Rounded Corners 77">
            <a:extLst>
              <a:ext uri="{FF2B5EF4-FFF2-40B4-BE49-F238E27FC236}">
                <a16:creationId xmlns:a16="http://schemas.microsoft.com/office/drawing/2014/main" id="{A3005F85-9342-F428-AD49-89B6511D76DF}"/>
              </a:ext>
            </a:extLst>
          </p:cNvPr>
          <p:cNvSpPr/>
          <p:nvPr/>
        </p:nvSpPr>
        <p:spPr>
          <a:xfrm>
            <a:off x="520297" y="3906525"/>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Methods</a:t>
            </a:r>
            <a:endParaRPr lang="en-US" b="1" i="0">
              <a:solidFill>
                <a:schemeClr val="bg1"/>
              </a:solidFill>
              <a:effectLst/>
            </a:endParaRPr>
          </a:p>
        </p:txBody>
      </p:sp>
      <p:sp>
        <p:nvSpPr>
          <p:cNvPr id="83" name="TextBox 82">
            <a:extLst>
              <a:ext uri="{FF2B5EF4-FFF2-40B4-BE49-F238E27FC236}">
                <a16:creationId xmlns:a16="http://schemas.microsoft.com/office/drawing/2014/main" id="{5B634D70-49BF-82FE-647A-3476761EA701}"/>
              </a:ext>
            </a:extLst>
          </p:cNvPr>
          <p:cNvSpPr txBox="1"/>
          <p:nvPr/>
        </p:nvSpPr>
        <p:spPr>
          <a:xfrm>
            <a:off x="481445" y="1306753"/>
            <a:ext cx="11195049" cy="2255489"/>
          </a:xfrm>
          <a:prstGeom prst="rect">
            <a:avLst/>
          </a:prstGeom>
          <a:noFill/>
        </p:spPr>
        <p:txBody>
          <a:bodyPr wrap="square">
            <a:spAutoFit/>
          </a:bodyPr>
          <a:lstStyle/>
          <a:p>
            <a:pPr marL="285750" indent="-285750">
              <a:lnSpc>
                <a:spcPct val="115000"/>
              </a:lnSpc>
              <a:spcAft>
                <a:spcPts val="800"/>
              </a:spcAft>
              <a:buFont typeface="Arial" panose="020B0604020202020204" pitchFamily="34" charset="0"/>
              <a:buChar char="•"/>
            </a:pPr>
            <a:r>
              <a:rPr lang="en-US" sz="1600" kern="100">
                <a:effectLst/>
                <a:latin typeface="Arial" panose="020B0604020202020204" pitchFamily="34" charset="0"/>
                <a:ea typeface="Aptos" panose="020B0004020202020204" pitchFamily="34" charset="0"/>
                <a:cs typeface="Arial" panose="020B0604020202020204" pitchFamily="34" charset="0"/>
              </a:rPr>
              <a:t>Hillingdon Hospital hepatology service is predominantly nurse led, comprising one consultant hepatologist, three Clinical Nurse Specialists (CNS) and one Hepatology Assistant Practitioner (HAP). </a:t>
            </a:r>
          </a:p>
          <a:p>
            <a:pPr marL="285750" indent="-285750">
              <a:lnSpc>
                <a:spcPct val="115000"/>
              </a:lnSpc>
              <a:spcAft>
                <a:spcPts val="800"/>
              </a:spcAft>
              <a:buFont typeface="Arial" panose="020B0604020202020204" pitchFamily="34" charset="0"/>
              <a:buChar char="•"/>
            </a:pPr>
            <a:r>
              <a:rPr lang="en-US" sz="1600" kern="100">
                <a:effectLst/>
                <a:latin typeface="Arial" panose="020B0604020202020204" pitchFamily="34" charset="0"/>
                <a:ea typeface="Aptos" panose="020B0004020202020204" pitchFamily="34" charset="0"/>
                <a:cs typeface="Arial" panose="020B0604020202020204" pitchFamily="34" charset="0"/>
              </a:rPr>
              <a:t>&gt; 5000 patients are managed in the Hepatology department annually. </a:t>
            </a:r>
            <a:r>
              <a:rPr lang="en-US" sz="1600" kern="100">
                <a:latin typeface="Arial" panose="020B0604020202020204" pitchFamily="34" charset="0"/>
                <a:ea typeface="Aptos" panose="020B0004020202020204" pitchFamily="34" charset="0"/>
                <a:cs typeface="Arial" panose="020B0604020202020204" pitchFamily="34" charset="0"/>
              </a:rPr>
              <a:t>A</a:t>
            </a:r>
            <a:r>
              <a:rPr lang="en-US" sz="1600" kern="100">
                <a:effectLst/>
                <a:latin typeface="Arial" panose="020B0604020202020204" pitchFamily="34" charset="0"/>
                <a:ea typeface="Aptos" panose="020B0004020202020204" pitchFamily="34" charset="0"/>
                <a:cs typeface="Arial" panose="020B0604020202020204" pitchFamily="34" charset="0"/>
              </a:rPr>
              <a:t>pproximately 30% require six monthly HCC surveillance due to the increased risk of HCC with their underlying liver condition. </a:t>
            </a:r>
          </a:p>
          <a:p>
            <a:pPr>
              <a:lnSpc>
                <a:spcPct val="115000"/>
              </a:lnSpc>
              <a:spcAft>
                <a:spcPts val="800"/>
              </a:spcAft>
            </a:pPr>
            <a:r>
              <a:rPr lang="en-US" sz="1600" b="1" kern="100">
                <a:solidFill>
                  <a:schemeClr val="accent4"/>
                </a:solidFill>
                <a:effectLst/>
                <a:latin typeface="Arial" panose="020B0604020202020204" pitchFamily="34" charset="0"/>
                <a:ea typeface="Aptos" panose="020B0004020202020204" pitchFamily="34" charset="0"/>
                <a:cs typeface="Arial" panose="020B0604020202020204" pitchFamily="34" charset="0"/>
              </a:rPr>
              <a:t>Aim: </a:t>
            </a:r>
            <a:r>
              <a:rPr lang="en-US" sz="1600" kern="100">
                <a:solidFill>
                  <a:srgbClr val="004B87"/>
                </a:solidFill>
                <a:effectLst/>
                <a:latin typeface="Arial" panose="020B0604020202020204" pitchFamily="34" charset="0"/>
                <a:ea typeface="Aptos" panose="020B0004020202020204" pitchFamily="34" charset="0"/>
                <a:cs typeface="Arial" panose="020B0604020202020204" pitchFamily="34" charset="0"/>
              </a:rPr>
              <a:t>To a</a:t>
            </a:r>
            <a:r>
              <a:rPr lang="en-US" sz="1600" kern="100">
                <a:latin typeface="Arial" panose="020B0604020202020204" pitchFamily="34" charset="0"/>
                <a:ea typeface="Aptos" panose="020B0004020202020204" pitchFamily="34" charset="0"/>
                <a:cs typeface="Arial" panose="020B0604020202020204" pitchFamily="34" charset="0"/>
              </a:rPr>
              <a:t>ssess whether HCC surveillance intervals were being met within National Institute for Clinical Excellence (NICE) guidelines across the CNS, consultant and registrar (SPR) out-patient Hepatology Clinic, and review requesting rates for gastroscopies for variceal surveillance and bone health (DEXA). </a:t>
            </a:r>
            <a:endParaRPr lang="en-US" sz="1600" b="1" kern="100">
              <a:solidFill>
                <a:schemeClr val="accent4"/>
              </a:solidFill>
              <a:effectLst/>
              <a:latin typeface="Arial" panose="020B0604020202020204" pitchFamily="34" charset="0"/>
              <a:ea typeface="Aptos" panose="020B00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369FFC3-0D6A-AF91-D05A-4851F9FF6F42}"/>
              </a:ext>
            </a:extLst>
          </p:cNvPr>
          <p:cNvGrpSpPr/>
          <p:nvPr/>
        </p:nvGrpSpPr>
        <p:grpSpPr>
          <a:xfrm>
            <a:off x="984034" y="4419183"/>
            <a:ext cx="2548868" cy="1046435"/>
            <a:chOff x="492216" y="3739861"/>
            <a:chExt cx="2548868" cy="1046435"/>
          </a:xfrm>
        </p:grpSpPr>
        <p:sp>
          <p:nvSpPr>
            <p:cNvPr id="3" name="Rectangle: Rounded Corners 2">
              <a:extLst>
                <a:ext uri="{FF2B5EF4-FFF2-40B4-BE49-F238E27FC236}">
                  <a16:creationId xmlns:a16="http://schemas.microsoft.com/office/drawing/2014/main" id="{C9132C5F-FD24-97F6-B22E-A01F2869A036}"/>
                </a:ext>
              </a:extLst>
            </p:cNvPr>
            <p:cNvSpPr/>
            <p:nvPr/>
          </p:nvSpPr>
          <p:spPr>
            <a:xfrm>
              <a:off x="688649" y="3967340"/>
              <a:ext cx="2314905" cy="818956"/>
            </a:xfrm>
            <a:prstGeom prst="roundRect">
              <a:avLst>
                <a:gd name="adj" fmla="val 3276"/>
              </a:avLst>
            </a:prstGeom>
            <a:solidFill>
              <a:srgbClr val="F0D5E0">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pic>
          <p:nvPicPr>
            <p:cNvPr id="4" name="Graphic 3" descr="Group of men with solid fill">
              <a:extLst>
                <a:ext uri="{FF2B5EF4-FFF2-40B4-BE49-F238E27FC236}">
                  <a16:creationId xmlns:a16="http://schemas.microsoft.com/office/drawing/2014/main" id="{C28FC7E7-9517-FDE5-CC2A-CFB29262DF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216" y="3739861"/>
              <a:ext cx="531434" cy="531434"/>
            </a:xfrm>
            <a:prstGeom prst="rect">
              <a:avLst/>
            </a:prstGeom>
          </p:spPr>
        </p:pic>
        <p:sp>
          <p:nvSpPr>
            <p:cNvPr id="5" name="TextBox 4">
              <a:extLst>
                <a:ext uri="{FF2B5EF4-FFF2-40B4-BE49-F238E27FC236}">
                  <a16:creationId xmlns:a16="http://schemas.microsoft.com/office/drawing/2014/main" id="{DE710853-B475-C5BD-EEF3-CA6B4BB37026}"/>
                </a:ext>
              </a:extLst>
            </p:cNvPr>
            <p:cNvSpPr txBox="1"/>
            <p:nvPr/>
          </p:nvSpPr>
          <p:spPr>
            <a:xfrm>
              <a:off x="858799" y="4157135"/>
              <a:ext cx="2182285" cy="523220"/>
            </a:xfrm>
            <a:prstGeom prst="rect">
              <a:avLst/>
            </a:prstGeom>
            <a:noFill/>
          </p:spPr>
          <p:txBody>
            <a:bodyPr wrap="square">
              <a:spAutoFit/>
            </a:bodyPr>
            <a:lstStyle/>
            <a:p>
              <a:pPr marR="0"/>
              <a:r>
                <a:rPr lang="fr-CH" sz="1400">
                  <a:solidFill>
                    <a:schemeClr val="accent4"/>
                  </a:solidFill>
                  <a:latin typeface="Arial" panose="020B0604020202020204" pitchFamily="34" charset="0"/>
                  <a:cs typeface="Arial" panose="020B0604020202020204" pitchFamily="34" charset="0"/>
                </a:rPr>
                <a:t>1197 patients </a:t>
              </a:r>
              <a:r>
                <a:rPr lang="fr-CH" sz="1400" err="1">
                  <a:solidFill>
                    <a:schemeClr val="accent4"/>
                  </a:solidFill>
                  <a:latin typeface="Arial" panose="020B0604020202020204" pitchFamily="34" charset="0"/>
                  <a:cs typeface="Arial" panose="020B0604020202020204" pitchFamily="34" charset="0"/>
                </a:rPr>
                <a:t>reviewed</a:t>
              </a:r>
              <a:r>
                <a:rPr lang="fr-CH" sz="1400">
                  <a:solidFill>
                    <a:schemeClr val="accent4"/>
                  </a:solidFill>
                  <a:latin typeface="Arial" panose="020B0604020202020204" pitchFamily="34" charset="0"/>
                  <a:cs typeface="Arial" panose="020B0604020202020204" pitchFamily="34" charset="0"/>
                </a:rPr>
                <a:t> over  3-month </a:t>
              </a:r>
              <a:r>
                <a:rPr lang="fr-CH" sz="1400" err="1">
                  <a:solidFill>
                    <a:schemeClr val="accent4"/>
                  </a:solidFill>
                  <a:latin typeface="Arial" panose="020B0604020202020204" pitchFamily="34" charset="0"/>
                  <a:cs typeface="Arial" panose="020B0604020202020204" pitchFamily="34" charset="0"/>
                </a:rPr>
                <a:t>period</a:t>
              </a:r>
              <a:r>
                <a:rPr lang="fr-CH" sz="1400">
                  <a:solidFill>
                    <a:schemeClr val="accent4"/>
                  </a:solidFill>
                  <a:latin typeface="Arial" panose="020B0604020202020204" pitchFamily="34" charset="0"/>
                  <a:cs typeface="Arial" panose="020B0604020202020204" pitchFamily="34" charset="0"/>
                </a:rPr>
                <a:t>.</a:t>
              </a:r>
            </a:p>
          </p:txBody>
        </p:sp>
      </p:grpSp>
      <p:grpSp>
        <p:nvGrpSpPr>
          <p:cNvPr id="23" name="Group 22">
            <a:extLst>
              <a:ext uri="{FF2B5EF4-FFF2-40B4-BE49-F238E27FC236}">
                <a16:creationId xmlns:a16="http://schemas.microsoft.com/office/drawing/2014/main" id="{E7C8A9BE-3CE8-2DF0-5DD7-C1D74B20E7BC}"/>
              </a:ext>
            </a:extLst>
          </p:cNvPr>
          <p:cNvGrpSpPr/>
          <p:nvPr/>
        </p:nvGrpSpPr>
        <p:grpSpPr>
          <a:xfrm>
            <a:off x="3921829" y="3882502"/>
            <a:ext cx="5320460" cy="2283525"/>
            <a:chOff x="3767515" y="3875254"/>
            <a:chExt cx="5320460" cy="2283525"/>
          </a:xfrm>
        </p:grpSpPr>
        <p:sp>
          <p:nvSpPr>
            <p:cNvPr id="7" name="Rectangle: Rounded Corners 6">
              <a:extLst>
                <a:ext uri="{FF2B5EF4-FFF2-40B4-BE49-F238E27FC236}">
                  <a16:creationId xmlns:a16="http://schemas.microsoft.com/office/drawing/2014/main" id="{BD07583A-F1E2-947E-B123-4020C15AA468}"/>
                </a:ext>
              </a:extLst>
            </p:cNvPr>
            <p:cNvSpPr/>
            <p:nvPr/>
          </p:nvSpPr>
          <p:spPr>
            <a:xfrm>
              <a:off x="4033232" y="4105934"/>
              <a:ext cx="5054743" cy="1969771"/>
            </a:xfrm>
            <a:prstGeom prst="roundRect">
              <a:avLst>
                <a:gd name="adj" fmla="val 3276"/>
              </a:avLst>
            </a:prstGeom>
            <a:solidFill>
              <a:srgbClr val="F0D5E0">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2" name="TextBox 21">
              <a:extLst>
                <a:ext uri="{FF2B5EF4-FFF2-40B4-BE49-F238E27FC236}">
                  <a16:creationId xmlns:a16="http://schemas.microsoft.com/office/drawing/2014/main" id="{73631EFC-21B8-3B61-B45B-03FF7A41D753}"/>
                </a:ext>
              </a:extLst>
            </p:cNvPr>
            <p:cNvSpPr txBox="1"/>
            <p:nvPr/>
          </p:nvSpPr>
          <p:spPr>
            <a:xfrm>
              <a:off x="4221539" y="4189009"/>
              <a:ext cx="3519873" cy="1969770"/>
            </a:xfrm>
            <a:prstGeom prst="rect">
              <a:avLst/>
            </a:prstGeom>
            <a:noFill/>
          </p:spPr>
          <p:txBody>
            <a:bodyPr wrap="square">
              <a:spAutoFit/>
            </a:bodyPr>
            <a:lstStyle/>
            <a:p>
              <a:pPr marR="0" algn="ctr"/>
              <a:r>
                <a:rPr lang="fr-CH" sz="1400" b="1">
                  <a:solidFill>
                    <a:schemeClr val="accent4"/>
                  </a:solidFill>
                  <a:latin typeface="Arial" panose="020B0604020202020204" pitchFamily="34" charset="0"/>
                  <a:cs typeface="Arial" panose="020B0604020202020204" pitchFamily="34" charset="0"/>
                </a:rPr>
                <a:t>D</a:t>
              </a:r>
              <a:r>
                <a:rPr lang="en-US" sz="1400" b="1" err="1">
                  <a:solidFill>
                    <a:schemeClr val="accent4"/>
                  </a:solidFill>
                  <a:latin typeface="Arial" panose="020B0604020202020204" pitchFamily="34" charset="0"/>
                  <a:cs typeface="Arial" panose="020B0604020202020204" pitchFamily="34" charset="0"/>
                </a:rPr>
                <a:t>ata</a:t>
              </a:r>
              <a:r>
                <a:rPr lang="en-US" sz="1400" b="1">
                  <a:solidFill>
                    <a:schemeClr val="accent4"/>
                  </a:solidFill>
                  <a:latin typeface="Arial" panose="020B0604020202020204" pitchFamily="34" charset="0"/>
                  <a:cs typeface="Arial" panose="020B0604020202020204" pitchFamily="34" charset="0"/>
                </a:rPr>
                <a:t> collected</a:t>
              </a:r>
            </a:p>
            <a:p>
              <a:pPr marL="171450" marR="0" indent="-171450">
                <a:buFont typeface="Arial" panose="020B0604020202020204" pitchFamily="34" charset="0"/>
                <a:buChar char="•"/>
              </a:pPr>
              <a:r>
                <a:rPr lang="en-US" sz="1200">
                  <a:solidFill>
                    <a:schemeClr val="accent4"/>
                  </a:solidFill>
                  <a:latin typeface="Arial" panose="020B0604020202020204" pitchFamily="34" charset="0"/>
                  <a:cs typeface="Arial" panose="020B0604020202020204" pitchFamily="34" charset="0"/>
                </a:rPr>
                <a:t>Clinic date</a:t>
              </a:r>
            </a:p>
            <a:p>
              <a:pPr marL="171450" marR="0" indent="-171450">
                <a:buFont typeface="Arial" panose="020B0604020202020204" pitchFamily="34" charset="0"/>
                <a:buChar char="•"/>
              </a:pPr>
              <a:r>
                <a:rPr lang="en-US" sz="1200" err="1">
                  <a:solidFill>
                    <a:schemeClr val="accent4"/>
                  </a:solidFill>
                  <a:latin typeface="Arial" panose="020B0604020202020204" pitchFamily="34" charset="0"/>
                  <a:cs typeface="Arial" panose="020B0604020202020204" pitchFamily="34" charset="0"/>
                </a:rPr>
                <a:t>Aetiology</a:t>
              </a:r>
              <a:endParaRPr lang="en-US" sz="1200">
                <a:solidFill>
                  <a:schemeClr val="accent4"/>
                </a:solidFill>
                <a:latin typeface="Arial" panose="020B0604020202020204" pitchFamily="34" charset="0"/>
                <a:cs typeface="Arial" panose="020B0604020202020204" pitchFamily="34" charset="0"/>
              </a:endParaRPr>
            </a:p>
            <a:p>
              <a:pPr marL="171450" marR="0" indent="-171450">
                <a:buFont typeface="Arial" panose="020B0604020202020204" pitchFamily="34" charset="0"/>
                <a:buChar char="•"/>
              </a:pPr>
              <a:r>
                <a:rPr lang="en-US" sz="1200">
                  <a:solidFill>
                    <a:schemeClr val="accent4"/>
                  </a:solidFill>
                  <a:latin typeface="Arial" panose="020B0604020202020204" pitchFamily="34" charset="0"/>
                  <a:cs typeface="Arial" panose="020B0604020202020204" pitchFamily="34" charset="0"/>
                </a:rPr>
                <a:t>Attending clinician</a:t>
              </a:r>
            </a:p>
            <a:p>
              <a:pPr marL="171450" marR="0" indent="-171450">
                <a:buFont typeface="Arial" panose="020B0604020202020204" pitchFamily="34" charset="0"/>
                <a:buChar char="•"/>
              </a:pPr>
              <a:r>
                <a:rPr lang="en-US" sz="1200">
                  <a:solidFill>
                    <a:schemeClr val="accent4"/>
                  </a:solidFill>
                  <a:latin typeface="Arial" panose="020B0604020202020204" pitchFamily="34" charset="0"/>
                  <a:cs typeface="Arial" panose="020B0604020202020204" pitchFamily="34" charset="0"/>
                </a:rPr>
                <a:t>Whether HCC surveillance required</a:t>
              </a:r>
            </a:p>
            <a:p>
              <a:pPr marL="171450" marR="0" indent="-171450">
                <a:buFont typeface="Arial" panose="020B0604020202020204" pitchFamily="34" charset="0"/>
                <a:buChar char="•"/>
              </a:pPr>
              <a:r>
                <a:rPr lang="en-US" sz="1200">
                  <a:solidFill>
                    <a:schemeClr val="accent4"/>
                  </a:solidFill>
                  <a:latin typeface="Arial" panose="020B0604020202020204" pitchFamily="34" charset="0"/>
                  <a:cs typeface="Arial" panose="020B0604020202020204" pitchFamily="34" charset="0"/>
                </a:rPr>
                <a:t>Whether the following was required/performed</a:t>
              </a:r>
            </a:p>
            <a:p>
              <a:pPr marL="628650" lvl="1" indent="-171450">
                <a:buFont typeface="Arial" panose="020B0604020202020204" pitchFamily="34" charset="0"/>
                <a:buChar char="•"/>
              </a:pPr>
              <a:r>
                <a:rPr lang="en-US" sz="1200">
                  <a:solidFill>
                    <a:schemeClr val="accent4"/>
                  </a:solidFill>
                  <a:latin typeface="Arial" panose="020B0604020202020204" pitchFamily="34" charset="0"/>
                  <a:cs typeface="Arial" panose="020B0604020202020204" pitchFamily="34" charset="0"/>
                </a:rPr>
                <a:t>Ultrasound</a:t>
              </a:r>
            </a:p>
            <a:p>
              <a:pPr marL="628650" lvl="1" indent="-171450">
                <a:buFont typeface="Arial" panose="020B0604020202020204" pitchFamily="34" charset="0"/>
                <a:buChar char="•"/>
              </a:pPr>
              <a:r>
                <a:rPr lang="en-US" sz="1200">
                  <a:solidFill>
                    <a:schemeClr val="accent4"/>
                  </a:solidFill>
                  <a:latin typeface="Arial" panose="020B0604020202020204" pitchFamily="34" charset="0"/>
                  <a:cs typeface="Arial" panose="020B0604020202020204" pitchFamily="34" charset="0"/>
                </a:rPr>
                <a:t>Gastroscopy</a:t>
              </a:r>
            </a:p>
            <a:p>
              <a:pPr marL="628650" lvl="1" indent="-171450">
                <a:buFont typeface="Arial" panose="020B0604020202020204" pitchFamily="34" charset="0"/>
                <a:buChar char="•"/>
              </a:pPr>
              <a:r>
                <a:rPr lang="en-US" sz="1200">
                  <a:solidFill>
                    <a:schemeClr val="accent4"/>
                  </a:solidFill>
                  <a:latin typeface="Arial" panose="020B0604020202020204" pitchFamily="34" charset="0"/>
                  <a:cs typeface="Arial" panose="020B0604020202020204" pitchFamily="34" charset="0"/>
                </a:rPr>
                <a:t>DEXA</a:t>
              </a:r>
            </a:p>
            <a:p>
              <a:pPr marR="0"/>
              <a:endParaRPr lang="en-US" sz="1200">
                <a:solidFill>
                  <a:schemeClr val="accent4"/>
                </a:solidFill>
                <a:latin typeface="Arial" panose="020B0604020202020204" pitchFamily="34" charset="0"/>
                <a:cs typeface="Arial" panose="020B0604020202020204" pitchFamily="34" charset="0"/>
              </a:endParaRPr>
            </a:p>
          </p:txBody>
        </p:sp>
        <p:pic>
          <p:nvPicPr>
            <p:cNvPr id="66" name="Graphic 65" descr="Checklist with solid fill">
              <a:extLst>
                <a:ext uri="{FF2B5EF4-FFF2-40B4-BE49-F238E27FC236}">
                  <a16:creationId xmlns:a16="http://schemas.microsoft.com/office/drawing/2014/main" id="{5DEA859C-83D5-8094-FF3A-D6817324ED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67515" y="3875254"/>
              <a:ext cx="531434" cy="531434"/>
            </a:xfrm>
            <a:prstGeom prst="rect">
              <a:avLst/>
            </a:prstGeom>
          </p:spPr>
        </p:pic>
      </p:grpSp>
      <p:sp>
        <p:nvSpPr>
          <p:cNvPr id="20" name="Rectangle: Rounded Corners 19">
            <a:extLst>
              <a:ext uri="{FF2B5EF4-FFF2-40B4-BE49-F238E27FC236}">
                <a16:creationId xmlns:a16="http://schemas.microsoft.com/office/drawing/2014/main" id="{132E81DA-4024-28A6-06FD-4F801B87DD23}"/>
              </a:ext>
            </a:extLst>
          </p:cNvPr>
          <p:cNvSpPr/>
          <p:nvPr/>
        </p:nvSpPr>
        <p:spPr>
          <a:xfrm>
            <a:off x="8082159" y="4507655"/>
            <a:ext cx="3417475" cy="1264564"/>
          </a:xfrm>
          <a:prstGeom prst="roundRect">
            <a:avLst>
              <a:gd name="adj" fmla="val 3276"/>
            </a:avLst>
          </a:prstGeom>
          <a:solidFill>
            <a:schemeClr val="bg1"/>
          </a:solidFill>
          <a:ln>
            <a:solidFill>
              <a:srgbClr val="B357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nSpc>
                <a:spcPct val="115000"/>
              </a:lnSpc>
              <a:spcAft>
                <a:spcPts val="800"/>
              </a:spcAft>
              <a:buFont typeface="Arial" panose="020B0604020202020204" pitchFamily="34" charset="0"/>
              <a:buChar char="•"/>
            </a:pPr>
            <a:r>
              <a:rPr lang="en-US" sz="1200" kern="100">
                <a:solidFill>
                  <a:srgbClr val="E61461"/>
                </a:solidFill>
                <a:effectLst/>
                <a:latin typeface="Arial" panose="020B0604020202020204" pitchFamily="34" charset="0"/>
                <a:ea typeface="Aptos" panose="020B0004020202020204" pitchFamily="34" charset="0"/>
                <a:cs typeface="Arial" panose="020B0604020202020204" pitchFamily="34" charset="0"/>
              </a:rPr>
              <a:t>USS ‘did not attend’ (DNA) data sourced by radiology to compare against Hepatology figures.</a:t>
            </a:r>
          </a:p>
          <a:p>
            <a:pPr marL="171450" indent="-171450">
              <a:lnSpc>
                <a:spcPct val="115000"/>
              </a:lnSpc>
              <a:spcAft>
                <a:spcPts val="800"/>
              </a:spcAft>
              <a:buFont typeface="Arial" panose="020B0604020202020204" pitchFamily="34" charset="0"/>
              <a:buChar char="•"/>
            </a:pPr>
            <a:r>
              <a:rPr lang="en-US" sz="1200" kern="100">
                <a:solidFill>
                  <a:srgbClr val="E61461"/>
                </a:solidFill>
                <a:effectLst/>
                <a:latin typeface="Arial" panose="020B0604020202020204" pitchFamily="34" charset="0"/>
                <a:ea typeface="Aptos" panose="020B0004020202020204" pitchFamily="34" charset="0"/>
                <a:cs typeface="Arial" panose="020B0604020202020204" pitchFamily="34" charset="0"/>
              </a:rPr>
              <a:t>HCC diagnoses between this time sourced from the cancer team.</a:t>
            </a:r>
          </a:p>
        </p:txBody>
      </p:sp>
      <p:pic>
        <p:nvPicPr>
          <p:cNvPr id="9" name="Graphic 8" descr="Home with solid fill">
            <a:hlinkClick r:id="rId7" action="ppaction://hlinksldjump"/>
            <a:extLst>
              <a:ext uri="{FF2B5EF4-FFF2-40B4-BE49-F238E27FC236}">
                <a16:creationId xmlns:a16="http://schemas.microsoft.com/office/drawing/2014/main" id="{FC66CC74-0EE2-D0B3-4E21-446F0A7B6E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31883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82D06-5F1D-A716-BCC2-47F9E1668C25}"/>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F8AB8CE-3168-7C0E-0D4F-427A7B1DB8D5}"/>
              </a:ext>
            </a:extLst>
          </p:cNvPr>
          <p:cNvSpPr/>
          <p:nvPr/>
        </p:nvSpPr>
        <p:spPr>
          <a:xfrm>
            <a:off x="346543" y="1299102"/>
            <a:ext cx="1264048" cy="657958"/>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GS-007-YI </a:t>
            </a:r>
          </a:p>
        </p:txBody>
      </p:sp>
      <p:sp>
        <p:nvSpPr>
          <p:cNvPr id="2" name="Title 1">
            <a:extLst>
              <a:ext uri="{FF2B5EF4-FFF2-40B4-BE49-F238E27FC236}">
                <a16:creationId xmlns:a16="http://schemas.microsoft.com/office/drawing/2014/main" id="{1B853667-C643-81A5-8D2B-D74E451E1705}"/>
              </a:ext>
            </a:extLst>
          </p:cNvPr>
          <p:cNvSpPr>
            <a:spLocks noGrp="1"/>
          </p:cNvSpPr>
          <p:nvPr>
            <p:ph type="title"/>
          </p:nvPr>
        </p:nvSpPr>
        <p:spPr/>
        <p:txBody>
          <a:bodyPr/>
          <a:lstStyle/>
          <a:p>
            <a:r>
              <a:rPr lang="fr-CH">
                <a:latin typeface="Arial" panose="020B0604020202020204" pitchFamily="34" charset="0"/>
                <a:cs typeface="Arial" panose="020B0604020202020204" pitchFamily="34" charset="0"/>
              </a:rPr>
              <a:t>Contents</a:t>
            </a:r>
            <a:endParaRPr lang="en-US">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CDA8EE9E-1B96-ED32-DD71-0C2C92C58C4A}"/>
              </a:ext>
            </a:extLst>
          </p:cNvPr>
          <p:cNvSpPr/>
          <p:nvPr/>
        </p:nvSpPr>
        <p:spPr>
          <a:xfrm>
            <a:off x="1511792" y="1299101"/>
            <a:ext cx="10117652" cy="657959"/>
          </a:xfrm>
          <a:prstGeom prst="roundRect">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Novel “3-in-1” blood metabolomic test for the early diagnosis and risk stratification of primary sclerosing cholangitis and cholangiocarcinoma</a:t>
            </a:r>
          </a:p>
        </p:txBody>
      </p:sp>
      <p:grpSp>
        <p:nvGrpSpPr>
          <p:cNvPr id="40" name="Group 39">
            <a:extLst>
              <a:ext uri="{FF2B5EF4-FFF2-40B4-BE49-F238E27FC236}">
                <a16:creationId xmlns:a16="http://schemas.microsoft.com/office/drawing/2014/main" id="{B0D3E516-D2F3-5595-14D3-CED5A1AC35D6}"/>
              </a:ext>
            </a:extLst>
          </p:cNvPr>
          <p:cNvGrpSpPr/>
          <p:nvPr/>
        </p:nvGrpSpPr>
        <p:grpSpPr>
          <a:xfrm>
            <a:off x="346543" y="866274"/>
            <a:ext cx="11282901" cy="326645"/>
            <a:chOff x="346543" y="896091"/>
            <a:chExt cx="11282901" cy="326645"/>
          </a:xfrm>
          <a:solidFill>
            <a:srgbClr val="E61461"/>
          </a:solidFill>
        </p:grpSpPr>
        <p:grpSp>
          <p:nvGrpSpPr>
            <p:cNvPr id="39" name="Group 38">
              <a:extLst>
                <a:ext uri="{FF2B5EF4-FFF2-40B4-BE49-F238E27FC236}">
                  <a16:creationId xmlns:a16="http://schemas.microsoft.com/office/drawing/2014/main" id="{37C9EC44-AAB0-277C-4EF2-4FD0D61E6B4A}"/>
                </a:ext>
              </a:extLst>
            </p:cNvPr>
            <p:cNvGrpSpPr/>
            <p:nvPr/>
          </p:nvGrpSpPr>
          <p:grpSpPr>
            <a:xfrm>
              <a:off x="346543" y="905796"/>
              <a:ext cx="11282901" cy="316940"/>
              <a:chOff x="346543" y="905796"/>
              <a:chExt cx="11282901" cy="316940"/>
            </a:xfrm>
            <a:grpFill/>
          </p:grpSpPr>
          <p:sp>
            <p:nvSpPr>
              <p:cNvPr id="5" name="Rectangle: Rounded Corners 4">
                <a:extLst>
                  <a:ext uri="{FF2B5EF4-FFF2-40B4-BE49-F238E27FC236}">
                    <a16:creationId xmlns:a16="http://schemas.microsoft.com/office/drawing/2014/main" id="{9E20D016-DFD8-B39C-326E-EFFEBA4A2535}"/>
                  </a:ext>
                </a:extLst>
              </p:cNvPr>
              <p:cNvSpPr/>
              <p:nvPr/>
            </p:nvSpPr>
            <p:spPr>
              <a:xfrm>
                <a:off x="346543" y="905796"/>
                <a:ext cx="11282901" cy="316940"/>
              </a:xfrm>
              <a:prstGeom prst="roundRect">
                <a:avLst/>
              </a:prstGeom>
              <a:grp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Liver </a:t>
                </a:r>
                <a:r>
                  <a:rPr lang="en-US" sz="1800" b="1" i="0" err="1">
                    <a:solidFill>
                      <a:schemeClr val="bg1"/>
                    </a:solidFill>
                    <a:effectLst/>
                    <a:latin typeface="Arial" panose="020B0604020202020204" pitchFamily="34" charset="0"/>
                    <a:cs typeface="Arial" panose="020B0604020202020204" pitchFamily="34" charset="0"/>
                  </a:rPr>
                  <a:t>Tumours</a:t>
                </a:r>
                <a:r>
                  <a:rPr lang="en-US" sz="1800" b="1" i="0">
                    <a:solidFill>
                      <a:schemeClr val="bg1"/>
                    </a:solidFill>
                    <a:effectLst/>
                    <a:latin typeface="Arial" panose="020B0604020202020204" pitchFamily="34" charset="0"/>
                    <a:cs typeface="Arial" panose="020B0604020202020204" pitchFamily="34" charset="0"/>
                  </a:rPr>
                  <a:t>: Clinical aspects except therapy</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hlinkClick r:id="rId3" action="ppaction://hlinksldjump"/>
                <a:extLst>
                  <a:ext uri="{FF2B5EF4-FFF2-40B4-BE49-F238E27FC236}">
                    <a16:creationId xmlns:a16="http://schemas.microsoft.com/office/drawing/2014/main" id="{36577365-4F02-14C2-F57A-5D119EC9E379}"/>
                  </a:ext>
                </a:extLst>
              </p:cNvPr>
              <p:cNvSpPr/>
              <p:nvPr/>
            </p:nvSpPr>
            <p:spPr>
              <a:xfrm>
                <a:off x="9415840" y="905796"/>
                <a:ext cx="2212597" cy="316940"/>
              </a:xfrm>
              <a:prstGeom prst="roundRect">
                <a:avLst/>
              </a:prstGeom>
              <a:solidFill>
                <a:srgbClr val="F0D5E0"/>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Go to Section</a:t>
                </a:r>
              </a:p>
            </p:txBody>
          </p:sp>
        </p:grpSp>
        <p:pic>
          <p:nvPicPr>
            <p:cNvPr id="29" name="Graphic 28" descr="Share with solid fill">
              <a:extLst>
                <a:ext uri="{FF2B5EF4-FFF2-40B4-BE49-F238E27FC236}">
                  <a16:creationId xmlns:a16="http://schemas.microsoft.com/office/drawing/2014/main" id="{8C8D0C09-049E-4B5B-0D8D-9A29159B63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48492" y="896091"/>
              <a:ext cx="326645" cy="326645"/>
            </a:xfrm>
            <a:prstGeom prst="rect">
              <a:avLst/>
            </a:prstGeom>
          </p:spPr>
        </p:pic>
      </p:grpSp>
      <p:sp>
        <p:nvSpPr>
          <p:cNvPr id="10" name="Rectangle: Rounded Corners 9">
            <a:extLst>
              <a:ext uri="{FF2B5EF4-FFF2-40B4-BE49-F238E27FC236}">
                <a16:creationId xmlns:a16="http://schemas.microsoft.com/office/drawing/2014/main" id="{2C9CDB16-F828-9431-8643-A369BFF29470}"/>
              </a:ext>
            </a:extLst>
          </p:cNvPr>
          <p:cNvSpPr/>
          <p:nvPr/>
        </p:nvSpPr>
        <p:spPr>
          <a:xfrm>
            <a:off x="346543" y="2063243"/>
            <a:ext cx="1264048" cy="657958"/>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TOP-093</a:t>
            </a:r>
          </a:p>
        </p:txBody>
      </p:sp>
      <p:sp>
        <p:nvSpPr>
          <p:cNvPr id="11" name="Rectangle: Rounded Corners 10">
            <a:extLst>
              <a:ext uri="{FF2B5EF4-FFF2-40B4-BE49-F238E27FC236}">
                <a16:creationId xmlns:a16="http://schemas.microsoft.com/office/drawing/2014/main" id="{E40AE898-6C5C-B869-8882-B8D504CCB76D}"/>
              </a:ext>
            </a:extLst>
          </p:cNvPr>
          <p:cNvSpPr/>
          <p:nvPr/>
        </p:nvSpPr>
        <p:spPr>
          <a:xfrm>
            <a:off x="1511792" y="2063242"/>
            <a:ext cx="10117652" cy="657959"/>
          </a:xfrm>
          <a:prstGeom prst="roundRect">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Development and external validation of preoperative prediction model for early recurrence of intrahepatic cholangiocarcinoma </a:t>
            </a:r>
          </a:p>
        </p:txBody>
      </p:sp>
      <p:sp>
        <p:nvSpPr>
          <p:cNvPr id="12" name="Rectangle: Rounded Corners 11">
            <a:extLst>
              <a:ext uri="{FF2B5EF4-FFF2-40B4-BE49-F238E27FC236}">
                <a16:creationId xmlns:a16="http://schemas.microsoft.com/office/drawing/2014/main" id="{F4A1A68F-8138-AFA0-22BE-29A9808C0026}"/>
              </a:ext>
            </a:extLst>
          </p:cNvPr>
          <p:cNvSpPr/>
          <p:nvPr/>
        </p:nvSpPr>
        <p:spPr>
          <a:xfrm>
            <a:off x="346543" y="2827384"/>
            <a:ext cx="1264048" cy="657958"/>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TOP-107</a:t>
            </a:r>
          </a:p>
        </p:txBody>
      </p:sp>
      <p:sp>
        <p:nvSpPr>
          <p:cNvPr id="13" name="Rectangle: Rounded Corners 12">
            <a:extLst>
              <a:ext uri="{FF2B5EF4-FFF2-40B4-BE49-F238E27FC236}">
                <a16:creationId xmlns:a16="http://schemas.microsoft.com/office/drawing/2014/main" id="{FC3CD684-6ECD-59C8-A576-5D2670FAAEF7}"/>
              </a:ext>
            </a:extLst>
          </p:cNvPr>
          <p:cNvSpPr/>
          <p:nvPr/>
        </p:nvSpPr>
        <p:spPr>
          <a:xfrm>
            <a:off x="1511792" y="2827383"/>
            <a:ext cx="10117652" cy="657959"/>
          </a:xfrm>
          <a:prstGeom prst="roundRect">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Machine learning approaches for hepatocellular carcinoma risk stratification across various </a:t>
            </a:r>
            <a:r>
              <a:rPr lang="en-US" b="0" i="0" err="1">
                <a:solidFill>
                  <a:srgbClr val="004B87"/>
                </a:solidFill>
                <a:effectLst/>
                <a:latin typeface="Arial" panose="020B0604020202020204" pitchFamily="34" charset="0"/>
                <a:cs typeface="Arial" panose="020B0604020202020204" pitchFamily="34" charset="0"/>
              </a:rPr>
              <a:t>aetiologies</a:t>
            </a:r>
            <a:r>
              <a:rPr lang="en-US" b="0" i="0">
                <a:solidFill>
                  <a:srgbClr val="004B87"/>
                </a:solidFill>
                <a:effectLst/>
                <a:latin typeface="Arial" panose="020B0604020202020204" pitchFamily="34" charset="0"/>
                <a:cs typeface="Arial" panose="020B0604020202020204" pitchFamily="34" charset="0"/>
              </a:rPr>
              <a:t> </a:t>
            </a:r>
          </a:p>
        </p:txBody>
      </p:sp>
      <p:sp>
        <p:nvSpPr>
          <p:cNvPr id="14" name="Rectangle: Rounded Corners 13">
            <a:extLst>
              <a:ext uri="{FF2B5EF4-FFF2-40B4-BE49-F238E27FC236}">
                <a16:creationId xmlns:a16="http://schemas.microsoft.com/office/drawing/2014/main" id="{79A801E3-266A-D985-F335-9990A3EC820A}"/>
              </a:ext>
            </a:extLst>
          </p:cNvPr>
          <p:cNvSpPr/>
          <p:nvPr/>
        </p:nvSpPr>
        <p:spPr>
          <a:xfrm>
            <a:off x="353941" y="4569627"/>
            <a:ext cx="1256650" cy="657958"/>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OS-005-YI</a:t>
            </a:r>
          </a:p>
        </p:txBody>
      </p:sp>
      <p:sp>
        <p:nvSpPr>
          <p:cNvPr id="15" name="Rectangle: Rounded Corners 14">
            <a:extLst>
              <a:ext uri="{FF2B5EF4-FFF2-40B4-BE49-F238E27FC236}">
                <a16:creationId xmlns:a16="http://schemas.microsoft.com/office/drawing/2014/main" id="{4813D083-B46F-F3F8-6C15-8C7986618724}"/>
              </a:ext>
            </a:extLst>
          </p:cNvPr>
          <p:cNvSpPr/>
          <p:nvPr/>
        </p:nvSpPr>
        <p:spPr>
          <a:xfrm>
            <a:off x="1511792" y="4569626"/>
            <a:ext cx="10125050" cy="657959"/>
          </a:xfrm>
          <a:prstGeom prst="roundRect">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Crosstalk between senescent cancer cells and the TME reveals myeloid cell centric therapeutic targets in HCC</a:t>
            </a:r>
          </a:p>
        </p:txBody>
      </p:sp>
      <p:grpSp>
        <p:nvGrpSpPr>
          <p:cNvPr id="24" name="Group 23">
            <a:extLst>
              <a:ext uri="{FF2B5EF4-FFF2-40B4-BE49-F238E27FC236}">
                <a16:creationId xmlns:a16="http://schemas.microsoft.com/office/drawing/2014/main" id="{02C763C7-807E-C2AE-9887-07A7E97C584B}"/>
              </a:ext>
            </a:extLst>
          </p:cNvPr>
          <p:cNvGrpSpPr/>
          <p:nvPr/>
        </p:nvGrpSpPr>
        <p:grpSpPr>
          <a:xfrm>
            <a:off x="353941" y="4136799"/>
            <a:ext cx="11282901" cy="326645"/>
            <a:chOff x="353941" y="4136799"/>
            <a:chExt cx="11282901" cy="326645"/>
          </a:xfrm>
        </p:grpSpPr>
        <p:sp>
          <p:nvSpPr>
            <p:cNvPr id="19" name="Rectangle: Rounded Corners 18">
              <a:extLst>
                <a:ext uri="{FF2B5EF4-FFF2-40B4-BE49-F238E27FC236}">
                  <a16:creationId xmlns:a16="http://schemas.microsoft.com/office/drawing/2014/main" id="{5C7A3718-F017-6EF6-078D-44FB81F40E71}"/>
                </a:ext>
              </a:extLst>
            </p:cNvPr>
            <p:cNvSpPr/>
            <p:nvPr/>
          </p:nvSpPr>
          <p:spPr>
            <a:xfrm>
              <a:off x="353941" y="4146504"/>
              <a:ext cx="11282901" cy="316940"/>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Liver </a:t>
              </a:r>
              <a:r>
                <a:rPr lang="en-US" sz="1800" b="1" i="0" err="1">
                  <a:solidFill>
                    <a:schemeClr val="bg1"/>
                  </a:solidFill>
                  <a:effectLst/>
                  <a:latin typeface="Arial" panose="020B0604020202020204" pitchFamily="34" charset="0"/>
                  <a:cs typeface="Arial" panose="020B0604020202020204" pitchFamily="34" charset="0"/>
                </a:rPr>
                <a:t>Tumours</a:t>
              </a:r>
              <a:r>
                <a:rPr lang="en-US" sz="1800" b="1" i="0">
                  <a:solidFill>
                    <a:schemeClr val="bg1"/>
                  </a:solidFill>
                  <a:effectLst/>
                  <a:latin typeface="Arial" panose="020B0604020202020204" pitchFamily="34" charset="0"/>
                  <a:cs typeface="Arial" panose="020B0604020202020204" pitchFamily="34" charset="0"/>
                </a:rPr>
                <a:t>: Experimental and pathophysiology</a:t>
              </a:r>
              <a:endParaRPr lang="en-US" b="1" i="0">
                <a:solidFill>
                  <a:schemeClr val="bg1"/>
                </a:solidFill>
                <a:effectLst/>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E16A7DE0-FA0C-9208-6F45-4E89726634D7}"/>
                </a:ext>
              </a:extLst>
            </p:cNvPr>
            <p:cNvGrpSpPr/>
            <p:nvPr/>
          </p:nvGrpSpPr>
          <p:grpSpPr>
            <a:xfrm>
              <a:off x="9415840" y="4136799"/>
              <a:ext cx="2212597" cy="326645"/>
              <a:chOff x="9415840" y="4136799"/>
              <a:chExt cx="2212597" cy="326645"/>
            </a:xfrm>
          </p:grpSpPr>
          <p:sp>
            <p:nvSpPr>
              <p:cNvPr id="20" name="Rectangle: Rounded Corners 19">
                <a:hlinkClick r:id="rId6" action="ppaction://hlinksldjump"/>
                <a:extLst>
                  <a:ext uri="{FF2B5EF4-FFF2-40B4-BE49-F238E27FC236}">
                    <a16:creationId xmlns:a16="http://schemas.microsoft.com/office/drawing/2014/main" id="{696F327F-9EC4-4F7A-8EBA-74C78044AB35}"/>
                  </a:ext>
                </a:extLst>
              </p:cNvPr>
              <p:cNvSpPr/>
              <p:nvPr/>
            </p:nvSpPr>
            <p:spPr>
              <a:xfrm>
                <a:off x="9415840" y="4146504"/>
                <a:ext cx="2212597" cy="316940"/>
              </a:xfrm>
              <a:prstGeom prst="roundRect">
                <a:avLst/>
              </a:prstGeom>
              <a:solidFill>
                <a:srgbClr val="F0D5E0"/>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Go to Section</a:t>
                </a:r>
              </a:p>
            </p:txBody>
          </p:sp>
          <p:pic>
            <p:nvPicPr>
              <p:cNvPr id="18" name="Graphic 17" descr="Share with solid fill">
                <a:extLst>
                  <a:ext uri="{FF2B5EF4-FFF2-40B4-BE49-F238E27FC236}">
                    <a16:creationId xmlns:a16="http://schemas.microsoft.com/office/drawing/2014/main" id="{BFDBE92B-256F-45F2-4653-3F9645CC4A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55890" y="4136799"/>
                <a:ext cx="326645" cy="326645"/>
              </a:xfrm>
              <a:prstGeom prst="rect">
                <a:avLst/>
              </a:prstGeom>
            </p:spPr>
          </p:pic>
        </p:grpSp>
      </p:grpSp>
      <p:sp>
        <p:nvSpPr>
          <p:cNvPr id="21" name="Rectangle: Rounded Corners 20">
            <a:extLst>
              <a:ext uri="{FF2B5EF4-FFF2-40B4-BE49-F238E27FC236}">
                <a16:creationId xmlns:a16="http://schemas.microsoft.com/office/drawing/2014/main" id="{AADA09D0-1DCC-B258-9A90-1DDF520DD4A2}"/>
              </a:ext>
            </a:extLst>
          </p:cNvPr>
          <p:cNvSpPr/>
          <p:nvPr/>
        </p:nvSpPr>
        <p:spPr>
          <a:xfrm>
            <a:off x="353941" y="5333768"/>
            <a:ext cx="1256650" cy="657958"/>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OS-009</a:t>
            </a:r>
          </a:p>
        </p:txBody>
      </p:sp>
      <p:sp>
        <p:nvSpPr>
          <p:cNvPr id="22" name="Rectangle: Rounded Corners 21">
            <a:extLst>
              <a:ext uri="{FF2B5EF4-FFF2-40B4-BE49-F238E27FC236}">
                <a16:creationId xmlns:a16="http://schemas.microsoft.com/office/drawing/2014/main" id="{A2F976D8-CF09-DF85-79A9-698FBE3415E9}"/>
              </a:ext>
            </a:extLst>
          </p:cNvPr>
          <p:cNvSpPr/>
          <p:nvPr/>
        </p:nvSpPr>
        <p:spPr>
          <a:xfrm>
            <a:off x="1511792" y="5333767"/>
            <a:ext cx="10125050" cy="657959"/>
          </a:xfrm>
          <a:prstGeom prst="roundRect">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Tumor size-dependent endothelial switch modulates CD8+ T cell immune surveillance in liver cancer</a:t>
            </a:r>
          </a:p>
        </p:txBody>
      </p:sp>
      <p:pic>
        <p:nvPicPr>
          <p:cNvPr id="25" name="Graphic 24" descr="Home with solid fill">
            <a:hlinkClick r:id="rId9" action="ppaction://hlinksldjump"/>
            <a:extLst>
              <a:ext uri="{FF2B5EF4-FFF2-40B4-BE49-F238E27FC236}">
                <a16:creationId xmlns:a16="http://schemas.microsoft.com/office/drawing/2014/main" id="{77A2E469-DA45-E614-21CF-AAFF572311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271749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07FA9-4DEF-A431-45EF-6CF37E45368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6DCBB76-A6E7-9873-2A59-B6E6A085DB6B}"/>
              </a:ext>
            </a:extLst>
          </p:cNvPr>
          <p:cNvSpPr/>
          <p:nvPr/>
        </p:nvSpPr>
        <p:spPr>
          <a:xfrm>
            <a:off x="352425" y="832389"/>
            <a:ext cx="11487150" cy="3448666"/>
          </a:xfrm>
          <a:prstGeom prst="roundRect">
            <a:avLst>
              <a:gd name="adj" fmla="val 2709"/>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92A33185-200A-08AC-3A1B-214260D7A9BF}"/>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err="1">
                <a:solidFill>
                  <a:schemeClr val="bg1"/>
                </a:solidFill>
                <a:effectLst/>
                <a:latin typeface="Arial" panose="020B0604020202020204" pitchFamily="34" charset="0"/>
              </a:rPr>
              <a:t>Results</a:t>
            </a:r>
            <a:r>
              <a:rPr lang="fr-CH" b="1" i="0">
                <a:solidFill>
                  <a:schemeClr val="bg1"/>
                </a:solidFill>
                <a:effectLst/>
                <a:latin typeface="Arial" panose="020B0604020202020204" pitchFamily="34" charset="0"/>
              </a:rPr>
              <a:t> </a:t>
            </a:r>
            <a:endParaRPr lang="en-US" b="1" i="0">
              <a:solidFill>
                <a:schemeClr val="bg1"/>
              </a:solidFill>
              <a:effectLst/>
            </a:endParaRPr>
          </a:p>
        </p:txBody>
      </p:sp>
      <p:grpSp>
        <p:nvGrpSpPr>
          <p:cNvPr id="3" name="Group 2">
            <a:extLst>
              <a:ext uri="{FF2B5EF4-FFF2-40B4-BE49-F238E27FC236}">
                <a16:creationId xmlns:a16="http://schemas.microsoft.com/office/drawing/2014/main" id="{E3947EC8-37B5-A719-19D1-1CED3E220E27}"/>
              </a:ext>
            </a:extLst>
          </p:cNvPr>
          <p:cNvGrpSpPr/>
          <p:nvPr/>
        </p:nvGrpSpPr>
        <p:grpSpPr>
          <a:xfrm>
            <a:off x="289128" y="1487505"/>
            <a:ext cx="5952706" cy="2312929"/>
            <a:chOff x="286128" y="1487505"/>
            <a:chExt cx="5952706" cy="2312929"/>
          </a:xfrm>
        </p:grpSpPr>
        <p:sp>
          <p:nvSpPr>
            <p:cNvPr id="7" name="Rectangle: Rounded Corners 6">
              <a:extLst>
                <a:ext uri="{FF2B5EF4-FFF2-40B4-BE49-F238E27FC236}">
                  <a16:creationId xmlns:a16="http://schemas.microsoft.com/office/drawing/2014/main" id="{A2F78928-23F2-3317-437A-B87819D70F99}"/>
                </a:ext>
              </a:extLst>
            </p:cNvPr>
            <p:cNvSpPr/>
            <p:nvPr/>
          </p:nvSpPr>
          <p:spPr>
            <a:xfrm>
              <a:off x="559694" y="1605235"/>
              <a:ext cx="5679140" cy="2195199"/>
            </a:xfrm>
            <a:prstGeom prst="roundRect">
              <a:avLst>
                <a:gd name="adj" fmla="val 2912"/>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16" name="Group 15">
              <a:extLst>
                <a:ext uri="{FF2B5EF4-FFF2-40B4-BE49-F238E27FC236}">
                  <a16:creationId xmlns:a16="http://schemas.microsoft.com/office/drawing/2014/main" id="{0A1A5DE4-7E76-B246-EAD9-08644217A4D5}"/>
                </a:ext>
              </a:extLst>
            </p:cNvPr>
            <p:cNvGrpSpPr/>
            <p:nvPr/>
          </p:nvGrpSpPr>
          <p:grpSpPr>
            <a:xfrm>
              <a:off x="286128" y="1487505"/>
              <a:ext cx="4790120" cy="310136"/>
              <a:chOff x="1468475" y="1519199"/>
              <a:chExt cx="3623739" cy="251108"/>
            </a:xfrm>
            <a:solidFill>
              <a:srgbClr val="F0D5E0"/>
            </a:solidFill>
          </p:grpSpPr>
          <p:sp>
            <p:nvSpPr>
              <p:cNvPr id="22" name="Rectangle: Rounded Corners 21">
                <a:extLst>
                  <a:ext uri="{FF2B5EF4-FFF2-40B4-BE49-F238E27FC236}">
                    <a16:creationId xmlns:a16="http://schemas.microsoft.com/office/drawing/2014/main" id="{7BA7FF3F-364E-DDD6-616C-6E40BC1645AE}"/>
                  </a:ext>
                </a:extLst>
              </p:cNvPr>
              <p:cNvSpPr/>
              <p:nvPr/>
            </p:nvSpPr>
            <p:spPr>
              <a:xfrm>
                <a:off x="1675429" y="1519199"/>
                <a:ext cx="3308177"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3" name="TextBox 22">
                <a:extLst>
                  <a:ext uri="{FF2B5EF4-FFF2-40B4-BE49-F238E27FC236}">
                    <a16:creationId xmlns:a16="http://schemas.microsoft.com/office/drawing/2014/main" id="{F35C522D-3636-B9CA-411F-E75485F7A775}"/>
                  </a:ext>
                </a:extLst>
              </p:cNvPr>
              <p:cNvSpPr txBox="1"/>
              <p:nvPr/>
            </p:nvSpPr>
            <p:spPr>
              <a:xfrm>
                <a:off x="1468475" y="1523128"/>
                <a:ext cx="3623739" cy="224278"/>
              </a:xfrm>
              <a:prstGeom prst="rect">
                <a:avLst/>
              </a:prstGeom>
              <a:noFill/>
            </p:spPr>
            <p:txBody>
              <a:bodyPr wrap="square">
                <a:spAutoFit/>
              </a:bodyPr>
              <a:lstStyle/>
              <a:p>
                <a:pPr algn="ctr"/>
                <a:r>
                  <a:rPr lang="fr-CH" sz="1200" b="1">
                    <a:solidFill>
                      <a:srgbClr val="E61461"/>
                    </a:solidFill>
                    <a:latin typeface="Arial" panose="020B0604020202020204" pitchFamily="34" charset="0"/>
                    <a:cs typeface="Arial" panose="020B0604020202020204" pitchFamily="34" charset="0"/>
                  </a:rPr>
                  <a:t>HCC Surveillance: </a:t>
                </a:r>
                <a:r>
                  <a:rPr lang="fr-CH" sz="1200" b="1" err="1">
                    <a:solidFill>
                      <a:srgbClr val="E61461"/>
                    </a:solidFill>
                    <a:latin typeface="Arial" panose="020B0604020202020204" pitchFamily="34" charset="0"/>
                    <a:cs typeface="Arial" panose="020B0604020202020204" pitchFamily="34" charset="0"/>
                  </a:rPr>
                  <a:t>Clinical</a:t>
                </a:r>
                <a:r>
                  <a:rPr lang="fr-CH" sz="1200" b="1">
                    <a:solidFill>
                      <a:srgbClr val="E61461"/>
                    </a:solidFill>
                    <a:latin typeface="Arial" panose="020B0604020202020204" pitchFamily="34" charset="0"/>
                    <a:cs typeface="Arial" panose="020B0604020202020204" pitchFamily="34" charset="0"/>
                  </a:rPr>
                  <a:t> </a:t>
                </a:r>
                <a:r>
                  <a:rPr lang="fr-CH" sz="1200" b="1" err="1">
                    <a:solidFill>
                      <a:srgbClr val="E61461"/>
                    </a:solidFill>
                    <a:latin typeface="Arial" panose="020B0604020202020204" pitchFamily="34" charset="0"/>
                    <a:cs typeface="Arial" panose="020B0604020202020204" pitchFamily="34" charset="0"/>
                  </a:rPr>
                  <a:t>Adherance</a:t>
                </a:r>
                <a:r>
                  <a:rPr lang="fr-CH" sz="1200" b="1">
                    <a:solidFill>
                      <a:srgbClr val="E61461"/>
                    </a:solidFill>
                    <a:latin typeface="Arial" panose="020B0604020202020204" pitchFamily="34" charset="0"/>
                    <a:cs typeface="Arial" panose="020B0604020202020204" pitchFamily="34" charset="0"/>
                  </a:rPr>
                  <a:t> and </a:t>
                </a:r>
                <a:r>
                  <a:rPr lang="fr-CH" sz="1200" b="1" err="1">
                    <a:solidFill>
                      <a:srgbClr val="E61461"/>
                    </a:solidFill>
                    <a:latin typeface="Arial" panose="020B0604020202020204" pitchFamily="34" charset="0"/>
                    <a:cs typeface="Arial" panose="020B0604020202020204" pitchFamily="34" charset="0"/>
                  </a:rPr>
                  <a:t>Outcomes</a:t>
                </a:r>
                <a:endParaRPr lang="en-US" sz="1200" b="1">
                  <a:solidFill>
                    <a:srgbClr val="E61461"/>
                  </a:solidFill>
                  <a:latin typeface="Arial" panose="020B0604020202020204" pitchFamily="34" charset="0"/>
                  <a:cs typeface="Arial" panose="020B0604020202020204" pitchFamily="34" charset="0"/>
                </a:endParaRPr>
              </a:p>
            </p:txBody>
          </p:sp>
        </p:grpSp>
      </p:grpSp>
      <p:sp>
        <p:nvSpPr>
          <p:cNvPr id="25" name="TextBox 24">
            <a:extLst>
              <a:ext uri="{FF2B5EF4-FFF2-40B4-BE49-F238E27FC236}">
                <a16:creationId xmlns:a16="http://schemas.microsoft.com/office/drawing/2014/main" id="{E4DA5889-4C22-A362-5D13-2E2291E16E31}"/>
              </a:ext>
            </a:extLst>
          </p:cNvPr>
          <p:cNvSpPr txBox="1"/>
          <p:nvPr/>
        </p:nvSpPr>
        <p:spPr>
          <a:xfrm>
            <a:off x="716870" y="1867170"/>
            <a:ext cx="5271294" cy="261610"/>
          </a:xfrm>
          <a:prstGeom prst="rect">
            <a:avLst/>
          </a:prstGeom>
          <a:noFill/>
        </p:spPr>
        <p:txBody>
          <a:bodyPr wrap="square">
            <a:spAutoFit/>
          </a:bodyPr>
          <a:lstStyle/>
          <a:p>
            <a:r>
              <a:rPr lang="en-US" sz="1100" b="1">
                <a:effectLst/>
                <a:latin typeface="Arial" panose="020B0604020202020204" pitchFamily="34" charset="0"/>
                <a:cs typeface="Arial" panose="020B0604020202020204" pitchFamily="34" charset="0"/>
              </a:rPr>
              <a:t>1197 patients were reviewed of which 362 (30%) required HCC surveillance.</a:t>
            </a:r>
            <a:endParaRPr lang="en-US" sz="1100">
              <a:effectLst/>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9B6E1427-6EFF-1FD9-295E-74F21E98379E}"/>
              </a:ext>
            </a:extLst>
          </p:cNvPr>
          <p:cNvSpPr/>
          <p:nvPr/>
        </p:nvSpPr>
        <p:spPr>
          <a:xfrm>
            <a:off x="6396010" y="1628697"/>
            <a:ext cx="5103624" cy="2423758"/>
          </a:xfrm>
          <a:prstGeom prst="roundRect">
            <a:avLst>
              <a:gd name="adj" fmla="val 6715"/>
            </a:avLst>
          </a:prstGeom>
          <a:solidFill>
            <a:srgbClr val="F0D5E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28" name="Group 27">
            <a:extLst>
              <a:ext uri="{FF2B5EF4-FFF2-40B4-BE49-F238E27FC236}">
                <a16:creationId xmlns:a16="http://schemas.microsoft.com/office/drawing/2014/main" id="{FE77E2A5-AEB1-8814-5893-0E98D0C130CA}"/>
              </a:ext>
            </a:extLst>
          </p:cNvPr>
          <p:cNvGrpSpPr/>
          <p:nvPr/>
        </p:nvGrpSpPr>
        <p:grpSpPr>
          <a:xfrm>
            <a:off x="6345230" y="1446751"/>
            <a:ext cx="2341132" cy="310136"/>
            <a:chOff x="1639284" y="1519199"/>
            <a:chExt cx="1771073" cy="251108"/>
          </a:xfrm>
          <a:solidFill>
            <a:srgbClr val="F0D5E0"/>
          </a:solidFill>
        </p:grpSpPr>
        <p:sp>
          <p:nvSpPr>
            <p:cNvPr id="29" name="Rectangle: Rounded Corners 28">
              <a:extLst>
                <a:ext uri="{FF2B5EF4-FFF2-40B4-BE49-F238E27FC236}">
                  <a16:creationId xmlns:a16="http://schemas.microsoft.com/office/drawing/2014/main" id="{08B66D92-EC69-80D4-57B6-9AEFC39622F8}"/>
                </a:ext>
              </a:extLst>
            </p:cNvPr>
            <p:cNvSpPr/>
            <p:nvPr/>
          </p:nvSpPr>
          <p:spPr>
            <a:xfrm>
              <a:off x="1675429" y="1519199"/>
              <a:ext cx="1698784" cy="251108"/>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30" name="TextBox 29">
              <a:extLst>
                <a:ext uri="{FF2B5EF4-FFF2-40B4-BE49-F238E27FC236}">
                  <a16:creationId xmlns:a16="http://schemas.microsoft.com/office/drawing/2014/main" id="{3824658D-2D6B-FD67-922F-F65983FE6D64}"/>
                </a:ext>
              </a:extLst>
            </p:cNvPr>
            <p:cNvSpPr txBox="1"/>
            <p:nvPr/>
          </p:nvSpPr>
          <p:spPr>
            <a:xfrm>
              <a:off x="1639284" y="1519199"/>
              <a:ext cx="1771073" cy="224278"/>
            </a:xfrm>
            <a:prstGeom prst="rect">
              <a:avLst/>
            </a:prstGeom>
            <a:noFill/>
          </p:spPr>
          <p:txBody>
            <a:bodyPr wrap="square">
              <a:spAutoFit/>
            </a:bodyPr>
            <a:lstStyle/>
            <a:p>
              <a:pPr algn="ctr"/>
              <a:r>
                <a:rPr lang="fr-CH" sz="1200" b="1" err="1">
                  <a:solidFill>
                    <a:srgbClr val="E61461"/>
                  </a:solidFill>
                  <a:latin typeface="Arial" panose="020B0604020202020204" pitchFamily="34" charset="0"/>
                  <a:cs typeface="Arial" panose="020B0604020202020204" pitchFamily="34" charset="0"/>
                </a:rPr>
                <a:t>Other</a:t>
              </a:r>
              <a:r>
                <a:rPr lang="fr-CH" sz="1200" b="1">
                  <a:solidFill>
                    <a:srgbClr val="E61461"/>
                  </a:solidFill>
                  <a:latin typeface="Arial" panose="020B0604020202020204" pitchFamily="34" charset="0"/>
                  <a:cs typeface="Arial" panose="020B0604020202020204" pitchFamily="34" charset="0"/>
                </a:rPr>
                <a:t> Surveillance</a:t>
              </a:r>
              <a:endParaRPr lang="en-US" sz="1200" b="1">
                <a:solidFill>
                  <a:srgbClr val="E61461"/>
                </a:solidFill>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277836A2-DFEB-DC56-AB71-A977A8C110E4}"/>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THU-498-YI </a:t>
            </a:r>
            <a:r>
              <a:rPr lang="en-US" sz="1800">
                <a:latin typeface="Arial" panose="020B0604020202020204" pitchFamily="34" charset="0"/>
                <a:ea typeface="Times New Roman" panose="02020603050405020304" pitchFamily="18" charset="0"/>
              </a:rPr>
              <a:t>Demonstration of the success of a nurse led service surveying for hepatocellular carcinoma and other cirrhosis associated complications </a:t>
            </a:r>
          </a:p>
        </p:txBody>
      </p:sp>
      <p:graphicFrame>
        <p:nvGraphicFramePr>
          <p:cNvPr id="5" name="Table 4">
            <a:extLst>
              <a:ext uri="{FF2B5EF4-FFF2-40B4-BE49-F238E27FC236}">
                <a16:creationId xmlns:a16="http://schemas.microsoft.com/office/drawing/2014/main" id="{FBF068F6-77B9-D5D6-020C-8B010D68B42B}"/>
              </a:ext>
            </a:extLst>
          </p:cNvPr>
          <p:cNvGraphicFramePr>
            <a:graphicFrameLocks noGrp="1"/>
          </p:cNvGraphicFramePr>
          <p:nvPr>
            <p:extLst>
              <p:ext uri="{D42A27DB-BD31-4B8C-83A1-F6EECF244321}">
                <p14:modId xmlns:p14="http://schemas.microsoft.com/office/powerpoint/2010/main" val="120908198"/>
              </p:ext>
            </p:extLst>
          </p:nvPr>
        </p:nvGraphicFramePr>
        <p:xfrm>
          <a:off x="987034" y="2212642"/>
          <a:ext cx="4318000" cy="1111250"/>
        </p:xfrm>
        <a:graphic>
          <a:graphicData uri="http://schemas.openxmlformats.org/drawingml/2006/table">
            <a:tbl>
              <a:tblPr/>
              <a:tblGrid>
                <a:gridCol w="952500">
                  <a:extLst>
                    <a:ext uri="{9D8B030D-6E8A-4147-A177-3AD203B41FA5}">
                      <a16:colId xmlns:a16="http://schemas.microsoft.com/office/drawing/2014/main" val="1362331637"/>
                    </a:ext>
                  </a:extLst>
                </a:gridCol>
                <a:gridCol w="1130300">
                  <a:extLst>
                    <a:ext uri="{9D8B030D-6E8A-4147-A177-3AD203B41FA5}">
                      <a16:colId xmlns:a16="http://schemas.microsoft.com/office/drawing/2014/main" val="2440683741"/>
                    </a:ext>
                  </a:extLst>
                </a:gridCol>
                <a:gridCol w="1028700">
                  <a:extLst>
                    <a:ext uri="{9D8B030D-6E8A-4147-A177-3AD203B41FA5}">
                      <a16:colId xmlns:a16="http://schemas.microsoft.com/office/drawing/2014/main" val="2067126481"/>
                    </a:ext>
                  </a:extLst>
                </a:gridCol>
                <a:gridCol w="1206500">
                  <a:extLst>
                    <a:ext uri="{9D8B030D-6E8A-4147-A177-3AD203B41FA5}">
                      <a16:colId xmlns:a16="http://schemas.microsoft.com/office/drawing/2014/main" val="4098708605"/>
                    </a:ext>
                  </a:extLst>
                </a:gridCol>
              </a:tblGrid>
              <a:tr h="539750">
                <a:tc>
                  <a:txBody>
                    <a:bodyPr/>
                    <a:lstStyle/>
                    <a:p>
                      <a:pPr algn="ctr" fontAlgn="ctr"/>
                      <a:r>
                        <a:rPr lang="en-US" sz="1100" b="1" i="0" u="none" strike="noStrike">
                          <a:solidFill>
                            <a:srgbClr val="E8E8E8"/>
                          </a:solidFill>
                          <a:effectLst/>
                          <a:latin typeface="Arial" panose="020B0604020202020204" pitchFamily="34" charset="0"/>
                        </a:rPr>
                        <a:t>Clinic</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100" b="1" i="0" u="none" strike="noStrike">
                          <a:solidFill>
                            <a:srgbClr val="E8E8E8"/>
                          </a:solidFill>
                          <a:effectLst/>
                          <a:latin typeface="Arial" panose="020B0604020202020204" pitchFamily="34" charset="0"/>
                        </a:rPr>
                        <a:t>% of HCC Patients Seen</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100" b="1" i="0" u="none" strike="noStrike">
                          <a:solidFill>
                            <a:srgbClr val="E8E8E8"/>
                          </a:solidFill>
                          <a:effectLst/>
                          <a:latin typeface="Arial" panose="020B0604020202020204" pitchFamily="34" charset="0"/>
                        </a:rPr>
                        <a:t>USS Requested on Time</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tc>
                  <a:txBody>
                    <a:bodyPr/>
                    <a:lstStyle/>
                    <a:p>
                      <a:pPr algn="ctr" fontAlgn="ctr"/>
                      <a:r>
                        <a:rPr lang="en-US" sz="1100" b="1" i="0" u="none" strike="noStrike">
                          <a:solidFill>
                            <a:srgbClr val="E8E8E8"/>
                          </a:solidFill>
                          <a:effectLst/>
                          <a:latin typeface="Arial" panose="020B0604020202020204" pitchFamily="34" charset="0"/>
                        </a:rPr>
                        <a:t>% USS Results Available</a:t>
                      </a:r>
                    </a:p>
                  </a:txBody>
                  <a:tcPr marL="6350" marR="6350" marT="6350" marB="0" anchor="ctr">
                    <a:lnL>
                      <a:noFill/>
                    </a:lnL>
                    <a:lnR>
                      <a:noFill/>
                    </a:lnR>
                    <a:lnT>
                      <a:noFill/>
                    </a:lnT>
                    <a:lnB w="12700" cap="flat" cmpd="sng" algn="ctr">
                      <a:solidFill>
                        <a:srgbClr val="DB0B5B"/>
                      </a:solidFill>
                      <a:prstDash val="solid"/>
                      <a:round/>
                      <a:headEnd type="none" w="med" len="med"/>
                      <a:tailEnd type="none" w="med" len="med"/>
                    </a:lnB>
                    <a:solidFill>
                      <a:srgbClr val="DB0B5B"/>
                    </a:solidFill>
                  </a:tcPr>
                </a:tc>
                <a:extLst>
                  <a:ext uri="{0D108BD9-81ED-4DB2-BD59-A6C34878D82A}">
                    <a16:rowId xmlns:a16="http://schemas.microsoft.com/office/drawing/2014/main" val="2537212277"/>
                  </a:ext>
                </a:extLst>
              </a:tr>
              <a:tr h="190500">
                <a:tc>
                  <a:txBody>
                    <a:bodyPr/>
                    <a:lstStyle/>
                    <a:p>
                      <a:pPr algn="ctr" fontAlgn="ctr"/>
                      <a:r>
                        <a:rPr lang="en-US" sz="1100" b="1" i="0" u="none" strike="noStrike">
                          <a:solidFill>
                            <a:srgbClr val="004B87"/>
                          </a:solidFill>
                          <a:effectLst/>
                          <a:latin typeface="Arial" panose="020B0604020202020204" pitchFamily="34" charset="0"/>
                        </a:rPr>
                        <a:t>CNS</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100" b="0" i="0" u="none" strike="noStrike">
                          <a:solidFill>
                            <a:srgbClr val="004B87"/>
                          </a:solidFill>
                          <a:effectLst/>
                          <a:latin typeface="Arial" panose="020B0604020202020204" pitchFamily="34" charset="0"/>
                        </a:rPr>
                        <a:t>86% (311/362)</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4B87"/>
                          </a:solidFill>
                          <a:effectLst/>
                          <a:latin typeface="Arial" panose="020B0604020202020204" pitchFamily="34" charset="0"/>
                        </a:rPr>
                        <a:t>0.98</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4B87"/>
                          </a:solidFill>
                          <a:effectLst/>
                          <a:latin typeface="Arial" panose="020B0604020202020204" pitchFamily="34" charset="0"/>
                        </a:rPr>
                        <a:t>0.86</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2049033602"/>
                  </a:ext>
                </a:extLst>
              </a:tr>
              <a:tr h="190500">
                <a:tc>
                  <a:txBody>
                    <a:bodyPr/>
                    <a:lstStyle/>
                    <a:p>
                      <a:pPr algn="ctr" fontAlgn="ctr"/>
                      <a:r>
                        <a:rPr lang="en-US" sz="1100" b="1" i="0" u="none" strike="noStrike">
                          <a:solidFill>
                            <a:srgbClr val="004B87"/>
                          </a:solidFill>
                          <a:effectLst/>
                          <a:latin typeface="Arial" panose="020B0604020202020204" pitchFamily="34" charset="0"/>
                        </a:rPr>
                        <a:t>SPR</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100" b="0" i="0" u="none" strike="noStrike">
                          <a:solidFill>
                            <a:srgbClr val="004B87"/>
                          </a:solidFill>
                          <a:effectLst/>
                          <a:latin typeface="Arial" panose="020B0604020202020204" pitchFamily="34" charset="0"/>
                        </a:rPr>
                        <a:t>8% (29/362)</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4B87"/>
                          </a:solidFill>
                          <a:effectLst/>
                          <a:latin typeface="Arial" panose="020B0604020202020204" pitchFamily="34" charset="0"/>
                        </a:rPr>
                        <a:t>0.68</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4B87"/>
                          </a:solidFill>
                          <a:effectLst/>
                          <a:latin typeface="Arial" panose="020B0604020202020204" pitchFamily="34" charset="0"/>
                        </a:rPr>
                        <a:t>—</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4002926633"/>
                  </a:ext>
                </a:extLst>
              </a:tr>
              <a:tr h="190500">
                <a:tc>
                  <a:txBody>
                    <a:bodyPr/>
                    <a:lstStyle/>
                    <a:p>
                      <a:pPr algn="ctr" fontAlgn="ctr"/>
                      <a:r>
                        <a:rPr lang="en-US" sz="1100" b="1" i="0" u="none" strike="noStrike">
                          <a:solidFill>
                            <a:srgbClr val="004B87"/>
                          </a:solidFill>
                          <a:effectLst/>
                          <a:latin typeface="Arial" panose="020B0604020202020204" pitchFamily="34" charset="0"/>
                        </a:rPr>
                        <a:t>Consultant</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0D5E0"/>
                    </a:solidFill>
                  </a:tcPr>
                </a:tc>
                <a:tc>
                  <a:txBody>
                    <a:bodyPr/>
                    <a:lstStyle/>
                    <a:p>
                      <a:pPr algn="ctr" fontAlgn="ctr"/>
                      <a:r>
                        <a:rPr lang="en-US" sz="1100" b="0" i="0" u="none" strike="noStrike">
                          <a:solidFill>
                            <a:srgbClr val="004B87"/>
                          </a:solidFill>
                          <a:effectLst/>
                          <a:latin typeface="Arial" panose="020B0604020202020204" pitchFamily="34" charset="0"/>
                        </a:rPr>
                        <a:t>6% (20/362)</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4B87"/>
                          </a:solidFill>
                          <a:effectLst/>
                          <a:latin typeface="Arial" panose="020B0604020202020204" pitchFamily="34" charset="0"/>
                        </a:rPr>
                        <a:t>0.83</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4B87"/>
                          </a:solidFill>
                          <a:effectLst/>
                          <a:latin typeface="Arial" panose="020B0604020202020204" pitchFamily="34" charset="0"/>
                        </a:rPr>
                        <a:t>—</a:t>
                      </a:r>
                    </a:p>
                  </a:txBody>
                  <a:tcPr marL="6350" marR="6350" marT="6350" marB="0" anchor="ctr">
                    <a:lnL w="6350" cap="flat" cmpd="sng" algn="ctr">
                      <a:solidFill>
                        <a:srgbClr val="DB0B5B"/>
                      </a:solidFill>
                      <a:prstDash val="solid"/>
                      <a:round/>
                      <a:headEnd type="none" w="med" len="med"/>
                      <a:tailEnd type="none" w="med" len="med"/>
                    </a:lnL>
                    <a:lnR w="6350" cap="flat" cmpd="sng" algn="ctr">
                      <a:solidFill>
                        <a:srgbClr val="DB0B5B"/>
                      </a:solidFill>
                      <a:prstDash val="solid"/>
                      <a:round/>
                      <a:headEnd type="none" w="med" len="med"/>
                      <a:tailEnd type="none" w="med" len="med"/>
                    </a:lnR>
                    <a:lnT w="12700" cap="flat" cmpd="sng" algn="ctr">
                      <a:solidFill>
                        <a:srgbClr val="DB0B5B"/>
                      </a:solidFill>
                      <a:prstDash val="solid"/>
                      <a:round/>
                      <a:headEnd type="none" w="med" len="med"/>
                      <a:tailEnd type="none" w="med" len="med"/>
                    </a:lnT>
                    <a:lnB w="12700" cap="flat" cmpd="sng" algn="ctr">
                      <a:solidFill>
                        <a:srgbClr val="DB0B5B"/>
                      </a:solidFill>
                      <a:prstDash val="solid"/>
                      <a:round/>
                      <a:headEnd type="none" w="med" len="med"/>
                      <a:tailEnd type="none" w="med" len="med"/>
                    </a:lnB>
                    <a:solidFill>
                      <a:srgbClr val="FFFFFF"/>
                    </a:solidFill>
                  </a:tcPr>
                </a:tc>
                <a:extLst>
                  <a:ext uri="{0D108BD9-81ED-4DB2-BD59-A6C34878D82A}">
                    <a16:rowId xmlns:a16="http://schemas.microsoft.com/office/drawing/2014/main" val="3037931148"/>
                  </a:ext>
                </a:extLst>
              </a:tr>
            </a:tbl>
          </a:graphicData>
        </a:graphic>
      </p:graphicFrame>
      <p:sp>
        <p:nvSpPr>
          <p:cNvPr id="9" name="TextBox 8">
            <a:extLst>
              <a:ext uri="{FF2B5EF4-FFF2-40B4-BE49-F238E27FC236}">
                <a16:creationId xmlns:a16="http://schemas.microsoft.com/office/drawing/2014/main" id="{5FE51206-BB30-F627-7483-71CBDC676A75}"/>
              </a:ext>
            </a:extLst>
          </p:cNvPr>
          <p:cNvSpPr txBox="1"/>
          <p:nvPr/>
        </p:nvSpPr>
        <p:spPr>
          <a:xfrm>
            <a:off x="635611" y="3403304"/>
            <a:ext cx="5533306" cy="261610"/>
          </a:xfrm>
          <a:prstGeom prst="rect">
            <a:avLst/>
          </a:prstGeom>
          <a:noFill/>
        </p:spPr>
        <p:txBody>
          <a:bodyPr wrap="square">
            <a:spAutoFit/>
          </a:bodyPr>
          <a:lstStyle/>
          <a:p>
            <a:r>
              <a:rPr lang="en-US" sz="1050" b="1" i="1">
                <a:solidFill>
                  <a:srgbClr val="E61461"/>
                </a:solidFill>
                <a:effectLst/>
                <a:latin typeface="Arial" panose="020B0604020202020204" pitchFamily="34" charset="0"/>
                <a:cs typeface="Arial" panose="020B0604020202020204" pitchFamily="34" charset="0"/>
              </a:rPr>
              <a:t> 6 HCC cases detected — 4 through surveillance, 2 during in-patient stay (66%).</a:t>
            </a:r>
            <a:endParaRPr lang="en-US" sz="1050" i="1">
              <a:solidFill>
                <a:srgbClr val="E61461"/>
              </a:solidFill>
              <a:effectLst/>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AB340742-DBB7-5090-0586-ABE2A35F4605}"/>
              </a:ext>
            </a:extLst>
          </p:cNvPr>
          <p:cNvSpPr/>
          <p:nvPr/>
        </p:nvSpPr>
        <p:spPr>
          <a:xfrm>
            <a:off x="6521105" y="1985246"/>
            <a:ext cx="2341131" cy="841388"/>
          </a:xfrm>
          <a:prstGeom prst="roundRect">
            <a:avLst>
              <a:gd name="adj" fmla="val 1581"/>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85952307-C501-E383-0D1B-3D9818BFA5C6}"/>
              </a:ext>
            </a:extLst>
          </p:cNvPr>
          <p:cNvSpPr txBox="1"/>
          <p:nvPr/>
        </p:nvSpPr>
        <p:spPr>
          <a:xfrm>
            <a:off x="6521105" y="2008201"/>
            <a:ext cx="2341132" cy="830997"/>
          </a:xfrm>
          <a:prstGeom prst="rect">
            <a:avLst/>
          </a:prstGeom>
          <a:noFill/>
        </p:spPr>
        <p:txBody>
          <a:bodyPr wrap="square">
            <a:spAutoFit/>
          </a:bodyPr>
          <a:lstStyle/>
          <a:p>
            <a:r>
              <a:rPr lang="en-US" sz="1200" b="1">
                <a:latin typeface="Arial" panose="020B0604020202020204" pitchFamily="34" charset="0"/>
                <a:cs typeface="Arial" panose="020B0604020202020204" pitchFamily="34" charset="0"/>
              </a:rPr>
              <a:t>Gastroscopy (for varices):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CNS: 99% requested</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Consultant: 100%</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SPR: 77%</a:t>
            </a:r>
          </a:p>
        </p:txBody>
      </p:sp>
      <p:sp>
        <p:nvSpPr>
          <p:cNvPr id="17" name="Rectangle: Rounded Corners 16">
            <a:extLst>
              <a:ext uri="{FF2B5EF4-FFF2-40B4-BE49-F238E27FC236}">
                <a16:creationId xmlns:a16="http://schemas.microsoft.com/office/drawing/2014/main" id="{F0FA66B5-B4F4-47C4-72C8-3FC18271C672}"/>
              </a:ext>
            </a:extLst>
          </p:cNvPr>
          <p:cNvSpPr/>
          <p:nvPr/>
        </p:nvSpPr>
        <p:spPr>
          <a:xfrm>
            <a:off x="8996187" y="1905696"/>
            <a:ext cx="2341132" cy="1015663"/>
          </a:xfrm>
          <a:prstGeom prst="roundRect">
            <a:avLst>
              <a:gd name="adj" fmla="val 1581"/>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2BD70AF7-53BC-3960-A438-4A571985F488}"/>
              </a:ext>
            </a:extLst>
          </p:cNvPr>
          <p:cNvSpPr txBox="1"/>
          <p:nvPr/>
        </p:nvSpPr>
        <p:spPr>
          <a:xfrm>
            <a:off x="8996187" y="1930824"/>
            <a:ext cx="2242574" cy="1015663"/>
          </a:xfrm>
          <a:prstGeom prst="rect">
            <a:avLst/>
          </a:prstGeom>
          <a:noFill/>
        </p:spPr>
        <p:txBody>
          <a:bodyPr wrap="square">
            <a:spAutoFit/>
          </a:bodyPr>
          <a:lstStyle/>
          <a:p>
            <a:r>
              <a:rPr lang="en-US" sz="1200" b="1">
                <a:latin typeface="Arial" panose="020B0604020202020204" pitchFamily="34" charset="0"/>
                <a:cs typeface="Arial" panose="020B0604020202020204" pitchFamily="34" charset="0"/>
              </a:rPr>
              <a:t>DEXA for bone health:</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Needed in 275 patients</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Only 55% requested</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Of 97 completed: 57% had low bone density</a:t>
            </a:r>
          </a:p>
        </p:txBody>
      </p:sp>
      <p:sp>
        <p:nvSpPr>
          <p:cNvPr id="20" name="TextBox 19">
            <a:extLst>
              <a:ext uri="{FF2B5EF4-FFF2-40B4-BE49-F238E27FC236}">
                <a16:creationId xmlns:a16="http://schemas.microsoft.com/office/drawing/2014/main" id="{1316B410-5D72-C62F-CBD3-291764139DAB}"/>
              </a:ext>
            </a:extLst>
          </p:cNvPr>
          <p:cNvSpPr txBox="1"/>
          <p:nvPr/>
        </p:nvSpPr>
        <p:spPr>
          <a:xfrm>
            <a:off x="7065335" y="3076494"/>
            <a:ext cx="3764973" cy="738664"/>
          </a:xfrm>
          <a:prstGeom prst="rect">
            <a:avLst/>
          </a:prstGeom>
          <a:noFill/>
        </p:spPr>
        <p:txBody>
          <a:bodyPr wrap="square">
            <a:spAutoFit/>
          </a:bodyPr>
          <a:lstStyle/>
          <a:p>
            <a:r>
              <a:rPr lang="en-US" sz="1400" b="1">
                <a:latin typeface="Arial" panose="020B0604020202020204" pitchFamily="34" charset="0"/>
                <a:cs typeface="Arial" panose="020B0604020202020204" pitchFamily="34" charset="0"/>
              </a:rPr>
              <a:t>Ultrasound DNA Rate (5-month period):</a:t>
            </a: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Hepatology: </a:t>
            </a:r>
            <a:r>
              <a:rPr lang="en-US" sz="1400" b="1">
                <a:latin typeface="Arial" panose="020B0604020202020204" pitchFamily="34" charset="0"/>
                <a:cs typeface="Arial" panose="020B0604020202020204" pitchFamily="34" charset="0"/>
              </a:rPr>
              <a:t>9%</a:t>
            </a: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Hospital outpatient average: </a:t>
            </a:r>
            <a:r>
              <a:rPr lang="en-US" sz="1400" b="1">
                <a:latin typeface="Arial" panose="020B0604020202020204" pitchFamily="34" charset="0"/>
                <a:cs typeface="Arial" panose="020B0604020202020204" pitchFamily="34" charset="0"/>
              </a:rPr>
              <a:t>3%</a:t>
            </a:r>
            <a:endParaRPr lang="en-US" sz="140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C2256D15-753E-85C3-677C-BA3A01D2009D}"/>
              </a:ext>
            </a:extLst>
          </p:cNvPr>
          <p:cNvSpPr/>
          <p:nvPr/>
        </p:nvSpPr>
        <p:spPr>
          <a:xfrm>
            <a:off x="352425" y="4409004"/>
            <a:ext cx="11487150" cy="1908670"/>
          </a:xfrm>
          <a:prstGeom prst="roundRect">
            <a:avLst>
              <a:gd name="adj" fmla="val 5149"/>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24" name="Rectangle: Rounded Corners 23">
            <a:extLst>
              <a:ext uri="{FF2B5EF4-FFF2-40B4-BE49-F238E27FC236}">
                <a16:creationId xmlns:a16="http://schemas.microsoft.com/office/drawing/2014/main" id="{2C304BCD-9B97-21AB-74A6-E4D36F5972F9}"/>
              </a:ext>
            </a:extLst>
          </p:cNvPr>
          <p:cNvSpPr/>
          <p:nvPr/>
        </p:nvSpPr>
        <p:spPr>
          <a:xfrm>
            <a:off x="515506" y="4543865"/>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Conclusion</a:t>
            </a:r>
            <a:endParaRPr lang="en-US" b="1" i="0">
              <a:solidFill>
                <a:schemeClr val="bg1"/>
              </a:solidFill>
              <a:effectLst/>
            </a:endParaRPr>
          </a:p>
        </p:txBody>
      </p:sp>
      <p:sp>
        <p:nvSpPr>
          <p:cNvPr id="66" name="TextBox 65">
            <a:extLst>
              <a:ext uri="{FF2B5EF4-FFF2-40B4-BE49-F238E27FC236}">
                <a16:creationId xmlns:a16="http://schemas.microsoft.com/office/drawing/2014/main" id="{C49E3803-3FE1-65F0-06F6-83E95806428F}"/>
              </a:ext>
            </a:extLst>
          </p:cNvPr>
          <p:cNvSpPr txBox="1"/>
          <p:nvPr/>
        </p:nvSpPr>
        <p:spPr>
          <a:xfrm>
            <a:off x="515506" y="4906357"/>
            <a:ext cx="11163876" cy="1323439"/>
          </a:xfrm>
          <a:prstGeom prst="rect">
            <a:avLst/>
          </a:prstGeom>
          <a:noFill/>
        </p:spPr>
        <p:txBody>
          <a:bodyPr wrap="square">
            <a:spAutoFit/>
          </a:bodyPr>
          <a:lstStyle/>
          <a:p>
            <a:r>
              <a:rPr lang="en-US" sz="1600">
                <a:latin typeface="Arial" panose="020B0604020202020204" pitchFamily="34" charset="0"/>
                <a:cs typeface="Arial" panose="020B0604020202020204" pitchFamily="34" charset="0"/>
              </a:rPr>
              <a:t>Nurse-led clinics achieved the highest adherence to HCC and variceal surveillance guidelines. In contrast, &gt;30% of SPR-led patients experienced delays. The ultrasound DNA rate for Hepatology was 9%, exceeding the hospital outpatient average (3%), contributing to further delays. A “wash-up” clinic has been introduced to ensure outstanding investigations are completed and DEXA request rates reach 100%. These interventions aim to improve patient safety and ensure full compliance with NICE guidance.</a:t>
            </a:r>
          </a:p>
        </p:txBody>
      </p:sp>
      <p:pic>
        <p:nvPicPr>
          <p:cNvPr id="4" name="Graphic 3" descr="Home with solid fill">
            <a:hlinkClick r:id="rId3" action="ppaction://hlinksldjump"/>
            <a:extLst>
              <a:ext uri="{FF2B5EF4-FFF2-40B4-BE49-F238E27FC236}">
                <a16:creationId xmlns:a16="http://schemas.microsoft.com/office/drawing/2014/main" id="{A55DCA75-2FFE-7264-A976-6806189B2D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42222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5A631-46DE-149B-9B33-C528853AE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0CD8C-5425-4A2C-EA3B-179D7D81C0D5}"/>
              </a:ext>
            </a:extLst>
          </p:cNvPr>
          <p:cNvSpPr>
            <a:spLocks noGrp="1"/>
          </p:cNvSpPr>
          <p:nvPr>
            <p:ph type="ctrTitle"/>
          </p:nvPr>
        </p:nvSpPr>
        <p:spPr/>
        <p:txBody>
          <a:bodyPr/>
          <a:lstStyle/>
          <a:p>
            <a:pPr algn="r"/>
            <a:r>
              <a:rPr lang="fr-CH" b="1" err="1">
                <a:solidFill>
                  <a:srgbClr val="E61461"/>
                </a:solidFill>
                <a:latin typeface="Arial" panose="020B0604020202020204" pitchFamily="34" charset="0"/>
                <a:cs typeface="Arial" panose="020B0604020202020204" pitchFamily="34" charset="0"/>
              </a:rPr>
              <a:t>Late</a:t>
            </a:r>
            <a:r>
              <a:rPr lang="fr-CH" b="1">
                <a:solidFill>
                  <a:srgbClr val="E61461"/>
                </a:solidFill>
                <a:latin typeface="Arial" panose="020B0604020202020204" pitchFamily="34" charset="0"/>
                <a:cs typeface="Arial" panose="020B0604020202020204" pitchFamily="34" charset="0"/>
              </a:rPr>
              <a:t> Breaker</a:t>
            </a:r>
            <a:endParaRPr lang="en-US" b="1">
              <a:solidFill>
                <a:srgbClr val="E614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0625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5C868-3B8F-C944-2639-BC78BA5A099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536C9E0-0F70-4519-98AD-1E9FEEF6D04C}"/>
              </a:ext>
            </a:extLst>
          </p:cNvPr>
          <p:cNvSpPr/>
          <p:nvPr/>
        </p:nvSpPr>
        <p:spPr>
          <a:xfrm>
            <a:off x="352425" y="832387"/>
            <a:ext cx="11515725" cy="1922231"/>
          </a:xfrm>
          <a:prstGeom prst="roundRect">
            <a:avLst>
              <a:gd name="adj" fmla="val 4617"/>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43CC2EF4-ECD0-DDA5-5F45-A8D114C99580}"/>
              </a:ext>
            </a:extLst>
          </p:cNvPr>
          <p:cNvSpPr>
            <a:spLocks noGrp="1"/>
          </p:cNvSpPr>
          <p:nvPr>
            <p:ph idx="1"/>
          </p:nvPr>
        </p:nvSpPr>
        <p:spPr>
          <a:xfrm>
            <a:off x="352425" y="1342515"/>
            <a:ext cx="10941911" cy="714105"/>
          </a:xfrm>
        </p:spPr>
        <p:txBody>
          <a:bodyPr>
            <a:noAutofit/>
          </a:bodyPr>
          <a:lstStyle/>
          <a:p>
            <a:pPr>
              <a:buClr>
                <a:srgbClr val="004B87"/>
              </a:buClr>
              <a:defRPr/>
            </a:pPr>
            <a:r>
              <a:rPr lang="en-US" sz="1600" err="1">
                <a:latin typeface="Arial" panose="020B0604020202020204" pitchFamily="34" charset="0"/>
                <a:cs typeface="Arial" panose="020B0604020202020204" pitchFamily="34" charset="0"/>
              </a:rPr>
              <a:t>Tumour</a:t>
            </a:r>
            <a:r>
              <a:rPr lang="en-US" sz="1600">
                <a:latin typeface="Arial" panose="020B0604020202020204" pitchFamily="34" charset="0"/>
                <a:cs typeface="Arial" panose="020B0604020202020204" pitchFamily="34" charset="0"/>
              </a:rPr>
              <a:t> downstaging is an accepted strategy to increase liver transplantation (LT) eligibility in patients with HCC.</a:t>
            </a:r>
          </a:p>
          <a:p>
            <a:pPr>
              <a:buClr>
                <a:srgbClr val="004B87"/>
              </a:buClr>
              <a:defRPr/>
            </a:pPr>
            <a:r>
              <a:rPr lang="en-US" sz="1600">
                <a:latin typeface="Arial" panose="020B0604020202020204" pitchFamily="34" charset="0"/>
                <a:cs typeface="Arial" panose="020B0604020202020204" pitchFamily="34" charset="0"/>
              </a:rPr>
              <a:t>Atezolizumab–bevacizumab (A+B) therapy has shown strong results in advanced HCC.</a:t>
            </a:r>
          </a:p>
        </p:txBody>
      </p:sp>
      <p:sp>
        <p:nvSpPr>
          <p:cNvPr id="8" name="Rectangle: Rounded Corners 7">
            <a:extLst>
              <a:ext uri="{FF2B5EF4-FFF2-40B4-BE49-F238E27FC236}">
                <a16:creationId xmlns:a16="http://schemas.microsoft.com/office/drawing/2014/main" id="{6499F192-CC46-959C-9EFE-84796DAE7034}"/>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Background &amp; Aims</a:t>
            </a:r>
            <a:endParaRPr lang="en-US" b="1" i="0">
              <a:solidFill>
                <a:schemeClr val="bg1"/>
              </a:solidFill>
              <a:effectLst/>
            </a:endParaRPr>
          </a:p>
        </p:txBody>
      </p:sp>
      <p:sp>
        <p:nvSpPr>
          <p:cNvPr id="9" name="Rectangle: Rounded Corners 8">
            <a:extLst>
              <a:ext uri="{FF2B5EF4-FFF2-40B4-BE49-F238E27FC236}">
                <a16:creationId xmlns:a16="http://schemas.microsoft.com/office/drawing/2014/main" id="{157777CC-B3F1-FC50-CEB7-4DCD2B2A84C5}"/>
              </a:ext>
            </a:extLst>
          </p:cNvPr>
          <p:cNvSpPr/>
          <p:nvPr/>
        </p:nvSpPr>
        <p:spPr>
          <a:xfrm>
            <a:off x="352425" y="2872093"/>
            <a:ext cx="11515725" cy="3460089"/>
          </a:xfrm>
          <a:prstGeom prst="roundRect">
            <a:avLst>
              <a:gd name="adj" fmla="val 2385"/>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11" name="Content Placeholder 2">
            <a:extLst>
              <a:ext uri="{FF2B5EF4-FFF2-40B4-BE49-F238E27FC236}">
                <a16:creationId xmlns:a16="http://schemas.microsoft.com/office/drawing/2014/main" id="{E745E7A3-706F-6524-4EE5-158F69EC9008}"/>
              </a:ext>
            </a:extLst>
          </p:cNvPr>
          <p:cNvSpPr txBox="1">
            <a:spLocks/>
          </p:cNvSpPr>
          <p:nvPr/>
        </p:nvSpPr>
        <p:spPr>
          <a:xfrm>
            <a:off x="405969" y="2230555"/>
            <a:ext cx="11408636" cy="613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4B87"/>
              </a:buClr>
              <a:buFont typeface="Arial" panose="020B0604020202020204" pitchFamily="34" charset="0"/>
              <a:buNone/>
              <a:defRPr/>
            </a:pPr>
            <a:r>
              <a:rPr lang="en-US" sz="1600" b="1">
                <a:solidFill>
                  <a:srgbClr val="E61461"/>
                </a:solidFill>
                <a:latin typeface="Arial" panose="020B0604020202020204" pitchFamily="34" charset="0"/>
                <a:cs typeface="Arial" panose="020B0604020202020204" pitchFamily="34" charset="0"/>
              </a:rPr>
              <a:t>Aim: </a:t>
            </a:r>
            <a:r>
              <a:rPr lang="en-US" sz="1600">
                <a:latin typeface="Arial" panose="020B0604020202020204" pitchFamily="34" charset="0"/>
                <a:cs typeface="Arial" panose="020B0604020202020204" pitchFamily="34" charset="0"/>
              </a:rPr>
              <a:t>To investigate the use of A+B therapy in downstaging protocols prior to LT in patients with HCC.</a:t>
            </a:r>
          </a:p>
        </p:txBody>
      </p:sp>
      <p:sp>
        <p:nvSpPr>
          <p:cNvPr id="12" name="Title 1">
            <a:extLst>
              <a:ext uri="{FF2B5EF4-FFF2-40B4-BE49-F238E27FC236}">
                <a16:creationId xmlns:a16="http://schemas.microsoft.com/office/drawing/2014/main" id="{AF3D2D74-444B-AA6C-1B78-98C22C9A9D84}"/>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LB25259 </a:t>
            </a:r>
            <a:r>
              <a:rPr lang="en-US" sz="1800">
                <a:latin typeface="Arial" panose="020B0604020202020204" pitchFamily="34" charset="0"/>
                <a:ea typeface="Times New Roman" panose="02020603050405020304" pitchFamily="18" charset="0"/>
              </a:rPr>
              <a:t>Liver transplantation after downstaging of intermediate and advanced HCC with atezolizumab-bevacizumab: a prospective study (</a:t>
            </a:r>
            <a:r>
              <a:rPr lang="en-US" sz="1800" err="1">
                <a:latin typeface="Arial" panose="020B0604020202020204" pitchFamily="34" charset="0"/>
                <a:ea typeface="Times New Roman" panose="02020603050405020304" pitchFamily="18" charset="0"/>
              </a:rPr>
              <a:t>ImmunoXXL</a:t>
            </a:r>
            <a:r>
              <a:rPr lang="en-US" sz="1800">
                <a:latin typeface="Arial" panose="020B0604020202020204" pitchFamily="34" charset="0"/>
                <a:ea typeface="Times New Roman" panose="02020603050405020304" pitchFamily="18" charset="0"/>
              </a:rPr>
              <a:t>)</a:t>
            </a:r>
            <a:endParaRPr lang="en-US"/>
          </a:p>
        </p:txBody>
      </p:sp>
      <p:sp>
        <p:nvSpPr>
          <p:cNvPr id="13" name="Rectangle: Rounded Corners 12">
            <a:extLst>
              <a:ext uri="{FF2B5EF4-FFF2-40B4-BE49-F238E27FC236}">
                <a16:creationId xmlns:a16="http://schemas.microsoft.com/office/drawing/2014/main" id="{39777688-51F4-0FE3-D859-935B17DB1757}"/>
              </a:ext>
            </a:extLst>
          </p:cNvPr>
          <p:cNvSpPr/>
          <p:nvPr/>
        </p:nvSpPr>
        <p:spPr>
          <a:xfrm>
            <a:off x="515506" y="3034167"/>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rPr>
              <a:t>Methods</a:t>
            </a:r>
            <a:endParaRPr lang="en-US" b="1" i="0">
              <a:solidFill>
                <a:schemeClr val="bg1"/>
              </a:solidFill>
              <a:effectLst/>
            </a:endParaRPr>
          </a:p>
        </p:txBody>
      </p:sp>
      <p:sp>
        <p:nvSpPr>
          <p:cNvPr id="3" name="TextBox 2">
            <a:extLst>
              <a:ext uri="{FF2B5EF4-FFF2-40B4-BE49-F238E27FC236}">
                <a16:creationId xmlns:a16="http://schemas.microsoft.com/office/drawing/2014/main" id="{4738E5B8-2F3A-D7BC-72E1-C11F26465776}"/>
              </a:ext>
            </a:extLst>
          </p:cNvPr>
          <p:cNvSpPr txBox="1"/>
          <p:nvPr/>
        </p:nvSpPr>
        <p:spPr>
          <a:xfrm>
            <a:off x="2431606" y="3406353"/>
            <a:ext cx="6783547" cy="307777"/>
          </a:xfrm>
          <a:prstGeom prst="rect">
            <a:avLst/>
          </a:prstGeom>
          <a:noFill/>
        </p:spPr>
        <p:txBody>
          <a:bodyPr wrap="square">
            <a:spAutoFit/>
          </a:bodyPr>
          <a:lstStyle/>
          <a:p>
            <a:pPr algn="ctr"/>
            <a:r>
              <a:rPr lang="en-US" sz="1400" err="1">
                <a:latin typeface="Arial" panose="020B0604020202020204" pitchFamily="34" charset="0"/>
                <a:cs typeface="Arial" panose="020B0604020202020204" pitchFamily="34" charset="0"/>
              </a:rPr>
              <a:t>ImmunoXXL</a:t>
            </a:r>
            <a:r>
              <a:rPr lang="en-US" sz="1400">
                <a:latin typeface="Arial" panose="020B0604020202020204" pitchFamily="34" charset="0"/>
                <a:cs typeface="Arial" panose="020B0604020202020204" pitchFamily="34" charset="0"/>
              </a:rPr>
              <a:t> (</a:t>
            </a:r>
            <a:r>
              <a:rPr lang="en-US" sz="1400">
                <a:solidFill>
                  <a:srgbClr val="004B87"/>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NCT05879328</a:t>
            </a:r>
            <a:r>
              <a:rPr lang="en-US" sz="1400">
                <a:latin typeface="Arial" panose="020B0604020202020204" pitchFamily="34" charset="0"/>
                <a:cs typeface="Arial" panose="020B0604020202020204" pitchFamily="34" charset="0"/>
              </a:rPr>
              <a:t>), phase 2 trial of LT after A+B-based downstaging.</a:t>
            </a:r>
          </a:p>
        </p:txBody>
      </p:sp>
      <p:sp>
        <p:nvSpPr>
          <p:cNvPr id="32" name="TextBox 31">
            <a:extLst>
              <a:ext uri="{FF2B5EF4-FFF2-40B4-BE49-F238E27FC236}">
                <a16:creationId xmlns:a16="http://schemas.microsoft.com/office/drawing/2014/main" id="{9BBA2538-265B-B5BE-8BF5-A0FDD7742A40}"/>
              </a:ext>
            </a:extLst>
          </p:cNvPr>
          <p:cNvSpPr txBox="1"/>
          <p:nvPr/>
        </p:nvSpPr>
        <p:spPr>
          <a:xfrm>
            <a:off x="1962150" y="5748614"/>
            <a:ext cx="7991475" cy="276999"/>
          </a:xfrm>
          <a:prstGeom prst="rect">
            <a:avLst/>
          </a:prstGeom>
          <a:noFill/>
        </p:spPr>
        <p:txBody>
          <a:bodyPr wrap="square">
            <a:spAutoFit/>
          </a:bodyPr>
          <a:lstStyle/>
          <a:p>
            <a:pPr algn="ctr"/>
            <a:r>
              <a:rPr lang="en-US" sz="1200" i="1">
                <a:solidFill>
                  <a:srgbClr val="E61461"/>
                </a:solidFill>
                <a:latin typeface="Arial" panose="020B0604020202020204" pitchFamily="34" charset="0"/>
                <a:cs typeface="Arial" panose="020B0604020202020204" pitchFamily="34" charset="0"/>
              </a:rPr>
              <a:t>Adverse events (AE) graded ≥ 3 were recorded throughout and assessed if immune-related (</a:t>
            </a:r>
            <a:r>
              <a:rPr lang="en-US" sz="1200" i="1" err="1">
                <a:solidFill>
                  <a:srgbClr val="E61461"/>
                </a:solidFill>
                <a:latin typeface="Arial" panose="020B0604020202020204" pitchFamily="34" charset="0"/>
                <a:cs typeface="Arial" panose="020B0604020202020204" pitchFamily="34" charset="0"/>
              </a:rPr>
              <a:t>irAE</a:t>
            </a:r>
            <a:r>
              <a:rPr lang="en-US" sz="1200" i="1">
                <a:solidFill>
                  <a:srgbClr val="E61461"/>
                </a:solidFill>
                <a:latin typeface="Arial" panose="020B0604020202020204" pitchFamily="34" charset="0"/>
                <a:cs typeface="Arial" panose="020B0604020202020204" pitchFamily="34" charset="0"/>
              </a:rPr>
              <a:t>). </a:t>
            </a:r>
          </a:p>
        </p:txBody>
      </p:sp>
      <p:grpSp>
        <p:nvGrpSpPr>
          <p:cNvPr id="14" name="Group 13">
            <a:extLst>
              <a:ext uri="{FF2B5EF4-FFF2-40B4-BE49-F238E27FC236}">
                <a16:creationId xmlns:a16="http://schemas.microsoft.com/office/drawing/2014/main" id="{2617217A-2DBD-575A-BAC8-8B425B5CA1C1}"/>
              </a:ext>
            </a:extLst>
          </p:cNvPr>
          <p:cNvGrpSpPr/>
          <p:nvPr/>
        </p:nvGrpSpPr>
        <p:grpSpPr>
          <a:xfrm>
            <a:off x="7239429" y="3842782"/>
            <a:ext cx="4389555" cy="1492661"/>
            <a:chOff x="6079577" y="4000107"/>
            <a:chExt cx="4389555" cy="1492661"/>
          </a:xfrm>
        </p:grpSpPr>
        <p:grpSp>
          <p:nvGrpSpPr>
            <p:cNvPr id="26" name="Group 25">
              <a:extLst>
                <a:ext uri="{FF2B5EF4-FFF2-40B4-BE49-F238E27FC236}">
                  <a16:creationId xmlns:a16="http://schemas.microsoft.com/office/drawing/2014/main" id="{714C4ADC-3345-DE03-1281-A9683EB9AE8D}"/>
                </a:ext>
              </a:extLst>
            </p:cNvPr>
            <p:cNvGrpSpPr/>
            <p:nvPr/>
          </p:nvGrpSpPr>
          <p:grpSpPr>
            <a:xfrm>
              <a:off x="6135257" y="4257410"/>
              <a:ext cx="4333875" cy="1235358"/>
              <a:chOff x="647699" y="4203418"/>
              <a:chExt cx="4333875" cy="1235358"/>
            </a:xfrm>
          </p:grpSpPr>
          <p:grpSp>
            <p:nvGrpSpPr>
              <p:cNvPr id="27" name="Group 26">
                <a:extLst>
                  <a:ext uri="{FF2B5EF4-FFF2-40B4-BE49-F238E27FC236}">
                    <a16:creationId xmlns:a16="http://schemas.microsoft.com/office/drawing/2014/main" id="{C688B145-E97E-A14A-F9B7-52047A4715CF}"/>
                  </a:ext>
                </a:extLst>
              </p:cNvPr>
              <p:cNvGrpSpPr/>
              <p:nvPr/>
            </p:nvGrpSpPr>
            <p:grpSpPr>
              <a:xfrm>
                <a:off x="647699" y="4203418"/>
                <a:ext cx="4333875" cy="1235358"/>
                <a:chOff x="502260" y="4873417"/>
                <a:chExt cx="2863665" cy="886883"/>
              </a:xfrm>
            </p:grpSpPr>
            <p:sp>
              <p:nvSpPr>
                <p:cNvPr id="29" name="Rectangle: Rounded Corners 28">
                  <a:extLst>
                    <a:ext uri="{FF2B5EF4-FFF2-40B4-BE49-F238E27FC236}">
                      <a16:creationId xmlns:a16="http://schemas.microsoft.com/office/drawing/2014/main" id="{E34EBC3A-2C66-20D7-4193-0DB7B70C2041}"/>
                    </a:ext>
                  </a:extLst>
                </p:cNvPr>
                <p:cNvSpPr/>
                <p:nvPr/>
              </p:nvSpPr>
              <p:spPr>
                <a:xfrm>
                  <a:off x="502260" y="4873417"/>
                  <a:ext cx="2863665" cy="886883"/>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30" name="Content Placeholder 2">
                  <a:extLst>
                    <a:ext uri="{FF2B5EF4-FFF2-40B4-BE49-F238E27FC236}">
                      <a16:creationId xmlns:a16="http://schemas.microsoft.com/office/drawing/2014/main" id="{7F308707-44F8-5533-0481-AF50BEB2F1E0}"/>
                    </a:ext>
                  </a:extLst>
                </p:cNvPr>
                <p:cNvSpPr txBox="1">
                  <a:spLocks/>
                </p:cNvSpPr>
                <p:nvPr/>
              </p:nvSpPr>
              <p:spPr>
                <a:xfrm>
                  <a:off x="1481124" y="4943870"/>
                  <a:ext cx="890402" cy="207346"/>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a:solidFill>
                        <a:srgbClr val="B3576D"/>
                      </a:solidFill>
                      <a:latin typeface="Arial" panose="020B0604020202020204" pitchFamily="34" charset="0"/>
                    </a:rPr>
                    <a:t>Analysis</a:t>
                  </a:r>
                </a:p>
              </p:txBody>
            </p:sp>
          </p:grpSp>
          <p:sp>
            <p:nvSpPr>
              <p:cNvPr id="28" name="TextBox 27">
                <a:extLst>
                  <a:ext uri="{FF2B5EF4-FFF2-40B4-BE49-F238E27FC236}">
                    <a16:creationId xmlns:a16="http://schemas.microsoft.com/office/drawing/2014/main" id="{2CF47FB6-A799-2DE6-6E81-84032BF3758C}"/>
                  </a:ext>
                </a:extLst>
              </p:cNvPr>
              <p:cNvSpPr txBox="1"/>
              <p:nvPr/>
            </p:nvSpPr>
            <p:spPr>
              <a:xfrm>
                <a:off x="761196" y="4583102"/>
                <a:ext cx="4083369" cy="738664"/>
              </a:xfrm>
              <a:prstGeom prst="rect">
                <a:avLst/>
              </a:prstGeom>
              <a:noFill/>
              <a:ln>
                <a:noFill/>
              </a:ln>
            </p:spPr>
            <p:txBody>
              <a:bodyPr wrap="square">
                <a:spAutoFit/>
              </a:bodyPr>
              <a:lstStyle/>
              <a:p>
                <a:r>
                  <a:rPr lang="en-US" sz="1400">
                    <a:solidFill>
                      <a:srgbClr val="E61461"/>
                    </a:solidFill>
                    <a:latin typeface="Arial" panose="020B0604020202020204" pitchFamily="34" charset="0"/>
                    <a:cs typeface="Arial" panose="020B0604020202020204" pitchFamily="34" charset="0"/>
                  </a:rPr>
                  <a:t>Spectral quantitative pathology imaging and deconvolution of immune RNA signatures were part of explant pathology analysis. </a:t>
                </a:r>
              </a:p>
            </p:txBody>
          </p:sp>
        </p:grpSp>
        <p:pic>
          <p:nvPicPr>
            <p:cNvPr id="33" name="Graphic 32" descr="Microscope with solid fill">
              <a:extLst>
                <a:ext uri="{FF2B5EF4-FFF2-40B4-BE49-F238E27FC236}">
                  <a16:creationId xmlns:a16="http://schemas.microsoft.com/office/drawing/2014/main" id="{6E87F306-A1FE-B577-4D75-0DEB97291F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79577" y="4000107"/>
              <a:ext cx="496264" cy="535332"/>
            </a:xfrm>
            <a:prstGeom prst="rect">
              <a:avLst/>
            </a:prstGeom>
          </p:spPr>
        </p:pic>
      </p:grpSp>
      <p:grpSp>
        <p:nvGrpSpPr>
          <p:cNvPr id="10" name="Group 9">
            <a:extLst>
              <a:ext uri="{FF2B5EF4-FFF2-40B4-BE49-F238E27FC236}">
                <a16:creationId xmlns:a16="http://schemas.microsoft.com/office/drawing/2014/main" id="{E1DCB177-174D-F453-A961-43B35999A6A0}"/>
              </a:ext>
            </a:extLst>
          </p:cNvPr>
          <p:cNvGrpSpPr/>
          <p:nvPr/>
        </p:nvGrpSpPr>
        <p:grpSpPr>
          <a:xfrm>
            <a:off x="428382" y="3644615"/>
            <a:ext cx="6429619" cy="1915046"/>
            <a:chOff x="1354870" y="4039175"/>
            <a:chExt cx="6429619" cy="1915046"/>
          </a:xfrm>
        </p:grpSpPr>
        <p:grpSp>
          <p:nvGrpSpPr>
            <p:cNvPr id="25" name="Group 24">
              <a:extLst>
                <a:ext uri="{FF2B5EF4-FFF2-40B4-BE49-F238E27FC236}">
                  <a16:creationId xmlns:a16="http://schemas.microsoft.com/office/drawing/2014/main" id="{E072AC94-97C6-A04B-8E22-45D76442FC59}"/>
                </a:ext>
              </a:extLst>
            </p:cNvPr>
            <p:cNvGrpSpPr/>
            <p:nvPr/>
          </p:nvGrpSpPr>
          <p:grpSpPr>
            <a:xfrm>
              <a:off x="1489504" y="4195335"/>
              <a:ext cx="6294985" cy="1758886"/>
              <a:chOff x="647699" y="4145648"/>
              <a:chExt cx="6294985" cy="1758886"/>
            </a:xfrm>
          </p:grpSpPr>
          <p:grpSp>
            <p:nvGrpSpPr>
              <p:cNvPr id="4" name="Group 3">
                <a:extLst>
                  <a:ext uri="{FF2B5EF4-FFF2-40B4-BE49-F238E27FC236}">
                    <a16:creationId xmlns:a16="http://schemas.microsoft.com/office/drawing/2014/main" id="{1C29E596-FCCF-AF33-BA7C-1AF2623DCC4B}"/>
                  </a:ext>
                </a:extLst>
              </p:cNvPr>
              <p:cNvGrpSpPr/>
              <p:nvPr/>
            </p:nvGrpSpPr>
            <p:grpSpPr>
              <a:xfrm>
                <a:off x="647699" y="4145648"/>
                <a:ext cx="6294985" cy="1758886"/>
                <a:chOff x="502260" y="4831943"/>
                <a:chExt cx="4159494" cy="1262732"/>
              </a:xfrm>
            </p:grpSpPr>
            <p:sp>
              <p:nvSpPr>
                <p:cNvPr id="5" name="Rectangle: Rounded Corners 4">
                  <a:extLst>
                    <a:ext uri="{FF2B5EF4-FFF2-40B4-BE49-F238E27FC236}">
                      <a16:creationId xmlns:a16="http://schemas.microsoft.com/office/drawing/2014/main" id="{25F3DC47-77FD-4F62-9CC5-2B467976C707}"/>
                    </a:ext>
                  </a:extLst>
                </p:cNvPr>
                <p:cNvSpPr/>
                <p:nvPr/>
              </p:nvSpPr>
              <p:spPr>
                <a:xfrm>
                  <a:off x="502260" y="4873416"/>
                  <a:ext cx="4159494" cy="1221259"/>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2" name="Content Placeholder 2">
                  <a:extLst>
                    <a:ext uri="{FF2B5EF4-FFF2-40B4-BE49-F238E27FC236}">
                      <a16:creationId xmlns:a16="http://schemas.microsoft.com/office/drawing/2014/main" id="{236F65C9-B2B3-0707-C814-FFF4EA7EFAB0}"/>
                    </a:ext>
                  </a:extLst>
                </p:cNvPr>
                <p:cNvSpPr txBox="1">
                  <a:spLocks/>
                </p:cNvSpPr>
                <p:nvPr/>
              </p:nvSpPr>
              <p:spPr>
                <a:xfrm>
                  <a:off x="2092991" y="4831943"/>
                  <a:ext cx="890402" cy="346071"/>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b="1">
                      <a:solidFill>
                        <a:srgbClr val="B3576D"/>
                      </a:solidFill>
                      <a:latin typeface="Arial" panose="020B0604020202020204" pitchFamily="34" charset="0"/>
                    </a:rPr>
                    <a:t>Endpoints</a:t>
                  </a:r>
                </a:p>
              </p:txBody>
            </p:sp>
          </p:grpSp>
          <p:sp>
            <p:nvSpPr>
              <p:cNvPr id="24" name="TextBox 23">
                <a:extLst>
                  <a:ext uri="{FF2B5EF4-FFF2-40B4-BE49-F238E27FC236}">
                    <a16:creationId xmlns:a16="http://schemas.microsoft.com/office/drawing/2014/main" id="{1ABBB340-73B9-D1A3-40F7-BAFD8BB99EBB}"/>
                  </a:ext>
                </a:extLst>
              </p:cNvPr>
              <p:cNvSpPr txBox="1"/>
              <p:nvPr/>
            </p:nvSpPr>
            <p:spPr>
              <a:xfrm>
                <a:off x="761197" y="4699679"/>
                <a:ext cx="2909330" cy="830997"/>
              </a:xfrm>
              <a:prstGeom prst="rect">
                <a:avLst/>
              </a:prstGeom>
              <a:noFill/>
              <a:ln>
                <a:noFill/>
              </a:ln>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Primary</a:t>
                </a:r>
                <a:r>
                  <a:rPr lang="en-US" sz="1200">
                    <a:solidFill>
                      <a:srgbClr val="E61461"/>
                    </a:solidFill>
                    <a:latin typeface="Arial" panose="020B0604020202020204" pitchFamily="34" charset="0"/>
                    <a:cs typeface="Arial" panose="020B0604020202020204" pitchFamily="34" charset="0"/>
                  </a:rPr>
                  <a:t>: Safety of LT after downstaging with A+B in intermediate-advanced HCC</a:t>
                </a:r>
              </a:p>
              <a:p>
                <a:pPr marL="171450" indent="-1714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Immuno-related events (rejection)</a:t>
                </a:r>
              </a:p>
              <a:p>
                <a:pPr marL="171450" indent="-1714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Transplant-related events</a:t>
                </a:r>
              </a:p>
            </p:txBody>
          </p:sp>
        </p:grpSp>
        <p:pic>
          <p:nvPicPr>
            <p:cNvPr id="35" name="Graphic 34" descr="Bullseye with solid fill">
              <a:extLst>
                <a:ext uri="{FF2B5EF4-FFF2-40B4-BE49-F238E27FC236}">
                  <a16:creationId xmlns:a16="http://schemas.microsoft.com/office/drawing/2014/main" id="{43581A4B-10BB-D082-A615-888B29BA26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4870" y="4039175"/>
              <a:ext cx="496264" cy="496264"/>
            </a:xfrm>
            <a:prstGeom prst="rect">
              <a:avLst/>
            </a:prstGeom>
          </p:spPr>
        </p:pic>
      </p:grpSp>
      <p:sp>
        <p:nvSpPr>
          <p:cNvPr id="36" name="Rectangle: Rounded Corners 35">
            <a:extLst>
              <a:ext uri="{FF2B5EF4-FFF2-40B4-BE49-F238E27FC236}">
                <a16:creationId xmlns:a16="http://schemas.microsoft.com/office/drawing/2014/main" id="{7EF1957E-2BF9-7E69-0984-8F668D25ED83}"/>
              </a:ext>
            </a:extLst>
          </p:cNvPr>
          <p:cNvSpPr/>
          <p:nvPr/>
        </p:nvSpPr>
        <p:spPr>
          <a:xfrm>
            <a:off x="2582090" y="5709803"/>
            <a:ext cx="6783547" cy="433285"/>
          </a:xfrm>
          <a:prstGeom prst="roundRect">
            <a:avLst>
              <a:gd name="adj" fmla="val 6715"/>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pic>
        <p:nvPicPr>
          <p:cNvPr id="2" name="Graphic 1" descr="Home with solid fill">
            <a:hlinkClick r:id="rId8" action="ppaction://hlinksldjump"/>
            <a:extLst>
              <a:ext uri="{FF2B5EF4-FFF2-40B4-BE49-F238E27FC236}">
                <a16:creationId xmlns:a16="http://schemas.microsoft.com/office/drawing/2014/main" id="{7D94AB1C-2FE8-AB18-7AFF-E59D130DD9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54738" y="97476"/>
            <a:ext cx="374469" cy="374469"/>
          </a:xfrm>
          <a:prstGeom prst="rect">
            <a:avLst/>
          </a:prstGeom>
        </p:spPr>
      </p:pic>
      <p:sp>
        <p:nvSpPr>
          <p:cNvPr id="15" name="TextBox 14">
            <a:extLst>
              <a:ext uri="{FF2B5EF4-FFF2-40B4-BE49-F238E27FC236}">
                <a16:creationId xmlns:a16="http://schemas.microsoft.com/office/drawing/2014/main" id="{A8B40784-9E48-C865-E783-F1B6E1C10EE5}"/>
              </a:ext>
            </a:extLst>
          </p:cNvPr>
          <p:cNvSpPr txBox="1"/>
          <p:nvPr/>
        </p:nvSpPr>
        <p:spPr>
          <a:xfrm>
            <a:off x="3796435" y="4259477"/>
            <a:ext cx="2909330" cy="1015663"/>
          </a:xfrm>
          <a:prstGeom prst="rect">
            <a:avLst/>
          </a:prstGeom>
          <a:noFill/>
          <a:ln>
            <a:noFill/>
          </a:ln>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Secondary</a:t>
            </a:r>
            <a:r>
              <a:rPr lang="en-US" sz="1200">
                <a:solidFill>
                  <a:srgbClr val="E61461"/>
                </a:solidFill>
                <a:latin typeface="Arial" panose="020B0604020202020204" pitchFamily="34" charset="0"/>
                <a:cs typeface="Arial" panose="020B0604020202020204" pitchFamily="34" charset="0"/>
              </a:rPr>
              <a:t>: Efficacy of LT after downstaging with A+B in intermediate-advanced HCC</a:t>
            </a:r>
          </a:p>
          <a:p>
            <a:pPr marL="171450" indent="-1714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Immuno-pathology of response</a:t>
            </a:r>
          </a:p>
          <a:p>
            <a:pPr marL="171450" indent="-171450">
              <a:buFont typeface="Arial" panose="020B0604020202020204" pitchFamily="34" charset="0"/>
              <a:buChar char="•"/>
            </a:pPr>
            <a:r>
              <a:rPr lang="en-US" sz="1200" err="1">
                <a:solidFill>
                  <a:srgbClr val="E61461"/>
                </a:solidFill>
                <a:latin typeface="Arial" panose="020B0604020202020204" pitchFamily="34" charset="0"/>
                <a:cs typeface="Arial" panose="020B0604020202020204" pitchFamily="34" charset="0"/>
              </a:rPr>
              <a:t>Tumour</a:t>
            </a:r>
            <a:r>
              <a:rPr lang="en-US" sz="1200">
                <a:solidFill>
                  <a:srgbClr val="E61461"/>
                </a:solidFill>
                <a:latin typeface="Arial" panose="020B0604020202020204" pitchFamily="34" charset="0"/>
                <a:cs typeface="Arial" panose="020B0604020202020204" pitchFamily="34" charset="0"/>
              </a:rPr>
              <a:t>-related outcomes</a:t>
            </a:r>
          </a:p>
        </p:txBody>
      </p:sp>
      <p:cxnSp>
        <p:nvCxnSpPr>
          <p:cNvPr id="17" name="Straight Connector 16">
            <a:extLst>
              <a:ext uri="{FF2B5EF4-FFF2-40B4-BE49-F238E27FC236}">
                <a16:creationId xmlns:a16="http://schemas.microsoft.com/office/drawing/2014/main" id="{8FFAED3F-93BF-0257-3DBE-E80884BB4698}"/>
              </a:ext>
            </a:extLst>
          </p:cNvPr>
          <p:cNvCxnSpPr>
            <a:cxnSpLocks/>
          </p:cNvCxnSpPr>
          <p:nvPr/>
        </p:nvCxnSpPr>
        <p:spPr>
          <a:xfrm>
            <a:off x="3710509" y="4354806"/>
            <a:ext cx="0" cy="1072622"/>
          </a:xfrm>
          <a:prstGeom prst="line">
            <a:avLst/>
          </a:prstGeom>
          <a:ln>
            <a:solidFill>
              <a:srgbClr val="B3576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2130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245A-30B8-C59D-C785-B55C87E4103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27E98BE-9907-F82B-6987-C14CBA78687A}"/>
              </a:ext>
            </a:extLst>
          </p:cNvPr>
          <p:cNvSpPr/>
          <p:nvPr/>
        </p:nvSpPr>
        <p:spPr>
          <a:xfrm>
            <a:off x="352424" y="832387"/>
            <a:ext cx="11515726" cy="3485750"/>
          </a:xfrm>
          <a:prstGeom prst="roundRect">
            <a:avLst>
              <a:gd name="adj" fmla="val 2830"/>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31CFE77D-1229-37F6-66B8-D7E1083E0420}"/>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Results</a:t>
            </a:r>
            <a:endParaRPr lang="en-US" b="1" i="0">
              <a:solidFill>
                <a:schemeClr val="bg1"/>
              </a:solidFill>
              <a:effectLst/>
            </a:endParaRPr>
          </a:p>
        </p:txBody>
      </p:sp>
      <p:grpSp>
        <p:nvGrpSpPr>
          <p:cNvPr id="9" name="Group 8">
            <a:extLst>
              <a:ext uri="{FF2B5EF4-FFF2-40B4-BE49-F238E27FC236}">
                <a16:creationId xmlns:a16="http://schemas.microsoft.com/office/drawing/2014/main" id="{E9BB0009-C586-17AC-FDB0-81AD05F331A2}"/>
              </a:ext>
            </a:extLst>
          </p:cNvPr>
          <p:cNvGrpSpPr/>
          <p:nvPr/>
        </p:nvGrpSpPr>
        <p:grpSpPr>
          <a:xfrm>
            <a:off x="776678" y="1407066"/>
            <a:ext cx="4803448" cy="1681591"/>
            <a:chOff x="1030185" y="1456612"/>
            <a:chExt cx="4803448" cy="1681591"/>
          </a:xfrm>
        </p:grpSpPr>
        <p:sp>
          <p:nvSpPr>
            <p:cNvPr id="5" name="Rectangle: Rounded Corners 4">
              <a:extLst>
                <a:ext uri="{FF2B5EF4-FFF2-40B4-BE49-F238E27FC236}">
                  <a16:creationId xmlns:a16="http://schemas.microsoft.com/office/drawing/2014/main" id="{2F9B05E3-8E27-81AF-5D24-630EDCB1755E}"/>
                </a:ext>
              </a:extLst>
            </p:cNvPr>
            <p:cNvSpPr/>
            <p:nvPr/>
          </p:nvSpPr>
          <p:spPr>
            <a:xfrm>
              <a:off x="1030185" y="1614425"/>
              <a:ext cx="4803448" cy="1523778"/>
            </a:xfrm>
            <a:prstGeom prst="roundRect">
              <a:avLst>
                <a:gd name="adj" fmla="val 6715"/>
              </a:avLst>
            </a:prstGeom>
            <a:solidFill>
              <a:srgbClr val="F0D5E0">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47" name="Group 46">
              <a:extLst>
                <a:ext uri="{FF2B5EF4-FFF2-40B4-BE49-F238E27FC236}">
                  <a16:creationId xmlns:a16="http://schemas.microsoft.com/office/drawing/2014/main" id="{BD780B0C-3711-08FB-6830-52CBA08DB57A}"/>
                </a:ext>
              </a:extLst>
            </p:cNvPr>
            <p:cNvGrpSpPr/>
            <p:nvPr/>
          </p:nvGrpSpPr>
          <p:grpSpPr>
            <a:xfrm>
              <a:off x="1030319" y="1456612"/>
              <a:ext cx="1486380" cy="346071"/>
              <a:chOff x="1911810" y="1526556"/>
              <a:chExt cx="1486380" cy="346071"/>
            </a:xfrm>
            <a:solidFill>
              <a:srgbClr val="E61461"/>
            </a:solidFill>
          </p:grpSpPr>
          <p:sp>
            <p:nvSpPr>
              <p:cNvPr id="19" name="Rectangle: Rounded Corners 18">
                <a:extLst>
                  <a:ext uri="{FF2B5EF4-FFF2-40B4-BE49-F238E27FC236}">
                    <a16:creationId xmlns:a16="http://schemas.microsoft.com/office/drawing/2014/main" id="{6D11D37D-A365-D1F7-7CAE-8C782CE444B1}"/>
                  </a:ext>
                </a:extLst>
              </p:cNvPr>
              <p:cNvSpPr/>
              <p:nvPr/>
            </p:nvSpPr>
            <p:spPr>
              <a:xfrm>
                <a:off x="1911810" y="1526556"/>
                <a:ext cx="1486380" cy="346071"/>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0" name="Content Placeholder 2">
                <a:extLst>
                  <a:ext uri="{FF2B5EF4-FFF2-40B4-BE49-F238E27FC236}">
                    <a16:creationId xmlns:a16="http://schemas.microsoft.com/office/drawing/2014/main" id="{355782ED-C0F8-2FD4-30B6-E5ECB9B8C217}"/>
                  </a:ext>
                </a:extLst>
              </p:cNvPr>
              <p:cNvSpPr txBox="1">
                <a:spLocks/>
              </p:cNvSpPr>
              <p:nvPr/>
            </p:nvSpPr>
            <p:spPr>
              <a:xfrm>
                <a:off x="2263205" y="1526556"/>
                <a:ext cx="1052380" cy="346071"/>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CH" sz="1400" b="1">
                    <a:solidFill>
                      <a:srgbClr val="E61461"/>
                    </a:solidFill>
                    <a:latin typeface="Arial" panose="020B0604020202020204" pitchFamily="34" charset="0"/>
                  </a:rPr>
                  <a:t>P</a:t>
                </a:r>
                <a:r>
                  <a:rPr lang="en-US" sz="1400" b="1" err="1">
                    <a:solidFill>
                      <a:srgbClr val="E61461"/>
                    </a:solidFill>
                    <a:latin typeface="Arial" panose="020B0604020202020204" pitchFamily="34" charset="0"/>
                  </a:rPr>
                  <a:t>atients</a:t>
                </a:r>
                <a:endParaRPr lang="en-US" sz="1400" b="1">
                  <a:solidFill>
                    <a:srgbClr val="E61461"/>
                  </a:solidFill>
                  <a:latin typeface="Arial" panose="020B0604020202020204" pitchFamily="34" charset="0"/>
                </a:endParaRPr>
              </a:p>
            </p:txBody>
          </p:sp>
          <p:pic>
            <p:nvPicPr>
              <p:cNvPr id="21" name="Graphic 20" descr="Group of men with solid fill">
                <a:extLst>
                  <a:ext uri="{FF2B5EF4-FFF2-40B4-BE49-F238E27FC236}">
                    <a16:creationId xmlns:a16="http://schemas.microsoft.com/office/drawing/2014/main" id="{E02ADD1A-6051-A7FB-D10C-6A7C067ECA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7052" y="1542015"/>
                <a:ext cx="316940" cy="316940"/>
              </a:xfrm>
              <a:prstGeom prst="rect">
                <a:avLst/>
              </a:prstGeom>
            </p:spPr>
          </p:pic>
        </p:grpSp>
        <p:sp>
          <p:nvSpPr>
            <p:cNvPr id="25" name="TextBox 24">
              <a:extLst>
                <a:ext uri="{FF2B5EF4-FFF2-40B4-BE49-F238E27FC236}">
                  <a16:creationId xmlns:a16="http://schemas.microsoft.com/office/drawing/2014/main" id="{51FAA90A-EB16-BBF2-B671-926ABC9BB19E}"/>
                </a:ext>
              </a:extLst>
            </p:cNvPr>
            <p:cNvSpPr txBox="1"/>
            <p:nvPr/>
          </p:nvSpPr>
          <p:spPr>
            <a:xfrm>
              <a:off x="1188931" y="1830991"/>
              <a:ext cx="4457457" cy="1277273"/>
            </a:xfrm>
            <a:prstGeom prst="rect">
              <a:avLst/>
            </a:prstGeom>
            <a:noFill/>
          </p:spPr>
          <p:txBody>
            <a:bodyPr wrap="square">
              <a:spAutoFit/>
            </a:bodyPr>
            <a:lstStyle/>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16 transplanted after downstaging of HCC beyond extended criteria.</a:t>
              </a:r>
            </a:p>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Downstaging achieved in all (</a:t>
              </a:r>
              <a:r>
                <a:rPr lang="en-US" sz="1100" err="1">
                  <a:solidFill>
                    <a:srgbClr val="004B87"/>
                  </a:solidFill>
                  <a:latin typeface="Arial" panose="020B0604020202020204" pitchFamily="34" charset="0"/>
                  <a:cs typeface="Arial" panose="020B0604020202020204" pitchFamily="34" charset="0"/>
                </a:rPr>
                <a:t>tumour</a:t>
              </a:r>
              <a:r>
                <a:rPr lang="en-US" sz="1100">
                  <a:solidFill>
                    <a:srgbClr val="004B87"/>
                  </a:solidFill>
                  <a:latin typeface="Arial" panose="020B0604020202020204" pitchFamily="34" charset="0"/>
                  <a:cs typeface="Arial" panose="020B0604020202020204" pitchFamily="34" charset="0"/>
                </a:rPr>
                <a:t> burden and AFP compatible with a 60% estimated survival according to the </a:t>
              </a:r>
              <a:r>
                <a:rPr lang="en-US" sz="1100" err="1">
                  <a:solidFill>
                    <a:srgbClr val="004B87"/>
                  </a:solidFill>
                  <a:latin typeface="Arial" panose="020B0604020202020204" pitchFamily="34" charset="0"/>
                  <a:cs typeface="Arial" panose="020B0604020202020204" pitchFamily="34" charset="0"/>
                </a:rPr>
                <a:t>Metroticket</a:t>
              </a:r>
              <a:r>
                <a:rPr lang="en-US" sz="1100">
                  <a:solidFill>
                    <a:srgbClr val="004B87"/>
                  </a:solidFill>
                  <a:latin typeface="Arial" panose="020B0604020202020204" pitchFamily="34" charset="0"/>
                  <a:cs typeface="Arial" panose="020B0604020202020204" pitchFamily="34" charset="0"/>
                </a:rPr>
                <a:t> 2.0 Calculator) 30% PR, 70% CR (</a:t>
              </a:r>
              <a:r>
                <a:rPr lang="en-US" sz="1100" err="1">
                  <a:solidFill>
                    <a:srgbClr val="004B87"/>
                  </a:solidFill>
                  <a:latin typeface="Arial" panose="020B0604020202020204" pitchFamily="34" charset="0"/>
                  <a:cs typeface="Arial" panose="020B0604020202020204" pitchFamily="34" charset="0"/>
                </a:rPr>
                <a:t>mRECIST</a:t>
              </a:r>
              <a:r>
                <a:rPr lang="en-US" sz="1100">
                  <a:solidFill>
                    <a:srgbClr val="004B87"/>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Median </a:t>
              </a:r>
              <a:r>
                <a:rPr lang="en-US" sz="1100" err="1">
                  <a:solidFill>
                    <a:srgbClr val="004B87"/>
                  </a:solidFill>
                  <a:latin typeface="Arial" panose="020B0604020202020204" pitchFamily="34" charset="0"/>
                  <a:cs typeface="Arial" panose="020B0604020202020204" pitchFamily="34" charset="0"/>
                </a:rPr>
                <a:t>tumour</a:t>
              </a:r>
              <a:r>
                <a:rPr lang="en-US" sz="1100">
                  <a:solidFill>
                    <a:srgbClr val="004B87"/>
                  </a:solidFill>
                  <a:latin typeface="Arial" panose="020B0604020202020204" pitchFamily="34" charset="0"/>
                  <a:cs typeface="Arial" panose="020B0604020202020204" pitchFamily="34" charset="0"/>
                </a:rPr>
                <a:t>: 6.5 cm; 50% had PVT &amp; multifocality</a:t>
              </a:r>
            </a:p>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94% had prior loco-regional therapy.</a:t>
              </a:r>
            </a:p>
          </p:txBody>
        </p:sp>
      </p:grpSp>
      <p:grpSp>
        <p:nvGrpSpPr>
          <p:cNvPr id="17" name="Group 16">
            <a:extLst>
              <a:ext uri="{FF2B5EF4-FFF2-40B4-BE49-F238E27FC236}">
                <a16:creationId xmlns:a16="http://schemas.microsoft.com/office/drawing/2014/main" id="{C4CDD3AD-24D5-F67D-03C5-A3924E2CB72B}"/>
              </a:ext>
            </a:extLst>
          </p:cNvPr>
          <p:cNvGrpSpPr/>
          <p:nvPr/>
        </p:nvGrpSpPr>
        <p:grpSpPr>
          <a:xfrm>
            <a:off x="776677" y="3198336"/>
            <a:ext cx="4803449" cy="980183"/>
            <a:chOff x="776677" y="3035479"/>
            <a:chExt cx="4798737" cy="996578"/>
          </a:xfrm>
        </p:grpSpPr>
        <p:sp>
          <p:nvSpPr>
            <p:cNvPr id="10" name="Rectangle: Rounded Corners 9">
              <a:extLst>
                <a:ext uri="{FF2B5EF4-FFF2-40B4-BE49-F238E27FC236}">
                  <a16:creationId xmlns:a16="http://schemas.microsoft.com/office/drawing/2014/main" id="{0439E448-0481-5E32-3C47-BA293992199F}"/>
                </a:ext>
              </a:extLst>
            </p:cNvPr>
            <p:cNvSpPr/>
            <p:nvPr/>
          </p:nvSpPr>
          <p:spPr>
            <a:xfrm>
              <a:off x="776678" y="3151099"/>
              <a:ext cx="4798736" cy="880958"/>
            </a:xfrm>
            <a:prstGeom prst="roundRect">
              <a:avLst>
                <a:gd name="adj" fmla="val 6715"/>
              </a:avLst>
            </a:prstGeom>
            <a:solidFill>
              <a:srgbClr val="F0D5E0">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31" name="TextBox 30">
              <a:extLst>
                <a:ext uri="{FF2B5EF4-FFF2-40B4-BE49-F238E27FC236}">
                  <a16:creationId xmlns:a16="http://schemas.microsoft.com/office/drawing/2014/main" id="{A9711DEF-AC9E-8719-B9F7-5DF29EFFBF9F}"/>
                </a:ext>
              </a:extLst>
            </p:cNvPr>
            <p:cNvSpPr txBox="1"/>
            <p:nvPr/>
          </p:nvSpPr>
          <p:spPr>
            <a:xfrm>
              <a:off x="902054" y="3400197"/>
              <a:ext cx="4114834" cy="610203"/>
            </a:xfrm>
            <a:prstGeom prst="rect">
              <a:avLst/>
            </a:prstGeom>
            <a:noFill/>
          </p:spPr>
          <p:txBody>
            <a:bodyPr wrap="square">
              <a:spAutoFit/>
            </a:bodyPr>
            <a:lstStyle/>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A+B duration: 4.7 months (7.5 cycles).</a:t>
              </a:r>
            </a:p>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Washout before LT: 57.5 days.</a:t>
              </a:r>
            </a:p>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Median follow-up 16 months.</a:t>
              </a:r>
            </a:p>
          </p:txBody>
        </p:sp>
        <p:grpSp>
          <p:nvGrpSpPr>
            <p:cNvPr id="16" name="Group 15">
              <a:extLst>
                <a:ext uri="{FF2B5EF4-FFF2-40B4-BE49-F238E27FC236}">
                  <a16:creationId xmlns:a16="http://schemas.microsoft.com/office/drawing/2014/main" id="{03C65307-5ECA-96D9-E84D-5C30DB6FEE7B}"/>
                </a:ext>
              </a:extLst>
            </p:cNvPr>
            <p:cNvGrpSpPr/>
            <p:nvPr/>
          </p:nvGrpSpPr>
          <p:grpSpPr>
            <a:xfrm>
              <a:off x="776677" y="3035479"/>
              <a:ext cx="1541593" cy="381706"/>
              <a:chOff x="776677" y="3035479"/>
              <a:chExt cx="1541593" cy="381706"/>
            </a:xfrm>
          </p:grpSpPr>
          <p:sp>
            <p:nvSpPr>
              <p:cNvPr id="32" name="Rectangle: Rounded Corners 31">
                <a:extLst>
                  <a:ext uri="{FF2B5EF4-FFF2-40B4-BE49-F238E27FC236}">
                    <a16:creationId xmlns:a16="http://schemas.microsoft.com/office/drawing/2014/main" id="{DE949F6D-FBB8-675F-7359-4930EE47EA93}"/>
                  </a:ext>
                </a:extLst>
              </p:cNvPr>
              <p:cNvSpPr/>
              <p:nvPr/>
            </p:nvSpPr>
            <p:spPr>
              <a:xfrm>
                <a:off x="776677" y="3035479"/>
                <a:ext cx="1541593" cy="381706"/>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33" name="Content Placeholder 2">
                <a:extLst>
                  <a:ext uri="{FF2B5EF4-FFF2-40B4-BE49-F238E27FC236}">
                    <a16:creationId xmlns:a16="http://schemas.microsoft.com/office/drawing/2014/main" id="{DD2C6B7E-0369-9CFB-C277-96703C9FDF34}"/>
                  </a:ext>
                </a:extLst>
              </p:cNvPr>
              <p:cNvSpPr txBox="1">
                <a:spLocks/>
              </p:cNvSpPr>
              <p:nvPr/>
            </p:nvSpPr>
            <p:spPr>
              <a:xfrm>
                <a:off x="1111830" y="3071113"/>
                <a:ext cx="1145497" cy="346071"/>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CH" sz="1400" b="1" err="1">
                    <a:solidFill>
                      <a:srgbClr val="E61461"/>
                    </a:solidFill>
                    <a:latin typeface="Arial" panose="020B0604020202020204" pitchFamily="34" charset="0"/>
                  </a:rPr>
                  <a:t>Treatment</a:t>
                </a:r>
                <a:endParaRPr lang="en-US" sz="1400" b="1">
                  <a:solidFill>
                    <a:srgbClr val="E61461"/>
                  </a:solidFill>
                  <a:latin typeface="Arial" panose="020B0604020202020204" pitchFamily="34" charset="0"/>
                </a:endParaRPr>
              </a:p>
            </p:txBody>
          </p:sp>
          <p:pic>
            <p:nvPicPr>
              <p:cNvPr id="35" name="Picture 34" descr="A pink and black blood bag&#10;&#10;AI-generated content may be incorrect.">
                <a:extLst>
                  <a:ext uri="{FF2B5EF4-FFF2-40B4-BE49-F238E27FC236}">
                    <a16:creationId xmlns:a16="http://schemas.microsoft.com/office/drawing/2014/main" id="{35CF05E3-E55E-C88B-18EF-1012350419B0}"/>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31784" r="31953"/>
              <a:stretch/>
            </p:blipFill>
            <p:spPr>
              <a:xfrm>
                <a:off x="961661" y="3071113"/>
                <a:ext cx="223101" cy="346071"/>
              </a:xfrm>
              <a:prstGeom prst="rect">
                <a:avLst/>
              </a:prstGeom>
            </p:spPr>
          </p:pic>
        </p:grpSp>
      </p:grpSp>
      <p:grpSp>
        <p:nvGrpSpPr>
          <p:cNvPr id="18" name="Group 17">
            <a:extLst>
              <a:ext uri="{FF2B5EF4-FFF2-40B4-BE49-F238E27FC236}">
                <a16:creationId xmlns:a16="http://schemas.microsoft.com/office/drawing/2014/main" id="{091C3760-E605-FDFE-AB24-A56085399C5C}"/>
              </a:ext>
            </a:extLst>
          </p:cNvPr>
          <p:cNvGrpSpPr/>
          <p:nvPr/>
        </p:nvGrpSpPr>
        <p:grpSpPr>
          <a:xfrm>
            <a:off x="6487096" y="2948727"/>
            <a:ext cx="4132459" cy="1167084"/>
            <a:chOff x="6096000" y="1933880"/>
            <a:chExt cx="4132459" cy="1167084"/>
          </a:xfrm>
        </p:grpSpPr>
        <p:sp>
          <p:nvSpPr>
            <p:cNvPr id="14" name="Rectangle: Rounded Corners 13">
              <a:extLst>
                <a:ext uri="{FF2B5EF4-FFF2-40B4-BE49-F238E27FC236}">
                  <a16:creationId xmlns:a16="http://schemas.microsoft.com/office/drawing/2014/main" id="{5D28A119-1225-3141-28B6-6C1729EE808D}"/>
                </a:ext>
              </a:extLst>
            </p:cNvPr>
            <p:cNvSpPr/>
            <p:nvPr/>
          </p:nvSpPr>
          <p:spPr>
            <a:xfrm>
              <a:off x="6096001" y="2046916"/>
              <a:ext cx="4132458" cy="1054047"/>
            </a:xfrm>
            <a:prstGeom prst="roundRect">
              <a:avLst>
                <a:gd name="adj" fmla="val 6715"/>
              </a:avLst>
            </a:prstGeom>
            <a:solidFill>
              <a:srgbClr val="F0D5E0">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70" name="Group 69">
              <a:extLst>
                <a:ext uri="{FF2B5EF4-FFF2-40B4-BE49-F238E27FC236}">
                  <a16:creationId xmlns:a16="http://schemas.microsoft.com/office/drawing/2014/main" id="{DB2835D4-9A08-DBC8-3CDF-27238CA1AA6A}"/>
                </a:ext>
              </a:extLst>
            </p:cNvPr>
            <p:cNvGrpSpPr/>
            <p:nvPr/>
          </p:nvGrpSpPr>
          <p:grpSpPr>
            <a:xfrm>
              <a:off x="6096000" y="1933880"/>
              <a:ext cx="3910845" cy="1167084"/>
              <a:chOff x="5055953" y="3195893"/>
              <a:chExt cx="3910845" cy="1167084"/>
            </a:xfrm>
          </p:grpSpPr>
          <p:sp>
            <p:nvSpPr>
              <p:cNvPr id="40" name="TextBox 39">
                <a:extLst>
                  <a:ext uri="{FF2B5EF4-FFF2-40B4-BE49-F238E27FC236}">
                    <a16:creationId xmlns:a16="http://schemas.microsoft.com/office/drawing/2014/main" id="{7DA56399-EB9E-B4F2-01FA-10469B4BA0B1}"/>
                  </a:ext>
                </a:extLst>
              </p:cNvPr>
              <p:cNvSpPr txBox="1"/>
              <p:nvPr/>
            </p:nvSpPr>
            <p:spPr>
              <a:xfrm>
                <a:off x="5236147" y="3593536"/>
                <a:ext cx="3730651" cy="769441"/>
              </a:xfrm>
              <a:prstGeom prst="rect">
                <a:avLst/>
              </a:prstGeom>
              <a:noFill/>
            </p:spPr>
            <p:txBody>
              <a:bodyPr wrap="square">
                <a:spAutoFit/>
              </a:bodyPr>
              <a:lstStyle/>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Pre-LT </a:t>
                </a:r>
                <a:r>
                  <a:rPr lang="en-US" sz="1100" err="1">
                    <a:solidFill>
                      <a:srgbClr val="004B87"/>
                    </a:solidFill>
                    <a:latin typeface="Arial" panose="020B0604020202020204" pitchFamily="34" charset="0"/>
                    <a:cs typeface="Arial" panose="020B0604020202020204" pitchFamily="34" charset="0"/>
                  </a:rPr>
                  <a:t>irAEs</a:t>
                </a:r>
                <a:r>
                  <a:rPr lang="en-US" sz="1100">
                    <a:solidFill>
                      <a:srgbClr val="004B87"/>
                    </a:solidFill>
                    <a:latin typeface="Arial" panose="020B0604020202020204" pitchFamily="34" charset="0"/>
                    <a:cs typeface="Arial" panose="020B0604020202020204" pitchFamily="34" charset="0"/>
                  </a:rPr>
                  <a:t>: 19% (liver decomp, HTN).</a:t>
                </a:r>
              </a:p>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Post-LT </a:t>
                </a:r>
                <a:r>
                  <a:rPr lang="en-US" sz="1100" err="1">
                    <a:solidFill>
                      <a:srgbClr val="004B87"/>
                    </a:solidFill>
                    <a:latin typeface="Arial" panose="020B0604020202020204" pitchFamily="34" charset="0"/>
                    <a:cs typeface="Arial" panose="020B0604020202020204" pitchFamily="34" charset="0"/>
                  </a:rPr>
                  <a:t>irAEs</a:t>
                </a:r>
                <a:r>
                  <a:rPr lang="en-US" sz="1100">
                    <a:solidFill>
                      <a:srgbClr val="004B87"/>
                    </a:solidFill>
                    <a:latin typeface="Arial" panose="020B0604020202020204" pitchFamily="34" charset="0"/>
                    <a:cs typeface="Arial" panose="020B0604020202020204" pitchFamily="34" charset="0"/>
                  </a:rPr>
                  <a:t>: 25% (4 acute rejections, RAI &gt; 4).</a:t>
                </a:r>
              </a:p>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90d morbidity: 62.5%; mortality: 6.3%.</a:t>
                </a:r>
              </a:p>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1yr graft survival: 87.5%.</a:t>
                </a:r>
              </a:p>
            </p:txBody>
          </p:sp>
          <p:grpSp>
            <p:nvGrpSpPr>
              <p:cNvPr id="53" name="Group 52">
                <a:extLst>
                  <a:ext uri="{FF2B5EF4-FFF2-40B4-BE49-F238E27FC236}">
                    <a16:creationId xmlns:a16="http://schemas.microsoft.com/office/drawing/2014/main" id="{D35CE891-FE7B-5A54-2AF8-8B506D3FC2F1}"/>
                  </a:ext>
                </a:extLst>
              </p:cNvPr>
              <p:cNvGrpSpPr/>
              <p:nvPr/>
            </p:nvGrpSpPr>
            <p:grpSpPr>
              <a:xfrm>
                <a:off x="5055953" y="3195893"/>
                <a:ext cx="1486378" cy="346071"/>
                <a:chOff x="2257427" y="3141908"/>
                <a:chExt cx="1486378" cy="346071"/>
              </a:xfrm>
            </p:grpSpPr>
            <p:sp>
              <p:nvSpPr>
                <p:cNvPr id="42" name="Rectangle: Rounded Corners 41">
                  <a:extLst>
                    <a:ext uri="{FF2B5EF4-FFF2-40B4-BE49-F238E27FC236}">
                      <a16:creationId xmlns:a16="http://schemas.microsoft.com/office/drawing/2014/main" id="{8DBAB2C7-DE16-E4E8-4D6F-1292ADD51628}"/>
                    </a:ext>
                  </a:extLst>
                </p:cNvPr>
                <p:cNvSpPr/>
                <p:nvPr/>
              </p:nvSpPr>
              <p:spPr>
                <a:xfrm>
                  <a:off x="2257427" y="3141908"/>
                  <a:ext cx="1486378" cy="346071"/>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43" name="Content Placeholder 2">
                  <a:extLst>
                    <a:ext uri="{FF2B5EF4-FFF2-40B4-BE49-F238E27FC236}">
                      <a16:creationId xmlns:a16="http://schemas.microsoft.com/office/drawing/2014/main" id="{4C91FE46-35C0-85D6-8A34-182A16062EAE}"/>
                    </a:ext>
                  </a:extLst>
                </p:cNvPr>
                <p:cNvSpPr txBox="1">
                  <a:spLocks/>
                </p:cNvSpPr>
                <p:nvPr/>
              </p:nvSpPr>
              <p:spPr>
                <a:xfrm>
                  <a:off x="2646644" y="3141908"/>
                  <a:ext cx="1040011" cy="346071"/>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CH" sz="1400" b="1" err="1">
                      <a:solidFill>
                        <a:srgbClr val="E61461"/>
                      </a:solidFill>
                      <a:latin typeface="Arial" panose="020B0604020202020204" pitchFamily="34" charset="0"/>
                    </a:rPr>
                    <a:t>Safety</a:t>
                  </a:r>
                  <a:endParaRPr lang="en-US" sz="1400" b="1">
                    <a:solidFill>
                      <a:srgbClr val="E61461"/>
                    </a:solidFill>
                    <a:latin typeface="Arial" panose="020B0604020202020204" pitchFamily="34" charset="0"/>
                  </a:endParaRPr>
                </a:p>
              </p:txBody>
            </p:sp>
            <p:pic>
              <p:nvPicPr>
                <p:cNvPr id="45" name="Picture 44" descr="A pink shield with a check mark&#10;&#10;AI-generated content may be incorrect.">
                  <a:extLst>
                    <a:ext uri="{FF2B5EF4-FFF2-40B4-BE49-F238E27FC236}">
                      <a16:creationId xmlns:a16="http://schemas.microsoft.com/office/drawing/2014/main" id="{50A88ED9-0C6E-6EC0-E971-5F883998FB9C}"/>
                    </a:ext>
                  </a:extLst>
                </p:cNvPr>
                <p:cNvPicPr>
                  <a:picLocks noChangeAspect="1"/>
                </p:cNvPicPr>
                <p:nvPr/>
              </p:nvPicPr>
              <p:blipFill>
                <a:blip r:embed="rId7">
                  <a:extLst>
                    <a:ext uri="{28A0092B-C50C-407E-A947-70E740481C1C}">
                      <a14:useLocalDpi xmlns:a14="http://schemas.microsoft.com/office/drawing/2010/main" val="0"/>
                    </a:ext>
                  </a:extLst>
                </a:blip>
                <a:srcRect l="26250" t="2916" r="26249" b="4167"/>
                <a:stretch/>
              </p:blipFill>
              <p:spPr>
                <a:xfrm>
                  <a:off x="2530390" y="3193480"/>
                  <a:ext cx="232507" cy="255834"/>
                </a:xfrm>
                <a:prstGeom prst="rect">
                  <a:avLst/>
                </a:prstGeom>
                <a:solidFill>
                  <a:srgbClr val="F0D5E0"/>
                </a:solidFill>
                <a:ln>
                  <a:noFill/>
                </a:ln>
              </p:spPr>
            </p:pic>
          </p:grpSp>
        </p:grpSp>
      </p:grpSp>
      <p:grpSp>
        <p:nvGrpSpPr>
          <p:cNvPr id="13" name="Group 12">
            <a:extLst>
              <a:ext uri="{FF2B5EF4-FFF2-40B4-BE49-F238E27FC236}">
                <a16:creationId xmlns:a16="http://schemas.microsoft.com/office/drawing/2014/main" id="{23A5F6B8-2258-78A0-2664-4E6F2CEAEBC8}"/>
              </a:ext>
            </a:extLst>
          </p:cNvPr>
          <p:cNvGrpSpPr/>
          <p:nvPr/>
        </p:nvGrpSpPr>
        <p:grpSpPr>
          <a:xfrm>
            <a:off x="6487096" y="1323660"/>
            <a:ext cx="4016658" cy="1268627"/>
            <a:chOff x="7021318" y="1451537"/>
            <a:chExt cx="4016658" cy="1268627"/>
          </a:xfrm>
        </p:grpSpPr>
        <p:sp>
          <p:nvSpPr>
            <p:cNvPr id="11" name="Rectangle: Rounded Corners 10">
              <a:extLst>
                <a:ext uri="{FF2B5EF4-FFF2-40B4-BE49-F238E27FC236}">
                  <a16:creationId xmlns:a16="http://schemas.microsoft.com/office/drawing/2014/main" id="{3C445787-3576-672B-4249-58EC0FA15FAF}"/>
                </a:ext>
              </a:extLst>
            </p:cNvPr>
            <p:cNvSpPr/>
            <p:nvPr/>
          </p:nvSpPr>
          <p:spPr>
            <a:xfrm>
              <a:off x="7021318" y="1574415"/>
              <a:ext cx="4016658" cy="1145749"/>
            </a:xfrm>
            <a:prstGeom prst="roundRect">
              <a:avLst>
                <a:gd name="adj" fmla="val 6715"/>
              </a:avLst>
            </a:prstGeom>
            <a:solidFill>
              <a:srgbClr val="F0D5E0">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71" name="Group 70">
              <a:extLst>
                <a:ext uri="{FF2B5EF4-FFF2-40B4-BE49-F238E27FC236}">
                  <a16:creationId xmlns:a16="http://schemas.microsoft.com/office/drawing/2014/main" id="{7B361380-DF89-49E7-4328-1095E576AB3F}"/>
                </a:ext>
              </a:extLst>
            </p:cNvPr>
            <p:cNvGrpSpPr/>
            <p:nvPr/>
          </p:nvGrpSpPr>
          <p:grpSpPr>
            <a:xfrm>
              <a:off x="7021454" y="1451537"/>
              <a:ext cx="4016522" cy="1167431"/>
              <a:chOff x="439457" y="3129547"/>
              <a:chExt cx="4016522" cy="1167431"/>
            </a:xfrm>
          </p:grpSpPr>
          <p:sp>
            <p:nvSpPr>
              <p:cNvPr id="58" name="TextBox 57">
                <a:extLst>
                  <a:ext uri="{FF2B5EF4-FFF2-40B4-BE49-F238E27FC236}">
                    <a16:creationId xmlns:a16="http://schemas.microsoft.com/office/drawing/2014/main" id="{B2134C9B-CD86-242C-79F6-BA624A14ECC6}"/>
                  </a:ext>
                </a:extLst>
              </p:cNvPr>
              <p:cNvSpPr txBox="1"/>
              <p:nvPr/>
            </p:nvSpPr>
            <p:spPr>
              <a:xfrm>
                <a:off x="521612" y="3527537"/>
                <a:ext cx="3934367" cy="769441"/>
              </a:xfrm>
              <a:prstGeom prst="rect">
                <a:avLst/>
              </a:prstGeom>
              <a:noFill/>
            </p:spPr>
            <p:txBody>
              <a:bodyPr wrap="square">
                <a:spAutoFit/>
              </a:bodyPr>
              <a:lstStyle/>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10 CR, 6 PR; 62.5% radiology-pathology concordance.</a:t>
                </a:r>
              </a:p>
              <a:p>
                <a:pPr marL="285750" indent="-285750">
                  <a:buFont typeface="Arial" panose="020B0604020202020204" pitchFamily="34" charset="0"/>
                  <a:buChar char="•"/>
                </a:pPr>
                <a:r>
                  <a:rPr lang="en-US" sz="1100" err="1">
                    <a:solidFill>
                      <a:srgbClr val="004B87"/>
                    </a:solidFill>
                    <a:latin typeface="Arial" panose="020B0604020202020204" pitchFamily="34" charset="0"/>
                    <a:cs typeface="Arial" panose="020B0604020202020204" pitchFamily="34" charset="0"/>
                  </a:rPr>
                  <a:t>Tumour</a:t>
                </a:r>
                <a:r>
                  <a:rPr lang="en-US" sz="1100">
                    <a:solidFill>
                      <a:srgbClr val="004B87"/>
                    </a:solidFill>
                    <a:latin typeface="Arial" panose="020B0604020202020204" pitchFamily="34" charset="0"/>
                    <a:cs typeface="Arial" panose="020B0604020202020204" pitchFamily="34" charset="0"/>
                  </a:rPr>
                  <a:t> microenvironment enriched in TLS, trained myeloid effectors &amp; CD8+ T cells.</a:t>
                </a:r>
              </a:p>
              <a:p>
                <a:pPr marL="285750" indent="-285750">
                  <a:buFont typeface="Arial" panose="020B0604020202020204" pitchFamily="34" charset="0"/>
                  <a:buChar char="•"/>
                </a:pPr>
                <a:r>
                  <a:rPr lang="en-US" sz="1100">
                    <a:solidFill>
                      <a:srgbClr val="004B87"/>
                    </a:solidFill>
                    <a:latin typeface="Arial" panose="020B0604020202020204" pitchFamily="34" charset="0"/>
                    <a:cs typeface="Arial" panose="020B0604020202020204" pitchFamily="34" charset="0"/>
                  </a:rPr>
                  <a:t>TME features linked to A+B washout duration.</a:t>
                </a:r>
              </a:p>
            </p:txBody>
          </p:sp>
          <p:grpSp>
            <p:nvGrpSpPr>
              <p:cNvPr id="63" name="Group 62">
                <a:extLst>
                  <a:ext uri="{FF2B5EF4-FFF2-40B4-BE49-F238E27FC236}">
                    <a16:creationId xmlns:a16="http://schemas.microsoft.com/office/drawing/2014/main" id="{01222EA4-7634-6905-BE1A-6A31AFA5116E}"/>
                  </a:ext>
                </a:extLst>
              </p:cNvPr>
              <p:cNvGrpSpPr/>
              <p:nvPr/>
            </p:nvGrpSpPr>
            <p:grpSpPr>
              <a:xfrm>
                <a:off x="439457" y="3129547"/>
                <a:ext cx="1612348" cy="355916"/>
                <a:chOff x="7761090" y="3130721"/>
                <a:chExt cx="1486378" cy="355916"/>
              </a:xfrm>
            </p:grpSpPr>
            <p:sp>
              <p:nvSpPr>
                <p:cNvPr id="60" name="Rectangle: Rounded Corners 59">
                  <a:extLst>
                    <a:ext uri="{FF2B5EF4-FFF2-40B4-BE49-F238E27FC236}">
                      <a16:creationId xmlns:a16="http://schemas.microsoft.com/office/drawing/2014/main" id="{00DB770A-FBD1-4BFD-D1D4-3B7198A6433F}"/>
                    </a:ext>
                  </a:extLst>
                </p:cNvPr>
                <p:cNvSpPr/>
                <p:nvPr/>
              </p:nvSpPr>
              <p:spPr>
                <a:xfrm>
                  <a:off x="7761090" y="3130721"/>
                  <a:ext cx="1486378" cy="346071"/>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1" name="Content Placeholder 2">
                  <a:extLst>
                    <a:ext uri="{FF2B5EF4-FFF2-40B4-BE49-F238E27FC236}">
                      <a16:creationId xmlns:a16="http://schemas.microsoft.com/office/drawing/2014/main" id="{659D02E2-3D2D-876C-2F79-84BFBACF38AA}"/>
                    </a:ext>
                  </a:extLst>
                </p:cNvPr>
                <p:cNvSpPr txBox="1">
                  <a:spLocks/>
                </p:cNvSpPr>
                <p:nvPr/>
              </p:nvSpPr>
              <p:spPr>
                <a:xfrm>
                  <a:off x="8112647" y="3140566"/>
                  <a:ext cx="1040011" cy="346071"/>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CH" sz="1400" b="1" err="1">
                      <a:solidFill>
                        <a:srgbClr val="E61461"/>
                      </a:solidFill>
                      <a:latin typeface="Arial" panose="020B0604020202020204" pitchFamily="34" charset="0"/>
                    </a:rPr>
                    <a:t>Pathology</a:t>
                  </a:r>
                  <a:endParaRPr lang="en-US" sz="1400" b="1">
                    <a:solidFill>
                      <a:srgbClr val="E61461"/>
                    </a:solidFill>
                    <a:latin typeface="Arial" panose="020B0604020202020204" pitchFamily="34" charset="0"/>
                  </a:endParaRPr>
                </a:p>
              </p:txBody>
            </p:sp>
            <p:pic>
              <p:nvPicPr>
                <p:cNvPr id="52" name="Graphic 51" descr="Microscope with solid fill">
                  <a:extLst>
                    <a:ext uri="{FF2B5EF4-FFF2-40B4-BE49-F238E27FC236}">
                      <a16:creationId xmlns:a16="http://schemas.microsoft.com/office/drawing/2014/main" id="{EAC141AB-1CBF-B310-D9DA-5E2D2A4DB2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27206" y="3178807"/>
                  <a:ext cx="223101" cy="261061"/>
                </a:xfrm>
                <a:prstGeom prst="rect">
                  <a:avLst/>
                </a:prstGeom>
              </p:spPr>
            </p:pic>
          </p:grpSp>
        </p:grpSp>
      </p:grpSp>
      <p:sp>
        <p:nvSpPr>
          <p:cNvPr id="2" name="Rectangle: Rounded Corners 1">
            <a:extLst>
              <a:ext uri="{FF2B5EF4-FFF2-40B4-BE49-F238E27FC236}">
                <a16:creationId xmlns:a16="http://schemas.microsoft.com/office/drawing/2014/main" id="{61817843-1E4D-E140-134F-C14947CC9913}"/>
              </a:ext>
            </a:extLst>
          </p:cNvPr>
          <p:cNvSpPr/>
          <p:nvPr/>
        </p:nvSpPr>
        <p:spPr>
          <a:xfrm>
            <a:off x="515507" y="4640616"/>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Conclusion</a:t>
            </a:r>
            <a:endParaRPr lang="en-US" b="1" i="0">
              <a:solidFill>
                <a:schemeClr val="bg1"/>
              </a:solidFill>
              <a:effectLst/>
            </a:endParaRPr>
          </a:p>
        </p:txBody>
      </p:sp>
      <p:sp>
        <p:nvSpPr>
          <p:cNvPr id="3" name="TextBox 2">
            <a:extLst>
              <a:ext uri="{FF2B5EF4-FFF2-40B4-BE49-F238E27FC236}">
                <a16:creationId xmlns:a16="http://schemas.microsoft.com/office/drawing/2014/main" id="{0CBC4644-FAEF-0388-E0A0-57106F38FD00}"/>
              </a:ext>
            </a:extLst>
          </p:cNvPr>
          <p:cNvSpPr txBox="1"/>
          <p:nvPr/>
        </p:nvSpPr>
        <p:spPr>
          <a:xfrm>
            <a:off x="457778" y="5102283"/>
            <a:ext cx="11276443" cy="923330"/>
          </a:xfrm>
          <a:prstGeom prst="rect">
            <a:avLst/>
          </a:prstGeom>
          <a:noFill/>
        </p:spPr>
        <p:txBody>
          <a:bodyPr wrap="square">
            <a:spAutoFit/>
          </a:bodyPr>
          <a:lstStyle/>
          <a:p>
            <a:r>
              <a:rPr lang="en-US">
                <a:latin typeface="Arial" panose="020B0604020202020204" pitchFamily="34" charset="0"/>
                <a:cs typeface="Arial" panose="020B0604020202020204" pitchFamily="34" charset="0"/>
              </a:rPr>
              <a:t>LT after consistent downstaging with atezolizumab-bevacizumab alone or in combination with loco-regional treatments is safe, effective and competitive strategy for improving outcomes of patients carrying HCC beyond current transplant indications. LT in this contest has implications on HCC control and surveillance.</a:t>
            </a:r>
          </a:p>
        </p:txBody>
      </p:sp>
      <p:sp>
        <p:nvSpPr>
          <p:cNvPr id="4" name="Rectangle: Rounded Corners 3">
            <a:extLst>
              <a:ext uri="{FF2B5EF4-FFF2-40B4-BE49-F238E27FC236}">
                <a16:creationId xmlns:a16="http://schemas.microsoft.com/office/drawing/2014/main" id="{D84AF47B-872A-E6A3-6190-EA44CD743934}"/>
              </a:ext>
            </a:extLst>
          </p:cNvPr>
          <p:cNvSpPr/>
          <p:nvPr/>
        </p:nvSpPr>
        <p:spPr>
          <a:xfrm>
            <a:off x="352424" y="4459216"/>
            <a:ext cx="11557466" cy="1855860"/>
          </a:xfrm>
          <a:prstGeom prst="roundRect">
            <a:avLst>
              <a:gd name="adj" fmla="val 6683"/>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pic>
        <p:nvPicPr>
          <p:cNvPr id="22" name="Graphic 21" descr="Home with solid fill">
            <a:hlinkClick r:id="rId10" action="ppaction://hlinksldjump"/>
            <a:extLst>
              <a:ext uri="{FF2B5EF4-FFF2-40B4-BE49-F238E27FC236}">
                <a16:creationId xmlns:a16="http://schemas.microsoft.com/office/drawing/2014/main" id="{1E184638-C228-336C-050C-52C5DB9F98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54738" y="97476"/>
            <a:ext cx="374469" cy="374469"/>
          </a:xfrm>
          <a:prstGeom prst="rect">
            <a:avLst/>
          </a:prstGeom>
        </p:spPr>
      </p:pic>
      <p:sp>
        <p:nvSpPr>
          <p:cNvPr id="7" name="Title 1">
            <a:extLst>
              <a:ext uri="{FF2B5EF4-FFF2-40B4-BE49-F238E27FC236}">
                <a16:creationId xmlns:a16="http://schemas.microsoft.com/office/drawing/2014/main" id="{87A136CA-A638-B375-86EB-01EF4458392D}"/>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LB25259 </a:t>
            </a:r>
            <a:r>
              <a:rPr lang="en-US" sz="1800">
                <a:latin typeface="Arial" panose="020B0604020202020204" pitchFamily="34" charset="0"/>
                <a:ea typeface="Times New Roman" panose="02020603050405020304" pitchFamily="18" charset="0"/>
              </a:rPr>
              <a:t>Liver transplantation after downstaging of intermediate and advanced HCC with atezolizumab-bevacizumab: a prospective study (</a:t>
            </a:r>
            <a:r>
              <a:rPr lang="en-US" sz="1800" err="1">
                <a:latin typeface="Arial" panose="020B0604020202020204" pitchFamily="34" charset="0"/>
                <a:ea typeface="Times New Roman" panose="02020603050405020304" pitchFamily="18" charset="0"/>
              </a:rPr>
              <a:t>ImmunoXXL</a:t>
            </a:r>
            <a:r>
              <a:rPr lang="en-US" sz="1800">
                <a:latin typeface="Arial" panose="020B0604020202020204" pitchFamily="34" charset="0"/>
                <a:ea typeface="Times New Roman" panose="02020603050405020304" pitchFamily="18" charset="0"/>
              </a:rPr>
              <a:t>)</a:t>
            </a:r>
            <a:endParaRPr lang="en-US"/>
          </a:p>
        </p:txBody>
      </p:sp>
    </p:spTree>
    <p:extLst>
      <p:ext uri="{BB962C8B-B14F-4D97-AF65-F5344CB8AC3E}">
        <p14:creationId xmlns:p14="http://schemas.microsoft.com/office/powerpoint/2010/main" val="83667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3E7B25F-6A24-8759-E6FA-240E8225EE28}"/>
              </a:ext>
            </a:extLst>
          </p:cNvPr>
          <p:cNvSpPr/>
          <p:nvPr/>
        </p:nvSpPr>
        <p:spPr>
          <a:xfrm>
            <a:off x="352425" y="832388"/>
            <a:ext cx="11515725" cy="3143589"/>
          </a:xfrm>
          <a:prstGeom prst="roundRect">
            <a:avLst>
              <a:gd name="adj" fmla="val 2509"/>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0DFC8707-83C0-F3D8-0D31-CD7FBA39DC8C}"/>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Background and </a:t>
            </a:r>
            <a:r>
              <a:rPr lang="fr-CH" b="1" i="0" err="1">
                <a:solidFill>
                  <a:schemeClr val="bg1"/>
                </a:solidFill>
                <a:effectLst/>
                <a:latin typeface="Arial" panose="020B0604020202020204" pitchFamily="34" charset="0"/>
              </a:rPr>
              <a:t>Aims</a:t>
            </a:r>
            <a:endParaRPr lang="en-US" b="1" i="0">
              <a:solidFill>
                <a:schemeClr val="bg1"/>
              </a:solidFill>
              <a:effectLst/>
            </a:endParaRPr>
          </a:p>
        </p:txBody>
      </p:sp>
      <p:sp>
        <p:nvSpPr>
          <p:cNvPr id="12" name="Title 1">
            <a:extLst>
              <a:ext uri="{FF2B5EF4-FFF2-40B4-BE49-F238E27FC236}">
                <a16:creationId xmlns:a16="http://schemas.microsoft.com/office/drawing/2014/main" id="{EEF76F51-B833-79FC-B293-311EECB5A924}"/>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LB25237 </a:t>
            </a:r>
            <a:r>
              <a:rPr lang="en-US" sz="1800">
                <a:latin typeface="Arial" panose="020B0604020202020204" pitchFamily="34" charset="0"/>
                <a:ea typeface="Times New Roman" panose="02020603050405020304" pitchFamily="18" charset="0"/>
              </a:rPr>
              <a:t>Spatial transcriptomics of the tumor microenvironment discriminates inflamed tumors responsive or resistant to atezolizumab + bevacizumab in patients with advanced HCC</a:t>
            </a:r>
            <a:endParaRPr lang="en-US"/>
          </a:p>
        </p:txBody>
      </p:sp>
      <p:sp>
        <p:nvSpPr>
          <p:cNvPr id="66" name="Rectangle: Rounded Corners 65">
            <a:extLst>
              <a:ext uri="{FF2B5EF4-FFF2-40B4-BE49-F238E27FC236}">
                <a16:creationId xmlns:a16="http://schemas.microsoft.com/office/drawing/2014/main" id="{57702CD8-B940-717D-2200-8973F5D681A0}"/>
              </a:ext>
            </a:extLst>
          </p:cNvPr>
          <p:cNvSpPr/>
          <p:nvPr/>
        </p:nvSpPr>
        <p:spPr>
          <a:xfrm>
            <a:off x="470365" y="4241168"/>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Methods</a:t>
            </a:r>
            <a:endParaRPr lang="en-US" b="1" i="0">
              <a:solidFill>
                <a:schemeClr val="bg1"/>
              </a:solidFill>
              <a:effectLst/>
            </a:endParaRPr>
          </a:p>
        </p:txBody>
      </p:sp>
      <p:sp>
        <p:nvSpPr>
          <p:cNvPr id="68" name="TextBox 67">
            <a:extLst>
              <a:ext uri="{FF2B5EF4-FFF2-40B4-BE49-F238E27FC236}">
                <a16:creationId xmlns:a16="http://schemas.microsoft.com/office/drawing/2014/main" id="{E7F92550-6675-B050-D08B-057AAE827A6B}"/>
              </a:ext>
            </a:extLst>
          </p:cNvPr>
          <p:cNvSpPr txBox="1"/>
          <p:nvPr/>
        </p:nvSpPr>
        <p:spPr>
          <a:xfrm>
            <a:off x="470365" y="1359876"/>
            <a:ext cx="11279843" cy="2308324"/>
          </a:xfrm>
          <a:prstGeom prst="rect">
            <a:avLst/>
          </a:prstGeom>
          <a:noFill/>
        </p:spPr>
        <p:txBody>
          <a:bodyPr wrap="square">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The combination of </a:t>
            </a:r>
            <a:r>
              <a:rPr lang="en-US" sz="1600" b="1">
                <a:latin typeface="Arial" panose="020B0604020202020204" pitchFamily="34" charset="0"/>
                <a:cs typeface="Arial" panose="020B0604020202020204" pitchFamily="34" charset="0"/>
              </a:rPr>
              <a:t>atezolizumab + bevacizumab (</a:t>
            </a:r>
            <a:r>
              <a:rPr lang="en-US" sz="1600" b="1" err="1">
                <a:latin typeface="Arial" panose="020B0604020202020204" pitchFamily="34" charset="0"/>
                <a:cs typeface="Arial" panose="020B0604020202020204" pitchFamily="34" charset="0"/>
              </a:rPr>
              <a:t>atezo+bev</a:t>
            </a:r>
            <a:r>
              <a:rPr lang="en-US" sz="1600" b="1">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rPr>
              <a:t>is the standard of care for advanced hepatocellular carcinoma (HCC) (~30% of patients achieve an objective response).</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Single-cell RNA sequencing identified </a:t>
            </a:r>
            <a:r>
              <a:rPr lang="en-US" sz="1600" b="1">
                <a:latin typeface="Arial" panose="020B0604020202020204" pitchFamily="34" charset="0"/>
                <a:cs typeface="Arial" panose="020B0604020202020204" pitchFamily="34" charset="0"/>
              </a:rPr>
              <a:t>CD8+ T effector cells (CD8_Teff) </a:t>
            </a:r>
            <a:r>
              <a:rPr lang="en-US" sz="1600">
                <a:latin typeface="Arial" panose="020B0604020202020204" pitchFamily="34" charset="0"/>
                <a:cs typeface="Arial" panose="020B0604020202020204" pitchFamily="34" charset="0"/>
              </a:rPr>
              <a:t>and </a:t>
            </a:r>
            <a:r>
              <a:rPr lang="en-US" sz="1600" b="1">
                <a:latin typeface="Arial" panose="020B0604020202020204" pitchFamily="34" charset="0"/>
                <a:cs typeface="Arial" panose="020B0604020202020204" pitchFamily="34" charset="0"/>
              </a:rPr>
              <a:t>pro-inflammatory CXCL10+ macrophages (Macro_CXCL10)</a:t>
            </a:r>
            <a:r>
              <a:rPr lang="en-US" sz="1600">
                <a:latin typeface="Arial" panose="020B0604020202020204" pitchFamily="34" charset="0"/>
                <a:cs typeface="Arial" panose="020B0604020202020204" pitchFamily="34" charset="0"/>
              </a:rPr>
              <a:t> as key players in inflamed </a:t>
            </a:r>
            <a:r>
              <a:rPr lang="en-US" sz="1600" err="1">
                <a:latin typeface="Arial" panose="020B0604020202020204" pitchFamily="34" charset="0"/>
                <a:cs typeface="Arial" panose="020B0604020202020204" pitchFamily="34" charset="0"/>
              </a:rPr>
              <a:t>tumours</a:t>
            </a:r>
            <a:r>
              <a:rPr lang="en-US" sz="1600">
                <a:latin typeface="Arial" panose="020B0604020202020204" pitchFamily="34" charset="0"/>
                <a:cs typeface="Arial" panose="020B0604020202020204" pitchFamily="34" charset="0"/>
              </a:rPr>
              <a:t> responding to </a:t>
            </a:r>
            <a:r>
              <a:rPr lang="en-US" sz="1600" err="1">
                <a:latin typeface="Arial" panose="020B0604020202020204" pitchFamily="34" charset="0"/>
                <a:cs typeface="Arial" panose="020B0604020202020204" pitchFamily="34" charset="0"/>
              </a:rPr>
              <a:t>atezo+bev</a:t>
            </a:r>
            <a:r>
              <a:rPr lang="en-US" sz="160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Their coexistence with </a:t>
            </a:r>
            <a:r>
              <a:rPr lang="en-US" sz="1600" b="1">
                <a:latin typeface="Arial" panose="020B0604020202020204" pitchFamily="34" charset="0"/>
                <a:cs typeface="Arial" panose="020B0604020202020204" pitchFamily="34" charset="0"/>
              </a:rPr>
              <a:t>immunosuppressive myeloid cells</a:t>
            </a:r>
            <a:r>
              <a:rPr lang="en-US" sz="1600">
                <a:latin typeface="Arial" panose="020B0604020202020204" pitchFamily="34" charset="0"/>
                <a:cs typeface="Arial" panose="020B0604020202020204" pitchFamily="34" charset="0"/>
              </a:rPr>
              <a:t>, such as </a:t>
            </a:r>
            <a:r>
              <a:rPr lang="en-US" sz="1600" b="1">
                <a:latin typeface="Arial" panose="020B0604020202020204" pitchFamily="34" charset="0"/>
                <a:cs typeface="Arial" panose="020B0604020202020204" pitchFamily="34" charset="0"/>
              </a:rPr>
              <a:t>TREM2+ macrophages (Macro_TREM2)</a:t>
            </a:r>
            <a:r>
              <a:rPr lang="en-US" sz="1600">
                <a:latin typeface="Arial" panose="020B0604020202020204" pitchFamily="34" charset="0"/>
                <a:cs typeface="Arial" panose="020B0604020202020204" pitchFamily="34" charset="0"/>
              </a:rPr>
              <a:t> and </a:t>
            </a:r>
            <a:r>
              <a:rPr lang="en-US" sz="1600" b="1">
                <a:latin typeface="Arial" panose="020B0604020202020204" pitchFamily="34" charset="0"/>
                <a:cs typeface="Arial" panose="020B0604020202020204" pitchFamily="34" charset="0"/>
              </a:rPr>
              <a:t>CD14+ monocytes (Mono_CD14)</a:t>
            </a:r>
            <a:r>
              <a:rPr lang="en-US" sz="1600">
                <a:latin typeface="Arial" panose="020B0604020202020204" pitchFamily="34" charset="0"/>
                <a:cs typeface="Arial" panose="020B0604020202020204" pitchFamily="34" charset="0"/>
              </a:rPr>
              <a:t> was a trait of </a:t>
            </a:r>
            <a:r>
              <a:rPr lang="en-US" sz="1600" b="1">
                <a:latin typeface="Arial" panose="020B0604020202020204" pitchFamily="34" charset="0"/>
                <a:cs typeface="Arial" panose="020B0604020202020204" pitchFamily="34" charset="0"/>
              </a:rPr>
              <a:t>resistance</a:t>
            </a:r>
            <a:r>
              <a:rPr lang="en-US" sz="1600" baseline="30000">
                <a:latin typeface="Arial" panose="020B0604020202020204" pitchFamily="34" charset="0"/>
                <a:cs typeface="Arial" panose="020B0604020202020204" pitchFamily="34" charset="0"/>
              </a:rPr>
              <a:t>1</a:t>
            </a:r>
            <a:r>
              <a:rPr lang="en-US" sz="1600">
                <a:latin typeface="Arial" panose="020B0604020202020204" pitchFamily="34" charset="0"/>
                <a:cs typeface="Arial" panose="020B0604020202020204" pitchFamily="34" charset="0"/>
              </a:rPr>
              <a:t>.</a:t>
            </a:r>
          </a:p>
          <a:p>
            <a:endParaRPr lang="en-US" sz="1600">
              <a:latin typeface="Arial" panose="020B0604020202020204" pitchFamily="34" charset="0"/>
              <a:cs typeface="Arial" panose="020B0604020202020204" pitchFamily="34" charset="0"/>
            </a:endParaRPr>
          </a:p>
          <a:p>
            <a:r>
              <a:rPr lang="en-US" sz="1600" b="1">
                <a:solidFill>
                  <a:srgbClr val="E61461"/>
                </a:solidFill>
                <a:latin typeface="Arial" panose="020B0604020202020204" pitchFamily="34" charset="0"/>
                <a:cs typeface="Arial" panose="020B0604020202020204" pitchFamily="34" charset="0"/>
              </a:rPr>
              <a:t>Aim: </a:t>
            </a:r>
            <a:r>
              <a:rPr lang="en-US" sz="1600">
                <a:latin typeface="Arial" panose="020B0604020202020204" pitchFamily="34" charset="0"/>
                <a:cs typeface="Arial" panose="020B0604020202020204" pitchFamily="34" charset="0"/>
              </a:rPr>
              <a:t>To investigate whether the spatial distribution and proximity of immune cell populations within advanced HCC </a:t>
            </a:r>
            <a:r>
              <a:rPr lang="en-US" sz="1600" err="1">
                <a:latin typeface="Arial" panose="020B0604020202020204" pitchFamily="34" charset="0"/>
                <a:cs typeface="Arial" panose="020B0604020202020204" pitchFamily="34" charset="0"/>
              </a:rPr>
              <a:t>tumours</a:t>
            </a:r>
            <a:r>
              <a:rPr lang="en-US" sz="1600">
                <a:latin typeface="Arial" panose="020B0604020202020204" pitchFamily="34" charset="0"/>
                <a:cs typeface="Arial" panose="020B0604020202020204" pitchFamily="34" charset="0"/>
              </a:rPr>
              <a:t> influence the response to </a:t>
            </a:r>
            <a:r>
              <a:rPr lang="en-US" sz="1600" err="1">
                <a:latin typeface="Arial" panose="020B0604020202020204" pitchFamily="34" charset="0"/>
                <a:cs typeface="Arial" panose="020B0604020202020204" pitchFamily="34" charset="0"/>
              </a:rPr>
              <a:t>atezo+bev</a:t>
            </a:r>
            <a:r>
              <a:rPr lang="en-US" sz="1600">
                <a:latin typeface="Arial" panose="020B0604020202020204" pitchFamily="34" charset="0"/>
                <a:cs typeface="Arial" panose="020B0604020202020204" pitchFamily="34" charset="0"/>
              </a:rPr>
              <a:t> therapy.</a:t>
            </a:r>
          </a:p>
        </p:txBody>
      </p:sp>
      <p:sp>
        <p:nvSpPr>
          <p:cNvPr id="69" name="Rectangle: Rounded Corners 68">
            <a:extLst>
              <a:ext uri="{FF2B5EF4-FFF2-40B4-BE49-F238E27FC236}">
                <a16:creationId xmlns:a16="http://schemas.microsoft.com/office/drawing/2014/main" id="{F3BCD40C-FBBB-D9B4-97A9-6289A796BB4E}"/>
              </a:ext>
            </a:extLst>
          </p:cNvPr>
          <p:cNvSpPr/>
          <p:nvPr/>
        </p:nvSpPr>
        <p:spPr>
          <a:xfrm>
            <a:off x="352427" y="4093454"/>
            <a:ext cx="11515724" cy="2202572"/>
          </a:xfrm>
          <a:prstGeom prst="roundRect">
            <a:avLst>
              <a:gd name="adj" fmla="val 4337"/>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108" name="Group 107">
            <a:extLst>
              <a:ext uri="{FF2B5EF4-FFF2-40B4-BE49-F238E27FC236}">
                <a16:creationId xmlns:a16="http://schemas.microsoft.com/office/drawing/2014/main" id="{B9A99D16-39A2-09E4-2AFD-C812B10A7F54}"/>
              </a:ext>
            </a:extLst>
          </p:cNvPr>
          <p:cNvGrpSpPr/>
          <p:nvPr/>
        </p:nvGrpSpPr>
        <p:grpSpPr>
          <a:xfrm>
            <a:off x="461112" y="4739224"/>
            <a:ext cx="3723287" cy="1363576"/>
            <a:chOff x="461112" y="4739224"/>
            <a:chExt cx="3723287" cy="1363576"/>
          </a:xfrm>
        </p:grpSpPr>
        <p:sp>
          <p:nvSpPr>
            <p:cNvPr id="84" name="Rectangle: Rounded Corners 83">
              <a:extLst>
                <a:ext uri="{FF2B5EF4-FFF2-40B4-BE49-F238E27FC236}">
                  <a16:creationId xmlns:a16="http://schemas.microsoft.com/office/drawing/2014/main" id="{084762AA-F5CB-9CF2-D2E8-7D2BF2B08B50}"/>
                </a:ext>
              </a:extLst>
            </p:cNvPr>
            <p:cNvSpPr/>
            <p:nvPr/>
          </p:nvSpPr>
          <p:spPr>
            <a:xfrm>
              <a:off x="651340" y="4867442"/>
              <a:ext cx="3330110" cy="1235358"/>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pic>
          <p:nvPicPr>
            <p:cNvPr id="81" name="Graphic 80" descr="Test tubes with solid fill">
              <a:extLst>
                <a:ext uri="{FF2B5EF4-FFF2-40B4-BE49-F238E27FC236}">
                  <a16:creationId xmlns:a16="http://schemas.microsoft.com/office/drawing/2014/main" id="{399ADF08-969B-D71C-146D-7FF4DC34B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112" y="4739224"/>
              <a:ext cx="435000" cy="435000"/>
            </a:xfrm>
            <a:prstGeom prst="rect">
              <a:avLst/>
            </a:prstGeom>
          </p:spPr>
        </p:pic>
        <p:sp>
          <p:nvSpPr>
            <p:cNvPr id="85" name="TextBox 84">
              <a:extLst>
                <a:ext uri="{FF2B5EF4-FFF2-40B4-BE49-F238E27FC236}">
                  <a16:creationId xmlns:a16="http://schemas.microsoft.com/office/drawing/2014/main" id="{B9EFA6E9-7CDA-9B91-67EF-2149D5D29418}"/>
                </a:ext>
              </a:extLst>
            </p:cNvPr>
            <p:cNvSpPr txBox="1"/>
            <p:nvPr/>
          </p:nvSpPr>
          <p:spPr>
            <a:xfrm>
              <a:off x="922527" y="4930881"/>
              <a:ext cx="3261872" cy="1046440"/>
            </a:xfrm>
            <a:prstGeom prst="rect">
              <a:avLst/>
            </a:prstGeom>
            <a:noFill/>
            <a:ln>
              <a:noFill/>
            </a:ln>
          </p:spPr>
          <p:txBody>
            <a:bodyPr wrap="square">
              <a:spAutoFit/>
            </a:bodyPr>
            <a:lstStyle/>
            <a:p>
              <a:r>
                <a:rPr lang="en-US" sz="1400" b="1" err="1">
                  <a:solidFill>
                    <a:srgbClr val="E61461"/>
                  </a:solidFill>
                  <a:latin typeface="Arial" panose="020B0604020202020204" pitchFamily="34" charset="0"/>
                  <a:cs typeface="Arial" panose="020B0604020202020204" pitchFamily="34" charset="0"/>
                </a:rPr>
                <a:t>aHCC</a:t>
              </a:r>
              <a:r>
                <a:rPr lang="en-US" sz="1400" b="1">
                  <a:solidFill>
                    <a:srgbClr val="E61461"/>
                  </a:solidFill>
                  <a:latin typeface="Arial" panose="020B0604020202020204" pitchFamily="34" charset="0"/>
                  <a:cs typeface="Arial" panose="020B0604020202020204" pitchFamily="34" charset="0"/>
                </a:rPr>
                <a:t> Samples</a:t>
              </a:r>
              <a:endParaRPr lang="en-US" sz="1200" b="1">
                <a:solidFill>
                  <a:srgbClr val="E6146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10 inflamed </a:t>
              </a:r>
              <a:r>
                <a:rPr lang="en-US" sz="1200" err="1">
                  <a:solidFill>
                    <a:srgbClr val="E61461"/>
                  </a:solidFill>
                  <a:latin typeface="Arial" panose="020B0604020202020204" pitchFamily="34" charset="0"/>
                  <a:cs typeface="Arial" panose="020B0604020202020204" pitchFamily="34" charset="0"/>
                </a:rPr>
                <a:t>tumours</a:t>
              </a:r>
              <a:endParaRPr lang="en-US" sz="1200">
                <a:solidFill>
                  <a:srgbClr val="E61461"/>
                </a:solidFill>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US" sz="1200">
                  <a:solidFill>
                    <a:srgbClr val="E61461"/>
                  </a:solidFill>
                  <a:latin typeface="Arial" panose="020B0604020202020204" pitchFamily="34" charset="0"/>
                  <a:cs typeface="Arial" panose="020B0604020202020204" pitchFamily="34" charset="0"/>
                </a:rPr>
                <a:t>5 </a:t>
              </a:r>
              <a:r>
                <a:rPr lang="en-US" sz="1200" err="1">
                  <a:solidFill>
                    <a:srgbClr val="E61461"/>
                  </a:solidFill>
                  <a:latin typeface="Arial" panose="020B0604020202020204" pitchFamily="34" charset="0"/>
                  <a:cs typeface="Arial" panose="020B0604020202020204" pitchFamily="34" charset="0"/>
                </a:rPr>
                <a:t>atezo+bev</a:t>
              </a:r>
              <a:r>
                <a:rPr lang="en-US" sz="1200">
                  <a:solidFill>
                    <a:srgbClr val="E61461"/>
                  </a:solidFill>
                  <a:latin typeface="Arial" panose="020B0604020202020204" pitchFamily="34" charset="0"/>
                  <a:cs typeface="Arial" panose="020B0604020202020204" pitchFamily="34" charset="0"/>
                </a:rPr>
                <a:t> responsive </a:t>
              </a:r>
            </a:p>
            <a:p>
              <a:pPr marL="742950" lvl="1" indent="-285750">
                <a:buFont typeface="Courier New" panose="02070309020205020404" pitchFamily="49" charset="0"/>
                <a:buChar char="o"/>
              </a:pPr>
              <a:r>
                <a:rPr lang="en-US" sz="1200">
                  <a:solidFill>
                    <a:srgbClr val="E61461"/>
                  </a:solidFill>
                  <a:latin typeface="Arial" panose="020B0604020202020204" pitchFamily="34" charset="0"/>
                  <a:cs typeface="Arial" panose="020B0604020202020204" pitchFamily="34" charset="0"/>
                </a:rPr>
                <a:t>5 resistant</a:t>
              </a:r>
            </a:p>
            <a:p>
              <a:pPr marL="285750" lvl="1" indent="-2857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3  non-inflamed resistant </a:t>
              </a:r>
              <a:r>
                <a:rPr lang="en-US" sz="1200" err="1">
                  <a:solidFill>
                    <a:srgbClr val="E61461"/>
                  </a:solidFill>
                  <a:latin typeface="Arial" panose="020B0604020202020204" pitchFamily="34" charset="0"/>
                  <a:cs typeface="Arial" panose="020B0604020202020204" pitchFamily="34" charset="0"/>
                </a:rPr>
                <a:t>tumours</a:t>
              </a:r>
              <a:endParaRPr lang="en-US" sz="1200">
                <a:solidFill>
                  <a:srgbClr val="E61461"/>
                </a:solidFill>
                <a:latin typeface="Arial" panose="020B0604020202020204" pitchFamily="34" charset="0"/>
                <a:cs typeface="Arial" panose="020B0604020202020204" pitchFamily="34" charset="0"/>
              </a:endParaRPr>
            </a:p>
          </p:txBody>
        </p:sp>
      </p:grpSp>
      <p:cxnSp>
        <p:nvCxnSpPr>
          <p:cNvPr id="87" name="Straight Arrow Connector 86">
            <a:extLst>
              <a:ext uri="{FF2B5EF4-FFF2-40B4-BE49-F238E27FC236}">
                <a16:creationId xmlns:a16="http://schemas.microsoft.com/office/drawing/2014/main" id="{06DE15E3-78DB-CB4A-0DD4-F714A691AA1A}"/>
              </a:ext>
            </a:extLst>
          </p:cNvPr>
          <p:cNvCxnSpPr>
            <a:cxnSpLocks/>
            <a:stCxn id="84" idx="3"/>
            <a:endCxn id="90" idx="1"/>
          </p:cNvCxnSpPr>
          <p:nvPr/>
        </p:nvCxnSpPr>
        <p:spPr>
          <a:xfrm>
            <a:off x="3981450" y="5485121"/>
            <a:ext cx="452166" cy="0"/>
          </a:xfrm>
          <a:prstGeom prst="straightConnector1">
            <a:avLst/>
          </a:prstGeom>
          <a:ln w="38100">
            <a:solidFill>
              <a:srgbClr val="E61461"/>
            </a:solidFill>
            <a:tailEnd type="triangle"/>
          </a:ln>
        </p:spPr>
        <p:style>
          <a:lnRef idx="2">
            <a:schemeClr val="accent1"/>
          </a:lnRef>
          <a:fillRef idx="0">
            <a:schemeClr val="accent1"/>
          </a:fillRef>
          <a:effectRef idx="1">
            <a:schemeClr val="accent1"/>
          </a:effectRef>
          <a:fontRef idx="minor">
            <a:schemeClr val="tx1"/>
          </a:fontRef>
        </p:style>
      </p:cxnSp>
      <p:grpSp>
        <p:nvGrpSpPr>
          <p:cNvPr id="107" name="Group 106">
            <a:extLst>
              <a:ext uri="{FF2B5EF4-FFF2-40B4-BE49-F238E27FC236}">
                <a16:creationId xmlns:a16="http://schemas.microsoft.com/office/drawing/2014/main" id="{F61913F4-4A5C-F6FD-300C-9EC5F0285416}"/>
              </a:ext>
            </a:extLst>
          </p:cNvPr>
          <p:cNvGrpSpPr/>
          <p:nvPr/>
        </p:nvGrpSpPr>
        <p:grpSpPr>
          <a:xfrm>
            <a:off x="4171678" y="4805714"/>
            <a:ext cx="3239892" cy="1202627"/>
            <a:chOff x="4171678" y="4805714"/>
            <a:chExt cx="3239892" cy="1202627"/>
          </a:xfrm>
        </p:grpSpPr>
        <p:sp>
          <p:nvSpPr>
            <p:cNvPr id="90" name="Rectangle: Rounded Corners 89">
              <a:extLst>
                <a:ext uri="{FF2B5EF4-FFF2-40B4-BE49-F238E27FC236}">
                  <a16:creationId xmlns:a16="http://schemas.microsoft.com/office/drawing/2014/main" id="{7C621439-6DC0-B1D4-B845-1F8A4406A0D6}"/>
                </a:ext>
              </a:extLst>
            </p:cNvPr>
            <p:cNvSpPr/>
            <p:nvPr/>
          </p:nvSpPr>
          <p:spPr>
            <a:xfrm>
              <a:off x="4433616" y="4961901"/>
              <a:ext cx="2977954" cy="1046440"/>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91" name="TextBox 90">
              <a:extLst>
                <a:ext uri="{FF2B5EF4-FFF2-40B4-BE49-F238E27FC236}">
                  <a16:creationId xmlns:a16="http://schemas.microsoft.com/office/drawing/2014/main" id="{02671408-E53D-72D5-D358-9EADD9A64B51}"/>
                </a:ext>
              </a:extLst>
            </p:cNvPr>
            <p:cNvSpPr txBox="1"/>
            <p:nvPr/>
          </p:nvSpPr>
          <p:spPr>
            <a:xfrm>
              <a:off x="4735080" y="5023214"/>
              <a:ext cx="2436292" cy="861774"/>
            </a:xfrm>
            <a:prstGeom prst="rect">
              <a:avLst/>
            </a:prstGeom>
            <a:noFill/>
            <a:ln>
              <a:noFill/>
            </a:ln>
          </p:spPr>
          <p:txBody>
            <a:bodyPr wrap="square">
              <a:spAutoFit/>
            </a:bodyPr>
            <a:lstStyle/>
            <a:p>
              <a:r>
                <a:rPr lang="en-US" sz="1400" b="1">
                  <a:solidFill>
                    <a:srgbClr val="E61461"/>
                  </a:solidFill>
                  <a:latin typeface="Arial" panose="020B0604020202020204" pitchFamily="34" charset="0"/>
                  <a:cs typeface="Arial" panose="020B0604020202020204" pitchFamily="34" charset="0"/>
                </a:rPr>
                <a:t>Spatial transcriptomics</a:t>
              </a:r>
              <a:endParaRPr lang="en-US" sz="1200" b="1">
                <a:solidFill>
                  <a:srgbClr val="E61461"/>
                </a:solidFill>
                <a:latin typeface="Arial" panose="020B0604020202020204" pitchFamily="34" charset="0"/>
                <a:cs typeface="Arial" panose="020B0604020202020204" pitchFamily="34" charset="0"/>
              </a:endParaRPr>
            </a:p>
            <a:p>
              <a:r>
                <a:rPr lang="en-US" sz="1200">
                  <a:solidFill>
                    <a:srgbClr val="E61461"/>
                  </a:solidFill>
                  <a:latin typeface="Arial" panose="020B0604020202020204" pitchFamily="34" charset="0"/>
                  <a:cs typeface="Arial" panose="020B0604020202020204" pitchFamily="34" charset="0"/>
                </a:rPr>
                <a:t>Xenium Prime 5.000-gene panel (10x Genomics), </a:t>
              </a:r>
              <a:r>
                <a:rPr lang="en-US" sz="1200" err="1">
                  <a:solidFill>
                    <a:srgbClr val="E61461"/>
                  </a:solidFill>
                  <a:latin typeface="Arial" panose="020B0604020202020204" pitchFamily="34" charset="0"/>
                  <a:cs typeface="Arial" panose="020B0604020202020204" pitchFamily="34" charset="0"/>
                </a:rPr>
                <a:t>customised</a:t>
              </a:r>
              <a:r>
                <a:rPr lang="en-US" sz="1200">
                  <a:solidFill>
                    <a:srgbClr val="E61461"/>
                  </a:solidFill>
                  <a:latin typeface="Arial" panose="020B0604020202020204" pitchFamily="34" charset="0"/>
                  <a:cs typeface="Arial" panose="020B0604020202020204" pitchFamily="34" charset="0"/>
                </a:rPr>
                <a:t> with 100 additional genes</a:t>
              </a:r>
            </a:p>
          </p:txBody>
        </p:sp>
        <p:pic>
          <p:nvPicPr>
            <p:cNvPr id="92" name="Picture 91" descr="A magnifying glass with a dna strand inside&#10;&#10;AI-generated content may be incorrect.">
              <a:extLst>
                <a:ext uri="{FF2B5EF4-FFF2-40B4-BE49-F238E27FC236}">
                  <a16:creationId xmlns:a16="http://schemas.microsoft.com/office/drawing/2014/main" id="{40E1BC53-21E2-3FF4-1296-904266AFEBBD}"/>
                </a:ext>
              </a:extLst>
            </p:cNvPr>
            <p:cNvPicPr>
              <a:picLocks noChangeAspect="1"/>
            </p:cNvPicPr>
            <p:nvPr/>
          </p:nvPicPr>
          <p:blipFill>
            <a:blip r:embed="rId5">
              <a:duotone>
                <a:prstClr val="black"/>
                <a:srgbClr val="E61461">
                  <a:tint val="45000"/>
                  <a:satMod val="400000"/>
                </a:srgbClr>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17708" r="14549"/>
            <a:stretch/>
          </p:blipFill>
          <p:spPr>
            <a:xfrm>
              <a:off x="4171678" y="4805714"/>
              <a:ext cx="523875" cy="435000"/>
            </a:xfrm>
            <a:prstGeom prst="rect">
              <a:avLst/>
            </a:prstGeom>
          </p:spPr>
        </p:pic>
      </p:grpSp>
      <p:cxnSp>
        <p:nvCxnSpPr>
          <p:cNvPr id="103" name="Straight Arrow Connector 102">
            <a:extLst>
              <a:ext uri="{FF2B5EF4-FFF2-40B4-BE49-F238E27FC236}">
                <a16:creationId xmlns:a16="http://schemas.microsoft.com/office/drawing/2014/main" id="{5B719881-070B-7A9D-4835-B36437FF1CB5}"/>
              </a:ext>
            </a:extLst>
          </p:cNvPr>
          <p:cNvCxnSpPr>
            <a:cxnSpLocks/>
          </p:cNvCxnSpPr>
          <p:nvPr/>
        </p:nvCxnSpPr>
        <p:spPr>
          <a:xfrm>
            <a:off x="7411570" y="5464792"/>
            <a:ext cx="452166" cy="0"/>
          </a:xfrm>
          <a:prstGeom prst="straightConnector1">
            <a:avLst/>
          </a:prstGeom>
          <a:ln w="38100">
            <a:solidFill>
              <a:srgbClr val="E61461"/>
            </a:solidFill>
            <a:tailEnd type="triangle"/>
          </a:ln>
        </p:spPr>
        <p:style>
          <a:lnRef idx="2">
            <a:schemeClr val="accent1"/>
          </a:lnRef>
          <a:fillRef idx="0">
            <a:schemeClr val="accent1"/>
          </a:fillRef>
          <a:effectRef idx="1">
            <a:schemeClr val="accent1"/>
          </a:effectRef>
          <a:fontRef idx="minor">
            <a:schemeClr val="tx1"/>
          </a:fontRef>
        </p:style>
      </p:cxnSp>
      <p:grpSp>
        <p:nvGrpSpPr>
          <p:cNvPr id="106" name="Group 105">
            <a:extLst>
              <a:ext uri="{FF2B5EF4-FFF2-40B4-BE49-F238E27FC236}">
                <a16:creationId xmlns:a16="http://schemas.microsoft.com/office/drawing/2014/main" id="{A12FD1E0-D09F-A6CE-56A2-10E926F6FD63}"/>
              </a:ext>
            </a:extLst>
          </p:cNvPr>
          <p:cNvGrpSpPr/>
          <p:nvPr/>
        </p:nvGrpSpPr>
        <p:grpSpPr>
          <a:xfrm>
            <a:off x="7651768" y="4399638"/>
            <a:ext cx="3852274" cy="1766327"/>
            <a:chOff x="7697668" y="4336469"/>
            <a:chExt cx="3852274" cy="1766327"/>
          </a:xfrm>
        </p:grpSpPr>
        <p:sp>
          <p:nvSpPr>
            <p:cNvPr id="101" name="Rectangle: Rounded Corners 100">
              <a:extLst>
                <a:ext uri="{FF2B5EF4-FFF2-40B4-BE49-F238E27FC236}">
                  <a16:creationId xmlns:a16="http://schemas.microsoft.com/office/drawing/2014/main" id="{201EA58E-FB42-C9CE-7DB3-6D672617A621}"/>
                </a:ext>
              </a:extLst>
            </p:cNvPr>
            <p:cNvSpPr/>
            <p:nvPr/>
          </p:nvSpPr>
          <p:spPr>
            <a:xfrm>
              <a:off x="7898471" y="4558107"/>
              <a:ext cx="3651471" cy="1544689"/>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02" name="TextBox 101">
              <a:extLst>
                <a:ext uri="{FF2B5EF4-FFF2-40B4-BE49-F238E27FC236}">
                  <a16:creationId xmlns:a16="http://schemas.microsoft.com/office/drawing/2014/main" id="{7D5E23B1-3816-FF85-6789-D62330DAA1E9}"/>
                </a:ext>
              </a:extLst>
            </p:cNvPr>
            <p:cNvSpPr txBox="1"/>
            <p:nvPr/>
          </p:nvSpPr>
          <p:spPr>
            <a:xfrm>
              <a:off x="8144899" y="4651825"/>
              <a:ext cx="3384742" cy="307777"/>
            </a:xfrm>
            <a:prstGeom prst="rect">
              <a:avLst/>
            </a:prstGeom>
            <a:noFill/>
            <a:ln>
              <a:noFill/>
            </a:ln>
          </p:spPr>
          <p:txBody>
            <a:bodyPr wrap="square">
              <a:spAutoFit/>
            </a:bodyPr>
            <a:lstStyle/>
            <a:p>
              <a:r>
                <a:rPr lang="en-US" sz="1400" b="1">
                  <a:solidFill>
                    <a:srgbClr val="E61461"/>
                  </a:solidFill>
                  <a:latin typeface="Arial" panose="020B0604020202020204" pitchFamily="34" charset="0"/>
                  <a:cs typeface="Arial" panose="020B0604020202020204" pitchFamily="34" charset="0"/>
                </a:rPr>
                <a:t>Multiplexed immunohistochemistry </a:t>
              </a:r>
              <a:endParaRPr lang="en-US" sz="1200" b="1">
                <a:solidFill>
                  <a:srgbClr val="E61461"/>
                </a:solidFill>
                <a:latin typeface="Arial" panose="020B0604020202020204" pitchFamily="34" charset="0"/>
                <a:cs typeface="Arial" panose="020B0604020202020204" pitchFamily="34" charset="0"/>
              </a:endParaRPr>
            </a:p>
          </p:txBody>
        </p:sp>
        <p:pic>
          <p:nvPicPr>
            <p:cNvPr id="100" name="Graphic 99" descr="Microscope with solid fill">
              <a:extLst>
                <a:ext uri="{FF2B5EF4-FFF2-40B4-BE49-F238E27FC236}">
                  <a16:creationId xmlns:a16="http://schemas.microsoft.com/office/drawing/2014/main" id="{CFB42E33-B970-B706-C901-1C8512057F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97668" y="4336469"/>
              <a:ext cx="435000" cy="469245"/>
            </a:xfrm>
            <a:prstGeom prst="rect">
              <a:avLst/>
            </a:prstGeom>
          </p:spPr>
        </p:pic>
        <p:sp>
          <p:nvSpPr>
            <p:cNvPr id="105" name="TextBox 104">
              <a:extLst>
                <a:ext uri="{FF2B5EF4-FFF2-40B4-BE49-F238E27FC236}">
                  <a16:creationId xmlns:a16="http://schemas.microsoft.com/office/drawing/2014/main" id="{96DC7E23-371E-F2A7-7600-92D8BA153772}"/>
                </a:ext>
              </a:extLst>
            </p:cNvPr>
            <p:cNvSpPr txBox="1"/>
            <p:nvPr/>
          </p:nvSpPr>
          <p:spPr>
            <a:xfrm>
              <a:off x="7990999" y="4987738"/>
              <a:ext cx="3466413" cy="954107"/>
            </a:xfrm>
            <a:prstGeom prst="rect">
              <a:avLst/>
            </a:prstGeom>
            <a:noFill/>
          </p:spPr>
          <p:txBody>
            <a:bodyPr wrap="square">
              <a:spAutoFit/>
            </a:bodyPr>
            <a:lstStyle/>
            <a:p>
              <a:pPr marL="171450" indent="-1714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Staining of CD8+ T cells and Macro_TREM2</a:t>
              </a:r>
            </a:p>
            <a:p>
              <a:endParaRPr lang="en-US" sz="1100">
                <a:solidFill>
                  <a:srgbClr val="E61461"/>
                </a:solidFill>
                <a:latin typeface="Arial" panose="020B0604020202020204" pitchFamily="34" charset="0"/>
                <a:cs typeface="Arial" panose="020B0604020202020204" pitchFamily="34" charset="0"/>
              </a:endParaRPr>
            </a:p>
            <a:p>
              <a:r>
                <a:rPr lang="en-US" sz="1100">
                  <a:solidFill>
                    <a:srgbClr val="E61461"/>
                  </a:solidFill>
                  <a:latin typeface="Arial" panose="020B0604020202020204" pitchFamily="34" charset="0"/>
                  <a:cs typeface="Arial" panose="020B0604020202020204" pitchFamily="34" charset="0"/>
                </a:rPr>
                <a:t>Density-based algorithm to identify clusters of at least 3 immune cells (CD8+ T cells, Macro_TREM2) distance of max.100 </a:t>
              </a:r>
              <a:r>
                <a:rPr lang="en-US" sz="1100" err="1">
                  <a:solidFill>
                    <a:srgbClr val="E61461"/>
                  </a:solidFill>
                  <a:latin typeface="Arial" panose="020B0604020202020204" pitchFamily="34" charset="0"/>
                  <a:cs typeface="Arial" panose="020B0604020202020204" pitchFamily="34" charset="0"/>
                </a:rPr>
                <a:t>μm</a:t>
              </a:r>
              <a:r>
                <a:rPr lang="en-US" sz="1100">
                  <a:solidFill>
                    <a:srgbClr val="E61461"/>
                  </a:solidFill>
                  <a:latin typeface="Arial" panose="020B0604020202020204" pitchFamily="34" charset="0"/>
                  <a:cs typeface="Arial" panose="020B0604020202020204" pitchFamily="34" charset="0"/>
                </a:rPr>
                <a:t> between </a:t>
              </a:r>
              <a:r>
                <a:rPr lang="en-US" sz="1100" err="1">
                  <a:solidFill>
                    <a:srgbClr val="E61461"/>
                  </a:solidFill>
                  <a:latin typeface="Arial" panose="020B0604020202020204" pitchFamily="34" charset="0"/>
                  <a:cs typeface="Arial" panose="020B0604020202020204" pitchFamily="34" charset="0"/>
                </a:rPr>
                <a:t>neighbouring</a:t>
              </a:r>
              <a:r>
                <a:rPr lang="en-US" sz="1100">
                  <a:solidFill>
                    <a:srgbClr val="E61461"/>
                  </a:solidFill>
                  <a:latin typeface="Arial" panose="020B0604020202020204" pitchFamily="34" charset="0"/>
                  <a:cs typeface="Arial" panose="020B0604020202020204" pitchFamily="34" charset="0"/>
                </a:rPr>
                <a:t> cells.</a:t>
              </a:r>
            </a:p>
          </p:txBody>
        </p:sp>
      </p:grpSp>
      <p:pic>
        <p:nvPicPr>
          <p:cNvPr id="2" name="Graphic 1" descr="Home with solid fill">
            <a:hlinkClick r:id="rId9" action="ppaction://hlinksldjump"/>
            <a:extLst>
              <a:ext uri="{FF2B5EF4-FFF2-40B4-BE49-F238E27FC236}">
                <a16:creationId xmlns:a16="http://schemas.microsoft.com/office/drawing/2014/main" id="{6F090EC9-6B61-8B34-4EEE-8BD0908F75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54738" y="97476"/>
            <a:ext cx="374469" cy="374469"/>
          </a:xfrm>
          <a:prstGeom prst="rect">
            <a:avLst/>
          </a:prstGeom>
        </p:spPr>
      </p:pic>
      <p:sp>
        <p:nvSpPr>
          <p:cNvPr id="4" name="TextBox 3">
            <a:extLst>
              <a:ext uri="{FF2B5EF4-FFF2-40B4-BE49-F238E27FC236}">
                <a16:creationId xmlns:a16="http://schemas.microsoft.com/office/drawing/2014/main" id="{8FDB9DE3-7305-34A5-4E4B-BEAEE5F548B9}"/>
              </a:ext>
            </a:extLst>
          </p:cNvPr>
          <p:cNvSpPr txBox="1"/>
          <p:nvPr/>
        </p:nvSpPr>
        <p:spPr>
          <a:xfrm>
            <a:off x="282110" y="6291132"/>
            <a:ext cx="11618697" cy="253211"/>
          </a:xfrm>
          <a:prstGeom prst="rect">
            <a:avLst/>
          </a:prstGeom>
          <a:noFill/>
        </p:spPr>
        <p:txBody>
          <a:bodyPr wrap="square">
            <a:spAutoFit/>
          </a:bodyPr>
          <a:lstStyle/>
          <a:p>
            <a:pPr algn="l">
              <a:lnSpc>
                <a:spcPts val="1350"/>
              </a:lnSpc>
            </a:pPr>
            <a:r>
              <a:rPr lang="en-US" sz="850" b="0" i="1" baseline="30000">
                <a:solidFill>
                  <a:srgbClr val="E61461"/>
                </a:solidFill>
                <a:effectLst/>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1</a:t>
            </a:r>
            <a:r>
              <a:rPr lang="en-US" sz="850" b="0" i="1">
                <a:solidFill>
                  <a:srgbClr val="E61461"/>
                </a:solidFill>
                <a:effectLst/>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Single-cell RNA sequencing-derived signatures define response patterns to atezolizumab + bevacizumab in advanced hepatocellular carcinoma, </a:t>
            </a:r>
            <a:r>
              <a:rPr lang="en-US" sz="850" b="0" i="1" err="1">
                <a:solidFill>
                  <a:srgbClr val="E61461"/>
                </a:solidFill>
                <a:effectLst/>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Cappuyns</a:t>
            </a:r>
            <a:r>
              <a:rPr lang="en-US" sz="850" b="0" i="1">
                <a:solidFill>
                  <a:srgbClr val="E61461"/>
                </a:solidFill>
                <a:effectLst/>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 Sarah et al</a:t>
            </a:r>
            <a:r>
              <a:rPr lang="en-US" sz="850" i="1">
                <a:solidFill>
                  <a:srgbClr val="E6146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 </a:t>
            </a:r>
            <a:r>
              <a:rPr lang="en-US" sz="850" b="0" i="1">
                <a:solidFill>
                  <a:srgbClr val="E61461"/>
                </a:solidFill>
                <a:effectLst/>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Journal of Hepatology, Volume 0, Issue 0</a:t>
            </a:r>
            <a:endParaRPr lang="en-US" sz="850" b="0" i="1">
              <a:solidFill>
                <a:srgbClr val="E6146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093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DD900-87B2-E1D6-8C81-0D9DB4F6CF5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B7828B8-8800-6AD3-8E58-EFED1D88DC79}"/>
              </a:ext>
            </a:extLst>
          </p:cNvPr>
          <p:cNvSpPr/>
          <p:nvPr/>
        </p:nvSpPr>
        <p:spPr>
          <a:xfrm>
            <a:off x="352425" y="832388"/>
            <a:ext cx="11557465" cy="5463638"/>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C3AA21C1-2BEE-630F-6A66-7F2FDE5E458C}"/>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err="1">
                <a:solidFill>
                  <a:schemeClr val="bg1"/>
                </a:solidFill>
                <a:effectLst/>
                <a:latin typeface="Arial" panose="020B0604020202020204" pitchFamily="34" charset="0"/>
              </a:rPr>
              <a:t>Results</a:t>
            </a:r>
            <a:endParaRPr lang="en-US" b="1" i="0">
              <a:solidFill>
                <a:schemeClr val="bg1"/>
              </a:solidFill>
              <a:effectLst/>
            </a:endParaRPr>
          </a:p>
        </p:txBody>
      </p:sp>
      <p:grpSp>
        <p:nvGrpSpPr>
          <p:cNvPr id="29" name="Group 28">
            <a:extLst>
              <a:ext uri="{FF2B5EF4-FFF2-40B4-BE49-F238E27FC236}">
                <a16:creationId xmlns:a16="http://schemas.microsoft.com/office/drawing/2014/main" id="{D8405DA1-48E4-658B-4C83-19021DB3B84E}"/>
              </a:ext>
            </a:extLst>
          </p:cNvPr>
          <p:cNvGrpSpPr/>
          <p:nvPr/>
        </p:nvGrpSpPr>
        <p:grpSpPr>
          <a:xfrm>
            <a:off x="525898" y="1320646"/>
            <a:ext cx="10889626" cy="2555618"/>
            <a:chOff x="464420" y="1377787"/>
            <a:chExt cx="10889626" cy="2444917"/>
          </a:xfrm>
        </p:grpSpPr>
        <p:sp>
          <p:nvSpPr>
            <p:cNvPr id="21" name="Rectangle: Rounded Corners 20">
              <a:extLst>
                <a:ext uri="{FF2B5EF4-FFF2-40B4-BE49-F238E27FC236}">
                  <a16:creationId xmlns:a16="http://schemas.microsoft.com/office/drawing/2014/main" id="{91827D58-81CA-3E1E-EFEB-74A2602DE57F}"/>
                </a:ext>
              </a:extLst>
            </p:cNvPr>
            <p:cNvSpPr/>
            <p:nvPr/>
          </p:nvSpPr>
          <p:spPr>
            <a:xfrm>
              <a:off x="464420" y="1382176"/>
              <a:ext cx="5075667" cy="276999"/>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28" name="Group 27">
              <a:extLst>
                <a:ext uri="{FF2B5EF4-FFF2-40B4-BE49-F238E27FC236}">
                  <a16:creationId xmlns:a16="http://schemas.microsoft.com/office/drawing/2014/main" id="{EBB6DA57-7214-3C4B-373E-F6B6D8106881}"/>
                </a:ext>
              </a:extLst>
            </p:cNvPr>
            <p:cNvGrpSpPr/>
            <p:nvPr/>
          </p:nvGrpSpPr>
          <p:grpSpPr>
            <a:xfrm>
              <a:off x="477407" y="1377787"/>
              <a:ext cx="10876639" cy="2444917"/>
              <a:chOff x="470365" y="1463401"/>
              <a:chExt cx="10876639" cy="2444917"/>
            </a:xfrm>
          </p:grpSpPr>
          <p:grpSp>
            <p:nvGrpSpPr>
              <p:cNvPr id="27" name="Group 26">
                <a:extLst>
                  <a:ext uri="{FF2B5EF4-FFF2-40B4-BE49-F238E27FC236}">
                    <a16:creationId xmlns:a16="http://schemas.microsoft.com/office/drawing/2014/main" id="{5928B3D8-E2B4-9C65-812C-F642A15A2510}"/>
                  </a:ext>
                </a:extLst>
              </p:cNvPr>
              <p:cNvGrpSpPr/>
              <p:nvPr/>
            </p:nvGrpSpPr>
            <p:grpSpPr>
              <a:xfrm>
                <a:off x="470365" y="1596043"/>
                <a:ext cx="10876639" cy="2312275"/>
                <a:chOff x="470365" y="1624618"/>
                <a:chExt cx="10876639" cy="2312275"/>
              </a:xfrm>
            </p:grpSpPr>
            <p:sp>
              <p:nvSpPr>
                <p:cNvPr id="3" name="Rectangle: Rounded Corners 2">
                  <a:extLst>
                    <a:ext uri="{FF2B5EF4-FFF2-40B4-BE49-F238E27FC236}">
                      <a16:creationId xmlns:a16="http://schemas.microsoft.com/office/drawing/2014/main" id="{F60EB8DB-CCA5-C1FC-FB65-7E263ED5F1AF}"/>
                    </a:ext>
                  </a:extLst>
                </p:cNvPr>
                <p:cNvSpPr/>
                <p:nvPr/>
              </p:nvSpPr>
              <p:spPr>
                <a:xfrm>
                  <a:off x="470365" y="1624618"/>
                  <a:ext cx="10876639" cy="2312275"/>
                </a:xfrm>
                <a:prstGeom prst="roundRect">
                  <a:avLst>
                    <a:gd name="adj" fmla="val 6715"/>
                  </a:avLst>
                </a:prstGeom>
                <a:no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8" name="TextBox 67">
                  <a:extLst>
                    <a:ext uri="{FF2B5EF4-FFF2-40B4-BE49-F238E27FC236}">
                      <a16:creationId xmlns:a16="http://schemas.microsoft.com/office/drawing/2014/main" id="{CB9E3455-6038-9325-0C0C-9D4C61D76EF4}"/>
                    </a:ext>
                  </a:extLst>
                </p:cNvPr>
                <p:cNvSpPr txBox="1"/>
                <p:nvPr/>
              </p:nvSpPr>
              <p:spPr>
                <a:xfrm>
                  <a:off x="515508" y="1824531"/>
                  <a:ext cx="5075668" cy="1855001"/>
                </a:xfrm>
                <a:prstGeom prst="rect">
                  <a:avLst/>
                </a:prstGeom>
                <a:noFill/>
              </p:spPr>
              <p:txBody>
                <a:bodyPr wrap="square">
                  <a:spAutoFit/>
                </a:bodyPr>
                <a:lstStyle/>
                <a:p>
                  <a:r>
                    <a:rPr lang="fr-CH" sz="1200">
                      <a:effectLst/>
                      <a:latin typeface="Arial" panose="020B0604020202020204" pitchFamily="34" charset="0"/>
                      <a:cs typeface="Arial" panose="020B0604020202020204" pitchFamily="34" charset="0"/>
                    </a:rPr>
                    <a:t>Distribution of CD8_Teff and Macro_CXCL10 </a:t>
                  </a:r>
                  <a:r>
                    <a:rPr lang="fr-CH" sz="1200" err="1">
                      <a:effectLst/>
                      <a:latin typeface="Arial" panose="020B0604020202020204" pitchFamily="34" charset="0"/>
                      <a:cs typeface="Arial" panose="020B0604020202020204" pitchFamily="34" charset="0"/>
                    </a:rPr>
                    <a:t>within</a:t>
                  </a:r>
                  <a:r>
                    <a:rPr lang="fr-CH" sz="1200">
                      <a:effectLst/>
                      <a:latin typeface="Arial" panose="020B0604020202020204" pitchFamily="34" charset="0"/>
                      <a:cs typeface="Arial" panose="020B0604020202020204" pitchFamily="34" charset="0"/>
                    </a:rPr>
                    <a:t> </a:t>
                  </a:r>
                  <a:r>
                    <a:rPr lang="fr-CH" sz="1200" err="1">
                      <a:effectLst/>
                      <a:latin typeface="Arial" panose="020B0604020202020204" pitchFamily="34" charset="0"/>
                      <a:cs typeface="Arial" panose="020B0604020202020204" pitchFamily="34" charset="0"/>
                    </a:rPr>
                    <a:t>inflamed</a:t>
                  </a:r>
                  <a:r>
                    <a:rPr lang="fr-CH" sz="1200">
                      <a:effectLst/>
                      <a:latin typeface="Arial" panose="020B0604020202020204" pitchFamily="34" charset="0"/>
                      <a:cs typeface="Arial" panose="020B0604020202020204" pitchFamily="34" charset="0"/>
                    </a:rPr>
                    <a:t> </a:t>
                  </a:r>
                  <a:r>
                    <a:rPr lang="fr-CH" sz="1200" err="1">
                      <a:effectLst/>
                      <a:latin typeface="Arial" panose="020B0604020202020204" pitchFamily="34" charset="0"/>
                      <a:cs typeface="Arial" panose="020B0604020202020204" pitchFamily="34" charset="0"/>
                    </a:rPr>
                    <a:t>samples</a:t>
                  </a:r>
                  <a:r>
                    <a:rPr lang="fr-CH" sz="1200">
                      <a:effectLst/>
                      <a:latin typeface="Arial" panose="020B0604020202020204" pitchFamily="34" charset="0"/>
                      <a:cs typeface="Arial" panose="020B0604020202020204" pitchFamily="34" charset="0"/>
                    </a:rPr>
                    <a:t> </a:t>
                  </a:r>
                  <a:r>
                    <a:rPr lang="fr-CH" sz="1200" err="1">
                      <a:effectLst/>
                      <a:latin typeface="Arial" panose="020B0604020202020204" pitchFamily="34" charset="0"/>
                      <a:cs typeface="Arial" panose="020B0604020202020204" pitchFamily="34" charset="0"/>
                    </a:rPr>
                    <a:t>differed</a:t>
                  </a:r>
                  <a:r>
                    <a:rPr lang="fr-CH" sz="1200">
                      <a:effectLst/>
                      <a:latin typeface="Arial" panose="020B0604020202020204" pitchFamily="34" charset="0"/>
                      <a:cs typeface="Arial" panose="020B0604020202020204" pitchFamily="34" charset="0"/>
                    </a:rPr>
                    <a:t> </a:t>
                  </a:r>
                  <a:r>
                    <a:rPr lang="fr-CH" sz="1200" err="1">
                      <a:effectLst/>
                      <a:latin typeface="Arial" panose="020B0604020202020204" pitchFamily="34" charset="0"/>
                      <a:cs typeface="Arial" panose="020B0604020202020204" pitchFamily="34" charset="0"/>
                    </a:rPr>
                    <a:t>between</a:t>
                  </a:r>
                  <a:r>
                    <a:rPr lang="fr-CH" sz="1200">
                      <a:effectLst/>
                      <a:latin typeface="Arial" panose="020B0604020202020204" pitchFamily="34" charset="0"/>
                      <a:cs typeface="Arial" panose="020B0604020202020204" pitchFamily="34" charset="0"/>
                    </a:rPr>
                    <a:t> responsive and </a:t>
                  </a:r>
                  <a:r>
                    <a:rPr lang="fr-CH" sz="1200" err="1">
                      <a:effectLst/>
                      <a:latin typeface="Arial" panose="020B0604020202020204" pitchFamily="34" charset="0"/>
                      <a:cs typeface="Arial" panose="020B0604020202020204" pitchFamily="34" charset="0"/>
                    </a:rPr>
                    <a:t>resistant</a:t>
                  </a:r>
                  <a:r>
                    <a:rPr lang="fr-CH" sz="1200">
                      <a:effectLst/>
                      <a:latin typeface="Arial" panose="020B0604020202020204" pitchFamily="34" charset="0"/>
                      <a:cs typeface="Arial" panose="020B0604020202020204" pitchFamily="34" charset="0"/>
                    </a:rPr>
                    <a:t> </a:t>
                  </a:r>
                  <a:r>
                    <a:rPr lang="fr-CH" sz="1200" err="1">
                      <a:effectLst/>
                      <a:latin typeface="Arial" panose="020B0604020202020204" pitchFamily="34" charset="0"/>
                      <a:cs typeface="Arial" panose="020B0604020202020204" pitchFamily="34" charset="0"/>
                    </a:rPr>
                    <a:t>tumours</a:t>
                  </a:r>
                  <a:r>
                    <a:rPr lang="fr-CH" sz="1200">
                      <a:latin typeface="Arial" panose="020B0604020202020204" pitchFamily="34" charset="0"/>
                      <a:cs typeface="Arial" panose="020B0604020202020204" pitchFamily="34" charset="0"/>
                    </a:rPr>
                    <a:t>.</a:t>
                  </a:r>
                </a:p>
                <a:p>
                  <a:endParaRPr lang="fr-CH" sz="1200">
                    <a:latin typeface="Arial" panose="020B0604020202020204" pitchFamily="34" charset="0"/>
                    <a:cs typeface="Arial" panose="020B0604020202020204" pitchFamily="34" charset="0"/>
                  </a:endParaRPr>
                </a:p>
                <a:p>
                  <a:r>
                    <a:rPr lang="fr-CH" sz="1200" b="1">
                      <a:latin typeface="Arial" panose="020B0604020202020204" pitchFamily="34" charset="0"/>
                      <a:cs typeface="Arial" panose="020B0604020202020204" pitchFamily="34" charset="0"/>
                    </a:rPr>
                    <a:t>Responsive</a:t>
                  </a:r>
                  <a:r>
                    <a:rPr lang="fr-CH" sz="120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sz="1200">
                      <a:latin typeface="Arial" panose="020B0604020202020204" pitchFamily="34" charset="0"/>
                      <a:cs typeface="Arial" panose="020B0604020202020204" pitchFamily="34" charset="0"/>
                    </a:rPr>
                    <a:t>Cancer cells significantly closer to CD8_Teff and Macro_CXCL10 .</a:t>
                  </a:r>
                </a:p>
                <a:p>
                  <a:endParaRPr lang="fr-CH" sz="1200">
                    <a:latin typeface="Arial" panose="020B0604020202020204" pitchFamily="34" charset="0"/>
                    <a:cs typeface="Arial" panose="020B0604020202020204" pitchFamily="34" charset="0"/>
                  </a:endParaRPr>
                </a:p>
                <a:p>
                  <a:r>
                    <a:rPr lang="fr-CH" sz="1200" b="1" err="1">
                      <a:latin typeface="Arial" panose="020B0604020202020204" pitchFamily="34" charset="0"/>
                      <a:cs typeface="Arial" panose="020B0604020202020204" pitchFamily="34" charset="0"/>
                    </a:rPr>
                    <a:t>Resistant</a:t>
                  </a:r>
                  <a:r>
                    <a:rPr lang="fr-CH" sz="120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sz="1200">
                      <a:latin typeface="Arial" panose="020B0604020202020204" pitchFamily="34" charset="0"/>
                      <a:cs typeface="Arial" panose="020B0604020202020204" pitchFamily="34" charset="0"/>
                    </a:rPr>
                    <a:t>Macro_CXCL10 being restricted to the tumor periphery.</a:t>
                  </a:r>
                </a:p>
                <a:p>
                  <a:pPr marL="628650" lvl="1" indent="-171450">
                    <a:buFont typeface="Arial" panose="020B0604020202020204" pitchFamily="34" charset="0"/>
                    <a:buChar char="•"/>
                  </a:pPr>
                  <a:r>
                    <a:rPr lang="en-US" sz="1200">
                      <a:latin typeface="Arial" panose="020B0604020202020204" pitchFamily="34" charset="0"/>
                      <a:cs typeface="Arial" panose="020B0604020202020204" pitchFamily="34" charset="0"/>
                    </a:rPr>
                    <a:t>Higher levels of infiltrating immunosuppressive myeloid cells.</a:t>
                  </a:r>
                  <a:endParaRPr lang="en-US" sz="1100">
                    <a:latin typeface="Arial" panose="020B060402020202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id="{4B8F79EA-39BB-E4FB-C4C2-D2A4BD6B9DBC}"/>
                  </a:ext>
                </a:extLst>
              </p:cNvPr>
              <p:cNvSpPr txBox="1"/>
              <p:nvPr/>
            </p:nvSpPr>
            <p:spPr>
              <a:xfrm>
                <a:off x="470365" y="1463401"/>
                <a:ext cx="3228975" cy="265000"/>
              </a:xfrm>
              <a:prstGeom prst="rect">
                <a:avLst/>
              </a:prstGeom>
              <a:noFill/>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Spatial Immune Cell Distribution</a:t>
                </a:r>
              </a:p>
            </p:txBody>
          </p:sp>
        </p:grpSp>
      </p:grpSp>
      <p:grpSp>
        <p:nvGrpSpPr>
          <p:cNvPr id="17" name="Group 16">
            <a:extLst>
              <a:ext uri="{FF2B5EF4-FFF2-40B4-BE49-F238E27FC236}">
                <a16:creationId xmlns:a16="http://schemas.microsoft.com/office/drawing/2014/main" id="{5BF6B780-88EF-AE9B-0B26-772A1C57A5B4}"/>
              </a:ext>
            </a:extLst>
          </p:cNvPr>
          <p:cNvGrpSpPr/>
          <p:nvPr/>
        </p:nvGrpSpPr>
        <p:grpSpPr>
          <a:xfrm>
            <a:off x="515507" y="3997080"/>
            <a:ext cx="5247984" cy="2165903"/>
            <a:chOff x="599617" y="3899723"/>
            <a:chExt cx="5247984" cy="2165903"/>
          </a:xfrm>
        </p:grpSpPr>
        <p:grpSp>
          <p:nvGrpSpPr>
            <p:cNvPr id="30" name="Group 29">
              <a:extLst>
                <a:ext uri="{FF2B5EF4-FFF2-40B4-BE49-F238E27FC236}">
                  <a16:creationId xmlns:a16="http://schemas.microsoft.com/office/drawing/2014/main" id="{385900C3-87EC-59D8-5874-B6ECE56FB78B}"/>
                </a:ext>
              </a:extLst>
            </p:cNvPr>
            <p:cNvGrpSpPr/>
            <p:nvPr/>
          </p:nvGrpSpPr>
          <p:grpSpPr>
            <a:xfrm>
              <a:off x="599617" y="3899723"/>
              <a:ext cx="5247984" cy="2165903"/>
              <a:chOff x="464534" y="3836465"/>
              <a:chExt cx="5247984" cy="1971691"/>
            </a:xfrm>
          </p:grpSpPr>
          <p:sp>
            <p:nvSpPr>
              <p:cNvPr id="15" name="Rectangle: Rounded Corners 14">
                <a:extLst>
                  <a:ext uri="{FF2B5EF4-FFF2-40B4-BE49-F238E27FC236}">
                    <a16:creationId xmlns:a16="http://schemas.microsoft.com/office/drawing/2014/main" id="{F665B06C-733A-91F1-25C5-64005FB47F21}"/>
                  </a:ext>
                </a:extLst>
              </p:cNvPr>
              <p:cNvSpPr/>
              <p:nvPr/>
            </p:nvSpPr>
            <p:spPr>
              <a:xfrm>
                <a:off x="474925" y="3991478"/>
                <a:ext cx="5237593" cy="1816678"/>
              </a:xfrm>
              <a:prstGeom prst="roundRect">
                <a:avLst>
                  <a:gd name="adj" fmla="val 6715"/>
                </a:avLst>
              </a:prstGeom>
              <a:no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26" name="Group 25">
                <a:extLst>
                  <a:ext uri="{FF2B5EF4-FFF2-40B4-BE49-F238E27FC236}">
                    <a16:creationId xmlns:a16="http://schemas.microsoft.com/office/drawing/2014/main" id="{C6E102B5-751B-B74B-30FD-7085FB847CFB}"/>
                  </a:ext>
                </a:extLst>
              </p:cNvPr>
              <p:cNvGrpSpPr/>
              <p:nvPr/>
            </p:nvGrpSpPr>
            <p:grpSpPr>
              <a:xfrm>
                <a:off x="464534" y="3836465"/>
                <a:ext cx="4382558" cy="277000"/>
                <a:chOff x="555224" y="4015770"/>
                <a:chExt cx="4382558" cy="277000"/>
              </a:xfrm>
            </p:grpSpPr>
            <p:sp>
              <p:nvSpPr>
                <p:cNvPr id="22" name="Rectangle: Rounded Corners 21">
                  <a:extLst>
                    <a:ext uri="{FF2B5EF4-FFF2-40B4-BE49-F238E27FC236}">
                      <a16:creationId xmlns:a16="http://schemas.microsoft.com/office/drawing/2014/main" id="{3F472D10-44D0-29DA-24C1-5375E79DB244}"/>
                    </a:ext>
                  </a:extLst>
                </p:cNvPr>
                <p:cNvSpPr/>
                <p:nvPr/>
              </p:nvSpPr>
              <p:spPr>
                <a:xfrm>
                  <a:off x="555224" y="4015770"/>
                  <a:ext cx="4382558" cy="277000"/>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3" name="TextBox 22">
                  <a:extLst>
                    <a:ext uri="{FF2B5EF4-FFF2-40B4-BE49-F238E27FC236}">
                      <a16:creationId xmlns:a16="http://schemas.microsoft.com/office/drawing/2014/main" id="{EBA7EF41-3B6A-FAE6-F5CC-8546983A65A8}"/>
                    </a:ext>
                  </a:extLst>
                </p:cNvPr>
                <p:cNvSpPr txBox="1"/>
                <p:nvPr/>
              </p:nvSpPr>
              <p:spPr>
                <a:xfrm>
                  <a:off x="632552" y="4027826"/>
                  <a:ext cx="4141314" cy="252161"/>
                </a:xfrm>
                <a:prstGeom prst="rect">
                  <a:avLst/>
                </a:prstGeom>
                <a:noFill/>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Immune Clustering in Inflamed Resistant </a:t>
                  </a:r>
                  <a:r>
                    <a:rPr lang="en-US" sz="1200" b="1" err="1">
                      <a:solidFill>
                        <a:srgbClr val="E61461"/>
                      </a:solidFill>
                      <a:latin typeface="Arial" panose="020B0604020202020204" pitchFamily="34" charset="0"/>
                      <a:cs typeface="Arial" panose="020B0604020202020204" pitchFamily="34" charset="0"/>
                    </a:rPr>
                    <a:t>Tumours</a:t>
                  </a:r>
                  <a:endParaRPr lang="en-US" sz="1200" b="1">
                    <a:solidFill>
                      <a:srgbClr val="E61461"/>
                    </a:solidFill>
                    <a:latin typeface="Arial" panose="020B0604020202020204" pitchFamily="34" charset="0"/>
                    <a:cs typeface="Arial" panose="020B0604020202020204" pitchFamily="34" charset="0"/>
                  </a:endParaRPr>
                </a:p>
              </p:txBody>
            </p:sp>
          </p:grpSp>
        </p:grpSp>
        <p:sp>
          <p:nvSpPr>
            <p:cNvPr id="25" name="TextBox 24">
              <a:extLst>
                <a:ext uri="{FF2B5EF4-FFF2-40B4-BE49-F238E27FC236}">
                  <a16:creationId xmlns:a16="http://schemas.microsoft.com/office/drawing/2014/main" id="{F7882871-6134-8504-5F31-0E906F0D7FC7}"/>
                </a:ext>
              </a:extLst>
            </p:cNvPr>
            <p:cNvSpPr txBox="1"/>
            <p:nvPr/>
          </p:nvSpPr>
          <p:spPr>
            <a:xfrm>
              <a:off x="757384" y="4311300"/>
              <a:ext cx="4986422" cy="1754326"/>
            </a:xfrm>
            <a:prstGeom prst="rect">
              <a:avLst/>
            </a:prstGeom>
            <a:noFill/>
          </p:spPr>
          <p:txBody>
            <a:bodyPr wrap="square">
              <a:spAutoFit/>
            </a:bodyPr>
            <a:lstStyle/>
            <a:p>
              <a:r>
                <a:rPr lang="en-US" sz="1200" b="1">
                  <a:latin typeface="Arial" panose="020B0604020202020204" pitchFamily="34" charset="0"/>
                  <a:cs typeface="Arial" panose="020B0604020202020204" pitchFamily="34" charset="0"/>
                </a:rPr>
                <a:t>Increased presence of clusters containing CD8+ T cells and </a:t>
              </a:r>
              <a:r>
                <a:rPr lang="en-US" sz="1200" b="1" err="1">
                  <a:latin typeface="Arial" panose="020B0604020202020204" pitchFamily="34" charset="0"/>
                  <a:cs typeface="Arial" panose="020B0604020202020204" pitchFamily="34" charset="0"/>
                </a:rPr>
                <a:t>Macro_TREM</a:t>
              </a:r>
              <a:r>
                <a:rPr lang="en-US" sz="1200" b="1">
                  <a:latin typeface="Arial" panose="020B0604020202020204" pitchFamily="34" charset="0"/>
                  <a:cs typeface="Arial" panose="020B0604020202020204" pitchFamily="34" charset="0"/>
                </a:rPr>
                <a:t> </a:t>
              </a:r>
            </a:p>
            <a:p>
              <a:pPr lvl="1"/>
              <a:r>
                <a:rPr lang="en-US" sz="1200">
                  <a:latin typeface="Arial" panose="020B0604020202020204" pitchFamily="34" charset="0"/>
                  <a:cs typeface="Arial" panose="020B0604020202020204" pitchFamily="34" charset="0"/>
                </a:rPr>
                <a:t> 38% in resistant vs. 18% in responsive; </a:t>
              </a:r>
              <a:r>
                <a:rPr lang="en-US" sz="1200" i="1">
                  <a:latin typeface="Arial" panose="020B0604020202020204" pitchFamily="34" charset="0"/>
                  <a:cs typeface="Arial" panose="020B0604020202020204" pitchFamily="34" charset="0"/>
                </a:rPr>
                <a:t>p</a:t>
              </a:r>
              <a:r>
                <a:rPr lang="en-US" sz="1200">
                  <a:latin typeface="Arial" panose="020B0604020202020204" pitchFamily="34" charset="0"/>
                  <a:cs typeface="Arial" panose="020B0604020202020204" pitchFamily="34" charset="0"/>
                </a:rPr>
                <a:t> = 0.027</a:t>
              </a:r>
            </a:p>
            <a:p>
              <a:pPr lvl="1"/>
              <a:endParaRPr lang="en-US"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Lower prevalence of clusters with only CD8+ T cells </a:t>
              </a:r>
            </a:p>
            <a:p>
              <a:pPr lvl="1"/>
              <a:r>
                <a:rPr lang="en-US" sz="1200">
                  <a:latin typeface="Arial" panose="020B0604020202020204" pitchFamily="34" charset="0"/>
                  <a:cs typeface="Arial" panose="020B0604020202020204" pitchFamily="34" charset="0"/>
                </a:rPr>
                <a:t>36% in resistant vs. 81% in responsive; </a:t>
              </a:r>
              <a:r>
                <a:rPr lang="en-US" sz="1200" i="1">
                  <a:latin typeface="Arial" panose="020B0604020202020204" pitchFamily="34" charset="0"/>
                  <a:cs typeface="Arial" panose="020B0604020202020204" pitchFamily="34" charset="0"/>
                </a:rPr>
                <a:t>p</a:t>
              </a:r>
              <a:r>
                <a:rPr lang="en-US" sz="1200">
                  <a:latin typeface="Arial" panose="020B0604020202020204" pitchFamily="34" charset="0"/>
                  <a:cs typeface="Arial" panose="020B0604020202020204" pitchFamily="34" charset="0"/>
                </a:rPr>
                <a:t> = 0.018</a:t>
              </a:r>
            </a:p>
            <a:p>
              <a:pPr lvl="1"/>
              <a:endParaRPr lang="en-US"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Presence of clusters with only Macro_TREM2 </a:t>
              </a:r>
            </a:p>
            <a:p>
              <a:pPr lvl="1"/>
              <a:r>
                <a:rPr lang="en-US" sz="1200">
                  <a:latin typeface="Arial" panose="020B0604020202020204" pitchFamily="34" charset="0"/>
                  <a:cs typeface="Arial" panose="020B0604020202020204" pitchFamily="34" charset="0"/>
                </a:rPr>
                <a:t>26% in resistant vs. 0% in responsive; </a:t>
              </a:r>
              <a:r>
                <a:rPr lang="en-US" sz="1200" i="1">
                  <a:latin typeface="Arial" panose="020B0604020202020204" pitchFamily="34" charset="0"/>
                  <a:cs typeface="Arial" panose="020B0604020202020204" pitchFamily="34" charset="0"/>
                </a:rPr>
                <a:t>p</a:t>
              </a:r>
              <a:r>
                <a:rPr lang="en-US" sz="1200">
                  <a:latin typeface="Arial" panose="020B0604020202020204" pitchFamily="34" charset="0"/>
                  <a:cs typeface="Arial" panose="020B0604020202020204" pitchFamily="34" charset="0"/>
                </a:rPr>
                <a:t> = 0.015. </a:t>
              </a:r>
            </a:p>
          </p:txBody>
        </p:sp>
      </p:grpSp>
      <p:grpSp>
        <p:nvGrpSpPr>
          <p:cNvPr id="4" name="Group 3">
            <a:extLst>
              <a:ext uri="{FF2B5EF4-FFF2-40B4-BE49-F238E27FC236}">
                <a16:creationId xmlns:a16="http://schemas.microsoft.com/office/drawing/2014/main" id="{1BBFE45F-1998-7163-4D5A-FE57C163A4CD}"/>
              </a:ext>
            </a:extLst>
          </p:cNvPr>
          <p:cNvGrpSpPr/>
          <p:nvPr/>
        </p:nvGrpSpPr>
        <p:grpSpPr>
          <a:xfrm>
            <a:off x="6158883" y="4022924"/>
            <a:ext cx="5680692" cy="2169243"/>
            <a:chOff x="6229198" y="4063000"/>
            <a:chExt cx="5680692" cy="2169243"/>
          </a:xfrm>
        </p:grpSpPr>
        <p:sp>
          <p:nvSpPr>
            <p:cNvPr id="64" name="Rectangle: Rounded Corners 63">
              <a:extLst>
                <a:ext uri="{FF2B5EF4-FFF2-40B4-BE49-F238E27FC236}">
                  <a16:creationId xmlns:a16="http://schemas.microsoft.com/office/drawing/2014/main" id="{056E08EC-9D56-B1F2-B505-8838747A5F46}"/>
                </a:ext>
              </a:extLst>
            </p:cNvPr>
            <p:cNvSpPr/>
            <p:nvPr/>
          </p:nvSpPr>
          <p:spPr>
            <a:xfrm>
              <a:off x="6229198" y="4063000"/>
              <a:ext cx="5680692" cy="2169243"/>
            </a:xfrm>
            <a:prstGeom prst="roundRect">
              <a:avLst>
                <a:gd name="adj" fmla="val 4935"/>
              </a:avLst>
            </a:prstGeom>
            <a:solidFill>
              <a:srgbClr val="E6146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31" name="Rectangle: Rounded Corners 30">
              <a:extLst>
                <a:ext uri="{FF2B5EF4-FFF2-40B4-BE49-F238E27FC236}">
                  <a16:creationId xmlns:a16="http://schemas.microsoft.com/office/drawing/2014/main" id="{6C5622C4-F70C-7E1E-8BF9-CDF06D6ABFA2}"/>
                </a:ext>
              </a:extLst>
            </p:cNvPr>
            <p:cNvSpPr/>
            <p:nvPr/>
          </p:nvSpPr>
          <p:spPr>
            <a:xfrm>
              <a:off x="6432238" y="4151249"/>
              <a:ext cx="2684893" cy="31694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rgbClr val="E61461"/>
                  </a:solidFill>
                  <a:effectLst/>
                  <a:latin typeface="Arial" panose="020B0604020202020204" pitchFamily="34" charset="0"/>
                </a:rPr>
                <a:t>Conclusion</a:t>
              </a:r>
              <a:endParaRPr lang="en-US" b="1" i="0">
                <a:solidFill>
                  <a:srgbClr val="E61461"/>
                </a:solidFill>
                <a:effectLst/>
              </a:endParaRPr>
            </a:p>
          </p:txBody>
        </p:sp>
        <p:sp>
          <p:nvSpPr>
            <p:cNvPr id="65" name="TextBox 64">
              <a:extLst>
                <a:ext uri="{FF2B5EF4-FFF2-40B4-BE49-F238E27FC236}">
                  <a16:creationId xmlns:a16="http://schemas.microsoft.com/office/drawing/2014/main" id="{17FDF87A-2103-7B94-A2E2-C5F8A25FC94E}"/>
                </a:ext>
              </a:extLst>
            </p:cNvPr>
            <p:cNvSpPr txBox="1"/>
            <p:nvPr/>
          </p:nvSpPr>
          <p:spPr>
            <a:xfrm>
              <a:off x="6394687" y="4565709"/>
              <a:ext cx="5444888" cy="1415772"/>
            </a:xfrm>
            <a:prstGeom prst="rect">
              <a:avLst/>
            </a:prstGeom>
            <a:noFill/>
          </p:spPr>
          <p:txBody>
            <a:bodyPr wrap="square">
              <a:spAutoFit/>
            </a:bodyPr>
            <a:lstStyle/>
            <a:p>
              <a:r>
                <a:rPr lang="en-US" sz="1400">
                  <a:solidFill>
                    <a:schemeClr val="bg1"/>
                  </a:solidFill>
                  <a:latin typeface="Arial" panose="020B0604020202020204" pitchFamily="34" charset="0"/>
                  <a:cs typeface="Arial" panose="020B0604020202020204" pitchFamily="34" charset="0"/>
                </a:rPr>
                <a:t>Single-cell spatial transcriptomics data from advanced HCC </a:t>
              </a:r>
              <a:r>
                <a:rPr lang="en-US" sz="1400" err="1">
                  <a:solidFill>
                    <a:schemeClr val="bg1"/>
                  </a:solidFill>
                  <a:latin typeface="Arial" panose="020B0604020202020204" pitchFamily="34" charset="0"/>
                  <a:cs typeface="Arial" panose="020B0604020202020204" pitchFamily="34" charset="0"/>
                </a:rPr>
                <a:t>tumours</a:t>
              </a:r>
              <a:r>
                <a:rPr lang="en-US" sz="1400">
                  <a:solidFill>
                    <a:schemeClr val="bg1"/>
                  </a:solidFill>
                  <a:latin typeface="Arial" panose="020B0604020202020204" pitchFamily="34" charset="0"/>
                  <a:cs typeface="Arial" panose="020B0604020202020204" pitchFamily="34" charset="0"/>
                </a:rPr>
                <a:t> confirmed a distinct immune landscape in </a:t>
              </a:r>
              <a:r>
                <a:rPr lang="en-US" sz="1400" err="1">
                  <a:solidFill>
                    <a:schemeClr val="bg1"/>
                  </a:solidFill>
                  <a:latin typeface="Arial" panose="020B0604020202020204" pitchFamily="34" charset="0"/>
                  <a:cs typeface="Arial" panose="020B0604020202020204" pitchFamily="34" charset="0"/>
                </a:rPr>
                <a:t>atezo+bev</a:t>
              </a:r>
              <a:r>
                <a:rPr lang="en-US" sz="1400">
                  <a:solidFill>
                    <a:schemeClr val="bg1"/>
                  </a:solidFill>
                  <a:latin typeface="Arial" panose="020B0604020202020204" pitchFamily="34" charset="0"/>
                  <a:cs typeface="Arial" panose="020B0604020202020204" pitchFamily="34" charset="0"/>
                </a:rPr>
                <a:t> resistance, marked by the intra-tumoral exclusion of pro-inflammatory macrophages and closer spatial proximity between immunosuppressive myeloid cells and CD8+ T cells, effectively blocking the immune response to checkpoint inhibitors</a:t>
              </a:r>
              <a:r>
                <a:rPr lang="en-US" sz="1600">
                  <a:solidFill>
                    <a:schemeClr val="bg1"/>
                  </a:solidFill>
                  <a:latin typeface="Arial" panose="020B0604020202020204" pitchFamily="34" charset="0"/>
                  <a:cs typeface="Arial" panose="020B0604020202020204" pitchFamily="34" charset="0"/>
                </a:rPr>
                <a:t>. </a:t>
              </a:r>
            </a:p>
          </p:txBody>
        </p:sp>
      </p:grpSp>
      <p:sp>
        <p:nvSpPr>
          <p:cNvPr id="67" name="Title 1">
            <a:extLst>
              <a:ext uri="{FF2B5EF4-FFF2-40B4-BE49-F238E27FC236}">
                <a16:creationId xmlns:a16="http://schemas.microsoft.com/office/drawing/2014/main" id="{D8AEF33B-A0AD-F9BA-00E8-B2720C15E324}"/>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LB25237 </a:t>
            </a:r>
            <a:r>
              <a:rPr lang="en-US" sz="1800">
                <a:latin typeface="Arial" panose="020B0604020202020204" pitchFamily="34" charset="0"/>
                <a:ea typeface="Times New Roman" panose="02020603050405020304" pitchFamily="18" charset="0"/>
              </a:rPr>
              <a:t>Spatial transcriptomics of the tumor microenvironment discriminates inflamed tumors responsive or resistant to atezolizumab + bevacizumab in patients with advanced HCC</a:t>
            </a:r>
            <a:endParaRPr lang="en-US"/>
          </a:p>
        </p:txBody>
      </p:sp>
      <p:pic>
        <p:nvPicPr>
          <p:cNvPr id="16" name="Picture 15">
            <a:extLst>
              <a:ext uri="{FF2B5EF4-FFF2-40B4-BE49-F238E27FC236}">
                <a16:creationId xmlns:a16="http://schemas.microsoft.com/office/drawing/2014/main" id="{FB1E9017-F474-FCC0-1073-314F14540F3D}"/>
              </a:ext>
            </a:extLst>
          </p:cNvPr>
          <p:cNvPicPr>
            <a:picLocks noChangeAspect="1"/>
          </p:cNvPicPr>
          <p:nvPr/>
        </p:nvPicPr>
        <p:blipFill>
          <a:blip r:embed="rId3"/>
          <a:stretch>
            <a:fillRect/>
          </a:stretch>
        </p:blipFill>
        <p:spPr>
          <a:xfrm>
            <a:off x="5977204" y="1639010"/>
            <a:ext cx="4135061" cy="2029539"/>
          </a:xfrm>
          <a:prstGeom prst="rect">
            <a:avLst/>
          </a:prstGeom>
        </p:spPr>
      </p:pic>
      <p:pic>
        <p:nvPicPr>
          <p:cNvPr id="18" name="Picture 17">
            <a:extLst>
              <a:ext uri="{FF2B5EF4-FFF2-40B4-BE49-F238E27FC236}">
                <a16:creationId xmlns:a16="http://schemas.microsoft.com/office/drawing/2014/main" id="{D8A2EA11-5184-F11A-6851-C04FC1473BAD}"/>
              </a:ext>
            </a:extLst>
          </p:cNvPr>
          <p:cNvPicPr>
            <a:picLocks noChangeAspect="1"/>
          </p:cNvPicPr>
          <p:nvPr/>
        </p:nvPicPr>
        <p:blipFill>
          <a:blip r:embed="rId4"/>
          <a:stretch>
            <a:fillRect/>
          </a:stretch>
        </p:blipFill>
        <p:spPr>
          <a:xfrm>
            <a:off x="10242833" y="3004775"/>
            <a:ext cx="1182727" cy="771211"/>
          </a:xfrm>
          <a:prstGeom prst="rect">
            <a:avLst/>
          </a:prstGeom>
        </p:spPr>
      </p:pic>
      <p:pic>
        <p:nvPicPr>
          <p:cNvPr id="2" name="Graphic 1" descr="Home with solid fill">
            <a:hlinkClick r:id="rId5" action="ppaction://hlinksldjump"/>
            <a:extLst>
              <a:ext uri="{FF2B5EF4-FFF2-40B4-BE49-F238E27FC236}">
                <a16:creationId xmlns:a16="http://schemas.microsoft.com/office/drawing/2014/main" id="{890DCFEB-7723-B551-06B7-796D79806F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162557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87B42-B4F4-CA16-9DE4-E6D245BB3F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D8B9E-D218-51EB-DDBF-447BAE99750E}"/>
              </a:ext>
            </a:extLst>
          </p:cNvPr>
          <p:cNvSpPr>
            <a:spLocks noGrp="1"/>
          </p:cNvSpPr>
          <p:nvPr>
            <p:ph type="title"/>
          </p:nvPr>
        </p:nvSpPr>
        <p:spPr/>
        <p:txBody>
          <a:bodyPr/>
          <a:lstStyle/>
          <a:p>
            <a:r>
              <a:rPr lang="fr-CH">
                <a:latin typeface="Arial" panose="020B0604020202020204" pitchFamily="34" charset="0"/>
                <a:cs typeface="Arial" panose="020B0604020202020204" pitchFamily="34" charset="0"/>
              </a:rPr>
              <a:t>Contents</a:t>
            </a:r>
            <a:endParaRPr lang="en-US">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394C83CA-0DAD-F548-D203-D34371157A1A}"/>
              </a:ext>
            </a:extLst>
          </p:cNvPr>
          <p:cNvGrpSpPr/>
          <p:nvPr/>
        </p:nvGrpSpPr>
        <p:grpSpPr>
          <a:xfrm>
            <a:off x="346543" y="866274"/>
            <a:ext cx="11282901" cy="337246"/>
            <a:chOff x="346543" y="896091"/>
            <a:chExt cx="11282901" cy="337246"/>
          </a:xfrm>
          <a:solidFill>
            <a:srgbClr val="E61461"/>
          </a:solidFill>
        </p:grpSpPr>
        <p:grpSp>
          <p:nvGrpSpPr>
            <p:cNvPr id="39" name="Group 38">
              <a:extLst>
                <a:ext uri="{FF2B5EF4-FFF2-40B4-BE49-F238E27FC236}">
                  <a16:creationId xmlns:a16="http://schemas.microsoft.com/office/drawing/2014/main" id="{DA10B07D-6476-9D30-E240-BAB40AE86883}"/>
                </a:ext>
              </a:extLst>
            </p:cNvPr>
            <p:cNvGrpSpPr/>
            <p:nvPr/>
          </p:nvGrpSpPr>
          <p:grpSpPr>
            <a:xfrm>
              <a:off x="346543" y="905796"/>
              <a:ext cx="11282901" cy="327541"/>
              <a:chOff x="346543" y="905796"/>
              <a:chExt cx="11282901" cy="327541"/>
            </a:xfrm>
            <a:grpFill/>
          </p:grpSpPr>
          <p:sp>
            <p:nvSpPr>
              <p:cNvPr id="5" name="Rectangle: Rounded Corners 4">
                <a:extLst>
                  <a:ext uri="{FF2B5EF4-FFF2-40B4-BE49-F238E27FC236}">
                    <a16:creationId xmlns:a16="http://schemas.microsoft.com/office/drawing/2014/main" id="{8860E2D8-71DF-F8E7-DCAF-93134064F71C}"/>
                  </a:ext>
                </a:extLst>
              </p:cNvPr>
              <p:cNvSpPr/>
              <p:nvPr/>
            </p:nvSpPr>
            <p:spPr>
              <a:xfrm>
                <a:off x="346543" y="905796"/>
                <a:ext cx="11282901" cy="316940"/>
              </a:xfrm>
              <a:prstGeom prst="roundRect">
                <a:avLst/>
              </a:prstGeom>
              <a:grp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Liver </a:t>
                </a:r>
                <a:r>
                  <a:rPr lang="en-US" sz="1800" b="1" i="0" err="1">
                    <a:solidFill>
                      <a:schemeClr val="bg1"/>
                    </a:solidFill>
                    <a:effectLst/>
                    <a:latin typeface="Arial" panose="020B0604020202020204" pitchFamily="34" charset="0"/>
                    <a:cs typeface="Arial" panose="020B0604020202020204" pitchFamily="34" charset="0"/>
                  </a:rPr>
                  <a:t>Tumours</a:t>
                </a:r>
                <a:r>
                  <a:rPr lang="en-US" sz="1800" b="1" i="0">
                    <a:solidFill>
                      <a:schemeClr val="bg1"/>
                    </a:solidFill>
                    <a:effectLst/>
                    <a:latin typeface="Arial" panose="020B0604020202020204" pitchFamily="34" charset="0"/>
                    <a:cs typeface="Arial" panose="020B0604020202020204" pitchFamily="34" charset="0"/>
                  </a:rPr>
                  <a:t>: </a:t>
                </a:r>
                <a:r>
                  <a:rPr lang="en-US" b="1">
                    <a:solidFill>
                      <a:schemeClr val="bg1"/>
                    </a:solidFill>
                    <a:latin typeface="Arial" panose="020B0604020202020204" pitchFamily="34" charset="0"/>
                    <a:cs typeface="Arial" panose="020B0604020202020204" pitchFamily="34" charset="0"/>
                  </a:rPr>
                  <a:t>T</a:t>
                </a:r>
                <a:r>
                  <a:rPr lang="en-US" sz="1800" b="1" i="0">
                    <a:solidFill>
                      <a:schemeClr val="bg1"/>
                    </a:solidFill>
                    <a:effectLst/>
                    <a:latin typeface="Arial" panose="020B0604020202020204" pitchFamily="34" charset="0"/>
                    <a:cs typeface="Arial" panose="020B0604020202020204" pitchFamily="34" charset="0"/>
                  </a:rPr>
                  <a:t>herapy</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hlinkClick r:id="rId3" action="ppaction://hlinksldjump"/>
                <a:extLst>
                  <a:ext uri="{FF2B5EF4-FFF2-40B4-BE49-F238E27FC236}">
                    <a16:creationId xmlns:a16="http://schemas.microsoft.com/office/drawing/2014/main" id="{A96380D8-D50B-6481-CBF8-64A7DDCF68A2}"/>
                  </a:ext>
                </a:extLst>
              </p:cNvPr>
              <p:cNvSpPr/>
              <p:nvPr/>
            </p:nvSpPr>
            <p:spPr>
              <a:xfrm>
                <a:off x="9416570" y="916397"/>
                <a:ext cx="2212597" cy="316940"/>
              </a:xfrm>
              <a:prstGeom prst="roundRect">
                <a:avLst/>
              </a:prstGeom>
              <a:solidFill>
                <a:srgbClr val="F0D5E0"/>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Go to Section</a:t>
                </a:r>
              </a:p>
            </p:txBody>
          </p:sp>
        </p:grpSp>
        <p:pic>
          <p:nvPicPr>
            <p:cNvPr id="29" name="Graphic 28" descr="Share with solid fill">
              <a:extLst>
                <a:ext uri="{FF2B5EF4-FFF2-40B4-BE49-F238E27FC236}">
                  <a16:creationId xmlns:a16="http://schemas.microsoft.com/office/drawing/2014/main" id="{3CF4A870-FBF9-B967-354C-BD75E5108C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6952" y="896091"/>
              <a:ext cx="326645" cy="326645"/>
            </a:xfrm>
            <a:prstGeom prst="rect">
              <a:avLst/>
            </a:prstGeom>
          </p:spPr>
        </p:pic>
      </p:grpSp>
      <p:sp>
        <p:nvSpPr>
          <p:cNvPr id="14" name="Rectangle: Rounded Corners 13">
            <a:extLst>
              <a:ext uri="{FF2B5EF4-FFF2-40B4-BE49-F238E27FC236}">
                <a16:creationId xmlns:a16="http://schemas.microsoft.com/office/drawing/2014/main" id="{786E4043-33D5-3F54-5616-87AB60F37747}"/>
              </a:ext>
            </a:extLst>
          </p:cNvPr>
          <p:cNvSpPr/>
          <p:nvPr/>
        </p:nvSpPr>
        <p:spPr>
          <a:xfrm>
            <a:off x="346266" y="5119806"/>
            <a:ext cx="1253658" cy="657958"/>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THU-498-YI</a:t>
            </a:r>
            <a:endParaRPr lang="en-GB" sz="1200" b="1" i="0">
              <a:solidFill>
                <a:schemeClr val="bg1"/>
              </a:solidFill>
              <a:effectLst/>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9E7CC771-6B73-ADBB-10D6-77E1CB8EA095}"/>
              </a:ext>
            </a:extLst>
          </p:cNvPr>
          <p:cNvSpPr/>
          <p:nvPr/>
        </p:nvSpPr>
        <p:spPr>
          <a:xfrm>
            <a:off x="1511515" y="5119805"/>
            <a:ext cx="10117652" cy="657959"/>
          </a:xfrm>
          <a:prstGeom prst="roundRect">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Demonstration of the success of a nurse led service surveying for hepatocellular carcinoma and other cirrhosis associated complications</a:t>
            </a:r>
          </a:p>
        </p:txBody>
      </p:sp>
      <p:grpSp>
        <p:nvGrpSpPr>
          <p:cNvPr id="16" name="Group 15">
            <a:extLst>
              <a:ext uri="{FF2B5EF4-FFF2-40B4-BE49-F238E27FC236}">
                <a16:creationId xmlns:a16="http://schemas.microsoft.com/office/drawing/2014/main" id="{9DC5E403-9424-6095-2689-2F6AA8589D96}"/>
              </a:ext>
            </a:extLst>
          </p:cNvPr>
          <p:cNvGrpSpPr/>
          <p:nvPr/>
        </p:nvGrpSpPr>
        <p:grpSpPr>
          <a:xfrm>
            <a:off x="346266" y="4696682"/>
            <a:ext cx="11282901" cy="326645"/>
            <a:chOff x="346543" y="905795"/>
            <a:chExt cx="11282901" cy="326645"/>
          </a:xfrm>
          <a:solidFill>
            <a:srgbClr val="E61461"/>
          </a:solidFill>
        </p:grpSpPr>
        <p:grpSp>
          <p:nvGrpSpPr>
            <p:cNvPr id="17" name="Group 16">
              <a:extLst>
                <a:ext uri="{FF2B5EF4-FFF2-40B4-BE49-F238E27FC236}">
                  <a16:creationId xmlns:a16="http://schemas.microsoft.com/office/drawing/2014/main" id="{108BCEEF-62DE-2400-D0B9-EFE3204DD515}"/>
                </a:ext>
              </a:extLst>
            </p:cNvPr>
            <p:cNvGrpSpPr/>
            <p:nvPr/>
          </p:nvGrpSpPr>
          <p:grpSpPr>
            <a:xfrm>
              <a:off x="346543" y="905796"/>
              <a:ext cx="11282901" cy="316940"/>
              <a:chOff x="346543" y="905796"/>
              <a:chExt cx="11282901" cy="316940"/>
            </a:xfrm>
            <a:grpFill/>
          </p:grpSpPr>
          <p:sp>
            <p:nvSpPr>
              <p:cNvPr id="19" name="Rectangle: Rounded Corners 18">
                <a:extLst>
                  <a:ext uri="{FF2B5EF4-FFF2-40B4-BE49-F238E27FC236}">
                    <a16:creationId xmlns:a16="http://schemas.microsoft.com/office/drawing/2014/main" id="{63235250-2FA8-FA92-C5B5-14FB753FFFC8}"/>
                  </a:ext>
                </a:extLst>
              </p:cNvPr>
              <p:cNvSpPr/>
              <p:nvPr/>
            </p:nvSpPr>
            <p:spPr>
              <a:xfrm>
                <a:off x="346543" y="905796"/>
                <a:ext cx="11282901" cy="316940"/>
              </a:xfrm>
              <a:prstGeom prst="roundRect">
                <a:avLst/>
              </a:prstGeom>
              <a:grp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Nurses and Allied Health Professionals</a:t>
                </a:r>
                <a:endParaRPr lang="en-US" b="1" i="0">
                  <a:solidFill>
                    <a:schemeClr val="bg1"/>
                  </a:solidFill>
                  <a:effectLst/>
                  <a:latin typeface="Arial" panose="020B0604020202020204" pitchFamily="34" charset="0"/>
                  <a:cs typeface="Arial" panose="020B0604020202020204" pitchFamily="34" charset="0"/>
                </a:endParaRPr>
              </a:p>
            </p:txBody>
          </p:sp>
          <p:sp>
            <p:nvSpPr>
              <p:cNvPr id="20" name="Rectangle: Rounded Corners 19">
                <a:hlinkClick r:id="rId6" action="ppaction://hlinksldjump"/>
                <a:extLst>
                  <a:ext uri="{FF2B5EF4-FFF2-40B4-BE49-F238E27FC236}">
                    <a16:creationId xmlns:a16="http://schemas.microsoft.com/office/drawing/2014/main" id="{0D0182BA-36A6-F101-17E1-0E08051B2B61}"/>
                  </a:ext>
                </a:extLst>
              </p:cNvPr>
              <p:cNvSpPr/>
              <p:nvPr/>
            </p:nvSpPr>
            <p:spPr>
              <a:xfrm>
                <a:off x="9416570" y="905796"/>
                <a:ext cx="2212597" cy="316940"/>
              </a:xfrm>
              <a:prstGeom prst="roundRect">
                <a:avLst/>
              </a:prstGeom>
              <a:solidFill>
                <a:srgbClr val="F0D5E0"/>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Go to Section</a:t>
                </a:r>
              </a:p>
            </p:txBody>
          </p:sp>
        </p:grpSp>
        <p:pic>
          <p:nvPicPr>
            <p:cNvPr id="18" name="Graphic 17" descr="Share with solid fill">
              <a:extLst>
                <a:ext uri="{FF2B5EF4-FFF2-40B4-BE49-F238E27FC236}">
                  <a16:creationId xmlns:a16="http://schemas.microsoft.com/office/drawing/2014/main" id="{1D0375DD-617D-D3DE-E44F-BCD7EC6833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6952" y="905795"/>
              <a:ext cx="326645" cy="326645"/>
            </a:xfrm>
            <a:prstGeom prst="rect">
              <a:avLst/>
            </a:prstGeom>
          </p:spPr>
        </p:pic>
      </p:grpSp>
      <p:pic>
        <p:nvPicPr>
          <p:cNvPr id="3" name="Graphic 2" descr="Home with solid fill">
            <a:hlinkClick r:id="rId7" action="ppaction://hlinksldjump"/>
            <a:extLst>
              <a:ext uri="{FF2B5EF4-FFF2-40B4-BE49-F238E27FC236}">
                <a16:creationId xmlns:a16="http://schemas.microsoft.com/office/drawing/2014/main" id="{5D1BC612-42B9-2DB7-5796-14EBDCF76C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4738" y="97476"/>
            <a:ext cx="374469" cy="374469"/>
          </a:xfrm>
          <a:prstGeom prst="rect">
            <a:avLst/>
          </a:prstGeom>
        </p:spPr>
      </p:pic>
      <p:sp>
        <p:nvSpPr>
          <p:cNvPr id="36" name="Rectangle: Rounded Corners 35">
            <a:extLst>
              <a:ext uri="{FF2B5EF4-FFF2-40B4-BE49-F238E27FC236}">
                <a16:creationId xmlns:a16="http://schemas.microsoft.com/office/drawing/2014/main" id="{6617512E-1F41-AF61-62E1-6634452772E9}"/>
              </a:ext>
            </a:extLst>
          </p:cNvPr>
          <p:cNvSpPr/>
          <p:nvPr/>
        </p:nvSpPr>
        <p:spPr>
          <a:xfrm>
            <a:off x="346544" y="2169964"/>
            <a:ext cx="1253656" cy="657958"/>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OS-061</a:t>
            </a:r>
          </a:p>
        </p:txBody>
      </p:sp>
      <p:sp>
        <p:nvSpPr>
          <p:cNvPr id="37" name="Rectangle: Rounded Corners 36">
            <a:extLst>
              <a:ext uri="{FF2B5EF4-FFF2-40B4-BE49-F238E27FC236}">
                <a16:creationId xmlns:a16="http://schemas.microsoft.com/office/drawing/2014/main" id="{ACD461A2-7418-C93B-4CCE-72155847278F}"/>
              </a:ext>
            </a:extLst>
          </p:cNvPr>
          <p:cNvSpPr/>
          <p:nvPr/>
        </p:nvSpPr>
        <p:spPr>
          <a:xfrm>
            <a:off x="1407887" y="2169963"/>
            <a:ext cx="10221558" cy="657959"/>
          </a:xfrm>
          <a:prstGeom prst="roundRect">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A holistic approach of systematic tumor and non-tumor biopsy during percutaneous radiofrequency ablation for hepatocellular carcinoma: diagnostic, prognostic and therapeutic impact</a:t>
            </a:r>
          </a:p>
        </p:txBody>
      </p:sp>
      <p:sp>
        <p:nvSpPr>
          <p:cNvPr id="38" name="Rectangle: Rounded Corners 37">
            <a:extLst>
              <a:ext uri="{FF2B5EF4-FFF2-40B4-BE49-F238E27FC236}">
                <a16:creationId xmlns:a16="http://schemas.microsoft.com/office/drawing/2014/main" id="{D38E0447-5206-24CC-33DE-D72196726ED0}"/>
              </a:ext>
            </a:extLst>
          </p:cNvPr>
          <p:cNvSpPr/>
          <p:nvPr/>
        </p:nvSpPr>
        <p:spPr>
          <a:xfrm>
            <a:off x="346543" y="2934105"/>
            <a:ext cx="1253657" cy="657958"/>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bg1"/>
                </a:solidFill>
                <a:effectLst/>
                <a:latin typeface="Arial" panose="020B0604020202020204" pitchFamily="34" charset="0"/>
                <a:cs typeface="Arial" panose="020B0604020202020204" pitchFamily="34" charset="0"/>
              </a:rPr>
              <a:t>FRI-112</a:t>
            </a:r>
          </a:p>
        </p:txBody>
      </p:sp>
      <p:sp>
        <p:nvSpPr>
          <p:cNvPr id="41" name="Rectangle: Rounded Corners 40">
            <a:extLst>
              <a:ext uri="{FF2B5EF4-FFF2-40B4-BE49-F238E27FC236}">
                <a16:creationId xmlns:a16="http://schemas.microsoft.com/office/drawing/2014/main" id="{A09C0534-E8B1-1F07-EF7C-9EB05F14B185}"/>
              </a:ext>
            </a:extLst>
          </p:cNvPr>
          <p:cNvSpPr/>
          <p:nvPr/>
        </p:nvSpPr>
        <p:spPr>
          <a:xfrm>
            <a:off x="1407887" y="2934104"/>
            <a:ext cx="10221558" cy="657959"/>
          </a:xfrm>
          <a:prstGeom prst="roundRect">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Local control and survival after stereotactic body radiotherapy for hepatocellular carcinoma without macrovascular invasion</a:t>
            </a:r>
          </a:p>
        </p:txBody>
      </p:sp>
      <p:sp>
        <p:nvSpPr>
          <p:cNvPr id="42" name="Rectangle: Rounded Corners 41">
            <a:extLst>
              <a:ext uri="{FF2B5EF4-FFF2-40B4-BE49-F238E27FC236}">
                <a16:creationId xmlns:a16="http://schemas.microsoft.com/office/drawing/2014/main" id="{8234ACFA-F776-3B84-EE2E-C156FB539561}"/>
              </a:ext>
            </a:extLst>
          </p:cNvPr>
          <p:cNvSpPr/>
          <p:nvPr/>
        </p:nvSpPr>
        <p:spPr>
          <a:xfrm>
            <a:off x="346542" y="3698245"/>
            <a:ext cx="1253658" cy="657958"/>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300" b="1" i="0" dirty="0">
                <a:solidFill>
                  <a:schemeClr val="bg1"/>
                </a:solidFill>
                <a:effectLst/>
                <a:latin typeface="Arial" panose="020B0604020202020204" pitchFamily="34" charset="0"/>
                <a:cs typeface="Arial" panose="020B0604020202020204" pitchFamily="34" charset="0"/>
              </a:rPr>
              <a:t>TOP-130-YI</a:t>
            </a:r>
          </a:p>
        </p:txBody>
      </p:sp>
      <p:sp>
        <p:nvSpPr>
          <p:cNvPr id="43" name="Rectangle: Rounded Corners 42">
            <a:extLst>
              <a:ext uri="{FF2B5EF4-FFF2-40B4-BE49-F238E27FC236}">
                <a16:creationId xmlns:a16="http://schemas.microsoft.com/office/drawing/2014/main" id="{F439AAC1-0D73-5B17-18E9-75D280E36296}"/>
              </a:ext>
            </a:extLst>
          </p:cNvPr>
          <p:cNvSpPr/>
          <p:nvPr/>
        </p:nvSpPr>
        <p:spPr>
          <a:xfrm>
            <a:off x="1407887" y="3698245"/>
            <a:ext cx="10221558" cy="657959"/>
          </a:xfrm>
          <a:prstGeom prst="roundRect">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600" b="0" i="0">
                <a:solidFill>
                  <a:srgbClr val="004B87"/>
                </a:solidFill>
                <a:effectLst/>
                <a:latin typeface="Arial" panose="020B0604020202020204" pitchFamily="34" charset="0"/>
                <a:cs typeface="Arial" panose="020B0604020202020204" pitchFamily="34" charset="0"/>
              </a:rPr>
              <a:t>Deep learning derived radiomics with advanced machine learning outperforms clinical biomarkers in predicting outcomes after atezolizumab plus bevacizumab for advanced hepatocellular carcinoma</a:t>
            </a:r>
          </a:p>
        </p:txBody>
      </p:sp>
      <p:sp>
        <p:nvSpPr>
          <p:cNvPr id="44" name="Rectangle: Rounded Corners 43">
            <a:extLst>
              <a:ext uri="{FF2B5EF4-FFF2-40B4-BE49-F238E27FC236}">
                <a16:creationId xmlns:a16="http://schemas.microsoft.com/office/drawing/2014/main" id="{D52992CD-85C5-F23D-21FA-DF393C0502EF}"/>
              </a:ext>
            </a:extLst>
          </p:cNvPr>
          <p:cNvSpPr/>
          <p:nvPr/>
        </p:nvSpPr>
        <p:spPr>
          <a:xfrm>
            <a:off x="346265" y="1387324"/>
            <a:ext cx="1253656" cy="657958"/>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dirty="0">
                <a:solidFill>
                  <a:schemeClr val="bg1"/>
                </a:solidFill>
                <a:effectLst/>
                <a:latin typeface="Arial" panose="020B0604020202020204" pitchFamily="34" charset="0"/>
                <a:cs typeface="Arial" panose="020B0604020202020204" pitchFamily="34" charset="0"/>
              </a:rPr>
              <a:t>GS-005</a:t>
            </a:r>
          </a:p>
        </p:txBody>
      </p:sp>
      <p:sp>
        <p:nvSpPr>
          <p:cNvPr id="45" name="Rectangle: Rounded Corners 44">
            <a:extLst>
              <a:ext uri="{FF2B5EF4-FFF2-40B4-BE49-F238E27FC236}">
                <a16:creationId xmlns:a16="http://schemas.microsoft.com/office/drawing/2014/main" id="{D356C22A-0E99-0B0F-2AFA-21F2E965F0B4}"/>
              </a:ext>
            </a:extLst>
          </p:cNvPr>
          <p:cNvSpPr/>
          <p:nvPr/>
        </p:nvSpPr>
        <p:spPr>
          <a:xfrm>
            <a:off x="1407607" y="1387323"/>
            <a:ext cx="10221558" cy="657959"/>
          </a:xfrm>
          <a:prstGeom prst="roundRect">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dirty="0">
                <a:solidFill>
                  <a:srgbClr val="004B87"/>
                </a:solidFill>
                <a:effectLst/>
                <a:latin typeface="Arial" panose="020B0604020202020204" pitchFamily="34" charset="0"/>
                <a:cs typeface="Arial" panose="020B0604020202020204" pitchFamily="34" charset="0"/>
              </a:rPr>
              <a:t>Outcomes by liver function in patients with unresectable hepatocellular carcinoma treated with nivolumab plus ipilimumab vs </a:t>
            </a:r>
            <a:r>
              <a:rPr lang="en-US" b="0" i="0" dirty="0" err="1">
                <a:solidFill>
                  <a:srgbClr val="004B87"/>
                </a:solidFill>
                <a:effectLst/>
                <a:latin typeface="Arial" panose="020B0604020202020204" pitchFamily="34" charset="0"/>
                <a:cs typeface="Arial" panose="020B0604020202020204" pitchFamily="34" charset="0"/>
              </a:rPr>
              <a:t>lenvatinib</a:t>
            </a:r>
            <a:r>
              <a:rPr lang="en-US" b="0" i="0" dirty="0">
                <a:solidFill>
                  <a:srgbClr val="004B87"/>
                </a:solidFill>
                <a:effectLst/>
                <a:latin typeface="Arial" panose="020B0604020202020204" pitchFamily="34" charset="0"/>
                <a:cs typeface="Arial" panose="020B0604020202020204" pitchFamily="34" charset="0"/>
              </a:rPr>
              <a:t> or sorafenib in the </a:t>
            </a:r>
            <a:r>
              <a:rPr lang="en-US" b="0" i="0" dirty="0" err="1">
                <a:solidFill>
                  <a:srgbClr val="004B87"/>
                </a:solidFill>
                <a:effectLst/>
                <a:latin typeface="Arial" panose="020B0604020202020204" pitchFamily="34" charset="0"/>
                <a:cs typeface="Arial" panose="020B0604020202020204" pitchFamily="34" charset="0"/>
              </a:rPr>
              <a:t>CheckMate</a:t>
            </a:r>
            <a:r>
              <a:rPr lang="en-US" b="0" i="0" dirty="0">
                <a:solidFill>
                  <a:srgbClr val="004B87"/>
                </a:solidFill>
                <a:effectLst/>
                <a:latin typeface="Arial" panose="020B0604020202020204" pitchFamily="34" charset="0"/>
                <a:cs typeface="Arial" panose="020B0604020202020204" pitchFamily="34" charset="0"/>
              </a:rPr>
              <a:t> 9DW trial</a:t>
            </a:r>
          </a:p>
        </p:txBody>
      </p:sp>
    </p:spTree>
    <p:extLst>
      <p:ext uri="{BB962C8B-B14F-4D97-AF65-F5344CB8AC3E}">
        <p14:creationId xmlns:p14="http://schemas.microsoft.com/office/powerpoint/2010/main" val="299190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0E484-68F4-FE15-BF33-C36D78B4B780}"/>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C81D7FD-AA83-C2A6-5F69-297A887F580B}"/>
              </a:ext>
            </a:extLst>
          </p:cNvPr>
          <p:cNvSpPr/>
          <p:nvPr/>
        </p:nvSpPr>
        <p:spPr>
          <a:xfrm>
            <a:off x="346543" y="1299102"/>
            <a:ext cx="1165249" cy="657958"/>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LB25237</a:t>
            </a:r>
          </a:p>
        </p:txBody>
      </p:sp>
      <p:sp>
        <p:nvSpPr>
          <p:cNvPr id="2" name="Title 1">
            <a:extLst>
              <a:ext uri="{FF2B5EF4-FFF2-40B4-BE49-F238E27FC236}">
                <a16:creationId xmlns:a16="http://schemas.microsoft.com/office/drawing/2014/main" id="{AE364BDD-459E-01F1-F41C-DC6CC5C099D0}"/>
              </a:ext>
            </a:extLst>
          </p:cNvPr>
          <p:cNvSpPr>
            <a:spLocks noGrp="1"/>
          </p:cNvSpPr>
          <p:nvPr>
            <p:ph type="title"/>
          </p:nvPr>
        </p:nvSpPr>
        <p:spPr/>
        <p:txBody>
          <a:bodyPr/>
          <a:lstStyle/>
          <a:p>
            <a:r>
              <a:rPr lang="fr-CH">
                <a:latin typeface="Arial" panose="020B0604020202020204" pitchFamily="34" charset="0"/>
                <a:cs typeface="Arial" panose="020B0604020202020204" pitchFamily="34" charset="0"/>
              </a:rPr>
              <a:t>Contents</a:t>
            </a:r>
            <a:endParaRPr lang="en-US">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6F1106CF-EA00-BF69-5B4F-7860A38E7DD9}"/>
              </a:ext>
            </a:extLst>
          </p:cNvPr>
          <p:cNvSpPr/>
          <p:nvPr/>
        </p:nvSpPr>
        <p:spPr>
          <a:xfrm>
            <a:off x="1381163" y="1299101"/>
            <a:ext cx="10248281" cy="657959"/>
          </a:xfrm>
          <a:prstGeom prst="roundRect">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Spatial transcriptomics of the tumor microenvironment discriminates inflamed tumors responsive or resistant to atezolizumab + bevacizumab in patients with advanced HCC</a:t>
            </a:r>
          </a:p>
        </p:txBody>
      </p:sp>
      <p:grpSp>
        <p:nvGrpSpPr>
          <p:cNvPr id="40" name="Group 39">
            <a:extLst>
              <a:ext uri="{FF2B5EF4-FFF2-40B4-BE49-F238E27FC236}">
                <a16:creationId xmlns:a16="http://schemas.microsoft.com/office/drawing/2014/main" id="{D81F2FC1-D867-7B97-6950-C420AF76709F}"/>
              </a:ext>
            </a:extLst>
          </p:cNvPr>
          <p:cNvGrpSpPr/>
          <p:nvPr/>
        </p:nvGrpSpPr>
        <p:grpSpPr>
          <a:xfrm>
            <a:off x="346543" y="866274"/>
            <a:ext cx="11282901" cy="326645"/>
            <a:chOff x="346543" y="896091"/>
            <a:chExt cx="11282901" cy="326645"/>
          </a:xfrm>
          <a:solidFill>
            <a:srgbClr val="E61461"/>
          </a:solidFill>
        </p:grpSpPr>
        <p:grpSp>
          <p:nvGrpSpPr>
            <p:cNvPr id="39" name="Group 38">
              <a:extLst>
                <a:ext uri="{FF2B5EF4-FFF2-40B4-BE49-F238E27FC236}">
                  <a16:creationId xmlns:a16="http://schemas.microsoft.com/office/drawing/2014/main" id="{FC60D34F-E5EA-5D25-E456-FB24B9951571}"/>
                </a:ext>
              </a:extLst>
            </p:cNvPr>
            <p:cNvGrpSpPr/>
            <p:nvPr/>
          </p:nvGrpSpPr>
          <p:grpSpPr>
            <a:xfrm>
              <a:off x="346543" y="905796"/>
              <a:ext cx="11282901" cy="316940"/>
              <a:chOff x="346543" y="905796"/>
              <a:chExt cx="11282901" cy="316940"/>
            </a:xfrm>
            <a:grpFill/>
          </p:grpSpPr>
          <p:sp>
            <p:nvSpPr>
              <p:cNvPr id="5" name="Rectangle: Rounded Corners 4">
                <a:extLst>
                  <a:ext uri="{FF2B5EF4-FFF2-40B4-BE49-F238E27FC236}">
                    <a16:creationId xmlns:a16="http://schemas.microsoft.com/office/drawing/2014/main" id="{D9D3D4A5-ED01-96CC-BEA4-9E1651103923}"/>
                  </a:ext>
                </a:extLst>
              </p:cNvPr>
              <p:cNvSpPr/>
              <p:nvPr/>
            </p:nvSpPr>
            <p:spPr>
              <a:xfrm>
                <a:off x="346543" y="905796"/>
                <a:ext cx="11282901" cy="316940"/>
              </a:xfrm>
              <a:prstGeom prst="roundRect">
                <a:avLst/>
              </a:prstGeom>
              <a:grp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a:solidFill>
                      <a:schemeClr val="bg1"/>
                    </a:solidFill>
                    <a:effectLst/>
                    <a:latin typeface="Arial" panose="020B0604020202020204" pitchFamily="34" charset="0"/>
                    <a:cs typeface="Arial" panose="020B0604020202020204" pitchFamily="34" charset="0"/>
                  </a:rPr>
                  <a:t>Late </a:t>
                </a:r>
                <a:r>
                  <a:rPr lang="en-US" b="1">
                    <a:solidFill>
                      <a:schemeClr val="bg1"/>
                    </a:solidFill>
                    <a:latin typeface="Arial" panose="020B0604020202020204" pitchFamily="34" charset="0"/>
                    <a:cs typeface="Arial" panose="020B0604020202020204" pitchFamily="34" charset="0"/>
                  </a:rPr>
                  <a:t>b</a:t>
                </a:r>
                <a:r>
                  <a:rPr lang="en-US" sz="1800" b="1" i="0">
                    <a:solidFill>
                      <a:schemeClr val="bg1"/>
                    </a:solidFill>
                    <a:effectLst/>
                    <a:latin typeface="Arial" panose="020B0604020202020204" pitchFamily="34" charset="0"/>
                    <a:cs typeface="Arial" panose="020B0604020202020204" pitchFamily="34" charset="0"/>
                  </a:rPr>
                  <a:t>reaker</a:t>
                </a:r>
                <a:endParaRPr lang="en-US" b="1" i="0">
                  <a:solidFill>
                    <a:schemeClr val="bg1"/>
                  </a:solidFill>
                  <a:effectLst/>
                  <a:latin typeface="Arial" panose="020B0604020202020204" pitchFamily="34" charset="0"/>
                  <a:cs typeface="Arial" panose="020B0604020202020204" pitchFamily="34" charset="0"/>
                </a:endParaRPr>
              </a:p>
            </p:txBody>
          </p:sp>
          <p:sp>
            <p:nvSpPr>
              <p:cNvPr id="9" name="Rectangle: Rounded Corners 8">
                <a:hlinkClick r:id="rId3" action="ppaction://hlinksldjump"/>
                <a:extLst>
                  <a:ext uri="{FF2B5EF4-FFF2-40B4-BE49-F238E27FC236}">
                    <a16:creationId xmlns:a16="http://schemas.microsoft.com/office/drawing/2014/main" id="{67202EFF-7762-F87F-D506-F7A8CB0D70DD}"/>
                  </a:ext>
                </a:extLst>
              </p:cNvPr>
              <p:cNvSpPr/>
              <p:nvPr/>
            </p:nvSpPr>
            <p:spPr>
              <a:xfrm>
                <a:off x="9416847" y="905796"/>
                <a:ext cx="2212597" cy="316940"/>
              </a:xfrm>
              <a:prstGeom prst="roundRect">
                <a:avLst/>
              </a:prstGeom>
              <a:solidFill>
                <a:srgbClr val="F0D5E0"/>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accent4"/>
                    </a:solidFill>
                    <a:effectLst/>
                    <a:uLnTx/>
                    <a:uFillTx/>
                    <a:latin typeface="Arial" panose="020B0604020202020204" pitchFamily="34" charset="0"/>
                    <a:cs typeface="Arial" panose="020B0604020202020204" pitchFamily="34" charset="0"/>
                  </a:rPr>
                  <a:t>Go to Section</a:t>
                </a:r>
              </a:p>
            </p:txBody>
          </p:sp>
        </p:grpSp>
        <p:pic>
          <p:nvPicPr>
            <p:cNvPr id="29" name="Graphic 28" descr="Share with solid fill">
              <a:extLst>
                <a:ext uri="{FF2B5EF4-FFF2-40B4-BE49-F238E27FC236}">
                  <a16:creationId xmlns:a16="http://schemas.microsoft.com/office/drawing/2014/main" id="{E06AF8D0-1DE2-2057-6D99-4A606D3408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93049" y="896091"/>
              <a:ext cx="326645" cy="326645"/>
            </a:xfrm>
            <a:prstGeom prst="rect">
              <a:avLst/>
            </a:prstGeom>
          </p:spPr>
        </p:pic>
      </p:grpSp>
      <p:sp>
        <p:nvSpPr>
          <p:cNvPr id="10" name="Rectangle: Rounded Corners 9">
            <a:extLst>
              <a:ext uri="{FF2B5EF4-FFF2-40B4-BE49-F238E27FC236}">
                <a16:creationId xmlns:a16="http://schemas.microsoft.com/office/drawing/2014/main" id="{A0C4B864-5A93-9171-753E-E3C741A9B50D}"/>
              </a:ext>
            </a:extLst>
          </p:cNvPr>
          <p:cNvSpPr/>
          <p:nvPr/>
        </p:nvSpPr>
        <p:spPr>
          <a:xfrm>
            <a:off x="346543" y="2063243"/>
            <a:ext cx="1165249" cy="657958"/>
          </a:xfrm>
          <a:prstGeom prst="roundRect">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GB" sz="1400" b="1" i="0">
                <a:solidFill>
                  <a:schemeClr val="bg1"/>
                </a:solidFill>
                <a:effectLst/>
                <a:latin typeface="Arial" panose="020B0604020202020204" pitchFamily="34" charset="0"/>
                <a:cs typeface="Arial" panose="020B0604020202020204" pitchFamily="34" charset="0"/>
              </a:rPr>
              <a:t>LB25259</a:t>
            </a:r>
          </a:p>
        </p:txBody>
      </p:sp>
      <p:sp>
        <p:nvSpPr>
          <p:cNvPr id="11" name="Rectangle: Rounded Corners 10">
            <a:extLst>
              <a:ext uri="{FF2B5EF4-FFF2-40B4-BE49-F238E27FC236}">
                <a16:creationId xmlns:a16="http://schemas.microsoft.com/office/drawing/2014/main" id="{DAFA8050-CDA8-3B09-2A85-2309F1F87C70}"/>
              </a:ext>
            </a:extLst>
          </p:cNvPr>
          <p:cNvSpPr/>
          <p:nvPr/>
        </p:nvSpPr>
        <p:spPr>
          <a:xfrm>
            <a:off x="1381163" y="2063242"/>
            <a:ext cx="10248281" cy="657959"/>
          </a:xfrm>
          <a:prstGeom prst="roundRect">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b="0" i="0">
                <a:solidFill>
                  <a:srgbClr val="004B87"/>
                </a:solidFill>
                <a:effectLst/>
                <a:latin typeface="Arial" panose="020B0604020202020204" pitchFamily="34" charset="0"/>
                <a:cs typeface="Arial" panose="020B0604020202020204" pitchFamily="34" charset="0"/>
              </a:rPr>
              <a:t>Liver transplantation after downstaging of intermediate and advanced HCC with atezolizumab-bevacizumab: a prospective study (</a:t>
            </a:r>
            <a:r>
              <a:rPr lang="en-US" b="0" i="0" err="1">
                <a:solidFill>
                  <a:srgbClr val="004B87"/>
                </a:solidFill>
                <a:effectLst/>
                <a:latin typeface="Arial" panose="020B0604020202020204" pitchFamily="34" charset="0"/>
                <a:cs typeface="Arial" panose="020B0604020202020204" pitchFamily="34" charset="0"/>
              </a:rPr>
              <a:t>ImmunoXXL</a:t>
            </a:r>
            <a:r>
              <a:rPr lang="en-US" b="0" i="0">
                <a:solidFill>
                  <a:srgbClr val="004B87"/>
                </a:solidFill>
                <a:effectLst/>
                <a:latin typeface="Arial" panose="020B0604020202020204" pitchFamily="34" charset="0"/>
                <a:cs typeface="Arial" panose="020B0604020202020204" pitchFamily="34" charset="0"/>
              </a:rPr>
              <a:t>)</a:t>
            </a:r>
          </a:p>
        </p:txBody>
      </p:sp>
      <p:pic>
        <p:nvPicPr>
          <p:cNvPr id="3" name="Graphic 2" descr="Home with solid fill">
            <a:hlinkClick r:id="rId6" action="ppaction://hlinksldjump"/>
            <a:extLst>
              <a:ext uri="{FF2B5EF4-FFF2-40B4-BE49-F238E27FC236}">
                <a16:creationId xmlns:a16="http://schemas.microsoft.com/office/drawing/2014/main" id="{AC3D5DC6-5BE3-EE94-ECB8-B905DB67D6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79619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4CDAC-E5C1-1786-67E2-BC5E7F99B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526FE-5E2B-E721-A655-8C47D22FB9DF}"/>
              </a:ext>
            </a:extLst>
          </p:cNvPr>
          <p:cNvSpPr>
            <a:spLocks noGrp="1"/>
          </p:cNvSpPr>
          <p:nvPr>
            <p:ph type="ctrTitle"/>
          </p:nvPr>
        </p:nvSpPr>
        <p:spPr>
          <a:xfrm>
            <a:off x="6359236" y="2498272"/>
            <a:ext cx="5623588" cy="1517877"/>
          </a:xfrm>
        </p:spPr>
        <p:txBody>
          <a:bodyPr>
            <a:noAutofit/>
          </a:bodyPr>
          <a:lstStyle/>
          <a:p>
            <a:pPr algn="r"/>
            <a:r>
              <a:rPr lang="fr-CH" b="1" err="1">
                <a:solidFill>
                  <a:srgbClr val="E61461"/>
                </a:solidFill>
                <a:latin typeface="Arial" panose="020B0604020202020204" pitchFamily="34" charset="0"/>
                <a:cs typeface="Arial" panose="020B0604020202020204" pitchFamily="34" charset="0"/>
              </a:rPr>
              <a:t>Liver</a:t>
            </a:r>
            <a:r>
              <a:rPr lang="fr-CH" b="1">
                <a:solidFill>
                  <a:srgbClr val="E61461"/>
                </a:solidFill>
                <a:latin typeface="Arial" panose="020B0604020202020204" pitchFamily="34" charset="0"/>
                <a:cs typeface="Arial" panose="020B0604020202020204" pitchFamily="34" charset="0"/>
              </a:rPr>
              <a:t> </a:t>
            </a:r>
            <a:r>
              <a:rPr lang="fr-CH" b="1" err="1">
                <a:solidFill>
                  <a:srgbClr val="E61461"/>
                </a:solidFill>
                <a:latin typeface="Arial" panose="020B0604020202020204" pitchFamily="34" charset="0"/>
                <a:cs typeface="Arial" panose="020B0604020202020204" pitchFamily="34" charset="0"/>
              </a:rPr>
              <a:t>Tumours</a:t>
            </a:r>
            <a:endParaRPr lang="en-US" b="1">
              <a:solidFill>
                <a:srgbClr val="E6146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C33072D-F8AA-6BAA-B692-CAAFAFC68CC8}"/>
              </a:ext>
            </a:extLst>
          </p:cNvPr>
          <p:cNvSpPr>
            <a:spLocks noGrp="1"/>
          </p:cNvSpPr>
          <p:nvPr>
            <p:ph type="subTitle" idx="1"/>
          </p:nvPr>
        </p:nvSpPr>
        <p:spPr>
          <a:xfrm>
            <a:off x="5735782" y="4016149"/>
            <a:ext cx="6247042" cy="783771"/>
          </a:xfrm>
        </p:spPr>
        <p:txBody>
          <a:bodyPr>
            <a:normAutofit/>
          </a:bodyPr>
          <a:lstStyle/>
          <a:p>
            <a:pPr algn="r"/>
            <a:r>
              <a:rPr lang="en-US" sz="3200">
                <a:solidFill>
                  <a:srgbClr val="E61461"/>
                </a:solidFill>
                <a:latin typeface="Arial" panose="020B0604020202020204" pitchFamily="34" charset="0"/>
                <a:cs typeface="Arial" panose="020B0604020202020204" pitchFamily="34" charset="0"/>
              </a:rPr>
              <a:t>Clinical aspects except therapy</a:t>
            </a:r>
          </a:p>
        </p:txBody>
      </p:sp>
    </p:spTree>
    <p:extLst>
      <p:ext uri="{BB962C8B-B14F-4D97-AF65-F5344CB8AC3E}">
        <p14:creationId xmlns:p14="http://schemas.microsoft.com/office/powerpoint/2010/main" val="310090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9019A-F6FF-A640-EC75-F7B2D80448A7}"/>
            </a:ext>
          </a:extLst>
        </p:cNvPr>
        <p:cNvGrpSpPr/>
        <p:nvPr/>
      </p:nvGrpSpPr>
      <p:grpSpPr>
        <a:xfrm>
          <a:off x="0" y="0"/>
          <a:ext cx="0" cy="0"/>
          <a:chOff x="0" y="0"/>
          <a:chExt cx="0" cy="0"/>
        </a:xfrm>
      </p:grpSpPr>
      <p:grpSp>
        <p:nvGrpSpPr>
          <p:cNvPr id="73" name="Group 72">
            <a:extLst>
              <a:ext uri="{FF2B5EF4-FFF2-40B4-BE49-F238E27FC236}">
                <a16:creationId xmlns:a16="http://schemas.microsoft.com/office/drawing/2014/main" id="{0B9A13F4-B428-BEA8-3DF8-BDC00563A0A1}"/>
              </a:ext>
            </a:extLst>
          </p:cNvPr>
          <p:cNvGrpSpPr/>
          <p:nvPr/>
        </p:nvGrpSpPr>
        <p:grpSpPr>
          <a:xfrm>
            <a:off x="6793660" y="1309322"/>
            <a:ext cx="4527812" cy="2514533"/>
            <a:chOff x="6668968" y="1309322"/>
            <a:chExt cx="4527812" cy="2514533"/>
          </a:xfrm>
        </p:grpSpPr>
        <p:sp>
          <p:nvSpPr>
            <p:cNvPr id="31" name="Rectangle: Rounded Corners 30">
              <a:extLst>
                <a:ext uri="{FF2B5EF4-FFF2-40B4-BE49-F238E27FC236}">
                  <a16:creationId xmlns:a16="http://schemas.microsoft.com/office/drawing/2014/main" id="{E4F40E33-ABC1-3203-E361-7A2DF0F88680}"/>
                </a:ext>
              </a:extLst>
            </p:cNvPr>
            <p:cNvSpPr/>
            <p:nvPr/>
          </p:nvSpPr>
          <p:spPr>
            <a:xfrm>
              <a:off x="6750340" y="1419695"/>
              <a:ext cx="4446440" cy="2404160"/>
            </a:xfrm>
            <a:prstGeom prst="roundRect">
              <a:avLst>
                <a:gd name="adj" fmla="val 6715"/>
              </a:avLst>
            </a:prstGeom>
            <a:solidFill>
              <a:srgbClr val="F0D5E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4" name="TextBox 63">
              <a:extLst>
                <a:ext uri="{FF2B5EF4-FFF2-40B4-BE49-F238E27FC236}">
                  <a16:creationId xmlns:a16="http://schemas.microsoft.com/office/drawing/2014/main" id="{169623C6-25DD-B3E3-6978-7A55D0B2A5CB}"/>
                </a:ext>
              </a:extLst>
            </p:cNvPr>
            <p:cNvSpPr txBox="1"/>
            <p:nvPr/>
          </p:nvSpPr>
          <p:spPr>
            <a:xfrm>
              <a:off x="7000552" y="1486320"/>
              <a:ext cx="4103780" cy="276999"/>
            </a:xfrm>
            <a:prstGeom prst="rect">
              <a:avLst/>
            </a:prstGeom>
            <a:noFill/>
            <a:ln>
              <a:noFill/>
            </a:ln>
          </p:spPr>
          <p:txBody>
            <a:bodyPr wrap="square">
              <a:spAutoFit/>
            </a:bodyPr>
            <a:lstStyle/>
            <a:p>
              <a:pPr algn="ctr"/>
              <a:r>
                <a:rPr lang="en-US" sz="1200" b="1">
                  <a:solidFill>
                    <a:srgbClr val="E61461"/>
                  </a:solidFill>
                  <a:latin typeface="Arial" panose="020B0604020202020204" pitchFamily="34" charset="0"/>
                  <a:cs typeface="Arial" panose="020B0604020202020204" pitchFamily="34" charset="0"/>
                </a:rPr>
                <a:t>434 serum samples from 13 centers in 8 countries</a:t>
              </a:r>
              <a:endParaRPr lang="en-US" sz="1100" b="1">
                <a:solidFill>
                  <a:srgbClr val="E61461"/>
                </a:solidFill>
                <a:latin typeface="Arial" panose="020B0604020202020204" pitchFamily="34" charset="0"/>
                <a:cs typeface="Arial" panose="020B0604020202020204" pitchFamily="34" charset="0"/>
              </a:endParaRPr>
            </a:p>
          </p:txBody>
        </p:sp>
        <p:pic>
          <p:nvPicPr>
            <p:cNvPr id="65" name="Graphic 64" descr="Group of men with solid fill">
              <a:extLst>
                <a:ext uri="{FF2B5EF4-FFF2-40B4-BE49-F238E27FC236}">
                  <a16:creationId xmlns:a16="http://schemas.microsoft.com/office/drawing/2014/main" id="{39167C71-FA2D-AFEC-AAB9-6270E91047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8968" y="1309322"/>
              <a:ext cx="434999" cy="434999"/>
            </a:xfrm>
            <a:prstGeom prst="rect">
              <a:avLst/>
            </a:prstGeom>
          </p:spPr>
        </p:pic>
        <p:sp>
          <p:nvSpPr>
            <p:cNvPr id="30" name="TextBox 29">
              <a:extLst>
                <a:ext uri="{FF2B5EF4-FFF2-40B4-BE49-F238E27FC236}">
                  <a16:creationId xmlns:a16="http://schemas.microsoft.com/office/drawing/2014/main" id="{B530C70F-17C7-0DAC-C861-4160F7003F3C}"/>
                </a:ext>
              </a:extLst>
            </p:cNvPr>
            <p:cNvSpPr txBox="1"/>
            <p:nvPr/>
          </p:nvSpPr>
          <p:spPr>
            <a:xfrm>
              <a:off x="9240540" y="2306183"/>
              <a:ext cx="1507829" cy="600164"/>
            </a:xfrm>
            <a:prstGeom prst="rect">
              <a:avLst/>
            </a:prstGeom>
            <a:noFill/>
          </p:spPr>
          <p:txBody>
            <a:bodyPr wrap="square">
              <a:spAutoFit/>
            </a:bodyPr>
            <a:lstStyle/>
            <a:p>
              <a:r>
                <a:rPr lang="en-US" sz="1100" b="1">
                  <a:solidFill>
                    <a:srgbClr val="E61461"/>
                  </a:solidFill>
                  <a:latin typeface="Arial" panose="020B0604020202020204" pitchFamily="34" charset="0"/>
                  <a:cs typeface="Arial" panose="020B0604020202020204" pitchFamily="34" charset="0"/>
                </a:rPr>
                <a:t>Cohorts</a:t>
              </a:r>
              <a:r>
                <a:rPr lang="en-US" sz="1100">
                  <a:solidFill>
                    <a:srgbClr val="E6146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a:solidFill>
                    <a:srgbClr val="E61461"/>
                  </a:solidFill>
                  <a:latin typeface="Arial" panose="020B0604020202020204" pitchFamily="34" charset="0"/>
                  <a:cs typeface="Arial" panose="020B0604020202020204" pitchFamily="34" charset="0"/>
                </a:rPr>
                <a:t>Discovery (60%) </a:t>
              </a:r>
            </a:p>
            <a:p>
              <a:pPr marL="171450" indent="-171450">
                <a:buFont typeface="Arial" panose="020B0604020202020204" pitchFamily="34" charset="0"/>
                <a:buChar char="•"/>
              </a:pPr>
              <a:r>
                <a:rPr lang="en-US" sz="1100">
                  <a:solidFill>
                    <a:srgbClr val="E61461"/>
                  </a:solidFill>
                  <a:latin typeface="Arial" panose="020B0604020202020204" pitchFamily="34" charset="0"/>
                  <a:cs typeface="Arial" panose="020B0604020202020204" pitchFamily="34" charset="0"/>
                </a:rPr>
                <a:t>Validation (40%) </a:t>
              </a:r>
            </a:p>
          </p:txBody>
        </p:sp>
        <p:sp>
          <p:nvSpPr>
            <p:cNvPr id="72" name="Rectangle: Rounded Corners 71">
              <a:extLst>
                <a:ext uri="{FF2B5EF4-FFF2-40B4-BE49-F238E27FC236}">
                  <a16:creationId xmlns:a16="http://schemas.microsoft.com/office/drawing/2014/main" id="{7161210C-A4E9-BF09-05DE-2EDEB5AA460A}"/>
                </a:ext>
              </a:extLst>
            </p:cNvPr>
            <p:cNvSpPr/>
            <p:nvPr/>
          </p:nvSpPr>
          <p:spPr>
            <a:xfrm>
              <a:off x="9240540" y="2306183"/>
              <a:ext cx="1507829" cy="686399"/>
            </a:xfrm>
            <a:prstGeom prst="roundRect">
              <a:avLst>
                <a:gd name="adj" fmla="val 6715"/>
              </a:avLst>
            </a:prstGeom>
            <a:solidFill>
              <a:schemeClr val="bg1">
                <a:alpha val="25000"/>
              </a:schemeClr>
            </a:solidFill>
            <a:ln>
              <a:solidFill>
                <a:srgbClr val="B357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70" name="TextBox 69">
              <a:extLst>
                <a:ext uri="{FF2B5EF4-FFF2-40B4-BE49-F238E27FC236}">
                  <a16:creationId xmlns:a16="http://schemas.microsoft.com/office/drawing/2014/main" id="{24255F65-5F7C-4E25-E2FA-01AB03E79804}"/>
                </a:ext>
              </a:extLst>
            </p:cNvPr>
            <p:cNvSpPr txBox="1"/>
            <p:nvPr/>
          </p:nvSpPr>
          <p:spPr>
            <a:xfrm>
              <a:off x="7000552" y="3200000"/>
              <a:ext cx="3946015" cy="577081"/>
            </a:xfrm>
            <a:prstGeom prst="rect">
              <a:avLst/>
            </a:prstGeom>
            <a:noFill/>
            <a:ln>
              <a:noFill/>
            </a:ln>
          </p:spPr>
          <p:txBody>
            <a:bodyPr wrap="square">
              <a:spAutoFit/>
            </a:bodyPr>
            <a:lstStyle/>
            <a:p>
              <a:r>
                <a:rPr lang="en-US" sz="1050" i="1">
                  <a:solidFill>
                    <a:srgbClr val="E61461"/>
                  </a:solidFill>
                  <a:latin typeface="Arial" panose="020B0604020202020204" pitchFamily="34" charset="0"/>
                  <a:cs typeface="Arial" panose="020B0604020202020204" pitchFamily="34" charset="0"/>
                </a:rPr>
                <a:t>*PSC without clinical evidences of malignancy at sampling who developed CCA during follow-up (between 2 months and 8 years before diagnosis.</a:t>
              </a:r>
              <a:endParaRPr lang="en-US" sz="1000" i="1">
                <a:solidFill>
                  <a:srgbClr val="E61461"/>
                </a:solidFill>
                <a:latin typeface="Arial" panose="020B0604020202020204" pitchFamily="34" charset="0"/>
                <a:cs typeface="Arial" panose="020B0604020202020204" pitchFamily="34" charset="0"/>
              </a:endParaRPr>
            </a:p>
          </p:txBody>
        </p:sp>
      </p:grpSp>
      <p:sp>
        <p:nvSpPr>
          <p:cNvPr id="6" name="Rectangle: Rounded Corners 5">
            <a:extLst>
              <a:ext uri="{FF2B5EF4-FFF2-40B4-BE49-F238E27FC236}">
                <a16:creationId xmlns:a16="http://schemas.microsoft.com/office/drawing/2014/main" id="{8395B7C4-C199-06D1-AE12-0ABD6513F38D}"/>
              </a:ext>
            </a:extLst>
          </p:cNvPr>
          <p:cNvSpPr/>
          <p:nvPr/>
        </p:nvSpPr>
        <p:spPr>
          <a:xfrm>
            <a:off x="352427" y="832388"/>
            <a:ext cx="5967450" cy="5526847"/>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074E98B4-F6C3-1924-6A95-D021EEF8B0A1}"/>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Background and </a:t>
            </a:r>
            <a:r>
              <a:rPr lang="fr-CH" b="1" i="0" err="1">
                <a:solidFill>
                  <a:schemeClr val="bg1"/>
                </a:solidFill>
                <a:effectLst/>
                <a:latin typeface="Arial" panose="020B0604020202020204" pitchFamily="34" charset="0"/>
              </a:rPr>
              <a:t>Aims</a:t>
            </a:r>
            <a:endParaRPr lang="en-US" b="1" i="0">
              <a:solidFill>
                <a:schemeClr val="bg1"/>
              </a:solidFill>
              <a:effectLst/>
            </a:endParaRPr>
          </a:p>
        </p:txBody>
      </p:sp>
      <p:sp>
        <p:nvSpPr>
          <p:cNvPr id="12" name="Title 1">
            <a:extLst>
              <a:ext uri="{FF2B5EF4-FFF2-40B4-BE49-F238E27FC236}">
                <a16:creationId xmlns:a16="http://schemas.microsoft.com/office/drawing/2014/main" id="{986E0622-C2A3-1427-DD81-1B3624B38C47}"/>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GS-007-YI </a:t>
            </a:r>
            <a:r>
              <a:rPr lang="en-US" sz="1800">
                <a:latin typeface="Arial" panose="020B0604020202020204" pitchFamily="34" charset="0"/>
                <a:ea typeface="Times New Roman" panose="02020603050405020304" pitchFamily="18" charset="0"/>
              </a:rPr>
              <a:t>Novel “3-in-1” blood metabolomic test for the early diagnosis and risk stratification of primary sclerosing cholangitis and cholangiocarcinoma</a:t>
            </a:r>
            <a:endParaRPr lang="en-US"/>
          </a:p>
        </p:txBody>
      </p:sp>
      <p:sp>
        <p:nvSpPr>
          <p:cNvPr id="68" name="TextBox 67">
            <a:extLst>
              <a:ext uri="{FF2B5EF4-FFF2-40B4-BE49-F238E27FC236}">
                <a16:creationId xmlns:a16="http://schemas.microsoft.com/office/drawing/2014/main" id="{C9CF422A-76B3-783A-1585-612F370426D4}"/>
              </a:ext>
            </a:extLst>
          </p:cNvPr>
          <p:cNvSpPr txBox="1"/>
          <p:nvPr/>
        </p:nvSpPr>
        <p:spPr>
          <a:xfrm>
            <a:off x="470365" y="1359876"/>
            <a:ext cx="5625635" cy="2800767"/>
          </a:xfrm>
          <a:prstGeom prst="rect">
            <a:avLst/>
          </a:prstGeom>
          <a:noFill/>
        </p:spPr>
        <p:txBody>
          <a:bodyPr wrap="square">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PSC is a chronic cholestatic disease that confers high risk of developing CCA.</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Up to </a:t>
            </a:r>
            <a:r>
              <a:rPr lang="en-US" sz="1600" b="1">
                <a:latin typeface="Arial" panose="020B0604020202020204" pitchFamily="34" charset="0"/>
                <a:cs typeface="Arial" panose="020B0604020202020204" pitchFamily="34" charset="0"/>
              </a:rPr>
              <a:t>20% of patients with PSC develop CCA during their lifetime </a:t>
            </a:r>
            <a:r>
              <a:rPr lang="en-US" sz="1600">
                <a:latin typeface="Arial" panose="020B0604020202020204" pitchFamily="34" charset="0"/>
                <a:cs typeface="Arial" panose="020B0604020202020204" pitchFamily="34" charset="0"/>
              </a:rPr>
              <a:t>which is the primary cause of premature death in this population. </a:t>
            </a: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Current diagnostic modalities for the early detection of PSC and CCA are suboptimal and new predictive and diagnostic non-invasive approaches are urgently needed.</a:t>
            </a:r>
          </a:p>
          <a:p>
            <a:endParaRPr lang="en-US" sz="1600">
              <a:latin typeface="Arial" panose="020B0604020202020204" pitchFamily="34" charset="0"/>
              <a:cs typeface="Arial" panose="020B0604020202020204" pitchFamily="34" charset="0"/>
            </a:endParaRPr>
          </a:p>
          <a:p>
            <a:r>
              <a:rPr lang="en-US" sz="1600" b="1">
                <a:solidFill>
                  <a:srgbClr val="E61461"/>
                </a:solidFill>
                <a:latin typeface="Arial" panose="020B0604020202020204" pitchFamily="34" charset="0"/>
                <a:cs typeface="Arial" panose="020B0604020202020204" pitchFamily="34" charset="0"/>
              </a:rPr>
              <a:t>Aim: </a:t>
            </a:r>
            <a:r>
              <a:rPr lang="en-US" sz="1600">
                <a:latin typeface="Arial" panose="020B0604020202020204" pitchFamily="34" charset="0"/>
                <a:cs typeface="Arial" panose="020B0604020202020204" pitchFamily="34" charset="0"/>
              </a:rPr>
              <a:t>To investigate serum metabolite biomarkers for PSC and PSC-CCA. </a:t>
            </a:r>
          </a:p>
        </p:txBody>
      </p:sp>
      <p:sp>
        <p:nvSpPr>
          <p:cNvPr id="26" name="Rectangle: Rounded Corners 25">
            <a:extLst>
              <a:ext uri="{FF2B5EF4-FFF2-40B4-BE49-F238E27FC236}">
                <a16:creationId xmlns:a16="http://schemas.microsoft.com/office/drawing/2014/main" id="{74BA751B-3D2C-2C69-A7C3-D55DF1648F3B}"/>
              </a:ext>
            </a:extLst>
          </p:cNvPr>
          <p:cNvSpPr/>
          <p:nvPr/>
        </p:nvSpPr>
        <p:spPr>
          <a:xfrm>
            <a:off x="6483926" y="832388"/>
            <a:ext cx="5369069" cy="5526847"/>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27" name="Rectangle: Rounded Corners 26">
            <a:extLst>
              <a:ext uri="{FF2B5EF4-FFF2-40B4-BE49-F238E27FC236}">
                <a16:creationId xmlns:a16="http://schemas.microsoft.com/office/drawing/2014/main" id="{B2604924-8BE8-350D-B7FC-3539EFF835E5}"/>
              </a:ext>
            </a:extLst>
          </p:cNvPr>
          <p:cNvSpPr/>
          <p:nvPr/>
        </p:nvSpPr>
        <p:spPr>
          <a:xfrm>
            <a:off x="6750340" y="925575"/>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Methods</a:t>
            </a:r>
            <a:endParaRPr lang="en-US" b="1" i="0">
              <a:solidFill>
                <a:schemeClr val="bg1"/>
              </a:solidFill>
              <a:effectLst/>
            </a:endParaRPr>
          </a:p>
        </p:txBody>
      </p:sp>
      <p:graphicFrame>
        <p:nvGraphicFramePr>
          <p:cNvPr id="67" name="Table 66">
            <a:extLst>
              <a:ext uri="{FF2B5EF4-FFF2-40B4-BE49-F238E27FC236}">
                <a16:creationId xmlns:a16="http://schemas.microsoft.com/office/drawing/2014/main" id="{426FBFEA-0444-E2CC-19E1-188B0B778576}"/>
              </a:ext>
            </a:extLst>
          </p:cNvPr>
          <p:cNvGraphicFramePr>
            <a:graphicFrameLocks noGrp="1"/>
          </p:cNvGraphicFramePr>
          <p:nvPr>
            <p:extLst>
              <p:ext uri="{D42A27DB-BD31-4B8C-83A1-F6EECF244321}">
                <p14:modId xmlns:p14="http://schemas.microsoft.com/office/powerpoint/2010/main" val="2007041098"/>
              </p:ext>
            </p:extLst>
          </p:nvPr>
        </p:nvGraphicFramePr>
        <p:xfrm>
          <a:off x="7047366" y="1990466"/>
          <a:ext cx="1930400" cy="1104900"/>
        </p:xfrm>
        <a:graphic>
          <a:graphicData uri="http://schemas.openxmlformats.org/drawingml/2006/table">
            <a:tbl>
              <a:tblPr/>
              <a:tblGrid>
                <a:gridCol w="1320800">
                  <a:extLst>
                    <a:ext uri="{9D8B030D-6E8A-4147-A177-3AD203B41FA5}">
                      <a16:colId xmlns:a16="http://schemas.microsoft.com/office/drawing/2014/main" val="385139875"/>
                    </a:ext>
                  </a:extLst>
                </a:gridCol>
                <a:gridCol w="609600">
                  <a:extLst>
                    <a:ext uri="{9D8B030D-6E8A-4147-A177-3AD203B41FA5}">
                      <a16:colId xmlns:a16="http://schemas.microsoft.com/office/drawing/2014/main" val="3877592918"/>
                    </a:ext>
                  </a:extLst>
                </a:gridCol>
              </a:tblGrid>
              <a:tr h="184150">
                <a:tc>
                  <a:txBody>
                    <a:bodyPr/>
                    <a:lstStyle/>
                    <a:p>
                      <a:pPr algn="ctr" fontAlgn="ctr"/>
                      <a:r>
                        <a:rPr lang="en-US" sz="1100" b="1" i="0" u="none" strike="noStrike">
                          <a:solidFill>
                            <a:srgbClr val="FFFFFF"/>
                          </a:solidFill>
                          <a:effectLst/>
                          <a:latin typeface="Arial" panose="020B0604020202020204" pitchFamily="34" charset="0"/>
                        </a:rPr>
                        <a:t>Condition</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0B5B"/>
                    </a:solidFill>
                  </a:tcPr>
                </a:tc>
                <a:tc>
                  <a:txBody>
                    <a:bodyPr/>
                    <a:lstStyle/>
                    <a:p>
                      <a:pPr algn="ctr" fontAlgn="b"/>
                      <a:r>
                        <a:rPr lang="en-US" sz="1100" b="1" i="0" u="none" strike="noStrike">
                          <a:solidFill>
                            <a:srgbClr val="FFFFFF"/>
                          </a:solidFill>
                          <a:effectLst/>
                          <a:latin typeface="Arial" panose="020B0604020202020204" pitchFamily="34" charset="0"/>
                        </a:rPr>
                        <a:t>n</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0B5B"/>
                    </a:solidFill>
                  </a:tcPr>
                </a:tc>
                <a:extLst>
                  <a:ext uri="{0D108BD9-81ED-4DB2-BD59-A6C34878D82A}">
                    <a16:rowId xmlns:a16="http://schemas.microsoft.com/office/drawing/2014/main" val="2250901798"/>
                  </a:ext>
                </a:extLst>
              </a:tr>
              <a:tr h="184150">
                <a:tc>
                  <a:txBody>
                    <a:bodyPr/>
                    <a:lstStyle/>
                    <a:p>
                      <a:pPr algn="l" fontAlgn="b"/>
                      <a:r>
                        <a:rPr lang="en-US" sz="1100" b="1" i="0" u="none" strike="noStrike">
                          <a:solidFill>
                            <a:srgbClr val="004B87"/>
                          </a:solidFill>
                          <a:effectLst/>
                          <a:latin typeface="Arial" panose="020B0604020202020204" pitchFamily="34" charset="0"/>
                        </a:rPr>
                        <a:t>PSC</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4B87"/>
                          </a:solidFill>
                          <a:effectLst/>
                          <a:latin typeface="Arial" panose="020B0604020202020204" pitchFamily="34" charset="0"/>
                        </a:rPr>
                        <a:t>216</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43170004"/>
                  </a:ext>
                </a:extLst>
              </a:tr>
              <a:tr h="184150">
                <a:tc>
                  <a:txBody>
                    <a:bodyPr/>
                    <a:lstStyle/>
                    <a:p>
                      <a:pPr algn="l" fontAlgn="b"/>
                      <a:r>
                        <a:rPr lang="en-US" sz="1100" b="1" i="0" u="none" strike="noStrike">
                          <a:solidFill>
                            <a:srgbClr val="004B87"/>
                          </a:solidFill>
                          <a:effectLst/>
                          <a:latin typeface="Arial" panose="020B0604020202020204" pitchFamily="34" charset="0"/>
                        </a:rPr>
                        <a:t>PSC to CCA*</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0D5E0"/>
                    </a:solidFill>
                  </a:tcPr>
                </a:tc>
                <a:tc>
                  <a:txBody>
                    <a:bodyPr/>
                    <a:lstStyle/>
                    <a:p>
                      <a:pPr algn="ctr" fontAlgn="b"/>
                      <a:r>
                        <a:rPr lang="en-US" sz="1100" b="0" i="0" u="none" strike="noStrike">
                          <a:solidFill>
                            <a:srgbClr val="004B87"/>
                          </a:solidFill>
                          <a:effectLst/>
                          <a:latin typeface="Arial" panose="020B0604020202020204" pitchFamily="34" charset="0"/>
                        </a:rPr>
                        <a:t>28</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0D5E0"/>
                    </a:solidFill>
                  </a:tcPr>
                </a:tc>
                <a:extLst>
                  <a:ext uri="{0D108BD9-81ED-4DB2-BD59-A6C34878D82A}">
                    <a16:rowId xmlns:a16="http://schemas.microsoft.com/office/drawing/2014/main" val="1539838932"/>
                  </a:ext>
                </a:extLst>
              </a:tr>
              <a:tr h="184150">
                <a:tc>
                  <a:txBody>
                    <a:bodyPr/>
                    <a:lstStyle/>
                    <a:p>
                      <a:pPr algn="l" fontAlgn="b"/>
                      <a:r>
                        <a:rPr lang="en-US" sz="1100" b="1" i="0" u="none" strike="noStrike">
                          <a:solidFill>
                            <a:srgbClr val="004B87"/>
                          </a:solidFill>
                          <a:effectLst/>
                          <a:latin typeface="Arial" panose="020B0604020202020204" pitchFamily="34" charset="0"/>
                        </a:rPr>
                        <a:t>PSC-CCA</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4B87"/>
                          </a:solidFill>
                          <a:effectLst/>
                          <a:latin typeface="Arial" panose="020B0604020202020204" pitchFamily="34" charset="0"/>
                        </a:rPr>
                        <a:t>97</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5232606"/>
                  </a:ext>
                </a:extLst>
              </a:tr>
              <a:tr h="184150">
                <a:tc>
                  <a:txBody>
                    <a:bodyPr/>
                    <a:lstStyle/>
                    <a:p>
                      <a:pPr algn="l" fontAlgn="b"/>
                      <a:r>
                        <a:rPr lang="en-US" sz="1100" b="1" i="0" u="none" strike="noStrike">
                          <a:solidFill>
                            <a:srgbClr val="004B87"/>
                          </a:solidFill>
                          <a:effectLst/>
                          <a:latin typeface="Arial" panose="020B0604020202020204" pitchFamily="34" charset="0"/>
                        </a:rPr>
                        <a:t>UC</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0D5E0"/>
                    </a:solidFill>
                  </a:tcPr>
                </a:tc>
                <a:tc>
                  <a:txBody>
                    <a:bodyPr/>
                    <a:lstStyle/>
                    <a:p>
                      <a:pPr algn="ctr" fontAlgn="b"/>
                      <a:r>
                        <a:rPr lang="en-US" sz="1100" b="0" i="0" u="none" strike="noStrike">
                          <a:solidFill>
                            <a:srgbClr val="004B87"/>
                          </a:solidFill>
                          <a:effectLst/>
                          <a:latin typeface="Arial" panose="020B0604020202020204" pitchFamily="34" charset="0"/>
                        </a:rPr>
                        <a:t>14</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0D5E0"/>
                    </a:solidFill>
                  </a:tcPr>
                </a:tc>
                <a:extLst>
                  <a:ext uri="{0D108BD9-81ED-4DB2-BD59-A6C34878D82A}">
                    <a16:rowId xmlns:a16="http://schemas.microsoft.com/office/drawing/2014/main" val="3961129230"/>
                  </a:ext>
                </a:extLst>
              </a:tr>
              <a:tr h="184150">
                <a:tc>
                  <a:txBody>
                    <a:bodyPr/>
                    <a:lstStyle/>
                    <a:p>
                      <a:pPr algn="l" fontAlgn="b"/>
                      <a:r>
                        <a:rPr lang="en-US" sz="1100" b="1" i="0" u="none" strike="noStrike">
                          <a:solidFill>
                            <a:srgbClr val="004B87"/>
                          </a:solidFill>
                          <a:effectLst/>
                          <a:latin typeface="Arial" panose="020B0604020202020204" pitchFamily="34" charset="0"/>
                        </a:rPr>
                        <a:t>Healthy individuals </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4B87"/>
                          </a:solidFill>
                          <a:effectLst/>
                          <a:latin typeface="Arial" panose="020B0604020202020204" pitchFamily="34" charset="0"/>
                        </a:rPr>
                        <a:t>79</a:t>
                      </a:r>
                    </a:p>
                  </a:txBody>
                  <a:tcPr marL="6350" marR="6350" marT="635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496030"/>
                  </a:ext>
                </a:extLst>
              </a:tr>
            </a:tbl>
          </a:graphicData>
        </a:graphic>
      </p:graphicFrame>
      <p:grpSp>
        <p:nvGrpSpPr>
          <p:cNvPr id="74" name="Group 73">
            <a:extLst>
              <a:ext uri="{FF2B5EF4-FFF2-40B4-BE49-F238E27FC236}">
                <a16:creationId xmlns:a16="http://schemas.microsoft.com/office/drawing/2014/main" id="{D66FAC81-DB32-0FB5-BE97-1282F383F101}"/>
              </a:ext>
            </a:extLst>
          </p:cNvPr>
          <p:cNvGrpSpPr/>
          <p:nvPr/>
        </p:nvGrpSpPr>
        <p:grpSpPr>
          <a:xfrm>
            <a:off x="6851400" y="4070000"/>
            <a:ext cx="4470072" cy="1936994"/>
            <a:chOff x="3768572" y="4008288"/>
            <a:chExt cx="4470072" cy="1936994"/>
          </a:xfrm>
        </p:grpSpPr>
        <p:sp>
          <p:nvSpPr>
            <p:cNvPr id="75" name="Rectangle: Rounded Corners 74">
              <a:extLst>
                <a:ext uri="{FF2B5EF4-FFF2-40B4-BE49-F238E27FC236}">
                  <a16:creationId xmlns:a16="http://schemas.microsoft.com/office/drawing/2014/main" id="{B41A2AA4-45A0-2B2A-E74B-A8B8D12FA703}"/>
                </a:ext>
              </a:extLst>
            </p:cNvPr>
            <p:cNvSpPr/>
            <p:nvPr/>
          </p:nvSpPr>
          <p:spPr>
            <a:xfrm>
              <a:off x="3840940" y="4125080"/>
              <a:ext cx="4397704" cy="1820202"/>
            </a:xfrm>
            <a:prstGeom prst="roundRect">
              <a:avLst>
                <a:gd name="adj" fmla="val 6715"/>
              </a:avLst>
            </a:prstGeom>
            <a:solidFill>
              <a:srgbClr val="F0D5E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76" name="TextBox 75">
              <a:extLst>
                <a:ext uri="{FF2B5EF4-FFF2-40B4-BE49-F238E27FC236}">
                  <a16:creationId xmlns:a16="http://schemas.microsoft.com/office/drawing/2014/main" id="{9A869B9A-1250-0931-FD78-A1EC1F4497B5}"/>
                </a:ext>
              </a:extLst>
            </p:cNvPr>
            <p:cNvSpPr txBox="1"/>
            <p:nvPr/>
          </p:nvSpPr>
          <p:spPr>
            <a:xfrm>
              <a:off x="4706449" y="4258138"/>
              <a:ext cx="2684894" cy="276999"/>
            </a:xfrm>
            <a:prstGeom prst="rect">
              <a:avLst/>
            </a:prstGeom>
            <a:noFill/>
            <a:ln>
              <a:noFill/>
            </a:ln>
          </p:spPr>
          <p:txBody>
            <a:bodyPr wrap="square">
              <a:spAutoFit/>
            </a:bodyPr>
            <a:lstStyle/>
            <a:p>
              <a:pPr algn="ctr"/>
              <a:r>
                <a:rPr lang="en-US" sz="1200" b="1">
                  <a:solidFill>
                    <a:srgbClr val="E61461"/>
                  </a:solidFill>
                  <a:latin typeface="Arial" panose="020B0604020202020204" pitchFamily="34" charset="0"/>
                  <a:cs typeface="Arial" panose="020B0604020202020204" pitchFamily="34" charset="0"/>
                </a:rPr>
                <a:t>Serum metabolomics</a:t>
              </a:r>
              <a:endParaRPr lang="en-US" sz="1100" b="1">
                <a:solidFill>
                  <a:srgbClr val="E61461"/>
                </a:solidFill>
                <a:latin typeface="Arial" panose="020B0604020202020204" pitchFamily="34" charset="0"/>
                <a:cs typeface="Arial" panose="020B0604020202020204" pitchFamily="34" charset="0"/>
              </a:endParaRPr>
            </a:p>
          </p:txBody>
        </p:sp>
        <p:pic>
          <p:nvPicPr>
            <p:cNvPr id="77" name="Picture 76" descr="A magnifying glass with a molecule design&#10;&#10;AI-generated content may be incorrect.">
              <a:extLst>
                <a:ext uri="{FF2B5EF4-FFF2-40B4-BE49-F238E27FC236}">
                  <a16:creationId xmlns:a16="http://schemas.microsoft.com/office/drawing/2014/main" id="{28E05515-ECB3-F26A-571A-FE387943ADF7}"/>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28197" r="26449"/>
            <a:stretch/>
          </p:blipFill>
          <p:spPr>
            <a:xfrm flipH="1">
              <a:off x="3768572" y="4008288"/>
              <a:ext cx="434998" cy="539504"/>
            </a:xfrm>
            <a:prstGeom prst="rect">
              <a:avLst/>
            </a:prstGeom>
          </p:spPr>
        </p:pic>
        <p:sp>
          <p:nvSpPr>
            <p:cNvPr id="78" name="TextBox 77">
              <a:extLst>
                <a:ext uri="{FF2B5EF4-FFF2-40B4-BE49-F238E27FC236}">
                  <a16:creationId xmlns:a16="http://schemas.microsoft.com/office/drawing/2014/main" id="{61412AAA-DE2A-03AB-33C6-D4F6FBBC3051}"/>
                </a:ext>
              </a:extLst>
            </p:cNvPr>
            <p:cNvSpPr txBox="1"/>
            <p:nvPr/>
          </p:nvSpPr>
          <p:spPr>
            <a:xfrm>
              <a:off x="3986071" y="4649301"/>
              <a:ext cx="3890028" cy="1015663"/>
            </a:xfrm>
            <a:prstGeom prst="rect">
              <a:avLst/>
            </a:prstGeom>
            <a:noFill/>
          </p:spPr>
          <p:txBody>
            <a:bodyPr wrap="square">
              <a:spAutoFit/>
            </a:bodyPr>
            <a:lstStyle/>
            <a:p>
              <a:pPr marL="285750" indent="-2857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Evaluated by UHPLC-MS.</a:t>
              </a:r>
            </a:p>
            <a:p>
              <a:pPr marL="285750" indent="-2857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Accuracy of the single candidate metabolite biomarkers was further assessed.</a:t>
              </a:r>
            </a:p>
            <a:p>
              <a:pPr marL="285750" indent="-285750">
                <a:buFont typeface="Arial" panose="020B0604020202020204" pitchFamily="34" charset="0"/>
                <a:buChar char="•"/>
              </a:pPr>
              <a:r>
                <a:rPr lang="en-US" sz="1200">
                  <a:solidFill>
                    <a:srgbClr val="E61461"/>
                  </a:solidFill>
                  <a:latin typeface="Arial" panose="020B0604020202020204" pitchFamily="34" charset="0"/>
                  <a:cs typeface="Arial" panose="020B0604020202020204" pitchFamily="34" charset="0"/>
                </a:rPr>
                <a:t>Machine learning was used to generate the best diagnostic and predictive algorithms.</a:t>
              </a:r>
            </a:p>
          </p:txBody>
        </p:sp>
      </p:grpSp>
      <p:pic>
        <p:nvPicPr>
          <p:cNvPr id="2" name="Graphic 1" descr="Home with solid fill">
            <a:hlinkClick r:id="rId7" action="ppaction://hlinksldjump"/>
            <a:extLst>
              <a:ext uri="{FF2B5EF4-FFF2-40B4-BE49-F238E27FC236}">
                <a16:creationId xmlns:a16="http://schemas.microsoft.com/office/drawing/2014/main" id="{058A67F0-E7BA-F168-5133-4FB58F0691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395534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09018-857C-1EB2-9BAF-00F9E09535D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DBBA70A-ECC8-0D79-D54E-FDE74DA492C9}"/>
              </a:ext>
            </a:extLst>
          </p:cNvPr>
          <p:cNvSpPr/>
          <p:nvPr/>
        </p:nvSpPr>
        <p:spPr>
          <a:xfrm>
            <a:off x="352426" y="832388"/>
            <a:ext cx="5580784" cy="5492212"/>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E2C8B3D4-ABA5-4359-6805-A3ACCD91FFE7}"/>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err="1">
                <a:solidFill>
                  <a:schemeClr val="bg1"/>
                </a:solidFill>
                <a:effectLst/>
                <a:latin typeface="Arial" panose="020B0604020202020204" pitchFamily="34" charset="0"/>
              </a:rPr>
              <a:t>Results</a:t>
            </a:r>
            <a:endParaRPr lang="en-US" b="1" i="0">
              <a:solidFill>
                <a:schemeClr val="bg1"/>
              </a:solidFill>
              <a:effectLst/>
            </a:endParaRPr>
          </a:p>
        </p:txBody>
      </p:sp>
      <p:sp>
        <p:nvSpPr>
          <p:cNvPr id="3" name="Rectangle: Rounded Corners 2">
            <a:extLst>
              <a:ext uri="{FF2B5EF4-FFF2-40B4-BE49-F238E27FC236}">
                <a16:creationId xmlns:a16="http://schemas.microsoft.com/office/drawing/2014/main" id="{F2588E3A-9A1E-877A-635A-B839DA84FDB8}"/>
              </a:ext>
            </a:extLst>
          </p:cNvPr>
          <p:cNvSpPr/>
          <p:nvPr/>
        </p:nvSpPr>
        <p:spPr>
          <a:xfrm>
            <a:off x="611796" y="1641777"/>
            <a:ext cx="4897175" cy="1230174"/>
          </a:xfrm>
          <a:prstGeom prst="roundRect">
            <a:avLst>
              <a:gd name="adj" fmla="val 6715"/>
            </a:avLst>
          </a:prstGeom>
          <a:no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4" name="Group 3">
            <a:extLst>
              <a:ext uri="{FF2B5EF4-FFF2-40B4-BE49-F238E27FC236}">
                <a16:creationId xmlns:a16="http://schemas.microsoft.com/office/drawing/2014/main" id="{BAB955F9-98C8-6296-4E78-941D2B142D30}"/>
              </a:ext>
            </a:extLst>
          </p:cNvPr>
          <p:cNvGrpSpPr/>
          <p:nvPr/>
        </p:nvGrpSpPr>
        <p:grpSpPr>
          <a:xfrm>
            <a:off x="600299" y="1437436"/>
            <a:ext cx="5022206" cy="502245"/>
            <a:chOff x="1675428" y="1493308"/>
            <a:chExt cx="5022206" cy="406653"/>
          </a:xfrm>
          <a:solidFill>
            <a:srgbClr val="E61461"/>
          </a:solidFill>
        </p:grpSpPr>
        <p:sp>
          <p:nvSpPr>
            <p:cNvPr id="21" name="Rectangle: Rounded Corners 20">
              <a:extLst>
                <a:ext uri="{FF2B5EF4-FFF2-40B4-BE49-F238E27FC236}">
                  <a16:creationId xmlns:a16="http://schemas.microsoft.com/office/drawing/2014/main" id="{792E43D6-0D1E-367B-59B0-B834DFAB5A94}"/>
                </a:ext>
              </a:extLst>
            </p:cNvPr>
            <p:cNvSpPr/>
            <p:nvPr/>
          </p:nvSpPr>
          <p:spPr>
            <a:xfrm>
              <a:off x="1675428" y="1493308"/>
              <a:ext cx="4821408" cy="276999"/>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20" name="TextBox 19">
              <a:extLst>
                <a:ext uri="{FF2B5EF4-FFF2-40B4-BE49-F238E27FC236}">
                  <a16:creationId xmlns:a16="http://schemas.microsoft.com/office/drawing/2014/main" id="{F14B2A72-D868-3351-21A4-B61572A22950}"/>
                </a:ext>
              </a:extLst>
            </p:cNvPr>
            <p:cNvSpPr txBox="1"/>
            <p:nvPr/>
          </p:nvSpPr>
          <p:spPr>
            <a:xfrm>
              <a:off x="2059839" y="1526164"/>
              <a:ext cx="4637795" cy="373797"/>
            </a:xfrm>
            <a:prstGeom prst="rect">
              <a:avLst/>
            </a:prstGeom>
            <a:noFill/>
          </p:spPr>
          <p:txBody>
            <a:bodyPr wrap="square">
              <a:spAutoFit/>
            </a:bodyPr>
            <a:lstStyle/>
            <a:p>
              <a:r>
                <a:rPr lang="en-US" sz="1200" b="1">
                  <a:solidFill>
                    <a:srgbClr val="E61461"/>
                  </a:solidFill>
                  <a:latin typeface="Arial" panose="020B0604020202020204" pitchFamily="34" charset="0"/>
                  <a:cs typeface="Arial" panose="020B0604020202020204" pitchFamily="34" charset="0"/>
                </a:rPr>
                <a:t>Primary sclerosing cholangitis and cholangiocarcinoma</a:t>
              </a:r>
            </a:p>
            <a:p>
              <a:pPr algn="ctr"/>
              <a:endParaRPr lang="en-US" sz="1200" b="1">
                <a:solidFill>
                  <a:srgbClr val="E61461"/>
                </a:solidFill>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7D5764C0-7974-F3F2-5ED9-AA460CBD57F1}"/>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GS-007-YI </a:t>
            </a:r>
            <a:r>
              <a:rPr lang="en-US" sz="1800">
                <a:latin typeface="Arial" panose="020B0604020202020204" pitchFamily="34" charset="0"/>
                <a:ea typeface="Times New Roman" panose="02020603050405020304" pitchFamily="18" charset="0"/>
              </a:rPr>
              <a:t>Novel “3-in-1” blood metabolomic test for the early diagnosis and risk stratification of primary sclerosing cholangitis and cholangiocarcinoma</a:t>
            </a:r>
            <a:endParaRPr lang="en-US"/>
          </a:p>
        </p:txBody>
      </p:sp>
      <p:sp>
        <p:nvSpPr>
          <p:cNvPr id="5" name="TextBox 4">
            <a:extLst>
              <a:ext uri="{FF2B5EF4-FFF2-40B4-BE49-F238E27FC236}">
                <a16:creationId xmlns:a16="http://schemas.microsoft.com/office/drawing/2014/main" id="{05F75FE1-06C5-3352-3AF8-604DDA65809B}"/>
              </a:ext>
            </a:extLst>
          </p:cNvPr>
          <p:cNvSpPr txBox="1"/>
          <p:nvPr/>
        </p:nvSpPr>
        <p:spPr>
          <a:xfrm>
            <a:off x="658213" y="1931063"/>
            <a:ext cx="4821408" cy="646331"/>
          </a:xfrm>
          <a:prstGeom prst="rect">
            <a:avLst/>
          </a:prstGeom>
          <a:noFill/>
        </p:spPr>
        <p:txBody>
          <a:bodyPr wrap="square">
            <a:spAutoFit/>
          </a:bodyPr>
          <a:lstStyle/>
          <a:p>
            <a:r>
              <a:rPr lang="fr-CH" sz="1200" b="1">
                <a:effectLst/>
                <a:latin typeface="Arial" panose="020B0604020202020204" pitchFamily="34" charset="0"/>
                <a:cs typeface="Arial" panose="020B0604020202020204" pitchFamily="34" charset="0"/>
              </a:rPr>
              <a:t>13-metabolite model </a:t>
            </a:r>
            <a:r>
              <a:rPr lang="fr-CH" sz="1200" b="1" err="1">
                <a:effectLst/>
                <a:latin typeface="Arial" panose="020B0604020202020204" pitchFamily="34" charset="0"/>
                <a:cs typeface="Arial" panose="020B0604020202020204" pitchFamily="34" charset="0"/>
              </a:rPr>
              <a:t>distinguishes</a:t>
            </a:r>
            <a:r>
              <a:rPr lang="fr-CH" sz="1200" b="1">
                <a:effectLst/>
                <a:latin typeface="Arial" panose="020B0604020202020204" pitchFamily="34" charset="0"/>
                <a:cs typeface="Arial" panose="020B0604020202020204" pitchFamily="34" charset="0"/>
              </a:rPr>
              <a:t> PSC vs. </a:t>
            </a:r>
            <a:r>
              <a:rPr lang="fr-CH" sz="1200" b="1" err="1">
                <a:effectLst/>
                <a:latin typeface="Arial" panose="020B0604020202020204" pitchFamily="34" charset="0"/>
                <a:cs typeface="Arial" panose="020B0604020202020204" pitchFamily="34" charset="0"/>
              </a:rPr>
              <a:t>healthy</a:t>
            </a:r>
            <a:r>
              <a:rPr lang="fr-CH" sz="1200" b="1">
                <a:effectLst/>
                <a:latin typeface="Arial" panose="020B0604020202020204" pitchFamily="34" charset="0"/>
                <a:cs typeface="Arial" panose="020B0604020202020204" pitchFamily="34" charset="0"/>
              </a:rPr>
              <a:t> </a:t>
            </a:r>
            <a:r>
              <a:rPr lang="fr-CH" sz="1200" b="1" err="1">
                <a:effectLst/>
                <a:latin typeface="Arial" panose="020B0604020202020204" pitchFamily="34" charset="0"/>
                <a:cs typeface="Arial" panose="020B0604020202020204" pitchFamily="34" charset="0"/>
              </a:rPr>
              <a:t>controls</a:t>
            </a:r>
            <a:endParaRPr lang="en-US" sz="1200" b="1">
              <a:effectLst/>
              <a:latin typeface="Arial" panose="020B0604020202020204" pitchFamily="34" charset="0"/>
              <a:cs typeface="Arial" panose="020B0604020202020204" pitchFamily="34" charset="0"/>
            </a:endParaRPr>
          </a:p>
          <a:p>
            <a:r>
              <a:rPr lang="en-US" sz="1200">
                <a:effectLst/>
                <a:latin typeface="Arial" panose="020B0604020202020204" pitchFamily="34" charset="0"/>
                <a:cs typeface="Arial" panose="020B0604020202020204" pitchFamily="34" charset="0"/>
              </a:rPr>
              <a:t>Independent of age, sex, cirrhosis, or UC</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AUC</a:t>
            </a:r>
            <a:r>
              <a:rPr lang="en-US" sz="1200">
                <a:effectLst/>
                <a:latin typeface="Arial" panose="020B0604020202020204" pitchFamily="34" charset="0"/>
                <a:cs typeface="Arial" panose="020B0604020202020204" pitchFamily="34" charset="0"/>
              </a:rPr>
              <a:t>: 0.98 (discovery &amp; validation cohorts)</a:t>
            </a:r>
            <a:endParaRPr lang="fr-CH" sz="120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A337E305-CC32-5AA2-69E1-33A8FF949437}"/>
              </a:ext>
            </a:extLst>
          </p:cNvPr>
          <p:cNvGrpSpPr/>
          <p:nvPr/>
        </p:nvGrpSpPr>
        <p:grpSpPr>
          <a:xfrm>
            <a:off x="611796" y="3213932"/>
            <a:ext cx="4897175" cy="1309740"/>
            <a:chOff x="470365" y="1624619"/>
            <a:chExt cx="4897175" cy="1230174"/>
          </a:xfrm>
        </p:grpSpPr>
        <p:sp>
          <p:nvSpPr>
            <p:cNvPr id="9" name="Rectangle: Rounded Corners 8">
              <a:extLst>
                <a:ext uri="{FF2B5EF4-FFF2-40B4-BE49-F238E27FC236}">
                  <a16:creationId xmlns:a16="http://schemas.microsoft.com/office/drawing/2014/main" id="{CFA5C16B-B075-40DD-3CFA-FBA9C71CA05C}"/>
                </a:ext>
              </a:extLst>
            </p:cNvPr>
            <p:cNvSpPr/>
            <p:nvPr/>
          </p:nvSpPr>
          <p:spPr>
            <a:xfrm>
              <a:off x="470365" y="1624619"/>
              <a:ext cx="4897175" cy="1230174"/>
            </a:xfrm>
            <a:prstGeom prst="roundRect">
              <a:avLst>
                <a:gd name="adj" fmla="val 6715"/>
              </a:avLst>
            </a:prstGeom>
            <a:no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0" name="TextBox 9">
              <a:extLst>
                <a:ext uri="{FF2B5EF4-FFF2-40B4-BE49-F238E27FC236}">
                  <a16:creationId xmlns:a16="http://schemas.microsoft.com/office/drawing/2014/main" id="{A07205D2-C00D-FFC7-7848-20F14499A9C5}"/>
                </a:ext>
              </a:extLst>
            </p:cNvPr>
            <p:cNvSpPr txBox="1"/>
            <p:nvPr/>
          </p:nvSpPr>
          <p:spPr>
            <a:xfrm>
              <a:off x="557628" y="1798153"/>
              <a:ext cx="3862550" cy="260171"/>
            </a:xfrm>
            <a:prstGeom prst="rect">
              <a:avLst/>
            </a:prstGeom>
            <a:noFill/>
          </p:spPr>
          <p:txBody>
            <a:bodyPr wrap="square">
              <a:spAutoFit/>
            </a:bodyPr>
            <a:lstStyle/>
            <a:p>
              <a:r>
                <a:rPr lang="fr-CH" sz="1200" b="1">
                  <a:effectLst/>
                  <a:latin typeface="Arial" panose="020B0604020202020204" pitchFamily="34" charset="0"/>
                  <a:cs typeface="Arial" panose="020B0604020202020204" pitchFamily="34" charset="0"/>
                </a:rPr>
                <a:t>13-metabolite model </a:t>
              </a:r>
              <a:r>
                <a:rPr lang="fr-CH" sz="1200" b="1" err="1">
                  <a:effectLst/>
                  <a:latin typeface="Arial" panose="020B0604020202020204" pitchFamily="34" charset="0"/>
                  <a:cs typeface="Arial" panose="020B0604020202020204" pitchFamily="34" charset="0"/>
                </a:rPr>
                <a:t>detects</a:t>
              </a:r>
              <a:r>
                <a:rPr lang="fr-CH" sz="1200" b="1">
                  <a:effectLst/>
                  <a:latin typeface="Arial" panose="020B0604020202020204" pitchFamily="34" charset="0"/>
                  <a:cs typeface="Arial" panose="020B0604020202020204" pitchFamily="34" charset="0"/>
                </a:rPr>
                <a:t> PSC-CCA vs. PSC</a:t>
              </a:r>
              <a:endParaRPr lang="fr-CH"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F068140C-1495-0645-713C-EA8246F53437}"/>
              </a:ext>
            </a:extLst>
          </p:cNvPr>
          <p:cNvGrpSpPr/>
          <p:nvPr/>
        </p:nvGrpSpPr>
        <p:grpSpPr>
          <a:xfrm>
            <a:off x="601404" y="3021063"/>
            <a:ext cx="2256095" cy="342000"/>
            <a:chOff x="1670461" y="1488824"/>
            <a:chExt cx="1664328" cy="342000"/>
          </a:xfrm>
          <a:solidFill>
            <a:srgbClr val="F0D5E0"/>
          </a:solidFill>
        </p:grpSpPr>
        <p:sp>
          <p:nvSpPr>
            <p:cNvPr id="12" name="Rectangle: Rounded Corners 11">
              <a:extLst>
                <a:ext uri="{FF2B5EF4-FFF2-40B4-BE49-F238E27FC236}">
                  <a16:creationId xmlns:a16="http://schemas.microsoft.com/office/drawing/2014/main" id="{47139200-6848-EF04-1D59-F218C427937A}"/>
                </a:ext>
              </a:extLst>
            </p:cNvPr>
            <p:cNvSpPr/>
            <p:nvPr/>
          </p:nvSpPr>
          <p:spPr>
            <a:xfrm>
              <a:off x="1670461" y="1488824"/>
              <a:ext cx="1664328" cy="342000"/>
            </a:xfrm>
            <a:prstGeom prst="roundRect">
              <a:avLst>
                <a:gd name="adj" fmla="val 6715"/>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3" name="TextBox 12">
              <a:extLst>
                <a:ext uri="{FF2B5EF4-FFF2-40B4-BE49-F238E27FC236}">
                  <a16:creationId xmlns:a16="http://schemas.microsoft.com/office/drawing/2014/main" id="{0392701E-8FB7-C56E-975B-485011134567}"/>
                </a:ext>
              </a:extLst>
            </p:cNvPr>
            <p:cNvSpPr txBox="1"/>
            <p:nvPr/>
          </p:nvSpPr>
          <p:spPr>
            <a:xfrm>
              <a:off x="1979302" y="1537251"/>
              <a:ext cx="1251290" cy="276999"/>
            </a:xfrm>
            <a:prstGeom prst="rect">
              <a:avLst/>
            </a:prstGeom>
            <a:grpFill/>
          </p:spPr>
          <p:txBody>
            <a:bodyPr wrap="square">
              <a:spAutoFit/>
            </a:bodyPr>
            <a:lstStyle/>
            <a:p>
              <a:pPr algn="ctr"/>
              <a:r>
                <a:rPr lang="en-US" sz="1200" b="1">
                  <a:solidFill>
                    <a:srgbClr val="E61461"/>
                  </a:solidFill>
                  <a:latin typeface="Arial" panose="020B0604020202020204" pitchFamily="34" charset="0"/>
                  <a:cs typeface="Arial" panose="020B0604020202020204" pitchFamily="34" charset="0"/>
                </a:rPr>
                <a:t> PSC-CCA detection</a:t>
              </a:r>
            </a:p>
          </p:txBody>
        </p:sp>
      </p:grpSp>
      <p:sp>
        <p:nvSpPr>
          <p:cNvPr id="14" name="TextBox 13">
            <a:extLst>
              <a:ext uri="{FF2B5EF4-FFF2-40B4-BE49-F238E27FC236}">
                <a16:creationId xmlns:a16="http://schemas.microsoft.com/office/drawing/2014/main" id="{2540B5DF-B266-82F5-6018-4B0184E26F3C}"/>
              </a:ext>
            </a:extLst>
          </p:cNvPr>
          <p:cNvSpPr txBox="1"/>
          <p:nvPr/>
        </p:nvSpPr>
        <p:spPr>
          <a:xfrm>
            <a:off x="709451" y="3626624"/>
            <a:ext cx="4886783" cy="830997"/>
          </a:xfrm>
          <a:prstGeom prst="rect">
            <a:avLst/>
          </a:prstGeom>
          <a:noFill/>
        </p:spPr>
        <p:txBody>
          <a:bodyPr wrap="square">
            <a:spAutoFit/>
          </a:bodyPr>
          <a:lstStyle/>
          <a:p>
            <a:r>
              <a:rPr lang="en-US" sz="1200" b="1">
                <a:effectLst/>
                <a:latin typeface="Arial" panose="020B0604020202020204" pitchFamily="34" charset="0"/>
                <a:cs typeface="Arial" panose="020B0604020202020204" pitchFamily="34" charset="0"/>
              </a:rPr>
              <a:t>AUC</a:t>
            </a:r>
            <a:r>
              <a:rPr lang="en-US" sz="1200">
                <a:effectLst/>
                <a:latin typeface="Arial" panose="020B0604020202020204" pitchFamily="34" charset="0"/>
                <a:cs typeface="Arial" panose="020B0604020202020204" pitchFamily="34" charset="0"/>
              </a:rPr>
              <a:t>: 0.91 (discovery), 0.90 (validation)</a:t>
            </a:r>
          </a:p>
          <a:p>
            <a:r>
              <a:rPr lang="en-US" sz="1200" b="1">
                <a:effectLst/>
                <a:latin typeface="Arial" panose="020B0604020202020204" pitchFamily="34" charset="0"/>
                <a:cs typeface="Arial" panose="020B0604020202020204" pitchFamily="34" charset="0"/>
              </a:rPr>
              <a:t>Early-stage detection </a:t>
            </a:r>
            <a:r>
              <a:rPr lang="en-US" sz="1200">
                <a:effectLst/>
                <a:latin typeface="Arial" panose="020B0604020202020204" pitchFamily="34" charset="0"/>
                <a:cs typeface="Arial" panose="020B0604020202020204" pitchFamily="34" charset="0"/>
              </a:rPr>
              <a:t>(0–II): AUC = 0.930</a:t>
            </a:r>
          </a:p>
          <a:p>
            <a:r>
              <a:rPr lang="fr-CH" sz="1200" err="1">
                <a:latin typeface="Arial" panose="020B0604020202020204" pitchFamily="34" charset="0"/>
                <a:cs typeface="Arial" panose="020B0604020202020204" pitchFamily="34" charset="0"/>
              </a:rPr>
              <a:t>Outperforms</a:t>
            </a:r>
            <a:r>
              <a:rPr lang="fr-CH" sz="1200">
                <a:latin typeface="Arial" panose="020B0604020202020204" pitchFamily="34" charset="0"/>
                <a:cs typeface="Arial" panose="020B0604020202020204" pitchFamily="34" charset="0"/>
              </a:rPr>
              <a:t> CA19.9 (AUC = 0.646)</a:t>
            </a:r>
          </a:p>
          <a:p>
            <a:r>
              <a:rPr lang="en-US" sz="1200">
                <a:latin typeface="Arial" panose="020B0604020202020204" pitchFamily="34" charset="0"/>
                <a:cs typeface="Arial" panose="020B0604020202020204" pitchFamily="34" charset="0"/>
              </a:rPr>
              <a:t>Still performs well in patients with low CA19-9 (AUC = 0.92)</a:t>
            </a:r>
            <a:endParaRPr lang="fr-CH" sz="120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ACEFF568-4E5F-6458-8159-0585071F1E46}"/>
              </a:ext>
            </a:extLst>
          </p:cNvPr>
          <p:cNvSpPr txBox="1"/>
          <p:nvPr/>
        </p:nvSpPr>
        <p:spPr>
          <a:xfrm>
            <a:off x="6272599" y="1397675"/>
            <a:ext cx="5317995" cy="2308324"/>
          </a:xfrm>
          <a:prstGeom prst="rect">
            <a:avLst/>
          </a:prstGeom>
          <a:noFill/>
        </p:spPr>
        <p:txBody>
          <a:bodyPr wrap="square">
            <a:spAutoFit/>
          </a:bodyPr>
          <a:lstStyle/>
          <a:p>
            <a:r>
              <a:rPr lang="en-US"/>
              <a:t>The “3-in-1” metabolomic test is a useful non-invasive tool that enables diagnosis of PSC, early PSC-CCA detection, and prediction of CCA development. Implementation in clinical practice may improve risk stratification and follow-up in patients with PSC, facilitating </a:t>
            </a:r>
            <a:r>
              <a:rPr lang="en-US" err="1"/>
              <a:t>personalised</a:t>
            </a:r>
            <a:r>
              <a:rPr lang="en-US"/>
              <a:t> surveillance, early diagnosis and </a:t>
            </a:r>
            <a:r>
              <a:rPr lang="en-US" err="1"/>
              <a:t>prioritise</a:t>
            </a:r>
            <a:r>
              <a:rPr lang="en-US"/>
              <a:t> therapeutic decisions.</a:t>
            </a:r>
          </a:p>
        </p:txBody>
      </p:sp>
      <p:sp>
        <p:nvSpPr>
          <p:cNvPr id="72" name="Rectangle: Rounded Corners 71">
            <a:extLst>
              <a:ext uri="{FF2B5EF4-FFF2-40B4-BE49-F238E27FC236}">
                <a16:creationId xmlns:a16="http://schemas.microsoft.com/office/drawing/2014/main" id="{BCA913FC-B48C-8E18-90C9-0BD00B5F07BE}"/>
              </a:ext>
            </a:extLst>
          </p:cNvPr>
          <p:cNvSpPr/>
          <p:nvPr/>
        </p:nvSpPr>
        <p:spPr>
          <a:xfrm>
            <a:off x="6154966" y="832388"/>
            <a:ext cx="5743575" cy="5492212"/>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3" name="Rectangle: Rounded Corners 72">
            <a:extLst>
              <a:ext uri="{FF2B5EF4-FFF2-40B4-BE49-F238E27FC236}">
                <a16:creationId xmlns:a16="http://schemas.microsoft.com/office/drawing/2014/main" id="{25992669-5EA4-A49E-8D32-7AA6E09C270A}"/>
              </a:ext>
            </a:extLst>
          </p:cNvPr>
          <p:cNvSpPr/>
          <p:nvPr/>
        </p:nvSpPr>
        <p:spPr>
          <a:xfrm>
            <a:off x="6318048"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Conclusion</a:t>
            </a:r>
            <a:endParaRPr lang="en-US" b="1" i="0">
              <a:solidFill>
                <a:schemeClr val="bg1"/>
              </a:solidFill>
              <a:effectLst/>
            </a:endParaRPr>
          </a:p>
        </p:txBody>
      </p:sp>
      <p:pic>
        <p:nvPicPr>
          <p:cNvPr id="78" name="Graphic 77" descr="Magnifying glass with solid fill">
            <a:extLst>
              <a:ext uri="{FF2B5EF4-FFF2-40B4-BE49-F238E27FC236}">
                <a16:creationId xmlns:a16="http://schemas.microsoft.com/office/drawing/2014/main" id="{471F3D46-37A9-A855-EC60-B221D6542C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733780" y="3075087"/>
            <a:ext cx="267583" cy="267583"/>
          </a:xfrm>
          <a:prstGeom prst="rect">
            <a:avLst/>
          </a:prstGeom>
        </p:spPr>
      </p:pic>
      <p:pic>
        <p:nvPicPr>
          <p:cNvPr id="82" name="Picture 81" descr="A magnifying glass and a clipboard&#10;&#10;AI-generated content may be incorrect.">
            <a:extLst>
              <a:ext uri="{FF2B5EF4-FFF2-40B4-BE49-F238E27FC236}">
                <a16:creationId xmlns:a16="http://schemas.microsoft.com/office/drawing/2014/main" id="{98C64E03-D726-CE38-6DC9-58437332CDC7}"/>
              </a:ext>
            </a:extLst>
          </p:cNvPr>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l="20402" r="23572"/>
          <a:stretch/>
        </p:blipFill>
        <p:spPr>
          <a:xfrm>
            <a:off x="743183" y="1480717"/>
            <a:ext cx="276873" cy="277981"/>
          </a:xfrm>
          <a:prstGeom prst="rect">
            <a:avLst/>
          </a:prstGeom>
        </p:spPr>
      </p:pic>
      <p:grpSp>
        <p:nvGrpSpPr>
          <p:cNvPr id="85" name="Group 84">
            <a:extLst>
              <a:ext uri="{FF2B5EF4-FFF2-40B4-BE49-F238E27FC236}">
                <a16:creationId xmlns:a16="http://schemas.microsoft.com/office/drawing/2014/main" id="{BEB06F56-B576-AEE4-B339-782915DF1D8F}"/>
              </a:ext>
            </a:extLst>
          </p:cNvPr>
          <p:cNvGrpSpPr/>
          <p:nvPr/>
        </p:nvGrpSpPr>
        <p:grpSpPr>
          <a:xfrm>
            <a:off x="601404" y="4740864"/>
            <a:ext cx="4907567" cy="1167423"/>
            <a:chOff x="601404" y="4740864"/>
            <a:chExt cx="4907567" cy="1167423"/>
          </a:xfrm>
        </p:grpSpPr>
        <p:grpSp>
          <p:nvGrpSpPr>
            <p:cNvPr id="16" name="Group 15">
              <a:extLst>
                <a:ext uri="{FF2B5EF4-FFF2-40B4-BE49-F238E27FC236}">
                  <a16:creationId xmlns:a16="http://schemas.microsoft.com/office/drawing/2014/main" id="{8A9A9185-AD25-3E52-E6FC-EF3E6BF3087D}"/>
                </a:ext>
              </a:extLst>
            </p:cNvPr>
            <p:cNvGrpSpPr/>
            <p:nvPr/>
          </p:nvGrpSpPr>
          <p:grpSpPr>
            <a:xfrm>
              <a:off x="611796" y="4936364"/>
              <a:ext cx="4897175" cy="971923"/>
              <a:chOff x="470365" y="1624619"/>
              <a:chExt cx="4897175" cy="971923"/>
            </a:xfrm>
          </p:grpSpPr>
          <p:sp>
            <p:nvSpPr>
              <p:cNvPr id="17" name="Rectangle: Rounded Corners 16">
                <a:extLst>
                  <a:ext uri="{FF2B5EF4-FFF2-40B4-BE49-F238E27FC236}">
                    <a16:creationId xmlns:a16="http://schemas.microsoft.com/office/drawing/2014/main" id="{800D49E2-DA84-FCED-D10A-4523857E145E}"/>
                  </a:ext>
                </a:extLst>
              </p:cNvPr>
              <p:cNvSpPr/>
              <p:nvPr/>
            </p:nvSpPr>
            <p:spPr>
              <a:xfrm>
                <a:off x="470365" y="1624619"/>
                <a:ext cx="4897175" cy="971923"/>
              </a:xfrm>
              <a:prstGeom prst="roundRect">
                <a:avLst>
                  <a:gd name="adj" fmla="val 6715"/>
                </a:avLst>
              </a:prstGeom>
              <a:no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18" name="TextBox 17">
                <a:extLst>
                  <a:ext uri="{FF2B5EF4-FFF2-40B4-BE49-F238E27FC236}">
                    <a16:creationId xmlns:a16="http://schemas.microsoft.com/office/drawing/2014/main" id="{9F3707AD-0191-F288-4558-4DFFD2828C31}"/>
                  </a:ext>
                </a:extLst>
              </p:cNvPr>
              <p:cNvSpPr txBox="1"/>
              <p:nvPr/>
            </p:nvSpPr>
            <p:spPr>
              <a:xfrm>
                <a:off x="557628" y="1798153"/>
                <a:ext cx="4739716" cy="276999"/>
              </a:xfrm>
              <a:prstGeom prst="rect">
                <a:avLst/>
              </a:prstGeom>
              <a:noFill/>
            </p:spPr>
            <p:txBody>
              <a:bodyPr wrap="square">
                <a:spAutoFit/>
              </a:bodyPr>
              <a:lstStyle/>
              <a:p>
                <a:r>
                  <a:rPr lang="fr-CH" sz="1200" b="1">
                    <a:effectLst/>
                    <a:latin typeface="Arial" panose="020B0604020202020204" pitchFamily="34" charset="0"/>
                    <a:cs typeface="Arial" panose="020B0604020202020204" pitchFamily="34" charset="0"/>
                  </a:rPr>
                  <a:t>7-metabolite model </a:t>
                </a:r>
                <a:r>
                  <a:rPr lang="fr-CH" sz="1200" b="1" err="1">
                    <a:effectLst/>
                    <a:latin typeface="Arial" panose="020B0604020202020204" pitchFamily="34" charset="0"/>
                    <a:cs typeface="Arial" panose="020B0604020202020204" pitchFamily="34" charset="0"/>
                  </a:rPr>
                  <a:t>predicts</a:t>
                </a:r>
                <a:r>
                  <a:rPr lang="fr-CH" sz="1200" b="1">
                    <a:effectLst/>
                    <a:latin typeface="Arial" panose="020B0604020202020204" pitchFamily="34" charset="0"/>
                    <a:cs typeface="Arial" panose="020B0604020202020204" pitchFamily="34" charset="0"/>
                  </a:rPr>
                  <a:t> CCA </a:t>
                </a:r>
                <a:r>
                  <a:rPr lang="fr-CH" sz="1200" b="1" err="1">
                    <a:effectLst/>
                    <a:latin typeface="Arial" panose="020B0604020202020204" pitchFamily="34" charset="0"/>
                    <a:cs typeface="Arial" panose="020B0604020202020204" pitchFamily="34" charset="0"/>
                  </a:rPr>
                  <a:t>development</a:t>
                </a:r>
                <a:r>
                  <a:rPr lang="fr-CH" sz="1200" b="1">
                    <a:effectLst/>
                    <a:latin typeface="Arial" panose="020B0604020202020204" pitchFamily="34" charset="0"/>
                    <a:cs typeface="Arial" panose="020B0604020202020204" pitchFamily="34" charset="0"/>
                  </a:rPr>
                  <a:t> in PSC patients</a:t>
                </a:r>
                <a:endParaRPr lang="fr-CH" sz="1200" b="1">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9187A705-F58B-3BDA-3179-14F01EBBA1BE}"/>
                </a:ext>
              </a:extLst>
            </p:cNvPr>
            <p:cNvGrpSpPr/>
            <p:nvPr/>
          </p:nvGrpSpPr>
          <p:grpSpPr>
            <a:xfrm>
              <a:off x="601404" y="4740864"/>
              <a:ext cx="2256095" cy="342000"/>
              <a:chOff x="1670461" y="1486193"/>
              <a:chExt cx="1664328" cy="342000"/>
            </a:xfrm>
          </p:grpSpPr>
          <p:sp>
            <p:nvSpPr>
              <p:cNvPr id="24" name="Rectangle: Rounded Corners 23">
                <a:extLst>
                  <a:ext uri="{FF2B5EF4-FFF2-40B4-BE49-F238E27FC236}">
                    <a16:creationId xmlns:a16="http://schemas.microsoft.com/office/drawing/2014/main" id="{F8C1E318-1918-12A2-215C-44A864FE36D4}"/>
                  </a:ext>
                </a:extLst>
              </p:cNvPr>
              <p:cNvSpPr/>
              <p:nvPr/>
            </p:nvSpPr>
            <p:spPr>
              <a:xfrm>
                <a:off x="1670461" y="1486193"/>
                <a:ext cx="1664328" cy="342000"/>
              </a:xfrm>
              <a:prstGeom prst="roundRect">
                <a:avLst>
                  <a:gd name="adj" fmla="val 6715"/>
                </a:avLst>
              </a:prstGeom>
              <a:solidFill>
                <a:srgbClr val="F0D5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66" name="TextBox 65">
                <a:extLst>
                  <a:ext uri="{FF2B5EF4-FFF2-40B4-BE49-F238E27FC236}">
                    <a16:creationId xmlns:a16="http://schemas.microsoft.com/office/drawing/2014/main" id="{99BDE847-B412-885B-0A67-21B553EF902D}"/>
                  </a:ext>
                </a:extLst>
              </p:cNvPr>
              <p:cNvSpPr txBox="1"/>
              <p:nvPr/>
            </p:nvSpPr>
            <p:spPr>
              <a:xfrm>
                <a:off x="1768115" y="1537251"/>
                <a:ext cx="1462477" cy="276999"/>
              </a:xfrm>
              <a:prstGeom prst="rect">
                <a:avLst/>
              </a:prstGeom>
              <a:noFill/>
            </p:spPr>
            <p:txBody>
              <a:bodyPr wrap="square">
                <a:spAutoFit/>
              </a:bodyPr>
              <a:lstStyle/>
              <a:p>
                <a:pPr algn="ctr"/>
                <a:r>
                  <a:rPr lang="en-US" sz="1200" b="1">
                    <a:solidFill>
                      <a:srgbClr val="E61461"/>
                    </a:solidFill>
                    <a:latin typeface="Arial" panose="020B0604020202020204" pitchFamily="34" charset="0"/>
                    <a:cs typeface="Arial" panose="020B0604020202020204" pitchFamily="34" charset="0"/>
                  </a:rPr>
                  <a:t>Prediction of CCA</a:t>
                </a:r>
              </a:p>
            </p:txBody>
          </p:sp>
        </p:grpSp>
        <p:sp>
          <p:nvSpPr>
            <p:cNvPr id="69" name="TextBox 68">
              <a:extLst>
                <a:ext uri="{FF2B5EF4-FFF2-40B4-BE49-F238E27FC236}">
                  <a16:creationId xmlns:a16="http://schemas.microsoft.com/office/drawing/2014/main" id="{1E84385E-A9CD-2DFC-EBD1-D0BFB78C4753}"/>
                </a:ext>
              </a:extLst>
            </p:cNvPr>
            <p:cNvSpPr txBox="1"/>
            <p:nvPr/>
          </p:nvSpPr>
          <p:spPr>
            <a:xfrm>
              <a:off x="699059" y="5446622"/>
              <a:ext cx="3550823" cy="461665"/>
            </a:xfrm>
            <a:prstGeom prst="rect">
              <a:avLst/>
            </a:prstGeom>
            <a:noFill/>
          </p:spPr>
          <p:txBody>
            <a:bodyPr wrap="square">
              <a:spAutoFit/>
            </a:bodyPr>
            <a:lstStyle/>
            <a:p>
              <a:r>
                <a:rPr lang="en-US" sz="1200">
                  <a:effectLst/>
                  <a:latin typeface="Arial" panose="020B0604020202020204" pitchFamily="34" charset="0"/>
                  <a:cs typeface="Arial" panose="020B0604020202020204" pitchFamily="34" charset="0"/>
                </a:rPr>
                <a:t>PPV: 83% (discovery), 73% (validation)</a:t>
              </a:r>
            </a:p>
            <a:p>
              <a:r>
                <a:rPr lang="en-US" sz="1200">
                  <a:latin typeface="Arial" panose="020B0604020202020204" pitchFamily="34" charset="0"/>
                  <a:cs typeface="Arial" panose="020B0604020202020204" pitchFamily="34" charset="0"/>
                </a:rPr>
                <a:t>Detected up to 8 years before clinical diagnosis</a:t>
              </a:r>
              <a:endParaRPr lang="fr-CH" sz="1200">
                <a:latin typeface="Arial" panose="020B0604020202020204" pitchFamily="34" charset="0"/>
                <a:cs typeface="Arial" panose="020B0604020202020204" pitchFamily="34" charset="0"/>
              </a:endParaRPr>
            </a:p>
          </p:txBody>
        </p:sp>
        <p:pic>
          <p:nvPicPr>
            <p:cNvPr id="84" name="Graphic 83" descr="Hourglass Full with solid fill">
              <a:extLst>
                <a:ext uri="{FF2B5EF4-FFF2-40B4-BE49-F238E27FC236}">
                  <a16:creationId xmlns:a16="http://schemas.microsoft.com/office/drawing/2014/main" id="{E36F33D0-6867-3AC0-C9C0-F65095449F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3657" y="4761527"/>
              <a:ext cx="276150" cy="276150"/>
            </a:xfrm>
            <a:prstGeom prst="rect">
              <a:avLst/>
            </a:prstGeom>
          </p:spPr>
        </p:pic>
      </p:grpSp>
      <p:pic>
        <p:nvPicPr>
          <p:cNvPr id="15" name="Graphic 14" descr="Home with solid fill">
            <a:hlinkClick r:id="rId8" action="ppaction://hlinksldjump"/>
            <a:extLst>
              <a:ext uri="{FF2B5EF4-FFF2-40B4-BE49-F238E27FC236}">
                <a16:creationId xmlns:a16="http://schemas.microsoft.com/office/drawing/2014/main" id="{5120063E-BA5F-338A-CC2E-50A72A70A8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211637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4AFC9-DB20-63F3-A3FB-B6F5D50577D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9BDD48C-059D-1EEA-FC40-58F0EA3DA81E}"/>
              </a:ext>
            </a:extLst>
          </p:cNvPr>
          <p:cNvSpPr/>
          <p:nvPr/>
        </p:nvSpPr>
        <p:spPr>
          <a:xfrm>
            <a:off x="352425" y="832388"/>
            <a:ext cx="3867889" cy="5464503"/>
          </a:xfrm>
          <a:prstGeom prst="roundRect">
            <a:avLst>
              <a:gd name="adj" fmla="val 1832"/>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6D29C76B-728B-13CD-22F9-E53B0DD13768}"/>
              </a:ext>
            </a:extLst>
          </p:cNvPr>
          <p:cNvSpPr/>
          <p:nvPr/>
        </p:nvSpPr>
        <p:spPr>
          <a:xfrm>
            <a:off x="515507"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Background and </a:t>
            </a:r>
            <a:r>
              <a:rPr lang="fr-CH" b="1" i="0" err="1">
                <a:solidFill>
                  <a:schemeClr val="bg1"/>
                </a:solidFill>
                <a:effectLst/>
                <a:latin typeface="Arial" panose="020B0604020202020204" pitchFamily="34" charset="0"/>
              </a:rPr>
              <a:t>Aims</a:t>
            </a:r>
            <a:endParaRPr lang="en-US" b="1" i="0">
              <a:solidFill>
                <a:schemeClr val="bg1"/>
              </a:solidFill>
              <a:effectLst/>
            </a:endParaRPr>
          </a:p>
        </p:txBody>
      </p:sp>
      <p:sp>
        <p:nvSpPr>
          <p:cNvPr id="12" name="Title 1">
            <a:extLst>
              <a:ext uri="{FF2B5EF4-FFF2-40B4-BE49-F238E27FC236}">
                <a16:creationId xmlns:a16="http://schemas.microsoft.com/office/drawing/2014/main" id="{E38801E9-9649-C031-FDCA-FB50FB1145CB}"/>
              </a:ext>
            </a:extLst>
          </p:cNvPr>
          <p:cNvSpPr txBox="1">
            <a:spLocks/>
          </p:cNvSpPr>
          <p:nvPr/>
        </p:nvSpPr>
        <p:spPr>
          <a:xfrm>
            <a:off x="984034" y="-124035"/>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800" b="1" kern="0">
                <a:latin typeface="Arial" panose="020B0604020202020204" pitchFamily="34" charset="0"/>
                <a:ea typeface="Times New Roman" panose="02020603050405020304" pitchFamily="18" charset="0"/>
              </a:rPr>
              <a:t>TOP-107 </a:t>
            </a:r>
          </a:p>
          <a:p>
            <a:r>
              <a:rPr lang="en-US" sz="1800">
                <a:latin typeface="Arial" panose="020B0604020202020204" pitchFamily="34" charset="0"/>
                <a:ea typeface="Times New Roman" panose="02020603050405020304" pitchFamily="18" charset="0"/>
              </a:rPr>
              <a:t>Machine learning approaches for hepatocellular carcinoma risk stratification across various </a:t>
            </a:r>
            <a:r>
              <a:rPr lang="en-US" sz="1800" err="1">
                <a:latin typeface="Arial" panose="020B0604020202020204" pitchFamily="34" charset="0"/>
                <a:ea typeface="Times New Roman" panose="02020603050405020304" pitchFamily="18" charset="0"/>
              </a:rPr>
              <a:t>aetiologies</a:t>
            </a:r>
            <a:r>
              <a:rPr lang="en-US" sz="1800">
                <a:latin typeface="Arial" panose="020B0604020202020204" pitchFamily="34" charset="0"/>
                <a:ea typeface="Times New Roman" panose="02020603050405020304" pitchFamily="18" charset="0"/>
              </a:rPr>
              <a:t> </a:t>
            </a:r>
            <a:endParaRPr lang="en-US"/>
          </a:p>
        </p:txBody>
      </p:sp>
      <p:sp>
        <p:nvSpPr>
          <p:cNvPr id="77" name="Rectangle: Rounded Corners 76">
            <a:extLst>
              <a:ext uri="{FF2B5EF4-FFF2-40B4-BE49-F238E27FC236}">
                <a16:creationId xmlns:a16="http://schemas.microsoft.com/office/drawing/2014/main" id="{BC821B3A-5AF6-792A-8A60-8BA2A256C4E5}"/>
              </a:ext>
            </a:extLst>
          </p:cNvPr>
          <p:cNvSpPr/>
          <p:nvPr/>
        </p:nvSpPr>
        <p:spPr>
          <a:xfrm>
            <a:off x="4383396" y="835355"/>
            <a:ext cx="7456179" cy="5461536"/>
          </a:xfrm>
          <a:prstGeom prst="roundRect">
            <a:avLst>
              <a:gd name="adj" fmla="val 1581"/>
            </a:avLst>
          </a:prstGeom>
          <a:no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78" name="Rectangle: Rounded Corners 77">
            <a:extLst>
              <a:ext uri="{FF2B5EF4-FFF2-40B4-BE49-F238E27FC236}">
                <a16:creationId xmlns:a16="http://schemas.microsoft.com/office/drawing/2014/main" id="{6462515E-58FE-26AD-B3FC-5BBC30851A91}"/>
              </a:ext>
            </a:extLst>
          </p:cNvPr>
          <p:cNvSpPr/>
          <p:nvPr/>
        </p:nvSpPr>
        <p:spPr>
          <a:xfrm>
            <a:off x="4558819" y="925460"/>
            <a:ext cx="2684893" cy="316940"/>
          </a:xfrm>
          <a:prstGeom prst="roundRect">
            <a:avLst/>
          </a:prstGeom>
          <a:solidFill>
            <a:srgbClr val="E61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CH" b="1" i="0">
                <a:solidFill>
                  <a:schemeClr val="bg1"/>
                </a:solidFill>
                <a:effectLst/>
                <a:latin typeface="Arial" panose="020B0604020202020204" pitchFamily="34" charset="0"/>
              </a:rPr>
              <a:t>Methods</a:t>
            </a:r>
            <a:endParaRPr lang="en-US" b="1" i="0">
              <a:solidFill>
                <a:schemeClr val="bg1"/>
              </a:solidFill>
              <a:effectLst/>
            </a:endParaRPr>
          </a:p>
        </p:txBody>
      </p:sp>
      <p:sp>
        <p:nvSpPr>
          <p:cNvPr id="83" name="TextBox 82">
            <a:extLst>
              <a:ext uri="{FF2B5EF4-FFF2-40B4-BE49-F238E27FC236}">
                <a16:creationId xmlns:a16="http://schemas.microsoft.com/office/drawing/2014/main" id="{F0B9BE11-9BEF-E40E-18C8-93D4BF36E03A}"/>
              </a:ext>
            </a:extLst>
          </p:cNvPr>
          <p:cNvSpPr txBox="1"/>
          <p:nvPr/>
        </p:nvSpPr>
        <p:spPr>
          <a:xfrm>
            <a:off x="515507" y="1335472"/>
            <a:ext cx="3538896" cy="3002360"/>
          </a:xfrm>
          <a:prstGeom prst="rect">
            <a:avLst/>
          </a:prstGeom>
          <a:noFill/>
        </p:spPr>
        <p:txBody>
          <a:bodyPr wrap="square">
            <a:spAutoFit/>
          </a:bodyPr>
          <a:lstStyle/>
          <a:p>
            <a:pPr>
              <a:lnSpc>
                <a:spcPct val="115000"/>
              </a:lnSpc>
              <a:spcAft>
                <a:spcPts val="800"/>
              </a:spcAft>
            </a:pPr>
            <a:r>
              <a:rPr lang="en-US" sz="1600" kern="100">
                <a:effectLst/>
                <a:latin typeface="Arial" panose="020B0604020202020204" pitchFamily="34" charset="0"/>
                <a:ea typeface="Aptos" panose="020B0004020202020204" pitchFamily="34" charset="0"/>
                <a:cs typeface="Arial" panose="020B0604020202020204" pitchFamily="34" charset="0"/>
              </a:rPr>
              <a:t>New tools for HCC early detection are only cost-effective for patients with a high annual incidence exceeding 2%.</a:t>
            </a:r>
          </a:p>
          <a:p>
            <a:pPr>
              <a:lnSpc>
                <a:spcPct val="115000"/>
              </a:lnSpc>
              <a:spcAft>
                <a:spcPts val="800"/>
              </a:spcAft>
            </a:pPr>
            <a:r>
              <a:rPr lang="en-US" sz="1600" b="1" kern="100">
                <a:solidFill>
                  <a:schemeClr val="accent4"/>
                </a:solidFill>
                <a:effectLst/>
                <a:latin typeface="Arial" panose="020B0604020202020204" pitchFamily="34" charset="0"/>
                <a:ea typeface="Aptos" panose="020B0004020202020204" pitchFamily="34" charset="0"/>
                <a:cs typeface="Arial" panose="020B0604020202020204" pitchFamily="34" charset="0"/>
              </a:rPr>
              <a:t>Aim: </a:t>
            </a:r>
            <a:r>
              <a:rPr lang="en-US" sz="1600" kern="100">
                <a:latin typeface="Arial" panose="020B0604020202020204" pitchFamily="34" charset="0"/>
                <a:ea typeface="Aptos" panose="020B0004020202020204" pitchFamily="34" charset="0"/>
                <a:cs typeface="Arial" panose="020B0604020202020204" pitchFamily="34" charset="0"/>
              </a:rPr>
              <a:t>T</a:t>
            </a:r>
            <a:r>
              <a:rPr lang="en-US" sz="1600" kern="100">
                <a:effectLst/>
                <a:latin typeface="Arial" panose="020B0604020202020204" pitchFamily="34" charset="0"/>
                <a:ea typeface="Aptos" panose="020B0004020202020204" pitchFamily="34" charset="0"/>
                <a:cs typeface="Arial" panose="020B0604020202020204" pitchFamily="34" charset="0"/>
              </a:rPr>
              <a:t>o develop Machine Learning (ML) models for risk stratification of HCC in prospective cohorts of patients with compensated cirrhosis and to compare their performance to traditional scoring systems. </a:t>
            </a:r>
          </a:p>
        </p:txBody>
      </p:sp>
      <p:sp>
        <p:nvSpPr>
          <p:cNvPr id="9" name="TextBox 8">
            <a:extLst>
              <a:ext uri="{FF2B5EF4-FFF2-40B4-BE49-F238E27FC236}">
                <a16:creationId xmlns:a16="http://schemas.microsoft.com/office/drawing/2014/main" id="{1385599D-F8A8-14D8-5184-BB95026266D1}"/>
              </a:ext>
            </a:extLst>
          </p:cNvPr>
          <p:cNvSpPr txBox="1"/>
          <p:nvPr/>
        </p:nvSpPr>
        <p:spPr>
          <a:xfrm>
            <a:off x="5525823" y="1305646"/>
            <a:ext cx="5015659" cy="523220"/>
          </a:xfrm>
          <a:prstGeom prst="rect">
            <a:avLst/>
          </a:prstGeom>
          <a:noFill/>
        </p:spPr>
        <p:txBody>
          <a:bodyPr wrap="square">
            <a:spAutoFit/>
          </a:bodyPr>
          <a:lstStyle/>
          <a:p>
            <a:pPr algn="ctr"/>
            <a:r>
              <a:rPr lang="en-US" sz="1400" b="1">
                <a:solidFill>
                  <a:schemeClr val="accent4"/>
                </a:solidFill>
                <a:latin typeface="Arial" panose="020B0604020202020204" pitchFamily="34" charset="0"/>
                <a:cs typeface="Arial" panose="020B0604020202020204" pitchFamily="34" charset="0"/>
              </a:rPr>
              <a:t>Data collected from the HCC 2000 trial, the ANRS CO12 </a:t>
            </a:r>
            <a:r>
              <a:rPr lang="en-US" sz="1400" b="1" err="1">
                <a:solidFill>
                  <a:schemeClr val="accent4"/>
                </a:solidFill>
                <a:latin typeface="Arial" panose="020B0604020202020204" pitchFamily="34" charset="0"/>
                <a:cs typeface="Arial" panose="020B0604020202020204" pitchFamily="34" charset="0"/>
              </a:rPr>
              <a:t>CirVir</a:t>
            </a:r>
            <a:r>
              <a:rPr lang="en-US" sz="1400" b="1">
                <a:solidFill>
                  <a:schemeClr val="accent4"/>
                </a:solidFill>
                <a:latin typeface="Arial" panose="020B0604020202020204" pitchFamily="34" charset="0"/>
                <a:cs typeface="Arial" panose="020B0604020202020204" pitchFamily="34" charset="0"/>
              </a:rPr>
              <a:t> and CO22 </a:t>
            </a:r>
            <a:r>
              <a:rPr lang="en-US" sz="1400" b="1" err="1">
                <a:solidFill>
                  <a:schemeClr val="accent4"/>
                </a:solidFill>
                <a:latin typeface="Arial" panose="020B0604020202020204" pitchFamily="34" charset="0"/>
                <a:cs typeface="Arial" panose="020B0604020202020204" pitchFamily="34" charset="0"/>
              </a:rPr>
              <a:t>Hepather</a:t>
            </a:r>
            <a:r>
              <a:rPr lang="en-US" sz="1400" b="1">
                <a:solidFill>
                  <a:schemeClr val="accent4"/>
                </a:solidFill>
                <a:latin typeface="Arial" panose="020B0604020202020204" pitchFamily="34" charset="0"/>
                <a:cs typeface="Arial" panose="020B0604020202020204" pitchFamily="34" charset="0"/>
              </a:rPr>
              <a:t> cohorts, and CIRRAL cohort.</a:t>
            </a:r>
          </a:p>
        </p:txBody>
      </p:sp>
      <p:grpSp>
        <p:nvGrpSpPr>
          <p:cNvPr id="27" name="Group 26">
            <a:extLst>
              <a:ext uri="{FF2B5EF4-FFF2-40B4-BE49-F238E27FC236}">
                <a16:creationId xmlns:a16="http://schemas.microsoft.com/office/drawing/2014/main" id="{9D4CCF33-4B01-1BA6-F412-81CC87D95FDD}"/>
              </a:ext>
            </a:extLst>
          </p:cNvPr>
          <p:cNvGrpSpPr/>
          <p:nvPr/>
        </p:nvGrpSpPr>
        <p:grpSpPr>
          <a:xfrm>
            <a:off x="5048541" y="1915281"/>
            <a:ext cx="5847292" cy="1419217"/>
            <a:chOff x="5437235" y="2009783"/>
            <a:chExt cx="5847292" cy="1419217"/>
          </a:xfrm>
        </p:grpSpPr>
        <p:grpSp>
          <p:nvGrpSpPr>
            <p:cNvPr id="2" name="Group 1">
              <a:extLst>
                <a:ext uri="{FF2B5EF4-FFF2-40B4-BE49-F238E27FC236}">
                  <a16:creationId xmlns:a16="http://schemas.microsoft.com/office/drawing/2014/main" id="{A02AE341-F952-4879-58E7-158E7BD61FC3}"/>
                </a:ext>
              </a:extLst>
            </p:cNvPr>
            <p:cNvGrpSpPr/>
            <p:nvPr/>
          </p:nvGrpSpPr>
          <p:grpSpPr>
            <a:xfrm>
              <a:off x="5437235" y="2009783"/>
              <a:ext cx="5847292" cy="1419217"/>
              <a:chOff x="-512815" y="3968566"/>
              <a:chExt cx="5847292" cy="1419217"/>
            </a:xfrm>
          </p:grpSpPr>
          <p:sp>
            <p:nvSpPr>
              <p:cNvPr id="3" name="Rectangle: Rounded Corners 2">
                <a:extLst>
                  <a:ext uri="{FF2B5EF4-FFF2-40B4-BE49-F238E27FC236}">
                    <a16:creationId xmlns:a16="http://schemas.microsoft.com/office/drawing/2014/main" id="{92BB762D-1B53-1C07-ADFA-45A6F5CA7FC1}"/>
                  </a:ext>
                </a:extLst>
              </p:cNvPr>
              <p:cNvSpPr/>
              <p:nvPr/>
            </p:nvSpPr>
            <p:spPr>
              <a:xfrm>
                <a:off x="-512815" y="3968566"/>
                <a:ext cx="5847292" cy="1419217"/>
              </a:xfrm>
              <a:prstGeom prst="roundRect">
                <a:avLst>
                  <a:gd name="adj" fmla="val 3276"/>
                </a:avLst>
              </a:prstGeom>
              <a:solidFill>
                <a:srgbClr val="F0D5E0">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5" name="TextBox 4">
                <a:extLst>
                  <a:ext uri="{FF2B5EF4-FFF2-40B4-BE49-F238E27FC236}">
                    <a16:creationId xmlns:a16="http://schemas.microsoft.com/office/drawing/2014/main" id="{A310E767-EFE2-D5DF-D496-92B171337ECE}"/>
                  </a:ext>
                </a:extLst>
              </p:cNvPr>
              <p:cNvSpPr txBox="1"/>
              <p:nvPr/>
            </p:nvSpPr>
            <p:spPr>
              <a:xfrm>
                <a:off x="-247098" y="4009366"/>
                <a:ext cx="5438790" cy="461665"/>
              </a:xfrm>
              <a:prstGeom prst="rect">
                <a:avLst/>
              </a:prstGeom>
              <a:noFill/>
            </p:spPr>
            <p:txBody>
              <a:bodyPr wrap="square">
                <a:spAutoFit/>
              </a:bodyPr>
              <a:lstStyle/>
              <a:p>
                <a:pPr marR="0"/>
                <a:r>
                  <a:rPr lang="en-US" sz="1200" b="1">
                    <a:solidFill>
                      <a:schemeClr val="accent4"/>
                    </a:solidFill>
                    <a:latin typeface="Arial" panose="020B0604020202020204" pitchFamily="34" charset="0"/>
                    <a:cs typeface="Arial" panose="020B0604020202020204" pitchFamily="34" charset="0"/>
                  </a:rPr>
                  <a:t>3671 patients </a:t>
                </a:r>
                <a:r>
                  <a:rPr lang="en-US" sz="1200">
                    <a:solidFill>
                      <a:schemeClr val="accent4"/>
                    </a:solidFill>
                    <a:latin typeface="Arial" panose="020B0604020202020204" pitchFamily="34" charset="0"/>
                    <a:cs typeface="Arial" panose="020B0604020202020204" pitchFamily="34" charset="0"/>
                  </a:rPr>
                  <a:t>either non-viral cirrhosis or cirrhosis related to resolved HCV or controlled HBV) who had undergone semiannual ultrasound surveillance.</a:t>
                </a:r>
              </a:p>
            </p:txBody>
          </p:sp>
        </p:grpSp>
        <p:grpSp>
          <p:nvGrpSpPr>
            <p:cNvPr id="26" name="Group 25">
              <a:extLst>
                <a:ext uri="{FF2B5EF4-FFF2-40B4-BE49-F238E27FC236}">
                  <a16:creationId xmlns:a16="http://schemas.microsoft.com/office/drawing/2014/main" id="{6D5A08D1-0A54-AEAC-6222-7421B3EA56ED}"/>
                </a:ext>
              </a:extLst>
            </p:cNvPr>
            <p:cNvGrpSpPr/>
            <p:nvPr/>
          </p:nvGrpSpPr>
          <p:grpSpPr>
            <a:xfrm>
              <a:off x="6024547" y="2625203"/>
              <a:ext cx="2298049" cy="682622"/>
              <a:chOff x="5791240" y="2625206"/>
              <a:chExt cx="2298049" cy="682622"/>
            </a:xfrm>
          </p:grpSpPr>
          <p:grpSp>
            <p:nvGrpSpPr>
              <p:cNvPr id="10" name="Group 9">
                <a:extLst>
                  <a:ext uri="{FF2B5EF4-FFF2-40B4-BE49-F238E27FC236}">
                    <a16:creationId xmlns:a16="http://schemas.microsoft.com/office/drawing/2014/main" id="{C8F4F545-8BB2-4A21-AA71-CB4CD854F5AE}"/>
                  </a:ext>
                </a:extLst>
              </p:cNvPr>
              <p:cNvGrpSpPr/>
              <p:nvPr/>
            </p:nvGrpSpPr>
            <p:grpSpPr>
              <a:xfrm>
                <a:off x="5791240" y="2625206"/>
                <a:ext cx="2298049" cy="682622"/>
                <a:chOff x="2781700" y="4602141"/>
                <a:chExt cx="1778388" cy="609990"/>
              </a:xfrm>
            </p:grpSpPr>
            <p:sp>
              <p:nvSpPr>
                <p:cNvPr id="11" name="Rectangle: Rounded Corners 10">
                  <a:extLst>
                    <a:ext uri="{FF2B5EF4-FFF2-40B4-BE49-F238E27FC236}">
                      <a16:creationId xmlns:a16="http://schemas.microsoft.com/office/drawing/2014/main" id="{70B0EE6D-F38F-E1D7-FEE0-359ED080F145}"/>
                    </a:ext>
                  </a:extLst>
                </p:cNvPr>
                <p:cNvSpPr/>
                <p:nvPr/>
              </p:nvSpPr>
              <p:spPr>
                <a:xfrm>
                  <a:off x="2781700" y="4602141"/>
                  <a:ext cx="1778388" cy="609990"/>
                </a:xfrm>
                <a:prstGeom prst="roundRect">
                  <a:avLst>
                    <a:gd name="adj" fmla="val 6715"/>
                  </a:avLst>
                </a:prstGeom>
                <a:solidFill>
                  <a:schemeClr val="bg1"/>
                </a:solidFill>
                <a:ln>
                  <a:solidFill>
                    <a:srgbClr val="B357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rgbClr val="826B6A"/>
                    </a:solidFill>
                    <a:effectLst/>
                  </a:endParaRPr>
                </a:p>
              </p:txBody>
            </p:sp>
            <p:sp>
              <p:nvSpPr>
                <p:cNvPr id="13" name="Content Placeholder 2">
                  <a:extLst>
                    <a:ext uri="{FF2B5EF4-FFF2-40B4-BE49-F238E27FC236}">
                      <a16:creationId xmlns:a16="http://schemas.microsoft.com/office/drawing/2014/main" id="{844D5C9F-62FE-32AF-D58B-6D1F3D91A43C}"/>
                    </a:ext>
                  </a:extLst>
                </p:cNvPr>
                <p:cNvSpPr txBox="1">
                  <a:spLocks/>
                </p:cNvSpPr>
                <p:nvPr/>
              </p:nvSpPr>
              <p:spPr>
                <a:xfrm>
                  <a:off x="3094400" y="4745933"/>
                  <a:ext cx="1322071" cy="4661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a:solidFill>
                        <a:srgbClr val="B3576D"/>
                      </a:solidFill>
                      <a:latin typeface="Arial" panose="020B0604020202020204" pitchFamily="34" charset="0"/>
                      <a:cs typeface="Arial" panose="020B0604020202020204" pitchFamily="34" charset="0"/>
                    </a:rPr>
                    <a:t>Training</a:t>
                  </a:r>
                  <a:r>
                    <a:rPr lang="en-US" sz="1200" b="1">
                      <a:solidFill>
                        <a:schemeClr val="accent4"/>
                      </a:solidFill>
                      <a:latin typeface="Arial" panose="020B0604020202020204" pitchFamily="34" charset="0"/>
                      <a:cs typeface="Arial" panose="020B0604020202020204" pitchFamily="34" charset="0"/>
                    </a:rPr>
                    <a:t> </a:t>
                  </a:r>
                  <a:r>
                    <a:rPr lang="en-US" sz="1200" b="1">
                      <a:solidFill>
                        <a:srgbClr val="B3576D"/>
                      </a:solidFill>
                      <a:latin typeface="Arial" panose="020B0604020202020204" pitchFamily="34" charset="0"/>
                      <a:cs typeface="Arial" panose="020B0604020202020204" pitchFamily="34" charset="0"/>
                    </a:rPr>
                    <a:t>Group</a:t>
                  </a:r>
                </a:p>
                <a:p>
                  <a:pPr marL="0" indent="0" algn="ctr">
                    <a:spcBef>
                      <a:spcPts val="0"/>
                    </a:spcBef>
                    <a:buClr>
                      <a:srgbClr val="004B87"/>
                    </a:buClr>
                    <a:buFont typeface="Arial" panose="020B0604020202020204" pitchFamily="34" charset="0"/>
                    <a:buNone/>
                    <a:defRPr/>
                  </a:pPr>
                  <a:r>
                    <a:rPr lang="en-US" sz="1200">
                      <a:solidFill>
                        <a:srgbClr val="B3576D"/>
                      </a:solidFill>
                      <a:latin typeface="Arial" panose="020B0604020202020204" pitchFamily="34" charset="0"/>
                      <a:cs typeface="Arial" panose="020B0604020202020204" pitchFamily="34" charset="0"/>
                    </a:rPr>
                    <a:t>(n = 2447)</a:t>
                  </a:r>
                </a:p>
                <a:p>
                  <a:pPr marL="0" indent="0" algn="ctr">
                    <a:spcBef>
                      <a:spcPts val="0"/>
                    </a:spcBef>
                    <a:buClr>
                      <a:srgbClr val="004B87"/>
                    </a:buClr>
                    <a:buFont typeface="Arial" panose="020B0604020202020204" pitchFamily="34" charset="0"/>
                    <a:buNone/>
                    <a:defRPr/>
                  </a:pPr>
                  <a:endParaRPr lang="en-US" sz="1200" b="1">
                    <a:solidFill>
                      <a:schemeClr val="accent4"/>
                    </a:solidFill>
                    <a:latin typeface="Arial" panose="020B0604020202020204" pitchFamily="34" charset="0"/>
                    <a:cs typeface="Arial" panose="020B0604020202020204" pitchFamily="34" charset="0"/>
                  </a:endParaRPr>
                </a:p>
              </p:txBody>
            </p:sp>
          </p:grpSp>
          <p:pic>
            <p:nvPicPr>
              <p:cNvPr id="7" name="Graphic 6" descr="Group of men with solid fill">
                <a:extLst>
                  <a:ext uri="{FF2B5EF4-FFF2-40B4-BE49-F238E27FC236}">
                    <a16:creationId xmlns:a16="http://schemas.microsoft.com/office/drawing/2014/main" id="{DB974406-8CCF-EBC9-D539-4041723BEA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9438" y="2686023"/>
                <a:ext cx="461665" cy="461665"/>
              </a:xfrm>
              <a:prstGeom prst="rect">
                <a:avLst/>
              </a:prstGeom>
            </p:spPr>
          </p:pic>
        </p:grpSp>
        <p:grpSp>
          <p:nvGrpSpPr>
            <p:cNvPr id="25" name="Group 24">
              <a:extLst>
                <a:ext uri="{FF2B5EF4-FFF2-40B4-BE49-F238E27FC236}">
                  <a16:creationId xmlns:a16="http://schemas.microsoft.com/office/drawing/2014/main" id="{434E3B91-BB7B-D1E1-E95C-BA08F115DA01}"/>
                </a:ext>
              </a:extLst>
            </p:cNvPr>
            <p:cNvGrpSpPr/>
            <p:nvPr/>
          </p:nvGrpSpPr>
          <p:grpSpPr>
            <a:xfrm>
              <a:off x="8670026" y="2625203"/>
              <a:ext cx="2298049" cy="682622"/>
              <a:chOff x="8360881" y="2625203"/>
              <a:chExt cx="2298049" cy="682622"/>
            </a:xfrm>
          </p:grpSpPr>
          <p:grpSp>
            <p:nvGrpSpPr>
              <p:cNvPr id="16" name="Group 15">
                <a:extLst>
                  <a:ext uri="{FF2B5EF4-FFF2-40B4-BE49-F238E27FC236}">
                    <a16:creationId xmlns:a16="http://schemas.microsoft.com/office/drawing/2014/main" id="{D53C57A2-BA28-FDD8-5BD1-F703C59D0FFA}"/>
                  </a:ext>
                </a:extLst>
              </p:cNvPr>
              <p:cNvGrpSpPr/>
              <p:nvPr/>
            </p:nvGrpSpPr>
            <p:grpSpPr>
              <a:xfrm>
                <a:off x="8360881" y="2625203"/>
                <a:ext cx="2298049" cy="682622"/>
                <a:chOff x="2781700" y="4602141"/>
                <a:chExt cx="1778388" cy="609990"/>
              </a:xfrm>
            </p:grpSpPr>
            <p:sp>
              <p:nvSpPr>
                <p:cNvPr id="22" name="Rectangle: Rounded Corners 21">
                  <a:extLst>
                    <a:ext uri="{FF2B5EF4-FFF2-40B4-BE49-F238E27FC236}">
                      <a16:creationId xmlns:a16="http://schemas.microsoft.com/office/drawing/2014/main" id="{755BC0C1-7915-56CF-7B4C-A471F3B16CEC}"/>
                    </a:ext>
                  </a:extLst>
                </p:cNvPr>
                <p:cNvSpPr/>
                <p:nvPr/>
              </p:nvSpPr>
              <p:spPr>
                <a:xfrm>
                  <a:off x="2781700" y="4602141"/>
                  <a:ext cx="1778388" cy="609990"/>
                </a:xfrm>
                <a:prstGeom prst="roundRect">
                  <a:avLst>
                    <a:gd name="adj" fmla="val 6715"/>
                  </a:avLst>
                </a:prstGeom>
                <a:solidFill>
                  <a:schemeClr val="bg1"/>
                </a:solidFill>
                <a:ln>
                  <a:solidFill>
                    <a:srgbClr val="B357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rgbClr val="826B6A"/>
                    </a:solidFill>
                    <a:effectLst/>
                  </a:endParaRPr>
                </a:p>
              </p:txBody>
            </p:sp>
            <p:sp>
              <p:nvSpPr>
                <p:cNvPr id="23" name="Content Placeholder 2">
                  <a:extLst>
                    <a:ext uri="{FF2B5EF4-FFF2-40B4-BE49-F238E27FC236}">
                      <a16:creationId xmlns:a16="http://schemas.microsoft.com/office/drawing/2014/main" id="{ADD3D3A4-3E5A-7CCE-4B39-3B2DB7A4931F}"/>
                    </a:ext>
                  </a:extLst>
                </p:cNvPr>
                <p:cNvSpPr txBox="1">
                  <a:spLocks/>
                </p:cNvSpPr>
                <p:nvPr/>
              </p:nvSpPr>
              <p:spPr>
                <a:xfrm>
                  <a:off x="3094400" y="4745933"/>
                  <a:ext cx="1322071" cy="4410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a:solidFill>
                        <a:srgbClr val="CD909F"/>
                      </a:solidFill>
                      <a:latin typeface="Arial" panose="020B0604020202020204" pitchFamily="34" charset="0"/>
                      <a:cs typeface="Arial" panose="020B0604020202020204" pitchFamily="34" charset="0"/>
                    </a:rPr>
                    <a:t>Validation Group</a:t>
                  </a:r>
                </a:p>
                <a:p>
                  <a:pPr marL="0" indent="0" algn="ctr">
                    <a:spcBef>
                      <a:spcPts val="0"/>
                    </a:spcBef>
                    <a:buClr>
                      <a:srgbClr val="004B87"/>
                    </a:buClr>
                    <a:buFont typeface="Arial" panose="020B0604020202020204" pitchFamily="34" charset="0"/>
                    <a:buNone/>
                    <a:defRPr/>
                  </a:pPr>
                  <a:r>
                    <a:rPr lang="en-US" sz="1200">
                      <a:solidFill>
                        <a:srgbClr val="CD909F"/>
                      </a:solidFill>
                      <a:latin typeface="Arial" panose="020B0604020202020204" pitchFamily="34" charset="0"/>
                      <a:cs typeface="Arial" panose="020B0604020202020204" pitchFamily="34" charset="0"/>
                    </a:rPr>
                    <a:t>(n = 1224)</a:t>
                  </a:r>
                </a:p>
                <a:p>
                  <a:pPr marL="0" indent="0" algn="ctr">
                    <a:spcBef>
                      <a:spcPts val="0"/>
                    </a:spcBef>
                    <a:buClr>
                      <a:srgbClr val="004B87"/>
                    </a:buClr>
                    <a:buFont typeface="Arial" panose="020B0604020202020204" pitchFamily="34" charset="0"/>
                    <a:buNone/>
                    <a:defRPr/>
                  </a:pPr>
                  <a:endParaRPr lang="en-US" sz="1200" b="1">
                    <a:solidFill>
                      <a:schemeClr val="accent4"/>
                    </a:solidFill>
                    <a:latin typeface="Arial" panose="020B0604020202020204" pitchFamily="34" charset="0"/>
                    <a:cs typeface="Arial" panose="020B0604020202020204" pitchFamily="34" charset="0"/>
                  </a:endParaRPr>
                </a:p>
              </p:txBody>
            </p:sp>
          </p:grpSp>
          <p:pic>
            <p:nvPicPr>
              <p:cNvPr id="24" name="Graphic 23" descr="Group of men with solid fill">
                <a:extLst>
                  <a:ext uri="{FF2B5EF4-FFF2-40B4-BE49-F238E27FC236}">
                    <a16:creationId xmlns:a16="http://schemas.microsoft.com/office/drawing/2014/main" id="{7B15FAC0-994D-6884-EACF-DE5A4C4E78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3062" y="2691887"/>
                <a:ext cx="461665" cy="461665"/>
              </a:xfrm>
              <a:prstGeom prst="rect">
                <a:avLst/>
              </a:prstGeom>
            </p:spPr>
          </p:pic>
        </p:grpSp>
      </p:grpSp>
      <p:sp>
        <p:nvSpPr>
          <p:cNvPr id="28" name="Rectangle: Rounded Corners 27">
            <a:extLst>
              <a:ext uri="{FF2B5EF4-FFF2-40B4-BE49-F238E27FC236}">
                <a16:creationId xmlns:a16="http://schemas.microsoft.com/office/drawing/2014/main" id="{833A46AF-6ECF-115B-54E4-F615085BBA00}"/>
              </a:ext>
            </a:extLst>
          </p:cNvPr>
          <p:cNvSpPr/>
          <p:nvPr/>
        </p:nvSpPr>
        <p:spPr>
          <a:xfrm>
            <a:off x="4520914" y="3471214"/>
            <a:ext cx="7191855" cy="1419216"/>
          </a:xfrm>
          <a:prstGeom prst="roundRect">
            <a:avLst>
              <a:gd name="adj" fmla="val 3276"/>
            </a:avLst>
          </a:prstGeom>
          <a:solidFill>
            <a:srgbClr val="F0D5E0">
              <a:alpha val="55000"/>
            </a:srgbClr>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grpSp>
        <p:nvGrpSpPr>
          <p:cNvPr id="68" name="Group 67">
            <a:extLst>
              <a:ext uri="{FF2B5EF4-FFF2-40B4-BE49-F238E27FC236}">
                <a16:creationId xmlns:a16="http://schemas.microsoft.com/office/drawing/2014/main" id="{1FFC6C44-AB15-719C-A169-19D8CCCB0358}"/>
              </a:ext>
            </a:extLst>
          </p:cNvPr>
          <p:cNvGrpSpPr/>
          <p:nvPr/>
        </p:nvGrpSpPr>
        <p:grpSpPr>
          <a:xfrm>
            <a:off x="5110006" y="4982227"/>
            <a:ext cx="5847292" cy="325516"/>
            <a:chOff x="5182566" y="5053605"/>
            <a:chExt cx="5847292" cy="325516"/>
          </a:xfrm>
        </p:grpSpPr>
        <p:sp>
          <p:nvSpPr>
            <p:cNvPr id="64" name="Rectangle: Rounded Corners 63">
              <a:extLst>
                <a:ext uri="{FF2B5EF4-FFF2-40B4-BE49-F238E27FC236}">
                  <a16:creationId xmlns:a16="http://schemas.microsoft.com/office/drawing/2014/main" id="{0254F609-A555-6847-1DE5-FF6EB893AAF9}"/>
                </a:ext>
              </a:extLst>
            </p:cNvPr>
            <p:cNvSpPr/>
            <p:nvPr/>
          </p:nvSpPr>
          <p:spPr>
            <a:xfrm>
              <a:off x="5182566" y="5053605"/>
              <a:ext cx="5847292" cy="325516"/>
            </a:xfrm>
            <a:prstGeom prst="roundRect">
              <a:avLst>
                <a:gd name="adj" fmla="val 3276"/>
              </a:avLst>
            </a:prstGeom>
            <a:solidFill>
              <a:srgbClr val="F0D5E0">
                <a:alpha val="74000"/>
              </a:srgbClr>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71" name="TextBox 70">
              <a:extLst>
                <a:ext uri="{FF2B5EF4-FFF2-40B4-BE49-F238E27FC236}">
                  <a16:creationId xmlns:a16="http://schemas.microsoft.com/office/drawing/2014/main" id="{751F9ACC-9218-56FF-F110-3610A9ABE970}"/>
                </a:ext>
              </a:extLst>
            </p:cNvPr>
            <p:cNvSpPr txBox="1"/>
            <p:nvPr/>
          </p:nvSpPr>
          <p:spPr>
            <a:xfrm>
              <a:off x="5491136" y="5072315"/>
              <a:ext cx="5268574" cy="276999"/>
            </a:xfrm>
            <a:prstGeom prst="rect">
              <a:avLst/>
            </a:prstGeom>
            <a:noFill/>
          </p:spPr>
          <p:txBody>
            <a:bodyPr wrap="square">
              <a:spAutoFit/>
            </a:bodyPr>
            <a:lstStyle/>
            <a:p>
              <a:r>
                <a:rPr lang="en-US" sz="1200">
                  <a:solidFill>
                    <a:schemeClr val="accent4"/>
                  </a:solidFill>
                  <a:latin typeface="Arial" panose="020B0604020202020204" pitchFamily="34" charset="0"/>
                  <a:cs typeface="Arial" panose="020B0604020202020204" pitchFamily="34" charset="0"/>
                </a:rPr>
                <a:t> Prognostic algorithms were derived using a Random Forest (RF) approach</a:t>
              </a:r>
            </a:p>
          </p:txBody>
        </p:sp>
      </p:grpSp>
      <p:grpSp>
        <p:nvGrpSpPr>
          <p:cNvPr id="19" name="Group 18">
            <a:extLst>
              <a:ext uri="{FF2B5EF4-FFF2-40B4-BE49-F238E27FC236}">
                <a16:creationId xmlns:a16="http://schemas.microsoft.com/office/drawing/2014/main" id="{73EC17EA-9BB0-D45B-EA24-CCE2A36B121A}"/>
              </a:ext>
            </a:extLst>
          </p:cNvPr>
          <p:cNvGrpSpPr/>
          <p:nvPr/>
        </p:nvGrpSpPr>
        <p:grpSpPr>
          <a:xfrm>
            <a:off x="4573609" y="3849244"/>
            <a:ext cx="2434061" cy="682622"/>
            <a:chOff x="5634945" y="4213129"/>
            <a:chExt cx="2434061" cy="682622"/>
          </a:xfrm>
        </p:grpSpPr>
        <p:sp>
          <p:nvSpPr>
            <p:cNvPr id="4" name="Rectangle: Rounded Corners 3">
              <a:extLst>
                <a:ext uri="{FF2B5EF4-FFF2-40B4-BE49-F238E27FC236}">
                  <a16:creationId xmlns:a16="http://schemas.microsoft.com/office/drawing/2014/main" id="{CD0A6D32-66FD-06E5-2A7F-04DC5678D60F}"/>
                </a:ext>
              </a:extLst>
            </p:cNvPr>
            <p:cNvSpPr/>
            <p:nvPr/>
          </p:nvSpPr>
          <p:spPr>
            <a:xfrm>
              <a:off x="5702952" y="4213129"/>
              <a:ext cx="2298049" cy="682622"/>
            </a:xfrm>
            <a:prstGeom prst="roundRect">
              <a:avLst>
                <a:gd name="adj" fmla="val 6715"/>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rgbClr val="826B6A"/>
                </a:solidFill>
                <a:effectLst/>
              </a:endParaRPr>
            </a:p>
          </p:txBody>
        </p:sp>
        <p:sp>
          <p:nvSpPr>
            <p:cNvPr id="18" name="TextBox 17">
              <a:extLst>
                <a:ext uri="{FF2B5EF4-FFF2-40B4-BE49-F238E27FC236}">
                  <a16:creationId xmlns:a16="http://schemas.microsoft.com/office/drawing/2014/main" id="{43B295DB-AA98-3723-4918-97EC6F707589}"/>
                </a:ext>
              </a:extLst>
            </p:cNvPr>
            <p:cNvSpPr txBox="1"/>
            <p:nvPr/>
          </p:nvSpPr>
          <p:spPr>
            <a:xfrm>
              <a:off x="5634945" y="4244625"/>
              <a:ext cx="2434061" cy="600164"/>
            </a:xfrm>
            <a:prstGeom prst="rect">
              <a:avLst/>
            </a:prstGeom>
            <a:noFill/>
          </p:spPr>
          <p:txBody>
            <a:bodyPr wrap="square">
              <a:spAutoFit/>
            </a:bodyPr>
            <a:lstStyle/>
            <a:p>
              <a:pPr marR="0" algn="ctr"/>
              <a:r>
                <a:rPr lang="en-US" sz="1100" b="1">
                  <a:solidFill>
                    <a:schemeClr val="accent4"/>
                  </a:solidFill>
                  <a:latin typeface="Arial" panose="020B0604020202020204" pitchFamily="34" charset="0"/>
                  <a:cs typeface="Arial" panose="020B0604020202020204" pitchFamily="34" charset="0"/>
                </a:rPr>
                <a:t>Cumulative incidence of HCC </a:t>
              </a:r>
            </a:p>
            <a:p>
              <a:pPr marR="0" algn="ctr"/>
              <a:r>
                <a:rPr lang="en-US" sz="1100">
                  <a:solidFill>
                    <a:schemeClr val="accent4"/>
                  </a:solidFill>
                  <a:latin typeface="Arial" panose="020B0604020202020204" pitchFamily="34" charset="0"/>
                  <a:cs typeface="Arial" panose="020B0604020202020204" pitchFamily="34" charset="0"/>
                </a:rPr>
                <a:t>estimated within a competitive risk framework</a:t>
              </a:r>
            </a:p>
          </p:txBody>
        </p:sp>
      </p:grpSp>
      <p:grpSp>
        <p:nvGrpSpPr>
          <p:cNvPr id="31" name="Group 30">
            <a:extLst>
              <a:ext uri="{FF2B5EF4-FFF2-40B4-BE49-F238E27FC236}">
                <a16:creationId xmlns:a16="http://schemas.microsoft.com/office/drawing/2014/main" id="{0A029D68-9A1C-F886-00C8-3E9B2F47B4F9}"/>
              </a:ext>
            </a:extLst>
          </p:cNvPr>
          <p:cNvGrpSpPr/>
          <p:nvPr/>
        </p:nvGrpSpPr>
        <p:grpSpPr>
          <a:xfrm>
            <a:off x="7013116" y="3698468"/>
            <a:ext cx="2366056" cy="890482"/>
            <a:chOff x="8021425" y="3971257"/>
            <a:chExt cx="2366056" cy="890482"/>
          </a:xfrm>
        </p:grpSpPr>
        <p:sp>
          <p:nvSpPr>
            <p:cNvPr id="21" name="Rectangle: Rounded Corners 20">
              <a:extLst>
                <a:ext uri="{FF2B5EF4-FFF2-40B4-BE49-F238E27FC236}">
                  <a16:creationId xmlns:a16="http://schemas.microsoft.com/office/drawing/2014/main" id="{E51ED8D9-BB2C-9BE2-9A77-D4F3B938F7ED}"/>
                </a:ext>
              </a:extLst>
            </p:cNvPr>
            <p:cNvSpPr/>
            <p:nvPr/>
          </p:nvSpPr>
          <p:spPr>
            <a:xfrm>
              <a:off x="8039137" y="3971257"/>
              <a:ext cx="2298049" cy="890482"/>
            </a:xfrm>
            <a:prstGeom prst="roundRect">
              <a:avLst>
                <a:gd name="adj" fmla="val 6715"/>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rgbClr val="826B6A"/>
                </a:solidFill>
                <a:effectLst/>
              </a:endParaRPr>
            </a:p>
          </p:txBody>
        </p:sp>
        <p:sp>
          <p:nvSpPr>
            <p:cNvPr id="30" name="TextBox 29">
              <a:extLst>
                <a:ext uri="{FF2B5EF4-FFF2-40B4-BE49-F238E27FC236}">
                  <a16:creationId xmlns:a16="http://schemas.microsoft.com/office/drawing/2014/main" id="{14ABFCD6-8F31-AEAE-1DBC-3788A2590DF0}"/>
                </a:ext>
              </a:extLst>
            </p:cNvPr>
            <p:cNvSpPr txBox="1"/>
            <p:nvPr/>
          </p:nvSpPr>
          <p:spPr>
            <a:xfrm>
              <a:off x="8021425" y="3998558"/>
              <a:ext cx="2366056" cy="769441"/>
            </a:xfrm>
            <a:prstGeom prst="rect">
              <a:avLst/>
            </a:prstGeom>
            <a:noFill/>
          </p:spPr>
          <p:txBody>
            <a:bodyPr wrap="square">
              <a:spAutoFit/>
            </a:bodyPr>
            <a:lstStyle/>
            <a:p>
              <a:pPr marR="0" algn="ctr"/>
              <a:r>
                <a:rPr lang="en-US" sz="1100" b="1">
                  <a:solidFill>
                    <a:schemeClr val="accent4"/>
                  </a:solidFill>
                  <a:latin typeface="Arial" panose="020B0604020202020204" pitchFamily="34" charset="0"/>
                  <a:cs typeface="Arial" panose="020B0604020202020204" pitchFamily="34" charset="0"/>
                </a:rPr>
                <a:t>Fine-Gray regression model </a:t>
              </a:r>
              <a:r>
                <a:rPr lang="en-US" sz="1100">
                  <a:solidFill>
                    <a:schemeClr val="accent4"/>
                  </a:solidFill>
                  <a:latin typeface="Arial" panose="020B0604020202020204" pitchFamily="34" charset="0"/>
                  <a:cs typeface="Arial" panose="020B0604020202020204" pitchFamily="34" charset="0"/>
                </a:rPr>
                <a:t>Constructed as a reference for comparison with the ML models, FASTRAK and </a:t>
              </a:r>
              <a:r>
                <a:rPr lang="en-US" sz="1100" err="1">
                  <a:solidFill>
                    <a:schemeClr val="accent4"/>
                  </a:solidFill>
                  <a:latin typeface="Arial" panose="020B0604020202020204" pitchFamily="34" charset="0"/>
                  <a:cs typeface="Arial" panose="020B0604020202020204" pitchFamily="34" charset="0"/>
                </a:rPr>
                <a:t>aMAP</a:t>
              </a:r>
              <a:r>
                <a:rPr lang="en-US" sz="1100">
                  <a:solidFill>
                    <a:schemeClr val="accent4"/>
                  </a:solidFill>
                  <a:latin typeface="Arial" panose="020B0604020202020204" pitchFamily="34" charset="0"/>
                  <a:cs typeface="Arial" panose="020B0604020202020204" pitchFamily="34" charset="0"/>
                </a:rPr>
                <a:t> scores</a:t>
              </a:r>
            </a:p>
          </p:txBody>
        </p:sp>
      </p:grpSp>
      <p:grpSp>
        <p:nvGrpSpPr>
          <p:cNvPr id="65" name="Group 64">
            <a:extLst>
              <a:ext uri="{FF2B5EF4-FFF2-40B4-BE49-F238E27FC236}">
                <a16:creationId xmlns:a16="http://schemas.microsoft.com/office/drawing/2014/main" id="{C87A7110-4F4B-6605-99D8-ED060D3741A4}"/>
              </a:ext>
            </a:extLst>
          </p:cNvPr>
          <p:cNvGrpSpPr/>
          <p:nvPr/>
        </p:nvGrpSpPr>
        <p:grpSpPr>
          <a:xfrm>
            <a:off x="9452625" y="3835658"/>
            <a:ext cx="2298049" cy="682622"/>
            <a:chOff x="5602674" y="4162167"/>
            <a:chExt cx="2298049" cy="682622"/>
          </a:xfrm>
        </p:grpSpPr>
        <p:sp>
          <p:nvSpPr>
            <p:cNvPr id="66" name="Rectangle: Rounded Corners 65">
              <a:extLst>
                <a:ext uri="{FF2B5EF4-FFF2-40B4-BE49-F238E27FC236}">
                  <a16:creationId xmlns:a16="http://schemas.microsoft.com/office/drawing/2014/main" id="{589DE991-B62A-84F2-332A-13A267CFE379}"/>
                </a:ext>
              </a:extLst>
            </p:cNvPr>
            <p:cNvSpPr/>
            <p:nvPr/>
          </p:nvSpPr>
          <p:spPr>
            <a:xfrm>
              <a:off x="5602955" y="4162167"/>
              <a:ext cx="2168711" cy="682622"/>
            </a:xfrm>
            <a:prstGeom prst="roundRect">
              <a:avLst>
                <a:gd name="adj" fmla="val 6715"/>
              </a:avLst>
            </a:prstGeom>
            <a:solidFill>
              <a:schemeClr val="bg1"/>
            </a:solidFill>
            <a:ln>
              <a:solidFill>
                <a:srgbClr val="E614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b="1" i="0">
                <a:solidFill>
                  <a:srgbClr val="826B6A"/>
                </a:solidFill>
                <a:effectLst/>
              </a:endParaRPr>
            </a:p>
          </p:txBody>
        </p:sp>
        <p:sp>
          <p:nvSpPr>
            <p:cNvPr id="67" name="TextBox 66">
              <a:extLst>
                <a:ext uri="{FF2B5EF4-FFF2-40B4-BE49-F238E27FC236}">
                  <a16:creationId xmlns:a16="http://schemas.microsoft.com/office/drawing/2014/main" id="{BDF65E59-A3EA-8CAA-8786-A2CF17552DDC}"/>
                </a:ext>
              </a:extLst>
            </p:cNvPr>
            <p:cNvSpPr txBox="1"/>
            <p:nvPr/>
          </p:nvSpPr>
          <p:spPr>
            <a:xfrm>
              <a:off x="5602674" y="4200650"/>
              <a:ext cx="2298049" cy="600164"/>
            </a:xfrm>
            <a:prstGeom prst="rect">
              <a:avLst/>
            </a:prstGeom>
            <a:noFill/>
          </p:spPr>
          <p:txBody>
            <a:bodyPr wrap="square">
              <a:spAutoFit/>
            </a:bodyPr>
            <a:lstStyle/>
            <a:p>
              <a:pPr marR="0" algn="ctr"/>
              <a:r>
                <a:rPr lang="en-US" sz="1100" b="1">
                  <a:solidFill>
                    <a:schemeClr val="accent4"/>
                  </a:solidFill>
                  <a:latin typeface="Arial" panose="020B0604020202020204" pitchFamily="34" charset="0"/>
                  <a:cs typeface="Arial" panose="020B0604020202020204" pitchFamily="34" charset="0"/>
                </a:rPr>
                <a:t>A Single Tree (ST) model </a:t>
              </a:r>
              <a:r>
                <a:rPr lang="en-US" sz="1100">
                  <a:solidFill>
                    <a:schemeClr val="accent4"/>
                  </a:solidFill>
                  <a:latin typeface="Arial" panose="020B0604020202020204" pitchFamily="34" charset="0"/>
                  <a:cs typeface="Arial" panose="020B0604020202020204" pitchFamily="34" charset="0"/>
                </a:rPr>
                <a:t>Developed using conditional decision tree methodology.</a:t>
              </a:r>
            </a:p>
          </p:txBody>
        </p:sp>
      </p:grpSp>
      <p:grpSp>
        <p:nvGrpSpPr>
          <p:cNvPr id="70" name="Group 69">
            <a:extLst>
              <a:ext uri="{FF2B5EF4-FFF2-40B4-BE49-F238E27FC236}">
                <a16:creationId xmlns:a16="http://schemas.microsoft.com/office/drawing/2014/main" id="{1CC35701-2F83-69D8-700D-5A69114C1C42}"/>
              </a:ext>
            </a:extLst>
          </p:cNvPr>
          <p:cNvGrpSpPr/>
          <p:nvPr/>
        </p:nvGrpSpPr>
        <p:grpSpPr>
          <a:xfrm>
            <a:off x="5110006" y="5486385"/>
            <a:ext cx="5847292" cy="605583"/>
            <a:chOff x="5182566" y="5053604"/>
            <a:chExt cx="5847292" cy="605583"/>
          </a:xfrm>
        </p:grpSpPr>
        <p:sp>
          <p:nvSpPr>
            <p:cNvPr id="73" name="Rectangle: Rounded Corners 72">
              <a:extLst>
                <a:ext uri="{FF2B5EF4-FFF2-40B4-BE49-F238E27FC236}">
                  <a16:creationId xmlns:a16="http://schemas.microsoft.com/office/drawing/2014/main" id="{0E27E17B-BBEC-1601-0D95-51F46E74049B}"/>
                </a:ext>
              </a:extLst>
            </p:cNvPr>
            <p:cNvSpPr/>
            <p:nvPr/>
          </p:nvSpPr>
          <p:spPr>
            <a:xfrm>
              <a:off x="5182566" y="5053604"/>
              <a:ext cx="5847292" cy="605583"/>
            </a:xfrm>
            <a:prstGeom prst="roundRect">
              <a:avLst>
                <a:gd name="adj" fmla="val 3276"/>
              </a:avLst>
            </a:prstGeom>
            <a:solidFill>
              <a:srgbClr val="E61461"/>
            </a:solidFill>
            <a:ln>
              <a:solidFill>
                <a:srgbClr val="F0D5E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a:solidFill>
                  <a:srgbClr val="826B6A"/>
                </a:solidFill>
                <a:effectLst/>
              </a:endParaRPr>
            </a:p>
          </p:txBody>
        </p:sp>
        <p:sp>
          <p:nvSpPr>
            <p:cNvPr id="74" name="TextBox 73">
              <a:extLst>
                <a:ext uri="{FF2B5EF4-FFF2-40B4-BE49-F238E27FC236}">
                  <a16:creationId xmlns:a16="http://schemas.microsoft.com/office/drawing/2014/main" id="{BD302D26-CC10-39AB-36A6-B067945B7A98}"/>
                </a:ext>
              </a:extLst>
            </p:cNvPr>
            <p:cNvSpPr txBox="1"/>
            <p:nvPr/>
          </p:nvSpPr>
          <p:spPr>
            <a:xfrm>
              <a:off x="5501262" y="5125562"/>
              <a:ext cx="5528596" cy="461665"/>
            </a:xfrm>
            <a:prstGeom prst="rect">
              <a:avLst/>
            </a:prstGeom>
            <a:noFill/>
          </p:spPr>
          <p:txBody>
            <a:bodyPr wrap="square">
              <a:spAutoFit/>
            </a:bodyPr>
            <a:lstStyle/>
            <a:p>
              <a:r>
                <a:rPr lang="en-US" sz="1200" b="1">
                  <a:solidFill>
                    <a:schemeClr val="bg1"/>
                  </a:solidFill>
                  <a:latin typeface="Arial" panose="020B0604020202020204" pitchFamily="34" charset="0"/>
                  <a:cs typeface="Arial" panose="020B0604020202020204" pitchFamily="34" charset="0"/>
                </a:rPr>
                <a:t>Discrimination performance of the models was assessed in the validation set using the C-Index, and calibration curves were generated. </a:t>
              </a:r>
            </a:p>
          </p:txBody>
        </p:sp>
      </p:grpSp>
      <p:pic>
        <p:nvPicPr>
          <p:cNvPr id="14" name="Graphic 13" descr="Home with solid fill">
            <a:hlinkClick r:id="rId7" action="ppaction://hlinksldjump"/>
            <a:extLst>
              <a:ext uri="{FF2B5EF4-FFF2-40B4-BE49-F238E27FC236}">
                <a16:creationId xmlns:a16="http://schemas.microsoft.com/office/drawing/2014/main" id="{F6C3A3DD-88E7-8B68-E5B5-062463F704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54738" y="97476"/>
            <a:ext cx="374469" cy="374469"/>
          </a:xfrm>
          <a:prstGeom prst="rect">
            <a:avLst/>
          </a:prstGeom>
        </p:spPr>
      </p:pic>
    </p:spTree>
    <p:extLst>
      <p:ext uri="{BB962C8B-B14F-4D97-AF65-F5344CB8AC3E}">
        <p14:creationId xmlns:p14="http://schemas.microsoft.com/office/powerpoint/2010/main" val="3489312941"/>
      </p:ext>
    </p:extLst>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Custom 1">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ASL Best of Slide Deck PPT Template - Immune mediated" id="{11E87193-3E15-4D47-982D-9271F8ACB990}" vid="{3D9C6938-5A29-4718-A29D-32D7C99A59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7a15a625253430c99ebe407e965c14f">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cee50950e99d59b9eeedb0b2b279e984"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est xmlns="a2d59425-1cce-4a4f-9336-2a5f75205b93" xsi:nil="true"/>
    <TaxCatchAll xmlns="4222ee06-a7a1-4582-887c-e371f583a6cc" xsi:nil="true"/>
    <lcf76f155ced4ddcb4097134ff3c332f xmlns="a2d59425-1cce-4a4f-9336-2a5f75205b9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C79616-789B-4623-BD39-5F23410887FD}">
  <ds:schemaRefs>
    <ds:schemaRef ds:uri="http://schemas.microsoft.com/sharepoint/v3/contenttype/forms"/>
  </ds:schemaRefs>
</ds:datastoreItem>
</file>

<file path=customXml/itemProps2.xml><?xml version="1.0" encoding="utf-8"?>
<ds:datastoreItem xmlns:ds="http://schemas.openxmlformats.org/officeDocument/2006/customXml" ds:itemID="{33A9CA99-A809-4F2D-B655-0E378FEF8EB5}">
  <ds:schemaRefs>
    <ds:schemaRef ds:uri="4222ee06-a7a1-4582-887c-e371f583a6cc"/>
    <ds:schemaRef ds:uri="a2d59425-1cce-4a4f-9336-2a5f75205b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9A2E0B-04AD-4E58-9FDD-31B5B5A55E1D}">
  <ds:schemaRefs>
    <ds:schemaRef ds:uri="4222ee06-a7a1-4582-887c-e371f583a6cc"/>
    <ds:schemaRef ds:uri="a2d59425-1cce-4a4f-9336-2a5f75205b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EASL Best of Slide Deck PPT Template - Liver Tumours</Template>
  <TotalTime>0</TotalTime>
  <Words>25184</Words>
  <Application>Microsoft Office PowerPoint</Application>
  <PresentationFormat>Widescreen</PresentationFormat>
  <Paragraphs>1085</Paragraphs>
  <Slides>35</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Aptos</vt:lpstr>
      <vt:lpstr>Arial</vt:lpstr>
      <vt:lpstr>Calibri</vt:lpstr>
      <vt:lpstr>Cambria Math</vt:lpstr>
      <vt:lpstr>Courier New</vt:lpstr>
      <vt:lpstr>Google Sans</vt:lpstr>
      <vt:lpstr>HelveticaNeueLT Pro 55 Roman</vt:lpstr>
      <vt:lpstr>HelveticaNeueLT Pro 65 Md</vt:lpstr>
      <vt:lpstr>Wingdings</vt:lpstr>
      <vt:lpstr>Office Theme</vt:lpstr>
      <vt:lpstr>PowerPoint Presentation</vt:lpstr>
      <vt:lpstr>About these Slides </vt:lpstr>
      <vt:lpstr>Contents</vt:lpstr>
      <vt:lpstr>Contents</vt:lpstr>
      <vt:lpstr>Contents</vt:lpstr>
      <vt:lpstr>Liver Tumours</vt:lpstr>
      <vt:lpstr>PowerPoint Presentation</vt:lpstr>
      <vt:lpstr>PowerPoint Presentation</vt:lpstr>
      <vt:lpstr>PowerPoint Presentation</vt:lpstr>
      <vt:lpstr>PowerPoint Presentation</vt:lpstr>
      <vt:lpstr>PowerPoint Presentation</vt:lpstr>
      <vt:lpstr>PowerPoint Presentation</vt:lpstr>
      <vt:lpstr>Liver Tumours</vt:lpstr>
      <vt:lpstr>PowerPoint Presentation</vt:lpstr>
      <vt:lpstr>PowerPoint Presentation</vt:lpstr>
      <vt:lpstr>PowerPoint Presentation</vt:lpstr>
      <vt:lpstr>PowerPoint Presentation</vt:lpstr>
      <vt:lpstr>Liver Tumours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Nurses and  Allied Health Professional</vt:lpstr>
      <vt:lpstr>PowerPoint Presentation</vt:lpstr>
      <vt:lpstr>PowerPoint Presentation</vt:lpstr>
      <vt:lpstr>Late Breaker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Elinam Gayi</dc:creator>
  <cp:lastModifiedBy>Elinam Gayi</cp:lastModifiedBy>
  <cp:revision>1</cp:revision>
  <dcterms:created xsi:type="dcterms:W3CDTF">2025-04-16T08:01:40Z</dcterms:created>
  <dcterms:modified xsi:type="dcterms:W3CDTF">2025-05-08T11:38:13Z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