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60" r:id="rId5"/>
    <p:sldId id="281" r:id="rId6"/>
    <p:sldId id="280" r:id="rId7"/>
    <p:sldId id="302" r:id="rId8"/>
    <p:sldId id="257" r:id="rId9"/>
    <p:sldId id="264" r:id="rId10"/>
    <p:sldId id="299" r:id="rId11"/>
    <p:sldId id="305" r:id="rId12"/>
    <p:sldId id="304" r:id="rId13"/>
    <p:sldId id="285" r:id="rId14"/>
    <p:sldId id="277" r:id="rId15"/>
    <p:sldId id="266" r:id="rId16"/>
    <p:sldId id="270" r:id="rId17"/>
    <p:sldId id="271" r:id="rId18"/>
    <p:sldId id="278" r:id="rId19"/>
    <p:sldId id="290" r:id="rId20"/>
    <p:sldId id="296" r:id="rId21"/>
    <p:sldId id="288" r:id="rId22"/>
    <p:sldId id="300" r:id="rId23"/>
    <p:sldId id="279" r:id="rId24"/>
    <p:sldId id="282" r:id="rId25"/>
    <p:sldId id="303" r:id="rId26"/>
    <p:sldId id="273" r:id="rId27"/>
    <p:sldId id="267" r:id="rId28"/>
    <p:sldId id="292" r:id="rId29"/>
    <p:sldId id="293" r:id="rId30"/>
    <p:sldId id="29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8EDF7B-38E1-78A7-032B-58DBB5B1364C}" name="Elinam Gayi" initials="EG" userId="S::elinam.gayi@easloffice.eu::8124cf83-9da0-43b0-95e5-7455ce53a5f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EAA82"/>
    <a:srgbClr val="004B87"/>
    <a:srgbClr val="FF6720"/>
    <a:srgbClr val="688C3C"/>
    <a:srgbClr val="B7B7B9"/>
    <a:srgbClr val="FDDDCE"/>
    <a:srgbClr val="D76123"/>
    <a:srgbClr val="CA3235"/>
    <a:srgbClr val="FDE20E"/>
    <a:srgbClr val="C5AD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27AEB9-F44A-4366-AE1B-F49B87826997}" v="16" dt="2025-05-01T19:25:03.1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2930" autoAdjust="0"/>
  </p:normalViewPr>
  <p:slideViewPr>
    <p:cSldViewPr snapToGrid="0">
      <p:cViewPr varScale="1">
        <p:scale>
          <a:sx n="86" d="100"/>
          <a:sy n="86" d="100"/>
        </p:scale>
        <p:origin x="762" y="90"/>
      </p:cViewPr>
      <p:guideLst>
        <p:guide orient="horz" pos="2205"/>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am Gayi" userId="8124cf83-9da0-43b0-95e5-7455ce53a5f1" providerId="ADAL" clId="{FCF2098B-716B-444B-BCB1-6C09D08FF818}"/>
    <pc:docChg chg="undo custSel addSld delSld modSld sldOrd modMainMaster">
      <pc:chgData name="Elinam Gayi" userId="8124cf83-9da0-43b0-95e5-7455ce53a5f1" providerId="ADAL" clId="{FCF2098B-716B-444B-BCB1-6C09D08FF818}" dt="2025-04-30T07:48:46.069" v="3833"/>
      <pc:docMkLst>
        <pc:docMk/>
      </pc:docMkLst>
      <pc:sldChg chg="modTransition">
        <pc:chgData name="Elinam Gayi" userId="8124cf83-9da0-43b0-95e5-7455ce53a5f1" providerId="ADAL" clId="{FCF2098B-716B-444B-BCB1-6C09D08FF818}" dt="2025-04-24T05:57:29.257" v="105"/>
        <pc:sldMkLst>
          <pc:docMk/>
          <pc:sldMk cId="24603942" sldId="257"/>
        </pc:sldMkLst>
      </pc:sldChg>
      <pc:sldChg chg="del">
        <pc:chgData name="Elinam Gayi" userId="8124cf83-9da0-43b0-95e5-7455ce53a5f1" providerId="ADAL" clId="{FCF2098B-716B-444B-BCB1-6C09D08FF818}" dt="2025-04-23T15:23:50.886" v="0" actId="47"/>
        <pc:sldMkLst>
          <pc:docMk/>
          <pc:sldMk cId="2415149628" sldId="259"/>
        </pc:sldMkLst>
      </pc:sldChg>
      <pc:sldChg chg="modTransition">
        <pc:chgData name="Elinam Gayi" userId="8124cf83-9da0-43b0-95e5-7455ce53a5f1" providerId="ADAL" clId="{FCF2098B-716B-444B-BCB1-6C09D08FF818}" dt="2025-04-24T05:57:29.257" v="105"/>
        <pc:sldMkLst>
          <pc:docMk/>
          <pc:sldMk cId="1169176104" sldId="260"/>
        </pc:sldMkLst>
      </pc:sldChg>
      <pc:sldChg chg="del">
        <pc:chgData name="Elinam Gayi" userId="8124cf83-9da0-43b0-95e5-7455ce53a5f1" providerId="ADAL" clId="{FCF2098B-716B-444B-BCB1-6C09D08FF818}" dt="2025-04-23T15:23:54.706" v="1" actId="47"/>
        <pc:sldMkLst>
          <pc:docMk/>
          <pc:sldMk cId="3245945704" sldId="261"/>
        </pc:sldMkLst>
      </pc:sldChg>
      <pc:sldChg chg="del">
        <pc:chgData name="Elinam Gayi" userId="8124cf83-9da0-43b0-95e5-7455ce53a5f1" providerId="ADAL" clId="{FCF2098B-716B-444B-BCB1-6C09D08FF818}" dt="2025-04-23T15:23:54.706" v="1" actId="47"/>
        <pc:sldMkLst>
          <pc:docMk/>
          <pc:sldMk cId="1896746552" sldId="262"/>
        </pc:sldMkLst>
      </pc:sldChg>
      <pc:sldChg chg="modSp mod modTransition modNotesTx">
        <pc:chgData name="Elinam Gayi" userId="8124cf83-9da0-43b0-95e5-7455ce53a5f1" providerId="ADAL" clId="{FCF2098B-716B-444B-BCB1-6C09D08FF818}" dt="2025-04-30T06:56:34.621" v="2984"/>
        <pc:sldMkLst>
          <pc:docMk/>
          <pc:sldMk cId="1104986586" sldId="264"/>
        </pc:sldMkLst>
        <pc:spChg chg="mod">
          <ac:chgData name="Elinam Gayi" userId="8124cf83-9da0-43b0-95e5-7455ce53a5f1" providerId="ADAL" clId="{FCF2098B-716B-444B-BCB1-6C09D08FF818}" dt="2025-04-30T06:53:48.860" v="2887" actId="20577"/>
          <ac:spMkLst>
            <pc:docMk/>
            <pc:sldMk cId="1104986586" sldId="264"/>
            <ac:spMk id="5" creationId="{5FA21A11-D0FC-2B21-68A3-DB2462BC3836}"/>
          </ac:spMkLst>
        </pc:spChg>
        <pc:spChg chg="mod">
          <ac:chgData name="Elinam Gayi" userId="8124cf83-9da0-43b0-95e5-7455ce53a5f1" providerId="ADAL" clId="{FCF2098B-716B-444B-BCB1-6C09D08FF818}" dt="2025-04-28T09:00:49.276" v="1742" actId="14100"/>
          <ac:spMkLst>
            <pc:docMk/>
            <pc:sldMk cId="1104986586" sldId="264"/>
            <ac:spMk id="12" creationId="{A57859BE-C0EC-4D15-C264-A2BA4649B743}"/>
          </ac:spMkLst>
        </pc:spChg>
        <pc:spChg chg="mod">
          <ac:chgData name="Elinam Gayi" userId="8124cf83-9da0-43b0-95e5-7455ce53a5f1" providerId="ADAL" clId="{FCF2098B-716B-444B-BCB1-6C09D08FF818}" dt="2025-04-25T07:55:36.157" v="714" actId="20577"/>
          <ac:spMkLst>
            <pc:docMk/>
            <pc:sldMk cId="1104986586" sldId="264"/>
            <ac:spMk id="14" creationId="{3DE82A4E-B9C8-6FF2-C5C6-F21551CEDD6D}"/>
          </ac:spMkLst>
        </pc:spChg>
        <pc:spChg chg="mod">
          <ac:chgData name="Elinam Gayi" userId="8124cf83-9da0-43b0-95e5-7455ce53a5f1" providerId="ADAL" clId="{FCF2098B-716B-444B-BCB1-6C09D08FF818}" dt="2025-04-28T09:00:59.178" v="1744" actId="14100"/>
          <ac:spMkLst>
            <pc:docMk/>
            <pc:sldMk cId="1104986586" sldId="264"/>
            <ac:spMk id="16" creationId="{B15F878E-97EA-24E5-BBD4-92B78F5AEDC1}"/>
          </ac:spMkLst>
        </pc:spChg>
        <pc:spChg chg="mod">
          <ac:chgData name="Elinam Gayi" userId="8124cf83-9da0-43b0-95e5-7455ce53a5f1" providerId="ADAL" clId="{FCF2098B-716B-444B-BCB1-6C09D08FF818}" dt="2025-04-25T07:55:31.783" v="713" actId="20577"/>
          <ac:spMkLst>
            <pc:docMk/>
            <pc:sldMk cId="1104986586" sldId="264"/>
            <ac:spMk id="22" creationId="{DCE02121-8930-42CD-9E72-8CBF63135C12}"/>
          </ac:spMkLst>
        </pc:spChg>
        <pc:cxnChg chg="mod">
          <ac:chgData name="Elinam Gayi" userId="8124cf83-9da0-43b0-95e5-7455ce53a5f1" providerId="ADAL" clId="{FCF2098B-716B-444B-BCB1-6C09D08FF818}" dt="2025-04-23T15:24:22.279" v="3" actId="1582"/>
          <ac:cxnSpMkLst>
            <pc:docMk/>
            <pc:sldMk cId="1104986586" sldId="264"/>
            <ac:cxnSpMk id="11" creationId="{70496264-2160-4344-30CC-9AE01BDE236A}"/>
          </ac:cxnSpMkLst>
        </pc:cxnChg>
        <pc:cxnChg chg="mod">
          <ac:chgData name="Elinam Gayi" userId="8124cf83-9da0-43b0-95e5-7455ce53a5f1" providerId="ADAL" clId="{FCF2098B-716B-444B-BCB1-6C09D08FF818}" dt="2025-04-23T15:24:12.397" v="2" actId="1582"/>
          <ac:cxnSpMkLst>
            <pc:docMk/>
            <pc:sldMk cId="1104986586" sldId="264"/>
            <ac:cxnSpMk id="21" creationId="{F75B3806-837F-8017-E4D1-6DC90A0A086F}"/>
          </ac:cxnSpMkLst>
        </pc:cxnChg>
      </pc:sldChg>
      <pc:sldChg chg="addSp delSp modSp del mod modTransition">
        <pc:chgData name="Elinam Gayi" userId="8124cf83-9da0-43b0-95e5-7455ce53a5f1" providerId="ADAL" clId="{FCF2098B-716B-444B-BCB1-6C09D08FF818}" dt="2025-04-25T08:09:39.978" v="916" actId="47"/>
        <pc:sldMkLst>
          <pc:docMk/>
          <pc:sldMk cId="1505657294" sldId="265"/>
        </pc:sldMkLst>
      </pc:sldChg>
      <pc:sldChg chg="modTransition">
        <pc:chgData name="Elinam Gayi" userId="8124cf83-9da0-43b0-95e5-7455ce53a5f1" providerId="ADAL" clId="{FCF2098B-716B-444B-BCB1-6C09D08FF818}" dt="2025-04-24T05:57:29.257" v="105"/>
        <pc:sldMkLst>
          <pc:docMk/>
          <pc:sldMk cId="3035878726" sldId="266"/>
        </pc:sldMkLst>
      </pc:sldChg>
      <pc:sldChg chg="addSp delSp modSp mod ord modTransition modNotesTx">
        <pc:chgData name="Elinam Gayi" userId="8124cf83-9da0-43b0-95e5-7455ce53a5f1" providerId="ADAL" clId="{FCF2098B-716B-444B-BCB1-6C09D08FF818}" dt="2025-04-30T07:46:38.160" v="3764" actId="20577"/>
        <pc:sldMkLst>
          <pc:docMk/>
          <pc:sldMk cId="2788547326" sldId="267"/>
        </pc:sldMkLst>
        <pc:spChg chg="add mod ord">
          <ac:chgData name="Elinam Gayi" userId="8124cf83-9da0-43b0-95e5-7455ce53a5f1" providerId="ADAL" clId="{FCF2098B-716B-444B-BCB1-6C09D08FF818}" dt="2025-04-25T12:55:26.901" v="1413" actId="167"/>
          <ac:spMkLst>
            <pc:docMk/>
            <pc:sldMk cId="2788547326" sldId="267"/>
            <ac:spMk id="4" creationId="{58D57742-A56C-96B3-54DF-48690423C8AE}"/>
          </ac:spMkLst>
        </pc:spChg>
        <pc:spChg chg="add mod">
          <ac:chgData name="Elinam Gayi" userId="8124cf83-9da0-43b0-95e5-7455ce53a5f1" providerId="ADAL" clId="{FCF2098B-716B-444B-BCB1-6C09D08FF818}" dt="2025-04-25T12:55:40.970" v="1419" actId="1076"/>
          <ac:spMkLst>
            <pc:docMk/>
            <pc:sldMk cId="2788547326" sldId="267"/>
            <ac:spMk id="9" creationId="{A19C51AD-3F6C-F0F4-1C47-5BD4C71C47C2}"/>
          </ac:spMkLst>
        </pc:spChg>
        <pc:spChg chg="add">
          <ac:chgData name="Elinam Gayi" userId="8124cf83-9da0-43b0-95e5-7455ce53a5f1" providerId="ADAL" clId="{FCF2098B-716B-444B-BCB1-6C09D08FF818}" dt="2025-04-25T12:46:57.413" v="1260"/>
          <ac:spMkLst>
            <pc:docMk/>
            <pc:sldMk cId="2788547326" sldId="267"/>
            <ac:spMk id="10" creationId="{A72BB787-0B05-E4DC-00D7-875DD7A110A1}"/>
          </ac:spMkLst>
        </pc:spChg>
        <pc:spChg chg="add mod">
          <ac:chgData name="Elinam Gayi" userId="8124cf83-9da0-43b0-95e5-7455ce53a5f1" providerId="ADAL" clId="{FCF2098B-716B-444B-BCB1-6C09D08FF818}" dt="2025-04-25T12:52:16.402" v="1380" actId="255"/>
          <ac:spMkLst>
            <pc:docMk/>
            <pc:sldMk cId="2788547326" sldId="267"/>
            <ac:spMk id="11" creationId="{0693D264-9A0F-5A44-29B1-3A6B044641BC}"/>
          </ac:spMkLst>
        </pc:spChg>
        <pc:spChg chg="mod">
          <ac:chgData name="Elinam Gayi" userId="8124cf83-9da0-43b0-95e5-7455ce53a5f1" providerId="ADAL" clId="{FCF2098B-716B-444B-BCB1-6C09D08FF818}" dt="2025-04-28T09:03:24.214" v="1766" actId="14100"/>
          <ac:spMkLst>
            <pc:docMk/>
            <pc:sldMk cId="2788547326" sldId="267"/>
            <ac:spMk id="12" creationId="{0BC82DD1-AA32-FCB3-5706-8CCE64C7E250}"/>
          </ac:spMkLst>
        </pc:spChg>
        <pc:spChg chg="add mod">
          <ac:chgData name="Elinam Gayi" userId="8124cf83-9da0-43b0-95e5-7455ce53a5f1" providerId="ADAL" clId="{FCF2098B-716B-444B-BCB1-6C09D08FF818}" dt="2025-04-25T12:52:16.402" v="1380" actId="255"/>
          <ac:spMkLst>
            <pc:docMk/>
            <pc:sldMk cId="2788547326" sldId="267"/>
            <ac:spMk id="14" creationId="{600844F8-54F2-05E3-E7D4-7F0A853CF8E2}"/>
          </ac:spMkLst>
        </pc:spChg>
        <pc:spChg chg="add mod">
          <ac:chgData name="Elinam Gayi" userId="8124cf83-9da0-43b0-95e5-7455ce53a5f1" providerId="ADAL" clId="{FCF2098B-716B-444B-BCB1-6C09D08FF818}" dt="2025-04-25T12:53:13.422" v="1392" actId="164"/>
          <ac:spMkLst>
            <pc:docMk/>
            <pc:sldMk cId="2788547326" sldId="267"/>
            <ac:spMk id="15" creationId="{D580507A-0135-995C-5DD6-194556C9E7B1}"/>
          </ac:spMkLst>
        </pc:spChg>
        <pc:spChg chg="add mod">
          <ac:chgData name="Elinam Gayi" userId="8124cf83-9da0-43b0-95e5-7455ce53a5f1" providerId="ADAL" clId="{FCF2098B-716B-444B-BCB1-6C09D08FF818}" dt="2025-04-25T12:53:13.422" v="1392" actId="164"/>
          <ac:spMkLst>
            <pc:docMk/>
            <pc:sldMk cId="2788547326" sldId="267"/>
            <ac:spMk id="16" creationId="{1D0A4658-03B9-A109-50A7-A4AF2AB8EA34}"/>
          </ac:spMkLst>
        </pc:spChg>
        <pc:spChg chg="add mod">
          <ac:chgData name="Elinam Gayi" userId="8124cf83-9da0-43b0-95e5-7455ce53a5f1" providerId="ADAL" clId="{FCF2098B-716B-444B-BCB1-6C09D08FF818}" dt="2025-04-25T12:53:13.422" v="1392" actId="164"/>
          <ac:spMkLst>
            <pc:docMk/>
            <pc:sldMk cId="2788547326" sldId="267"/>
            <ac:spMk id="17" creationId="{E8B0D4C6-1158-31DC-1570-A9FB2935D475}"/>
          </ac:spMkLst>
        </pc:spChg>
        <pc:spChg chg="add mod">
          <ac:chgData name="Elinam Gayi" userId="8124cf83-9da0-43b0-95e5-7455ce53a5f1" providerId="ADAL" clId="{FCF2098B-716B-444B-BCB1-6C09D08FF818}" dt="2025-04-25T12:53:13.422" v="1392" actId="164"/>
          <ac:spMkLst>
            <pc:docMk/>
            <pc:sldMk cId="2788547326" sldId="267"/>
            <ac:spMk id="18" creationId="{6A2E1BF4-F376-F6FC-ECC4-754E41FA5E20}"/>
          </ac:spMkLst>
        </pc:spChg>
        <pc:spChg chg="add mod">
          <ac:chgData name="Elinam Gayi" userId="8124cf83-9da0-43b0-95e5-7455ce53a5f1" providerId="ADAL" clId="{FCF2098B-716B-444B-BCB1-6C09D08FF818}" dt="2025-04-25T12:53:13.422" v="1392" actId="164"/>
          <ac:spMkLst>
            <pc:docMk/>
            <pc:sldMk cId="2788547326" sldId="267"/>
            <ac:spMk id="19" creationId="{A09FBA43-76DC-45C7-4E10-E9F91906F6D9}"/>
          </ac:spMkLst>
        </pc:spChg>
        <pc:spChg chg="add mod">
          <ac:chgData name="Elinam Gayi" userId="8124cf83-9da0-43b0-95e5-7455ce53a5f1" providerId="ADAL" clId="{FCF2098B-716B-444B-BCB1-6C09D08FF818}" dt="2025-04-25T12:53:13.422" v="1392" actId="164"/>
          <ac:spMkLst>
            <pc:docMk/>
            <pc:sldMk cId="2788547326" sldId="267"/>
            <ac:spMk id="21" creationId="{B9CD2260-1178-A591-B3B4-F6307AA14E68}"/>
          </ac:spMkLst>
        </pc:spChg>
        <pc:spChg chg="add mod">
          <ac:chgData name="Elinam Gayi" userId="8124cf83-9da0-43b0-95e5-7455ce53a5f1" providerId="ADAL" clId="{FCF2098B-716B-444B-BCB1-6C09D08FF818}" dt="2025-04-25T12:53:13.422" v="1392" actId="164"/>
          <ac:spMkLst>
            <pc:docMk/>
            <pc:sldMk cId="2788547326" sldId="267"/>
            <ac:spMk id="22" creationId="{8F55B28F-8B9A-B97A-9FDF-FD6437AE09CF}"/>
          </ac:spMkLst>
        </pc:spChg>
        <pc:spChg chg="mod">
          <ac:chgData name="Elinam Gayi" userId="8124cf83-9da0-43b0-95e5-7455ce53a5f1" providerId="ADAL" clId="{FCF2098B-716B-444B-BCB1-6C09D08FF818}" dt="2025-04-25T12:45:10.939" v="1228" actId="14100"/>
          <ac:spMkLst>
            <pc:docMk/>
            <pc:sldMk cId="2788547326" sldId="267"/>
            <ac:spMk id="23" creationId="{8AC35F24-0B05-2A00-BD7A-094D1803E2A3}"/>
          </ac:spMkLst>
        </pc:spChg>
        <pc:spChg chg="add mod">
          <ac:chgData name="Elinam Gayi" userId="8124cf83-9da0-43b0-95e5-7455ce53a5f1" providerId="ADAL" clId="{FCF2098B-716B-444B-BCB1-6C09D08FF818}" dt="2025-04-25T12:53:13.422" v="1392" actId="164"/>
          <ac:spMkLst>
            <pc:docMk/>
            <pc:sldMk cId="2788547326" sldId="267"/>
            <ac:spMk id="24" creationId="{10695C64-40B7-7E8A-EC67-2B61CF88BA2F}"/>
          </ac:spMkLst>
        </pc:spChg>
        <pc:spChg chg="mod">
          <ac:chgData name="Elinam Gayi" userId="8124cf83-9da0-43b0-95e5-7455ce53a5f1" providerId="ADAL" clId="{FCF2098B-716B-444B-BCB1-6C09D08FF818}" dt="2025-04-25T12:45:59.239" v="1238" actId="164"/>
          <ac:spMkLst>
            <pc:docMk/>
            <pc:sldMk cId="2788547326" sldId="267"/>
            <ac:spMk id="33" creationId="{FE31F7B5-54EE-ECBD-A8C7-5DC7C8B7363C}"/>
          </ac:spMkLst>
        </pc:spChg>
        <pc:spChg chg="mod">
          <ac:chgData name="Elinam Gayi" userId="8124cf83-9da0-43b0-95e5-7455ce53a5f1" providerId="ADAL" clId="{FCF2098B-716B-444B-BCB1-6C09D08FF818}" dt="2025-04-25T12:46:12.615" v="1248" actId="14100"/>
          <ac:spMkLst>
            <pc:docMk/>
            <pc:sldMk cId="2788547326" sldId="267"/>
            <ac:spMk id="44" creationId="{8048B72F-6ECA-133A-5673-E6C14FB24862}"/>
          </ac:spMkLst>
        </pc:spChg>
        <pc:spChg chg="mod">
          <ac:chgData name="Elinam Gayi" userId="8124cf83-9da0-43b0-95e5-7455ce53a5f1" providerId="ADAL" clId="{FCF2098B-716B-444B-BCB1-6C09D08FF818}" dt="2025-04-28T12:51:03.897" v="1889" actId="14100"/>
          <ac:spMkLst>
            <pc:docMk/>
            <pc:sldMk cId="2788547326" sldId="267"/>
            <ac:spMk id="63" creationId="{A1EC64DF-250A-3691-1EC7-84C462D67906}"/>
          </ac:spMkLst>
        </pc:spChg>
        <pc:spChg chg="mod">
          <ac:chgData name="Elinam Gayi" userId="8124cf83-9da0-43b0-95e5-7455ce53a5f1" providerId="ADAL" clId="{FCF2098B-716B-444B-BCB1-6C09D08FF818}" dt="2025-04-28T12:50:56.968" v="1884" actId="20577"/>
          <ac:spMkLst>
            <pc:docMk/>
            <pc:sldMk cId="2788547326" sldId="267"/>
            <ac:spMk id="66" creationId="{4C45368F-A007-B0C9-F2B3-E1174E5C2D81}"/>
          </ac:spMkLst>
        </pc:spChg>
        <pc:spChg chg="mod">
          <ac:chgData name="Elinam Gayi" userId="8124cf83-9da0-43b0-95e5-7455ce53a5f1" providerId="ADAL" clId="{FCF2098B-716B-444B-BCB1-6C09D08FF818}" dt="2025-04-28T12:50:58.654" v="1886" actId="20577"/>
          <ac:spMkLst>
            <pc:docMk/>
            <pc:sldMk cId="2788547326" sldId="267"/>
            <ac:spMk id="70" creationId="{D17DE884-7EB0-0BB8-BE0D-B996987778E2}"/>
          </ac:spMkLst>
        </pc:spChg>
        <pc:spChg chg="mod">
          <ac:chgData name="Elinam Gayi" userId="8124cf83-9da0-43b0-95e5-7455ce53a5f1" providerId="ADAL" clId="{FCF2098B-716B-444B-BCB1-6C09D08FF818}" dt="2025-04-25T12:45:59.239" v="1238" actId="164"/>
          <ac:spMkLst>
            <pc:docMk/>
            <pc:sldMk cId="2788547326" sldId="267"/>
            <ac:spMk id="78" creationId="{4D288ED2-8576-3D70-069C-5CD05AFB289A}"/>
          </ac:spMkLst>
        </pc:spChg>
        <pc:spChg chg="mod">
          <ac:chgData name="Elinam Gayi" userId="8124cf83-9da0-43b0-95e5-7455ce53a5f1" providerId="ADAL" clId="{FCF2098B-716B-444B-BCB1-6C09D08FF818}" dt="2025-04-25T12:56:31.241" v="1434" actId="1076"/>
          <ac:spMkLst>
            <pc:docMk/>
            <pc:sldMk cId="2788547326" sldId="267"/>
            <ac:spMk id="79" creationId="{A23898A4-EC22-69F9-C776-A9BB274DA2EB}"/>
          </ac:spMkLst>
        </pc:spChg>
        <pc:spChg chg="mod ord">
          <ac:chgData name="Elinam Gayi" userId="8124cf83-9da0-43b0-95e5-7455ce53a5f1" providerId="ADAL" clId="{FCF2098B-716B-444B-BCB1-6C09D08FF818}" dt="2025-04-25T12:56:29.085" v="1433" actId="14100"/>
          <ac:spMkLst>
            <pc:docMk/>
            <pc:sldMk cId="2788547326" sldId="267"/>
            <ac:spMk id="80" creationId="{2EEF80EE-4A89-C2A9-8CB2-7F57510D7016}"/>
          </ac:spMkLst>
        </pc:spChg>
        <pc:spChg chg="mod">
          <ac:chgData name="Elinam Gayi" userId="8124cf83-9da0-43b0-95e5-7455ce53a5f1" providerId="ADAL" clId="{FCF2098B-716B-444B-BCB1-6C09D08FF818}" dt="2025-04-25T12:56:35.163" v="1436" actId="1076"/>
          <ac:spMkLst>
            <pc:docMk/>
            <pc:sldMk cId="2788547326" sldId="267"/>
            <ac:spMk id="81" creationId="{9A837432-1578-4C3C-4C70-F57AC754A18D}"/>
          </ac:spMkLst>
        </pc:spChg>
        <pc:grpChg chg="add mod">
          <ac:chgData name="Elinam Gayi" userId="8124cf83-9da0-43b0-95e5-7455ce53a5f1" providerId="ADAL" clId="{FCF2098B-716B-444B-BCB1-6C09D08FF818}" dt="2025-04-25T12:55:54.274" v="1424" actId="1076"/>
          <ac:grpSpMkLst>
            <pc:docMk/>
            <pc:sldMk cId="2788547326" sldId="267"/>
            <ac:grpSpMk id="3" creationId="{F9DEF89F-0F85-CF6B-4936-611F6C189FCE}"/>
          </ac:grpSpMkLst>
        </pc:grpChg>
        <pc:grpChg chg="add mod">
          <ac:chgData name="Elinam Gayi" userId="8124cf83-9da0-43b0-95e5-7455ce53a5f1" providerId="ADAL" clId="{FCF2098B-716B-444B-BCB1-6C09D08FF818}" dt="2025-04-25T12:46:16.439" v="1249" actId="1076"/>
          <ac:grpSpMkLst>
            <pc:docMk/>
            <pc:sldMk cId="2788547326" sldId="267"/>
            <ac:grpSpMk id="5" creationId="{72196DED-EA10-F0B7-FC4B-48EE0517C2DF}"/>
          </ac:grpSpMkLst>
        </pc:grpChg>
        <pc:grpChg chg="add mod">
          <ac:chgData name="Elinam Gayi" userId="8124cf83-9da0-43b0-95e5-7455ce53a5f1" providerId="ADAL" clId="{FCF2098B-716B-444B-BCB1-6C09D08FF818}" dt="2025-04-25T12:54:19.175" v="1398" actId="164"/>
          <ac:grpSpMkLst>
            <pc:docMk/>
            <pc:sldMk cId="2788547326" sldId="267"/>
            <ac:grpSpMk id="25" creationId="{53848137-7028-E317-E755-1F83B4DD7B21}"/>
          </ac:grpSpMkLst>
        </pc:grpChg>
        <pc:grpChg chg="add mod">
          <ac:chgData name="Elinam Gayi" userId="8124cf83-9da0-43b0-95e5-7455ce53a5f1" providerId="ADAL" clId="{FCF2098B-716B-444B-BCB1-6C09D08FF818}" dt="2025-04-25T12:53:15.235" v="1393" actId="164"/>
          <ac:grpSpMkLst>
            <pc:docMk/>
            <pc:sldMk cId="2788547326" sldId="267"/>
            <ac:grpSpMk id="26" creationId="{DA8181C1-30BE-D5C5-96D0-7CDC736929EA}"/>
          </ac:grpSpMkLst>
        </pc:grpChg>
        <pc:grpChg chg="add mod">
          <ac:chgData name="Elinam Gayi" userId="8124cf83-9da0-43b0-95e5-7455ce53a5f1" providerId="ADAL" clId="{FCF2098B-716B-444B-BCB1-6C09D08FF818}" dt="2025-04-25T12:53:15.235" v="1393" actId="164"/>
          <ac:grpSpMkLst>
            <pc:docMk/>
            <pc:sldMk cId="2788547326" sldId="267"/>
            <ac:grpSpMk id="27" creationId="{0203A5E9-2671-1FB6-1369-DB2356BA4561}"/>
          </ac:grpSpMkLst>
        </pc:grpChg>
        <pc:grpChg chg="add mod">
          <ac:chgData name="Elinam Gayi" userId="8124cf83-9da0-43b0-95e5-7455ce53a5f1" providerId="ADAL" clId="{FCF2098B-716B-444B-BCB1-6C09D08FF818}" dt="2025-04-25T12:53:15.235" v="1393" actId="164"/>
          <ac:grpSpMkLst>
            <pc:docMk/>
            <pc:sldMk cId="2788547326" sldId="267"/>
            <ac:grpSpMk id="28" creationId="{286BCC93-2295-B4E3-7A0B-E0D28C2B6867}"/>
          </ac:grpSpMkLst>
        </pc:grpChg>
        <pc:grpChg chg="add mod">
          <ac:chgData name="Elinam Gayi" userId="8124cf83-9da0-43b0-95e5-7455ce53a5f1" providerId="ADAL" clId="{FCF2098B-716B-444B-BCB1-6C09D08FF818}" dt="2025-04-25T12:53:15.235" v="1393" actId="164"/>
          <ac:grpSpMkLst>
            <pc:docMk/>
            <pc:sldMk cId="2788547326" sldId="267"/>
            <ac:grpSpMk id="29" creationId="{26F6E33D-473F-8BB8-0A0E-2FF0641D1A63}"/>
          </ac:grpSpMkLst>
        </pc:grpChg>
        <pc:grpChg chg="add mod">
          <ac:chgData name="Elinam Gayi" userId="8124cf83-9da0-43b0-95e5-7455ce53a5f1" providerId="ADAL" clId="{FCF2098B-716B-444B-BCB1-6C09D08FF818}" dt="2025-04-25T12:54:19.175" v="1398" actId="164"/>
          <ac:grpSpMkLst>
            <pc:docMk/>
            <pc:sldMk cId="2788547326" sldId="267"/>
            <ac:grpSpMk id="31" creationId="{014E2F34-1B57-E104-7B95-3AE8E9E894B4}"/>
          </ac:grpSpMkLst>
        </pc:grpChg>
        <pc:grpChg chg="mod">
          <ac:chgData name="Elinam Gayi" userId="8124cf83-9da0-43b0-95e5-7455ce53a5f1" providerId="ADAL" clId="{FCF2098B-716B-444B-BCB1-6C09D08FF818}" dt="2025-04-25T12:40:29.586" v="1171" actId="14100"/>
          <ac:grpSpMkLst>
            <pc:docMk/>
            <pc:sldMk cId="2788547326" sldId="267"/>
            <ac:grpSpMk id="52" creationId="{59B7308C-479B-613B-0862-F1A6F1CFB95D}"/>
          </ac:grpSpMkLst>
        </pc:grpChg>
        <pc:grpChg chg="mod">
          <ac:chgData name="Elinam Gayi" userId="8124cf83-9da0-43b0-95e5-7455ce53a5f1" providerId="ADAL" clId="{FCF2098B-716B-444B-BCB1-6C09D08FF818}" dt="2025-04-25T12:45:53.020" v="1237" actId="1076"/>
          <ac:grpSpMkLst>
            <pc:docMk/>
            <pc:sldMk cId="2788547326" sldId="267"/>
            <ac:grpSpMk id="77" creationId="{A8C6AF1F-02BF-6902-3F26-E12A5CE4F3FD}"/>
          </ac:grpSpMkLst>
        </pc:grpChg>
        <pc:picChg chg="add mod">
          <ac:chgData name="Elinam Gayi" userId="8124cf83-9da0-43b0-95e5-7455ce53a5f1" providerId="ADAL" clId="{FCF2098B-716B-444B-BCB1-6C09D08FF818}" dt="2025-04-25T12:55:50.733" v="1423" actId="14100"/>
          <ac:picMkLst>
            <pc:docMk/>
            <pc:sldMk cId="2788547326" sldId="267"/>
            <ac:picMk id="7" creationId="{44FA71AD-F8B5-B70D-DF7D-216DD6CBBFAE}"/>
          </ac:picMkLst>
        </pc:picChg>
      </pc:sldChg>
      <pc:sldChg chg="del">
        <pc:chgData name="Elinam Gayi" userId="8124cf83-9da0-43b0-95e5-7455ce53a5f1" providerId="ADAL" clId="{FCF2098B-716B-444B-BCB1-6C09D08FF818}" dt="2025-04-23T15:23:50.886" v="0" actId="47"/>
        <pc:sldMkLst>
          <pc:docMk/>
          <pc:sldMk cId="4089666618" sldId="269"/>
        </pc:sldMkLst>
      </pc:sldChg>
      <pc:sldChg chg="modSp mod modTransition modNotesTx">
        <pc:chgData name="Elinam Gayi" userId="8124cf83-9da0-43b0-95e5-7455ce53a5f1" providerId="ADAL" clId="{FCF2098B-716B-444B-BCB1-6C09D08FF818}" dt="2025-04-30T07:36:35.469" v="3420"/>
        <pc:sldMkLst>
          <pc:docMk/>
          <pc:sldMk cId="869777483" sldId="270"/>
        </pc:sldMkLst>
        <pc:spChg chg="mod">
          <ac:chgData name="Elinam Gayi" userId="8124cf83-9da0-43b0-95e5-7455ce53a5f1" providerId="ADAL" clId="{FCF2098B-716B-444B-BCB1-6C09D08FF818}" dt="2025-04-30T07:29:21.219" v="3244" actId="20577"/>
          <ac:spMkLst>
            <pc:docMk/>
            <pc:sldMk cId="869777483" sldId="270"/>
            <ac:spMk id="5" creationId="{100D2D24-23AA-1D79-7AFC-8628AF80F4ED}"/>
          </ac:spMkLst>
        </pc:spChg>
        <pc:spChg chg="mod">
          <ac:chgData name="Elinam Gayi" userId="8124cf83-9da0-43b0-95e5-7455ce53a5f1" providerId="ADAL" clId="{FCF2098B-716B-444B-BCB1-6C09D08FF818}" dt="2025-04-28T09:02:00.264" v="1754" actId="14100"/>
          <ac:spMkLst>
            <pc:docMk/>
            <pc:sldMk cId="869777483" sldId="270"/>
            <ac:spMk id="12" creationId="{EEB948BB-1773-3741-D481-E8713935DA13}"/>
          </ac:spMkLst>
        </pc:spChg>
        <pc:spChg chg="mod">
          <ac:chgData name="Elinam Gayi" userId="8124cf83-9da0-43b0-95e5-7455ce53a5f1" providerId="ADAL" clId="{FCF2098B-716B-444B-BCB1-6C09D08FF818}" dt="2025-04-28T09:02:02.655" v="1755" actId="14100"/>
          <ac:spMkLst>
            <pc:docMk/>
            <pc:sldMk cId="869777483" sldId="270"/>
            <ac:spMk id="37" creationId="{9DAA5C15-2DFE-A6B8-0BC3-9057363A9C2E}"/>
          </ac:spMkLst>
        </pc:spChg>
        <pc:spChg chg="mod">
          <ac:chgData name="Elinam Gayi" userId="8124cf83-9da0-43b0-95e5-7455ce53a5f1" providerId="ADAL" clId="{FCF2098B-716B-444B-BCB1-6C09D08FF818}" dt="2025-04-28T11:52:22.662" v="1829" actId="207"/>
          <ac:spMkLst>
            <pc:docMk/>
            <pc:sldMk cId="869777483" sldId="270"/>
            <ac:spMk id="48" creationId="{08A5062A-DD19-6708-E781-7B3682000CF4}"/>
          </ac:spMkLst>
        </pc:spChg>
      </pc:sldChg>
      <pc:sldChg chg="modSp mod modTransition modNotesTx">
        <pc:chgData name="Elinam Gayi" userId="8124cf83-9da0-43b0-95e5-7455ce53a5f1" providerId="ADAL" clId="{FCF2098B-716B-444B-BCB1-6C09D08FF818}" dt="2025-04-30T07:36:13.570" v="3419" actId="20577"/>
        <pc:sldMkLst>
          <pc:docMk/>
          <pc:sldMk cId="2655579315" sldId="271"/>
        </pc:sldMkLst>
        <pc:spChg chg="mod">
          <ac:chgData name="Elinam Gayi" userId="8124cf83-9da0-43b0-95e5-7455ce53a5f1" providerId="ADAL" clId="{FCF2098B-716B-444B-BCB1-6C09D08FF818}" dt="2025-04-28T09:02:19.330" v="1757" actId="14100"/>
          <ac:spMkLst>
            <pc:docMk/>
            <pc:sldMk cId="2655579315" sldId="271"/>
            <ac:spMk id="13" creationId="{337D8418-58EF-F822-BDB3-845296B3A5ED}"/>
          </ac:spMkLst>
        </pc:spChg>
        <pc:spChg chg="mod">
          <ac:chgData name="Elinam Gayi" userId="8124cf83-9da0-43b0-95e5-7455ce53a5f1" providerId="ADAL" clId="{FCF2098B-716B-444B-BCB1-6C09D08FF818}" dt="2025-04-28T09:02:08.194" v="1756" actId="14100"/>
          <ac:spMkLst>
            <pc:docMk/>
            <pc:sldMk cId="2655579315" sldId="271"/>
            <ac:spMk id="23" creationId="{46D65424-0E5C-873E-D92A-8E6AE59A5648}"/>
          </ac:spMkLst>
        </pc:spChg>
      </pc:sldChg>
      <pc:sldChg chg="modSp mod ord modTransition modNotesTx">
        <pc:chgData name="Elinam Gayi" userId="8124cf83-9da0-43b0-95e5-7455ce53a5f1" providerId="ADAL" clId="{FCF2098B-716B-444B-BCB1-6C09D08FF818}" dt="2025-04-30T07:46:30.266" v="3760" actId="20577"/>
        <pc:sldMkLst>
          <pc:docMk/>
          <pc:sldMk cId="564888575" sldId="273"/>
        </pc:sldMkLst>
        <pc:spChg chg="mod">
          <ac:chgData name="Elinam Gayi" userId="8124cf83-9da0-43b0-95e5-7455ce53a5f1" providerId="ADAL" clId="{FCF2098B-716B-444B-BCB1-6C09D08FF818}" dt="2025-04-28T09:03:16.011" v="1765" actId="14100"/>
          <ac:spMkLst>
            <pc:docMk/>
            <pc:sldMk cId="564888575" sldId="273"/>
            <ac:spMk id="12" creationId="{D66853C5-6511-9E11-6BB1-9D2BF1264188}"/>
          </ac:spMkLst>
        </pc:spChg>
      </pc:sldChg>
      <pc:sldChg chg="modSp add del mod modTransition">
        <pc:chgData name="Elinam Gayi" userId="8124cf83-9da0-43b0-95e5-7455ce53a5f1" providerId="ADAL" clId="{FCF2098B-716B-444B-BCB1-6C09D08FF818}" dt="2025-04-29T08:34:59.033" v="2501" actId="47"/>
        <pc:sldMkLst>
          <pc:docMk/>
          <pc:sldMk cId="2944387864" sldId="274"/>
        </pc:sldMkLst>
      </pc:sldChg>
      <pc:sldChg chg="addSp modSp del modTransition">
        <pc:chgData name="Elinam Gayi" userId="8124cf83-9da0-43b0-95e5-7455ce53a5f1" providerId="ADAL" clId="{FCF2098B-716B-444B-BCB1-6C09D08FF818}" dt="2025-04-28T08:58:19.987" v="1740" actId="47"/>
        <pc:sldMkLst>
          <pc:docMk/>
          <pc:sldMk cId="676985543" sldId="276"/>
        </pc:sldMkLst>
      </pc:sldChg>
      <pc:sldChg chg="modSp mod modTransition modNotesTx">
        <pc:chgData name="Elinam Gayi" userId="8124cf83-9da0-43b0-95e5-7455ce53a5f1" providerId="ADAL" clId="{FCF2098B-716B-444B-BCB1-6C09D08FF818}" dt="2025-04-30T07:28:54.426" v="3240" actId="20577"/>
        <pc:sldMkLst>
          <pc:docMk/>
          <pc:sldMk cId="1183219687" sldId="277"/>
        </pc:sldMkLst>
        <pc:spChg chg="mod">
          <ac:chgData name="Elinam Gayi" userId="8124cf83-9da0-43b0-95e5-7455ce53a5f1" providerId="ADAL" clId="{FCF2098B-716B-444B-BCB1-6C09D08FF818}" dt="2025-04-30T07:26:12.173" v="3096" actId="20577"/>
          <ac:spMkLst>
            <pc:docMk/>
            <pc:sldMk cId="1183219687" sldId="277"/>
            <ac:spMk id="2" creationId="{7B344897-19D7-F837-693C-AD15E2E662B0}"/>
          </ac:spMkLst>
        </pc:spChg>
        <pc:spChg chg="mod">
          <ac:chgData name="Elinam Gayi" userId="8124cf83-9da0-43b0-95e5-7455ce53a5f1" providerId="ADAL" clId="{FCF2098B-716B-444B-BCB1-6C09D08FF818}" dt="2025-04-28T08:44:37.038" v="1606" actId="207"/>
          <ac:spMkLst>
            <pc:docMk/>
            <pc:sldMk cId="1183219687" sldId="277"/>
            <ac:spMk id="304" creationId="{9BA33C96-7EA3-F2B3-BD7E-E79ED69714ED}"/>
          </ac:spMkLst>
        </pc:spChg>
        <pc:spChg chg="mod">
          <ac:chgData name="Elinam Gayi" userId="8124cf83-9da0-43b0-95e5-7455ce53a5f1" providerId="ADAL" clId="{FCF2098B-716B-444B-BCB1-6C09D08FF818}" dt="2025-04-28T08:44:21.260" v="1603" actId="207"/>
          <ac:spMkLst>
            <pc:docMk/>
            <pc:sldMk cId="1183219687" sldId="277"/>
            <ac:spMk id="307" creationId="{F744B0BF-DE12-467C-D499-130D6DEB1361}"/>
          </ac:spMkLst>
        </pc:spChg>
        <pc:spChg chg="mod">
          <ac:chgData name="Elinam Gayi" userId="8124cf83-9da0-43b0-95e5-7455ce53a5f1" providerId="ADAL" clId="{FCF2098B-716B-444B-BCB1-6C09D08FF818}" dt="2025-04-28T08:44:21.770" v="1604" actId="207"/>
          <ac:spMkLst>
            <pc:docMk/>
            <pc:sldMk cId="1183219687" sldId="277"/>
            <ac:spMk id="308" creationId="{9A8C2E68-ED0B-5BC8-BDEF-8E076E9473CD}"/>
          </ac:spMkLst>
        </pc:spChg>
        <pc:spChg chg="mod">
          <ac:chgData name="Elinam Gayi" userId="8124cf83-9da0-43b0-95e5-7455ce53a5f1" providerId="ADAL" clId="{FCF2098B-716B-444B-BCB1-6C09D08FF818}" dt="2025-04-28T08:44:57.544" v="1613" actId="208"/>
          <ac:spMkLst>
            <pc:docMk/>
            <pc:sldMk cId="1183219687" sldId="277"/>
            <ac:spMk id="325" creationId="{AD7EA07F-ECED-C1FD-FBE2-A2EBBE556798}"/>
          </ac:spMkLst>
        </pc:spChg>
      </pc:sldChg>
      <pc:sldChg chg="modTransition">
        <pc:chgData name="Elinam Gayi" userId="8124cf83-9da0-43b0-95e5-7455ce53a5f1" providerId="ADAL" clId="{FCF2098B-716B-444B-BCB1-6C09D08FF818}" dt="2025-04-24T05:57:29.257" v="105"/>
        <pc:sldMkLst>
          <pc:docMk/>
          <pc:sldMk cId="3070886394" sldId="278"/>
        </pc:sldMkLst>
      </pc:sldChg>
      <pc:sldChg chg="modSp mod modTransition modNotesTx">
        <pc:chgData name="Elinam Gayi" userId="8124cf83-9da0-43b0-95e5-7455ce53a5f1" providerId="ADAL" clId="{FCF2098B-716B-444B-BCB1-6C09D08FF818}" dt="2025-04-30T07:45:25.608" v="3683" actId="20577"/>
        <pc:sldMkLst>
          <pc:docMk/>
          <pc:sldMk cId="1540153322" sldId="279"/>
        </pc:sldMkLst>
        <pc:spChg chg="mod">
          <ac:chgData name="Elinam Gayi" userId="8124cf83-9da0-43b0-95e5-7455ce53a5f1" providerId="ADAL" clId="{FCF2098B-716B-444B-BCB1-6C09D08FF818}" dt="2025-04-29T09:51:55.707" v="2514" actId="207"/>
          <ac:spMkLst>
            <pc:docMk/>
            <pc:sldMk cId="1540153322" sldId="279"/>
            <ac:spMk id="2" creationId="{D92EE422-4CA8-1BE3-F983-A241D0CA3C34}"/>
          </ac:spMkLst>
        </pc:spChg>
      </pc:sldChg>
      <pc:sldChg chg="addSp delSp modSp mod modTransition">
        <pc:chgData name="Elinam Gayi" userId="8124cf83-9da0-43b0-95e5-7455ce53a5f1" providerId="ADAL" clId="{FCF2098B-716B-444B-BCB1-6C09D08FF818}" dt="2025-04-29T10:05:47.650" v="2635" actId="14100"/>
        <pc:sldMkLst>
          <pc:docMk/>
          <pc:sldMk cId="4181518965" sldId="280"/>
        </pc:sldMkLst>
        <pc:spChg chg="mod">
          <ac:chgData name="Elinam Gayi" userId="8124cf83-9da0-43b0-95e5-7455ce53a5f1" providerId="ADAL" clId="{FCF2098B-716B-444B-BCB1-6C09D08FF818}" dt="2025-04-28T08:34:24.940" v="1467" actId="1076"/>
          <ac:spMkLst>
            <pc:docMk/>
            <pc:sldMk cId="4181518965" sldId="280"/>
            <ac:spMk id="2" creationId="{98753F86-BF0C-2D8D-15D8-297528311301}"/>
          </ac:spMkLst>
        </pc:spChg>
        <pc:spChg chg="add mod">
          <ac:chgData name="Elinam Gayi" userId="8124cf83-9da0-43b0-95e5-7455ce53a5f1" providerId="ADAL" clId="{FCF2098B-716B-444B-BCB1-6C09D08FF818}" dt="2025-04-29T10:05:38.386" v="2632" actId="14100"/>
          <ac:spMkLst>
            <pc:docMk/>
            <pc:sldMk cId="4181518965" sldId="280"/>
            <ac:spMk id="3" creationId="{82D28FDD-B11F-CA5D-629C-3716B0398358}"/>
          </ac:spMkLst>
        </pc:spChg>
        <pc:spChg chg="add mod">
          <ac:chgData name="Elinam Gayi" userId="8124cf83-9da0-43b0-95e5-7455ce53a5f1" providerId="ADAL" clId="{FCF2098B-716B-444B-BCB1-6C09D08FF818}" dt="2025-04-29T10:05:36.331" v="2631" actId="14100"/>
          <ac:spMkLst>
            <pc:docMk/>
            <pc:sldMk cId="4181518965" sldId="280"/>
            <ac:spMk id="4" creationId="{603E20E6-12B7-F776-7036-15075466DFE0}"/>
          </ac:spMkLst>
        </pc:spChg>
        <pc:spChg chg="add mod">
          <ac:chgData name="Elinam Gayi" userId="8124cf83-9da0-43b0-95e5-7455ce53a5f1" providerId="ADAL" clId="{FCF2098B-716B-444B-BCB1-6C09D08FF818}" dt="2025-04-29T10:05:34.989" v="2630" actId="14100"/>
          <ac:spMkLst>
            <pc:docMk/>
            <pc:sldMk cId="4181518965" sldId="280"/>
            <ac:spMk id="5" creationId="{75499A3B-DA52-EBD5-127A-99FF817D447A}"/>
          </ac:spMkLst>
        </pc:spChg>
        <pc:spChg chg="add mod">
          <ac:chgData name="Elinam Gayi" userId="8124cf83-9da0-43b0-95e5-7455ce53a5f1" providerId="ADAL" clId="{FCF2098B-716B-444B-BCB1-6C09D08FF818}" dt="2025-04-29T10:05:33.148" v="2629" actId="14100"/>
          <ac:spMkLst>
            <pc:docMk/>
            <pc:sldMk cId="4181518965" sldId="280"/>
            <ac:spMk id="6" creationId="{9F7A2BEC-414D-34CA-E155-06C26768ED35}"/>
          </ac:spMkLst>
        </pc:spChg>
        <pc:spChg chg="add mod">
          <ac:chgData name="Elinam Gayi" userId="8124cf83-9da0-43b0-95e5-7455ce53a5f1" providerId="ADAL" clId="{FCF2098B-716B-444B-BCB1-6C09D08FF818}" dt="2025-04-29T10:05:44.713" v="2634" actId="14100"/>
          <ac:spMkLst>
            <pc:docMk/>
            <pc:sldMk cId="4181518965" sldId="280"/>
            <ac:spMk id="7" creationId="{14526627-7015-F93F-CE0D-425D9B14268D}"/>
          </ac:spMkLst>
        </pc:spChg>
        <pc:spChg chg="add mod">
          <ac:chgData name="Elinam Gayi" userId="8124cf83-9da0-43b0-95e5-7455ce53a5f1" providerId="ADAL" clId="{FCF2098B-716B-444B-BCB1-6C09D08FF818}" dt="2025-04-28T11:40:35.583" v="1795" actId="20577"/>
          <ac:spMkLst>
            <pc:docMk/>
            <pc:sldMk cId="4181518965" sldId="280"/>
            <ac:spMk id="8" creationId="{403EC615-94E9-AE61-305C-1D7A0CB61307}"/>
          </ac:spMkLst>
        </pc:spChg>
        <pc:spChg chg="add mod">
          <ac:chgData name="Elinam Gayi" userId="8124cf83-9da0-43b0-95e5-7455ce53a5f1" providerId="ADAL" clId="{FCF2098B-716B-444B-BCB1-6C09D08FF818}" dt="2025-04-29T10:05:47.650" v="2635" actId="14100"/>
          <ac:spMkLst>
            <pc:docMk/>
            <pc:sldMk cId="4181518965" sldId="280"/>
            <ac:spMk id="9" creationId="{CB418A42-B590-12AA-4057-00AF7E7905D6}"/>
          </ac:spMkLst>
        </pc:spChg>
        <pc:spChg chg="add mod">
          <ac:chgData name="Elinam Gayi" userId="8124cf83-9da0-43b0-95e5-7455ce53a5f1" providerId="ADAL" clId="{FCF2098B-716B-444B-BCB1-6C09D08FF818}" dt="2025-04-28T08:39:33.113" v="1566"/>
          <ac:spMkLst>
            <pc:docMk/>
            <pc:sldMk cId="4181518965" sldId="280"/>
            <ac:spMk id="10" creationId="{F434B021-47AC-772C-FF9C-AC452B05FE9B}"/>
          </ac:spMkLst>
        </pc:spChg>
        <pc:spChg chg="mod">
          <ac:chgData name="Elinam Gayi" userId="8124cf83-9da0-43b0-95e5-7455ce53a5f1" providerId="ADAL" clId="{FCF2098B-716B-444B-BCB1-6C09D08FF818}" dt="2025-04-29T10:05:30.130" v="2628" actId="14100"/>
          <ac:spMkLst>
            <pc:docMk/>
            <pc:sldMk cId="4181518965" sldId="280"/>
            <ac:spMk id="20" creationId="{205AC9B3-9F01-21C3-C3CB-210B6E39F0B0}"/>
          </ac:spMkLst>
        </pc:spChg>
        <pc:spChg chg="mod">
          <ac:chgData name="Elinam Gayi" userId="8124cf83-9da0-43b0-95e5-7455ce53a5f1" providerId="ADAL" clId="{FCF2098B-716B-444B-BCB1-6C09D08FF818}" dt="2025-04-28T11:46:32.590" v="1804" actId="208"/>
          <ac:spMkLst>
            <pc:docMk/>
            <pc:sldMk cId="4181518965" sldId="280"/>
            <ac:spMk id="23" creationId="{8E687ECA-15DD-ACAA-484D-B28D7D935C0E}"/>
          </ac:spMkLst>
        </pc:spChg>
        <pc:spChg chg="mod">
          <ac:chgData name="Elinam Gayi" userId="8124cf83-9da0-43b0-95e5-7455ce53a5f1" providerId="ADAL" clId="{FCF2098B-716B-444B-BCB1-6C09D08FF818}" dt="2025-04-29T10:05:28.529" v="2627" actId="14100"/>
          <ac:spMkLst>
            <pc:docMk/>
            <pc:sldMk cId="4181518965" sldId="280"/>
            <ac:spMk id="24" creationId="{3B34685A-C16C-3445-713F-F44A6494BD9F}"/>
          </ac:spMkLst>
        </pc:spChg>
        <pc:spChg chg="mod">
          <ac:chgData name="Elinam Gayi" userId="8124cf83-9da0-43b0-95e5-7455ce53a5f1" providerId="ADAL" clId="{FCF2098B-716B-444B-BCB1-6C09D08FF818}" dt="2025-04-28T08:39:24.226" v="1565"/>
          <ac:spMkLst>
            <pc:docMk/>
            <pc:sldMk cId="4181518965" sldId="280"/>
            <ac:spMk id="46" creationId="{4681A36F-0EAB-468B-6285-7AD7D6FF01AD}"/>
          </ac:spMkLst>
        </pc:spChg>
        <pc:picChg chg="add mod">
          <ac:chgData name="Elinam Gayi" userId="8124cf83-9da0-43b0-95e5-7455ce53a5f1" providerId="ADAL" clId="{FCF2098B-716B-444B-BCB1-6C09D08FF818}" dt="2025-04-28T08:35:10.977" v="1478" actId="1076"/>
          <ac:picMkLst>
            <pc:docMk/>
            <pc:sldMk cId="4181518965" sldId="280"/>
            <ac:picMk id="11" creationId="{9E6BFFA7-0969-75DA-FCE6-7E730ACE0889}"/>
          </ac:picMkLst>
        </pc:picChg>
        <pc:picChg chg="mod">
          <ac:chgData name="Elinam Gayi" userId="8124cf83-9da0-43b0-95e5-7455ce53a5f1" providerId="ADAL" clId="{FCF2098B-716B-444B-BCB1-6C09D08FF818}" dt="2025-04-28T08:34:24.940" v="1467" actId="1076"/>
          <ac:picMkLst>
            <pc:docMk/>
            <pc:sldMk cId="4181518965" sldId="280"/>
            <ac:picMk id="13" creationId="{15DBACE5-2B95-6DDF-97C4-B28A00BF561C}"/>
          </ac:picMkLst>
        </pc:picChg>
      </pc:sldChg>
      <pc:sldChg chg="modSp mod ord modTransition modNotesTx">
        <pc:chgData name="Elinam Gayi" userId="8124cf83-9da0-43b0-95e5-7455ce53a5f1" providerId="ADAL" clId="{FCF2098B-716B-444B-BCB1-6C09D08FF818}" dt="2025-04-29T08:49:02.377" v="2507" actId="20577"/>
        <pc:sldMkLst>
          <pc:docMk/>
          <pc:sldMk cId="3692437537" sldId="281"/>
        </pc:sldMkLst>
        <pc:spChg chg="mod">
          <ac:chgData name="Elinam Gayi" userId="8124cf83-9da0-43b0-95e5-7455ce53a5f1" providerId="ADAL" clId="{FCF2098B-716B-444B-BCB1-6C09D08FF818}" dt="2025-04-29T08:49:02.377" v="2507" actId="20577"/>
          <ac:spMkLst>
            <pc:docMk/>
            <pc:sldMk cId="3692437537" sldId="281"/>
            <ac:spMk id="3" creationId="{9C2E28C7-F3F8-1A1C-090F-A716C8DDE90E}"/>
          </ac:spMkLst>
        </pc:spChg>
      </pc:sldChg>
      <pc:sldChg chg="modSp mod modTransition modNotesTx">
        <pc:chgData name="Elinam Gayi" userId="8124cf83-9da0-43b0-95e5-7455ce53a5f1" providerId="ADAL" clId="{FCF2098B-716B-444B-BCB1-6C09D08FF818}" dt="2025-04-30T07:45:42.061" v="3685" actId="20577"/>
        <pc:sldMkLst>
          <pc:docMk/>
          <pc:sldMk cId="3897382965" sldId="282"/>
        </pc:sldMkLst>
        <pc:spChg chg="mod">
          <ac:chgData name="Elinam Gayi" userId="8124cf83-9da0-43b0-95e5-7455ce53a5f1" providerId="ADAL" clId="{FCF2098B-716B-444B-BCB1-6C09D08FF818}" dt="2025-04-25T12:21:38.421" v="1157" actId="1076"/>
          <ac:spMkLst>
            <pc:docMk/>
            <pc:sldMk cId="3897382965" sldId="282"/>
            <ac:spMk id="5" creationId="{CFD9FE5F-BB9B-E27A-60C0-4A930A2C75D3}"/>
          </ac:spMkLst>
        </pc:spChg>
        <pc:spChg chg="mod">
          <ac:chgData name="Elinam Gayi" userId="8124cf83-9da0-43b0-95e5-7455ce53a5f1" providerId="ADAL" clId="{FCF2098B-716B-444B-BCB1-6C09D08FF818}" dt="2025-04-25T12:21:38.421" v="1157" actId="1076"/>
          <ac:spMkLst>
            <pc:docMk/>
            <pc:sldMk cId="3897382965" sldId="282"/>
            <ac:spMk id="6" creationId="{8CCA70F5-C7BE-0FC5-F7DC-437BD28365AF}"/>
          </ac:spMkLst>
        </pc:spChg>
        <pc:spChg chg="mod">
          <ac:chgData name="Elinam Gayi" userId="8124cf83-9da0-43b0-95e5-7455ce53a5f1" providerId="ADAL" clId="{FCF2098B-716B-444B-BCB1-6C09D08FF818}" dt="2025-04-25T12:21:38.421" v="1157" actId="1076"/>
          <ac:spMkLst>
            <pc:docMk/>
            <pc:sldMk cId="3897382965" sldId="282"/>
            <ac:spMk id="7" creationId="{D742E951-C993-3B0B-F592-67A31F5537D6}"/>
          </ac:spMkLst>
        </pc:spChg>
        <pc:spChg chg="mod">
          <ac:chgData name="Elinam Gayi" userId="8124cf83-9da0-43b0-95e5-7455ce53a5f1" providerId="ADAL" clId="{FCF2098B-716B-444B-BCB1-6C09D08FF818}" dt="2025-04-25T12:21:38.421" v="1157" actId="1076"/>
          <ac:spMkLst>
            <pc:docMk/>
            <pc:sldMk cId="3897382965" sldId="282"/>
            <ac:spMk id="12" creationId="{64E2E6C8-200A-AD5F-5548-FE984537157E}"/>
          </ac:spMkLst>
        </pc:spChg>
        <pc:spChg chg="mod">
          <ac:chgData name="Elinam Gayi" userId="8124cf83-9da0-43b0-95e5-7455ce53a5f1" providerId="ADAL" clId="{FCF2098B-716B-444B-BCB1-6C09D08FF818}" dt="2025-04-30T07:44:04.029" v="3589" actId="20577"/>
          <ac:spMkLst>
            <pc:docMk/>
            <pc:sldMk cId="3897382965" sldId="282"/>
            <ac:spMk id="85" creationId="{5526FEA4-4C81-2112-32AA-2B70A1836E78}"/>
          </ac:spMkLst>
        </pc:spChg>
        <pc:spChg chg="mod">
          <ac:chgData name="Elinam Gayi" userId="8124cf83-9da0-43b0-95e5-7455ce53a5f1" providerId="ADAL" clId="{FCF2098B-716B-444B-BCB1-6C09D08FF818}" dt="2025-04-25T12:21:38.421" v="1157" actId="1076"/>
          <ac:spMkLst>
            <pc:docMk/>
            <pc:sldMk cId="3897382965" sldId="282"/>
            <ac:spMk id="91" creationId="{5378F7E5-236B-7A0E-0269-B824A4D82DDA}"/>
          </ac:spMkLst>
        </pc:spChg>
        <pc:spChg chg="mod">
          <ac:chgData name="Elinam Gayi" userId="8124cf83-9da0-43b0-95e5-7455ce53a5f1" providerId="ADAL" clId="{FCF2098B-716B-444B-BCB1-6C09D08FF818}" dt="2025-04-25T12:21:38.421" v="1157" actId="1076"/>
          <ac:spMkLst>
            <pc:docMk/>
            <pc:sldMk cId="3897382965" sldId="282"/>
            <ac:spMk id="105" creationId="{D85E1821-D782-8F63-0CF2-AF6E2A236C29}"/>
          </ac:spMkLst>
        </pc:spChg>
        <pc:spChg chg="mod">
          <ac:chgData name="Elinam Gayi" userId="8124cf83-9da0-43b0-95e5-7455ce53a5f1" providerId="ADAL" clId="{FCF2098B-716B-444B-BCB1-6C09D08FF818}" dt="2025-04-28T09:02:58.167" v="1761" actId="14100"/>
          <ac:spMkLst>
            <pc:docMk/>
            <pc:sldMk cId="3897382965" sldId="282"/>
            <ac:spMk id="106" creationId="{72C62FBC-F6FE-19CC-D4D4-2208B908FB74}"/>
          </ac:spMkLst>
        </pc:spChg>
        <pc:spChg chg="mod">
          <ac:chgData name="Elinam Gayi" userId="8124cf83-9da0-43b0-95e5-7455ce53a5f1" providerId="ADAL" clId="{FCF2098B-716B-444B-BCB1-6C09D08FF818}" dt="2025-04-28T12:50:35.042" v="1880" actId="255"/>
          <ac:spMkLst>
            <pc:docMk/>
            <pc:sldMk cId="3897382965" sldId="282"/>
            <ac:spMk id="107" creationId="{E6FBB001-E8CC-DE4A-072B-636B5FBEA40F}"/>
          </ac:spMkLst>
        </pc:spChg>
        <pc:graphicFrameChg chg="modGraphic">
          <ac:chgData name="Elinam Gayi" userId="8124cf83-9da0-43b0-95e5-7455ce53a5f1" providerId="ADAL" clId="{FCF2098B-716B-444B-BCB1-6C09D08FF818}" dt="2025-04-28T12:50:29.861" v="1879" actId="20577"/>
          <ac:graphicFrameMkLst>
            <pc:docMk/>
            <pc:sldMk cId="3897382965" sldId="282"/>
            <ac:graphicFrameMk id="99" creationId="{46643AB0-2B11-FCC8-E629-E94AD17A381E}"/>
          </ac:graphicFrameMkLst>
        </pc:graphicFrameChg>
        <pc:picChg chg="mod">
          <ac:chgData name="Elinam Gayi" userId="8124cf83-9da0-43b0-95e5-7455ce53a5f1" providerId="ADAL" clId="{FCF2098B-716B-444B-BCB1-6C09D08FF818}" dt="2025-04-25T12:21:38.421" v="1157" actId="1076"/>
          <ac:picMkLst>
            <pc:docMk/>
            <pc:sldMk cId="3897382965" sldId="282"/>
            <ac:picMk id="13" creationId="{479971C6-5DD0-1A09-D4A6-7D4864F5B80D}"/>
          </ac:picMkLst>
        </pc:picChg>
        <pc:picChg chg="mod">
          <ac:chgData name="Elinam Gayi" userId="8124cf83-9da0-43b0-95e5-7455ce53a5f1" providerId="ADAL" clId="{FCF2098B-716B-444B-BCB1-6C09D08FF818}" dt="2025-04-25T12:21:38.421" v="1157" actId="1076"/>
          <ac:picMkLst>
            <pc:docMk/>
            <pc:sldMk cId="3897382965" sldId="282"/>
            <ac:picMk id="22" creationId="{0AF66977-5722-C24B-2519-FB6E69BDE62A}"/>
          </ac:picMkLst>
        </pc:picChg>
      </pc:sldChg>
      <pc:sldChg chg="del modTransition">
        <pc:chgData name="Elinam Gayi" userId="8124cf83-9da0-43b0-95e5-7455ce53a5f1" providerId="ADAL" clId="{FCF2098B-716B-444B-BCB1-6C09D08FF818}" dt="2025-04-28T08:40:12.223" v="1569" actId="47"/>
        <pc:sldMkLst>
          <pc:docMk/>
          <pc:sldMk cId="2785098396" sldId="283"/>
        </pc:sldMkLst>
      </pc:sldChg>
      <pc:sldChg chg="modSp add del mod modTransition modNotesTx">
        <pc:chgData name="Elinam Gayi" userId="8124cf83-9da0-43b0-95e5-7455ce53a5f1" providerId="ADAL" clId="{FCF2098B-716B-444B-BCB1-6C09D08FF818}" dt="2025-04-30T07:29:04.642" v="3241"/>
        <pc:sldMkLst>
          <pc:docMk/>
          <pc:sldMk cId="60145753" sldId="285"/>
        </pc:sldMkLst>
        <pc:spChg chg="mod">
          <ac:chgData name="Elinam Gayi" userId="8124cf83-9da0-43b0-95e5-7455ce53a5f1" providerId="ADAL" clId="{FCF2098B-716B-444B-BCB1-6C09D08FF818}" dt="2025-04-28T11:52:05.194" v="1815" actId="6549"/>
          <ac:spMkLst>
            <pc:docMk/>
            <pc:sldMk cId="60145753" sldId="285"/>
            <ac:spMk id="18" creationId="{8C76042F-0FA5-C4E1-AD47-CCF5D5FC15C5}"/>
          </ac:spMkLst>
        </pc:spChg>
        <pc:spChg chg="mod">
          <ac:chgData name="Elinam Gayi" userId="8124cf83-9da0-43b0-95e5-7455ce53a5f1" providerId="ADAL" clId="{FCF2098B-716B-444B-BCB1-6C09D08FF818}" dt="2025-04-28T08:43:46.072" v="1596" actId="1076"/>
          <ac:spMkLst>
            <pc:docMk/>
            <pc:sldMk cId="60145753" sldId="285"/>
            <ac:spMk id="87" creationId="{0C226825-E439-56F1-5EB3-53037FD49C64}"/>
          </ac:spMkLst>
        </pc:spChg>
        <pc:cxnChg chg="mod">
          <ac:chgData name="Elinam Gayi" userId="8124cf83-9da0-43b0-95e5-7455ce53a5f1" providerId="ADAL" clId="{FCF2098B-716B-444B-BCB1-6C09D08FF818}" dt="2025-04-28T08:44:01.554" v="1600" actId="208"/>
          <ac:cxnSpMkLst>
            <pc:docMk/>
            <pc:sldMk cId="60145753" sldId="285"/>
            <ac:cxnSpMk id="139" creationId="{9E5DBAE7-F8A5-E978-705B-C07B7FCD9F7E}"/>
          </ac:cxnSpMkLst>
        </pc:cxnChg>
      </pc:sldChg>
      <pc:sldChg chg="del modTransition">
        <pc:chgData name="Elinam Gayi" userId="8124cf83-9da0-43b0-95e5-7455ce53a5f1" providerId="ADAL" clId="{FCF2098B-716B-444B-BCB1-6C09D08FF818}" dt="2025-04-28T08:45:14.807" v="1614" actId="47"/>
        <pc:sldMkLst>
          <pc:docMk/>
          <pc:sldMk cId="2111096669" sldId="286"/>
        </pc:sldMkLst>
      </pc:sldChg>
      <pc:sldChg chg="modSp mod ord modTransition modNotesTx">
        <pc:chgData name="Elinam Gayi" userId="8124cf83-9da0-43b0-95e5-7455ce53a5f1" providerId="ADAL" clId="{FCF2098B-716B-444B-BCB1-6C09D08FF818}" dt="2025-04-30T07:42:58.176" v="3572"/>
        <pc:sldMkLst>
          <pc:docMk/>
          <pc:sldMk cId="3676311510" sldId="288"/>
        </pc:sldMkLst>
        <pc:spChg chg="mod">
          <ac:chgData name="Elinam Gayi" userId="8124cf83-9da0-43b0-95e5-7455ce53a5f1" providerId="ADAL" clId="{FCF2098B-716B-444B-BCB1-6C09D08FF818}" dt="2025-04-29T09:56:08.101" v="2602" actId="20577"/>
          <ac:spMkLst>
            <pc:docMk/>
            <pc:sldMk cId="3676311510" sldId="288"/>
            <ac:spMk id="5" creationId="{FE9096F0-1ABA-7455-75BA-6D097C6D887F}"/>
          </ac:spMkLst>
        </pc:spChg>
        <pc:spChg chg="mod">
          <ac:chgData name="Elinam Gayi" userId="8124cf83-9da0-43b0-95e5-7455ce53a5f1" providerId="ADAL" clId="{FCF2098B-716B-444B-BCB1-6C09D08FF818}" dt="2025-04-28T09:02:49.215" v="1759" actId="14100"/>
          <ac:spMkLst>
            <pc:docMk/>
            <pc:sldMk cId="3676311510" sldId="288"/>
            <ac:spMk id="12" creationId="{9D82EECB-D44D-53BA-A812-C898254D6ED0}"/>
          </ac:spMkLst>
        </pc:spChg>
        <pc:spChg chg="mod">
          <ac:chgData name="Elinam Gayi" userId="8124cf83-9da0-43b0-95e5-7455ce53a5f1" providerId="ADAL" clId="{FCF2098B-716B-444B-BCB1-6C09D08FF818}" dt="2025-04-28T09:02:52.098" v="1760" actId="14100"/>
          <ac:spMkLst>
            <pc:docMk/>
            <pc:sldMk cId="3676311510" sldId="288"/>
            <ac:spMk id="15" creationId="{312C1166-688D-798B-F61B-F8A390CCFCA2}"/>
          </ac:spMkLst>
        </pc:spChg>
        <pc:spChg chg="mod">
          <ac:chgData name="Elinam Gayi" userId="8124cf83-9da0-43b0-95e5-7455ce53a5f1" providerId="ADAL" clId="{FCF2098B-716B-444B-BCB1-6C09D08FF818}" dt="2025-04-25T08:58:41.778" v="1076" actId="1076"/>
          <ac:spMkLst>
            <pc:docMk/>
            <pc:sldMk cId="3676311510" sldId="288"/>
            <ac:spMk id="17" creationId="{86F9E18C-4216-B1D4-01A4-70B189A216B6}"/>
          </ac:spMkLst>
        </pc:spChg>
        <pc:spChg chg="mod">
          <ac:chgData name="Elinam Gayi" userId="8124cf83-9da0-43b0-95e5-7455ce53a5f1" providerId="ADAL" clId="{FCF2098B-716B-444B-BCB1-6C09D08FF818}" dt="2025-04-28T12:49:53.533" v="1865" actId="20577"/>
          <ac:spMkLst>
            <pc:docMk/>
            <pc:sldMk cId="3676311510" sldId="288"/>
            <ac:spMk id="24" creationId="{6843A6A6-9F9A-7156-D893-D130E5FDDDC9}"/>
          </ac:spMkLst>
        </pc:spChg>
        <pc:spChg chg="mod">
          <ac:chgData name="Elinam Gayi" userId="8124cf83-9da0-43b0-95e5-7455ce53a5f1" providerId="ADAL" clId="{FCF2098B-716B-444B-BCB1-6C09D08FF818}" dt="2025-04-29T09:56:03.721" v="2601" actId="1076"/>
          <ac:spMkLst>
            <pc:docMk/>
            <pc:sldMk cId="3676311510" sldId="288"/>
            <ac:spMk id="40" creationId="{174E8096-6A20-6089-460A-D999A16F721C}"/>
          </ac:spMkLst>
        </pc:spChg>
        <pc:spChg chg="mod">
          <ac:chgData name="Elinam Gayi" userId="8124cf83-9da0-43b0-95e5-7455ce53a5f1" providerId="ADAL" clId="{FCF2098B-716B-444B-BCB1-6C09D08FF818}" dt="2025-04-25T08:58:44.212" v="1077" actId="1076"/>
          <ac:spMkLst>
            <pc:docMk/>
            <pc:sldMk cId="3676311510" sldId="288"/>
            <ac:spMk id="46" creationId="{3DDEC463-41EE-3B5A-FF59-446BAF89C8BE}"/>
          </ac:spMkLst>
        </pc:spChg>
        <pc:spChg chg="mod">
          <ac:chgData name="Elinam Gayi" userId="8124cf83-9da0-43b0-95e5-7455ce53a5f1" providerId="ADAL" clId="{FCF2098B-716B-444B-BCB1-6C09D08FF818}" dt="2025-04-25T08:58:47.545" v="1078" actId="1076"/>
          <ac:spMkLst>
            <pc:docMk/>
            <pc:sldMk cId="3676311510" sldId="288"/>
            <ac:spMk id="51" creationId="{5A1C17CD-09DA-D3AD-2670-9280EA3D9B4A}"/>
          </ac:spMkLst>
        </pc:spChg>
      </pc:sldChg>
      <pc:sldChg chg="del modTransition">
        <pc:chgData name="Elinam Gayi" userId="8124cf83-9da0-43b0-95e5-7455ce53a5f1" providerId="ADAL" clId="{FCF2098B-716B-444B-BCB1-6C09D08FF818}" dt="2025-04-28T08:41:44.783" v="1584" actId="47"/>
        <pc:sldMkLst>
          <pc:docMk/>
          <pc:sldMk cId="3641365983" sldId="289"/>
        </pc:sldMkLst>
      </pc:sldChg>
      <pc:sldChg chg="modSp mod ord modTransition modNotesTx">
        <pc:chgData name="Elinam Gayi" userId="8124cf83-9da0-43b0-95e5-7455ce53a5f1" providerId="ADAL" clId="{FCF2098B-716B-444B-BCB1-6C09D08FF818}" dt="2025-04-30T07:37:58.623" v="3453"/>
        <pc:sldMkLst>
          <pc:docMk/>
          <pc:sldMk cId="1695704357" sldId="290"/>
        </pc:sldMkLst>
        <pc:spChg chg="mod">
          <ac:chgData name="Elinam Gayi" userId="8124cf83-9da0-43b0-95e5-7455ce53a5f1" providerId="ADAL" clId="{FCF2098B-716B-444B-BCB1-6C09D08FF818}" dt="2025-04-28T11:52:52.149" v="1831" actId="20577"/>
          <ac:spMkLst>
            <pc:docMk/>
            <pc:sldMk cId="1695704357" sldId="290"/>
            <ac:spMk id="53" creationId="{AC2EB528-5488-DAC9-9202-A76E8D36879C}"/>
          </ac:spMkLst>
        </pc:spChg>
        <pc:spChg chg="mod">
          <ac:chgData name="Elinam Gayi" userId="8124cf83-9da0-43b0-95e5-7455ce53a5f1" providerId="ADAL" clId="{FCF2098B-716B-444B-BCB1-6C09D08FF818}" dt="2025-04-28T11:52:55.203" v="1833" actId="20577"/>
          <ac:spMkLst>
            <pc:docMk/>
            <pc:sldMk cId="1695704357" sldId="290"/>
            <ac:spMk id="56" creationId="{FF60F499-0150-88EA-8B87-F2C1B62EAE6A}"/>
          </ac:spMkLst>
        </pc:spChg>
      </pc:sldChg>
      <pc:sldChg chg="modSp del mod ord modTransition modNotesTx">
        <pc:chgData name="Elinam Gayi" userId="8124cf83-9da0-43b0-95e5-7455ce53a5f1" providerId="ADAL" clId="{FCF2098B-716B-444B-BCB1-6C09D08FF818}" dt="2025-04-30T07:38:23.368" v="3454" actId="47"/>
        <pc:sldMkLst>
          <pc:docMk/>
          <pc:sldMk cId="2600900741" sldId="291"/>
        </pc:sldMkLst>
      </pc:sldChg>
      <pc:sldChg chg="modTransition">
        <pc:chgData name="Elinam Gayi" userId="8124cf83-9da0-43b0-95e5-7455ce53a5f1" providerId="ADAL" clId="{FCF2098B-716B-444B-BCB1-6C09D08FF818}" dt="2025-04-24T05:57:29.257" v="105"/>
        <pc:sldMkLst>
          <pc:docMk/>
          <pc:sldMk cId="3740235669" sldId="292"/>
        </pc:sldMkLst>
      </pc:sldChg>
      <pc:sldChg chg="modSp mod modTransition modNotesTx">
        <pc:chgData name="Elinam Gayi" userId="8124cf83-9da0-43b0-95e5-7455ce53a5f1" providerId="ADAL" clId="{FCF2098B-716B-444B-BCB1-6C09D08FF818}" dt="2025-04-30T07:48:34.901" v="3832" actId="20577"/>
        <pc:sldMkLst>
          <pc:docMk/>
          <pc:sldMk cId="214099462" sldId="293"/>
        </pc:sldMkLst>
        <pc:spChg chg="mod">
          <ac:chgData name="Elinam Gayi" userId="8124cf83-9da0-43b0-95e5-7455ce53a5f1" providerId="ADAL" clId="{FCF2098B-716B-444B-BCB1-6C09D08FF818}" dt="2025-04-29T09:52:16.401" v="2515" actId="207"/>
          <ac:spMkLst>
            <pc:docMk/>
            <pc:sldMk cId="214099462" sldId="293"/>
            <ac:spMk id="5" creationId="{754DFE2E-5CFE-6A39-8482-95202EE0B8C6}"/>
          </ac:spMkLst>
        </pc:spChg>
        <pc:spChg chg="mod">
          <ac:chgData name="Elinam Gayi" userId="8124cf83-9da0-43b0-95e5-7455ce53a5f1" providerId="ADAL" clId="{FCF2098B-716B-444B-BCB1-6C09D08FF818}" dt="2025-04-28T09:03:28.744" v="1767" actId="14100"/>
          <ac:spMkLst>
            <pc:docMk/>
            <pc:sldMk cId="214099462" sldId="293"/>
            <ac:spMk id="12" creationId="{BF46C1FC-019A-36F9-00EA-835CE88928A4}"/>
          </ac:spMkLst>
        </pc:spChg>
        <pc:spChg chg="mod">
          <ac:chgData name="Elinam Gayi" userId="8124cf83-9da0-43b0-95e5-7455ce53a5f1" providerId="ADAL" clId="{FCF2098B-716B-444B-BCB1-6C09D08FF818}" dt="2025-04-28T09:03:31.987" v="1768" actId="14100"/>
          <ac:spMkLst>
            <pc:docMk/>
            <pc:sldMk cId="214099462" sldId="293"/>
            <ac:spMk id="15" creationId="{F033B1B3-09A7-E134-2F0A-E5EC039E5926}"/>
          </ac:spMkLst>
        </pc:spChg>
        <pc:spChg chg="mod">
          <ac:chgData name="Elinam Gayi" userId="8124cf83-9da0-43b0-95e5-7455ce53a5f1" providerId="ADAL" clId="{FCF2098B-716B-444B-BCB1-6C09D08FF818}" dt="2025-04-28T12:51:14.210" v="1893" actId="20577"/>
          <ac:spMkLst>
            <pc:docMk/>
            <pc:sldMk cId="214099462" sldId="293"/>
            <ac:spMk id="53" creationId="{D585D052-B2AC-D458-FCC6-3BFEE74C23AE}"/>
          </ac:spMkLst>
        </pc:spChg>
        <pc:spChg chg="mod">
          <ac:chgData name="Elinam Gayi" userId="8124cf83-9da0-43b0-95e5-7455ce53a5f1" providerId="ADAL" clId="{FCF2098B-716B-444B-BCB1-6C09D08FF818}" dt="2025-04-28T12:51:11.917" v="1891" actId="20577"/>
          <ac:spMkLst>
            <pc:docMk/>
            <pc:sldMk cId="214099462" sldId="293"/>
            <ac:spMk id="56" creationId="{86309F64-F11D-1F7E-0A8E-8EB182932723}"/>
          </ac:spMkLst>
        </pc:spChg>
        <pc:spChg chg="mod">
          <ac:chgData name="Elinam Gayi" userId="8124cf83-9da0-43b0-95e5-7455ce53a5f1" providerId="ADAL" clId="{FCF2098B-716B-444B-BCB1-6C09D08FF818}" dt="2025-04-30T07:47:27.106" v="3790" actId="20577"/>
          <ac:spMkLst>
            <pc:docMk/>
            <pc:sldMk cId="214099462" sldId="293"/>
            <ac:spMk id="64" creationId="{27D8ABEC-A515-D425-A512-AB6A194BC29A}"/>
          </ac:spMkLst>
        </pc:spChg>
      </pc:sldChg>
      <pc:sldChg chg="addSp modSp mod modTransition modNotesTx">
        <pc:chgData name="Elinam Gayi" userId="8124cf83-9da0-43b0-95e5-7455ce53a5f1" providerId="ADAL" clId="{FCF2098B-716B-444B-BCB1-6C09D08FF818}" dt="2025-04-30T07:48:46.069" v="3833"/>
        <pc:sldMkLst>
          <pc:docMk/>
          <pc:sldMk cId="2175064312" sldId="295"/>
        </pc:sldMkLst>
        <pc:spChg chg="mod">
          <ac:chgData name="Elinam Gayi" userId="8124cf83-9da0-43b0-95e5-7455ce53a5f1" providerId="ADAL" clId="{FCF2098B-716B-444B-BCB1-6C09D08FF818}" dt="2025-04-28T09:03:44.267" v="1769" actId="14100"/>
          <ac:spMkLst>
            <pc:docMk/>
            <pc:sldMk cId="2175064312" sldId="295"/>
            <ac:spMk id="12" creationId="{A85528C3-044F-D699-1305-795BF54ABDD6}"/>
          </ac:spMkLst>
        </pc:spChg>
        <pc:spChg chg="mod">
          <ac:chgData name="Elinam Gayi" userId="8124cf83-9da0-43b0-95e5-7455ce53a5f1" providerId="ADAL" clId="{FCF2098B-716B-444B-BCB1-6C09D08FF818}" dt="2025-04-28T08:43:00.280" v="1595" actId="20577"/>
          <ac:spMkLst>
            <pc:docMk/>
            <pc:sldMk cId="2175064312" sldId="295"/>
            <ac:spMk id="21" creationId="{FD871616-A683-14AA-C812-264EC75D6A07}"/>
          </ac:spMkLst>
        </pc:spChg>
        <pc:graphicFrameChg chg="mod modGraphic">
          <ac:chgData name="Elinam Gayi" userId="8124cf83-9da0-43b0-95e5-7455ce53a5f1" providerId="ADAL" clId="{FCF2098B-716B-444B-BCB1-6C09D08FF818}" dt="2025-04-28T12:51:41.832" v="1908" actId="114"/>
          <ac:graphicFrameMkLst>
            <pc:docMk/>
            <pc:sldMk cId="2175064312" sldId="295"/>
            <ac:graphicFrameMk id="16" creationId="{0347790A-9368-45B6-944C-6B5C3B9ED2DA}"/>
          </ac:graphicFrameMkLst>
        </pc:graphicFrameChg>
      </pc:sldChg>
      <pc:sldChg chg="modSp mod ord modTransition modNotesTx">
        <pc:chgData name="Elinam Gayi" userId="8124cf83-9da0-43b0-95e5-7455ce53a5f1" providerId="ADAL" clId="{FCF2098B-716B-444B-BCB1-6C09D08FF818}" dt="2025-04-30T07:37:52.257" v="3452" actId="20577"/>
        <pc:sldMkLst>
          <pc:docMk/>
          <pc:sldMk cId="1914533969" sldId="296"/>
        </pc:sldMkLst>
        <pc:spChg chg="mod">
          <ac:chgData name="Elinam Gayi" userId="8124cf83-9da0-43b0-95e5-7455ce53a5f1" providerId="ADAL" clId="{FCF2098B-716B-444B-BCB1-6C09D08FF818}" dt="2025-04-28T09:02:25.388" v="1758" actId="14100"/>
          <ac:spMkLst>
            <pc:docMk/>
            <pc:sldMk cId="1914533969" sldId="296"/>
            <ac:spMk id="12" creationId="{018849E8-AA34-625E-D46C-273C4629AEF4}"/>
          </ac:spMkLst>
        </pc:spChg>
        <pc:spChg chg="mod">
          <ac:chgData name="Elinam Gayi" userId="8124cf83-9da0-43b0-95e5-7455ce53a5f1" providerId="ADAL" clId="{FCF2098B-716B-444B-BCB1-6C09D08FF818}" dt="2025-04-29T09:56:36.466" v="2605" actId="20577"/>
          <ac:spMkLst>
            <pc:docMk/>
            <pc:sldMk cId="1914533969" sldId="296"/>
            <ac:spMk id="20" creationId="{80E06608-F828-E8A4-E54B-508EA5F73522}"/>
          </ac:spMkLst>
        </pc:spChg>
        <pc:spChg chg="mod">
          <ac:chgData name="Elinam Gayi" userId="8124cf83-9da0-43b0-95e5-7455ce53a5f1" providerId="ADAL" clId="{FCF2098B-716B-444B-BCB1-6C09D08FF818}" dt="2025-04-28T12:49:29.440" v="1860" actId="20577"/>
          <ac:spMkLst>
            <pc:docMk/>
            <pc:sldMk cId="1914533969" sldId="296"/>
            <ac:spMk id="21" creationId="{805BEB61-022A-AC16-D3B5-726B0FE9E287}"/>
          </ac:spMkLst>
        </pc:spChg>
        <pc:spChg chg="mod">
          <ac:chgData name="Elinam Gayi" userId="8124cf83-9da0-43b0-95e5-7455ce53a5f1" providerId="ADAL" clId="{FCF2098B-716B-444B-BCB1-6C09D08FF818}" dt="2025-04-28T12:49:32.616" v="1862" actId="20577"/>
          <ac:spMkLst>
            <pc:docMk/>
            <pc:sldMk cId="1914533969" sldId="296"/>
            <ac:spMk id="22" creationId="{A1A00AF9-C6E2-9355-37AA-44F90D23DC91}"/>
          </ac:spMkLst>
        </pc:spChg>
        <pc:graphicFrameChg chg="mod modGraphic">
          <ac:chgData name="Elinam Gayi" userId="8124cf83-9da0-43b0-95e5-7455ce53a5f1" providerId="ADAL" clId="{FCF2098B-716B-444B-BCB1-6C09D08FF818}" dt="2025-04-29T09:56:19.248" v="2603" actId="1076"/>
          <ac:graphicFrameMkLst>
            <pc:docMk/>
            <pc:sldMk cId="1914533969" sldId="296"/>
            <ac:graphicFrameMk id="4" creationId="{30F0CA4A-1169-C948-93C9-1F31CBE30013}"/>
          </ac:graphicFrameMkLst>
        </pc:graphicFrameChg>
      </pc:sldChg>
      <pc:sldChg chg="addSp delSp modSp del mod modTransition">
        <pc:chgData name="Elinam Gayi" userId="8124cf83-9da0-43b0-95e5-7455ce53a5f1" providerId="ADAL" clId="{FCF2098B-716B-444B-BCB1-6C09D08FF818}" dt="2025-04-28T08:41:41.962" v="1583" actId="47"/>
        <pc:sldMkLst>
          <pc:docMk/>
          <pc:sldMk cId="3547320746" sldId="297"/>
        </pc:sldMkLst>
      </pc:sldChg>
      <pc:sldChg chg="addSp delSp modSp add del mod ord modTransition">
        <pc:chgData name="Elinam Gayi" userId="8124cf83-9da0-43b0-95e5-7455ce53a5f1" providerId="ADAL" clId="{FCF2098B-716B-444B-BCB1-6C09D08FF818}" dt="2025-04-28T08:41:39.735" v="1582" actId="47"/>
        <pc:sldMkLst>
          <pc:docMk/>
          <pc:sldMk cId="4124607040" sldId="298"/>
        </pc:sldMkLst>
      </pc:sldChg>
      <pc:sldChg chg="addSp delSp modSp add mod modNotesTx">
        <pc:chgData name="Elinam Gayi" userId="8124cf83-9da0-43b0-95e5-7455ce53a5f1" providerId="ADAL" clId="{FCF2098B-716B-444B-BCB1-6C09D08FF818}" dt="2025-04-30T06:56:27.634" v="2983" actId="20577"/>
        <pc:sldMkLst>
          <pc:docMk/>
          <pc:sldMk cId="2602936491" sldId="299"/>
        </pc:sldMkLst>
        <pc:spChg chg="mod">
          <ac:chgData name="Elinam Gayi" userId="8124cf83-9da0-43b0-95e5-7455ce53a5f1" providerId="ADAL" clId="{FCF2098B-716B-444B-BCB1-6C09D08FF818}" dt="2025-04-25T08:08:57.637" v="908" actId="14100"/>
          <ac:spMkLst>
            <pc:docMk/>
            <pc:sldMk cId="2602936491" sldId="299"/>
            <ac:spMk id="8" creationId="{A9C08DA1-244F-77C8-899B-EB7992BCE402}"/>
          </ac:spMkLst>
        </pc:spChg>
        <pc:spChg chg="mod">
          <ac:chgData name="Elinam Gayi" userId="8124cf83-9da0-43b0-95e5-7455ce53a5f1" providerId="ADAL" clId="{FCF2098B-716B-444B-BCB1-6C09D08FF818}" dt="2025-04-25T08:08:01.310" v="888" actId="14100"/>
          <ac:spMkLst>
            <pc:docMk/>
            <pc:sldMk cId="2602936491" sldId="299"/>
            <ac:spMk id="10" creationId="{C65D7FCC-D77C-F883-2C5B-3EE9C1F6AAA0}"/>
          </ac:spMkLst>
        </pc:spChg>
        <pc:spChg chg="mod">
          <ac:chgData name="Elinam Gayi" userId="8124cf83-9da0-43b0-95e5-7455ce53a5f1" providerId="ADAL" clId="{FCF2098B-716B-444B-BCB1-6C09D08FF818}" dt="2025-04-28T09:01:26.202" v="1749" actId="14100"/>
          <ac:spMkLst>
            <pc:docMk/>
            <pc:sldMk cId="2602936491" sldId="299"/>
            <ac:spMk id="13" creationId="{F45C1204-C528-9D87-20FC-621BABC8012B}"/>
          </ac:spMkLst>
        </pc:spChg>
        <pc:spChg chg="mod">
          <ac:chgData name="Elinam Gayi" userId="8124cf83-9da0-43b0-95e5-7455ce53a5f1" providerId="ADAL" clId="{FCF2098B-716B-444B-BCB1-6C09D08FF818}" dt="2025-04-25T08:09:32.328" v="914" actId="14100"/>
          <ac:spMkLst>
            <pc:docMk/>
            <pc:sldMk cId="2602936491" sldId="299"/>
            <ac:spMk id="14" creationId="{D143B887-08F6-B4EF-4FDC-15B4F7A0F2EF}"/>
          </ac:spMkLst>
        </pc:spChg>
        <pc:spChg chg="mod">
          <ac:chgData name="Elinam Gayi" userId="8124cf83-9da0-43b0-95e5-7455ce53a5f1" providerId="ADAL" clId="{FCF2098B-716B-444B-BCB1-6C09D08FF818}" dt="2025-04-25T08:09:29.115" v="913" actId="14100"/>
          <ac:spMkLst>
            <pc:docMk/>
            <pc:sldMk cId="2602936491" sldId="299"/>
            <ac:spMk id="15" creationId="{865E3F96-4780-AE28-7C3B-30E60B67B161}"/>
          </ac:spMkLst>
        </pc:spChg>
        <pc:spChg chg="mod ord">
          <ac:chgData name="Elinam Gayi" userId="8124cf83-9da0-43b0-95e5-7455ce53a5f1" providerId="ADAL" clId="{FCF2098B-716B-444B-BCB1-6C09D08FF818}" dt="2025-04-25T08:08:20.614" v="895" actId="403"/>
          <ac:spMkLst>
            <pc:docMk/>
            <pc:sldMk cId="2602936491" sldId="299"/>
            <ac:spMk id="20" creationId="{F7F18F93-9DD6-1207-5019-F6DA89395E3B}"/>
          </ac:spMkLst>
        </pc:spChg>
        <pc:spChg chg="mod">
          <ac:chgData name="Elinam Gayi" userId="8124cf83-9da0-43b0-95e5-7455ce53a5f1" providerId="ADAL" clId="{FCF2098B-716B-444B-BCB1-6C09D08FF818}" dt="2025-04-28T09:01:21.408" v="1747" actId="14100"/>
          <ac:spMkLst>
            <pc:docMk/>
            <pc:sldMk cId="2602936491" sldId="299"/>
            <ac:spMk id="23" creationId="{96F40A8C-AFA3-C582-BFAC-8BFAF587D7D4}"/>
          </ac:spMkLst>
        </pc:spChg>
        <pc:spChg chg="mod">
          <ac:chgData name="Elinam Gayi" userId="8124cf83-9da0-43b0-95e5-7455ce53a5f1" providerId="ADAL" clId="{FCF2098B-716B-444B-BCB1-6C09D08FF818}" dt="2025-04-28T09:01:12.655" v="1745" actId="6549"/>
          <ac:spMkLst>
            <pc:docMk/>
            <pc:sldMk cId="2602936491" sldId="299"/>
            <ac:spMk id="24" creationId="{610AF8C4-0509-109E-ECD7-FB1A94FD01BE}"/>
          </ac:spMkLst>
        </pc:spChg>
        <pc:spChg chg="add mod">
          <ac:chgData name="Elinam Gayi" userId="8124cf83-9da0-43b0-95e5-7455ce53a5f1" providerId="ADAL" clId="{FCF2098B-716B-444B-BCB1-6C09D08FF818}" dt="2025-04-28T08:49:23.492" v="1616" actId="1076"/>
          <ac:spMkLst>
            <pc:docMk/>
            <pc:sldMk cId="2602936491" sldId="299"/>
            <ac:spMk id="27" creationId="{E45095FB-D5A4-23D6-E395-69B723DF2249}"/>
          </ac:spMkLst>
        </pc:spChg>
        <pc:grpChg chg="mod">
          <ac:chgData name="Elinam Gayi" userId="8124cf83-9da0-43b0-95e5-7455ce53a5f1" providerId="ADAL" clId="{FCF2098B-716B-444B-BCB1-6C09D08FF818}" dt="2025-04-25T08:05:45.154" v="858" actId="1076"/>
          <ac:grpSpMkLst>
            <pc:docMk/>
            <pc:sldMk cId="2602936491" sldId="299"/>
            <ac:grpSpMk id="4" creationId="{5F6CEE44-FBB0-13BF-8FCC-7B39AE0CD127}"/>
          </ac:grpSpMkLst>
        </pc:grpChg>
        <pc:grpChg chg="add mod">
          <ac:chgData name="Elinam Gayi" userId="8124cf83-9da0-43b0-95e5-7455ce53a5f1" providerId="ADAL" clId="{FCF2098B-716B-444B-BCB1-6C09D08FF818}" dt="2025-04-25T08:09:13.095" v="910" actId="14100"/>
          <ac:grpSpMkLst>
            <pc:docMk/>
            <pc:sldMk cId="2602936491" sldId="299"/>
            <ac:grpSpMk id="7" creationId="{39EC117E-EFB3-A20C-3B99-E7281DD92D6E}"/>
          </ac:grpSpMkLst>
        </pc:grpChg>
        <pc:grpChg chg="mod">
          <ac:chgData name="Elinam Gayi" userId="8124cf83-9da0-43b0-95e5-7455ce53a5f1" providerId="ADAL" clId="{FCF2098B-716B-444B-BCB1-6C09D08FF818}" dt="2025-04-25T08:00:54.055" v="808"/>
          <ac:grpSpMkLst>
            <pc:docMk/>
            <pc:sldMk cId="2602936491" sldId="299"/>
            <ac:grpSpMk id="11" creationId="{AE90FB8B-455E-FEB5-82E7-B0A2503035F2}"/>
          </ac:grpSpMkLst>
        </pc:grpChg>
        <pc:graphicFrameChg chg="add mod modGraphic">
          <ac:chgData name="Elinam Gayi" userId="8124cf83-9da0-43b0-95e5-7455ce53a5f1" providerId="ADAL" clId="{FCF2098B-716B-444B-BCB1-6C09D08FF818}" dt="2025-04-25T08:09:10.311" v="909" actId="1076"/>
          <ac:graphicFrameMkLst>
            <pc:docMk/>
            <pc:sldMk cId="2602936491" sldId="299"/>
            <ac:graphicFrameMk id="22" creationId="{5C3D783D-31DA-1A21-7CA4-AA5C7D629F38}"/>
          </ac:graphicFrameMkLst>
        </pc:graphicFrameChg>
        <pc:picChg chg="add mod">
          <ac:chgData name="Elinam Gayi" userId="8124cf83-9da0-43b0-95e5-7455ce53a5f1" providerId="ADAL" clId="{FCF2098B-716B-444B-BCB1-6C09D08FF818}" dt="2025-04-25T08:09:36.030" v="915" actId="1076"/>
          <ac:picMkLst>
            <pc:docMk/>
            <pc:sldMk cId="2602936491" sldId="299"/>
            <ac:picMk id="26" creationId="{8546EB4E-198E-519A-59AF-07F67BB0F135}"/>
          </ac:picMkLst>
        </pc:picChg>
      </pc:sldChg>
      <pc:sldChg chg="addSp delSp modSp add mod ord modNotesTx">
        <pc:chgData name="Elinam Gayi" userId="8124cf83-9da0-43b0-95e5-7455ce53a5f1" providerId="ADAL" clId="{FCF2098B-716B-444B-BCB1-6C09D08FF818}" dt="2025-04-30T07:42:50.940" v="3571" actId="6549"/>
        <pc:sldMkLst>
          <pc:docMk/>
          <pc:sldMk cId="630379020" sldId="300"/>
        </pc:sldMkLst>
        <pc:spChg chg="mod">
          <ac:chgData name="Elinam Gayi" userId="8124cf83-9da0-43b0-95e5-7455ce53a5f1" providerId="ADAL" clId="{FCF2098B-716B-444B-BCB1-6C09D08FF818}" dt="2025-04-25T09:02:08.978" v="1108" actId="14100"/>
          <ac:spMkLst>
            <pc:docMk/>
            <pc:sldMk cId="630379020" sldId="300"/>
            <ac:spMk id="2" creationId="{D1FDEC82-FA35-5397-657A-D114384408B4}"/>
          </ac:spMkLst>
        </pc:spChg>
        <pc:spChg chg="mod">
          <ac:chgData name="Elinam Gayi" userId="8124cf83-9da0-43b0-95e5-7455ce53a5f1" providerId="ADAL" clId="{FCF2098B-716B-444B-BCB1-6C09D08FF818}" dt="2025-04-25T09:02:06.666" v="1107" actId="14100"/>
          <ac:spMkLst>
            <pc:docMk/>
            <pc:sldMk cId="630379020" sldId="300"/>
            <ac:spMk id="3" creationId="{C6A4B0E4-5681-BF9D-9459-A7FCDBAD91D6}"/>
          </ac:spMkLst>
        </pc:spChg>
        <pc:spChg chg="mod">
          <ac:chgData name="Elinam Gayi" userId="8124cf83-9da0-43b0-95e5-7455ce53a5f1" providerId="ADAL" clId="{FCF2098B-716B-444B-BCB1-6C09D08FF818}" dt="2025-04-25T09:02:12.805" v="1109" actId="1076"/>
          <ac:spMkLst>
            <pc:docMk/>
            <pc:sldMk cId="630379020" sldId="300"/>
            <ac:spMk id="4" creationId="{35F0869C-5517-8ABE-5BC2-12266A0D2D2F}"/>
          </ac:spMkLst>
        </pc:spChg>
        <pc:spChg chg="add mod">
          <ac:chgData name="Elinam Gayi" userId="8124cf83-9da0-43b0-95e5-7455ce53a5f1" providerId="ADAL" clId="{FCF2098B-716B-444B-BCB1-6C09D08FF818}" dt="2025-04-25T09:02:23.792" v="1113" actId="14100"/>
          <ac:spMkLst>
            <pc:docMk/>
            <pc:sldMk cId="630379020" sldId="300"/>
            <ac:spMk id="5" creationId="{09447F58-9D20-F440-21CD-33587325590F}"/>
          </ac:spMkLst>
        </pc:spChg>
        <pc:spChg chg="add mod">
          <ac:chgData name="Elinam Gayi" userId="8124cf83-9da0-43b0-95e5-7455ce53a5f1" providerId="ADAL" clId="{FCF2098B-716B-444B-BCB1-6C09D08FF818}" dt="2025-04-25T09:02:21.241" v="1112" actId="14100"/>
          <ac:spMkLst>
            <pc:docMk/>
            <pc:sldMk cId="630379020" sldId="300"/>
            <ac:spMk id="11" creationId="{AF7B2F43-1195-8628-6347-9DA9A32D7437}"/>
          </ac:spMkLst>
        </pc:spChg>
        <pc:spChg chg="mod">
          <ac:chgData name="Elinam Gayi" userId="8124cf83-9da0-43b0-95e5-7455ce53a5f1" providerId="ADAL" clId="{FCF2098B-716B-444B-BCB1-6C09D08FF818}" dt="2025-04-25T09:04:23.572" v="1138" actId="14100"/>
          <ac:spMkLst>
            <pc:docMk/>
            <pc:sldMk cId="630379020" sldId="300"/>
            <ac:spMk id="12" creationId="{0003C6F7-9E15-7991-8119-AA36589940C1}"/>
          </ac:spMkLst>
        </pc:spChg>
        <pc:spChg chg="add mod">
          <ac:chgData name="Elinam Gayi" userId="8124cf83-9da0-43b0-95e5-7455ce53a5f1" providerId="ADAL" clId="{FCF2098B-716B-444B-BCB1-6C09D08FF818}" dt="2025-04-25T09:02:19.204" v="1111" actId="14100"/>
          <ac:spMkLst>
            <pc:docMk/>
            <pc:sldMk cId="630379020" sldId="300"/>
            <ac:spMk id="14" creationId="{3F5DA167-02AB-E5E5-FDF7-514D26D40B86}"/>
          </ac:spMkLst>
        </pc:spChg>
        <pc:spChg chg="mod topLvl">
          <ac:chgData name="Elinam Gayi" userId="8124cf83-9da0-43b0-95e5-7455ce53a5f1" providerId="ADAL" clId="{FCF2098B-716B-444B-BCB1-6C09D08FF818}" dt="2025-04-25T09:04:17.628" v="1137" actId="14100"/>
          <ac:spMkLst>
            <pc:docMk/>
            <pc:sldMk cId="630379020" sldId="300"/>
            <ac:spMk id="21" creationId="{AD60B4A7-AD80-18F5-9A33-ABF406D70FD0}"/>
          </ac:spMkLst>
        </pc:spChg>
        <pc:spChg chg="mod">
          <ac:chgData name="Elinam Gayi" userId="8124cf83-9da0-43b0-95e5-7455ce53a5f1" providerId="ADAL" clId="{FCF2098B-716B-444B-BCB1-6C09D08FF818}" dt="2025-04-25T09:04:02.084" v="1133" actId="14100"/>
          <ac:spMkLst>
            <pc:docMk/>
            <pc:sldMk cId="630379020" sldId="300"/>
            <ac:spMk id="23" creationId="{D13FC51B-B31D-F8B4-5001-B9D21CB9C9AD}"/>
          </ac:spMkLst>
        </pc:spChg>
        <pc:spChg chg="mod">
          <ac:chgData name="Elinam Gayi" userId="8124cf83-9da0-43b0-95e5-7455ce53a5f1" providerId="ADAL" clId="{FCF2098B-716B-444B-BCB1-6C09D08FF818}" dt="2025-04-25T08:57:49.926" v="1068" actId="1076"/>
          <ac:spMkLst>
            <pc:docMk/>
            <pc:sldMk cId="630379020" sldId="300"/>
            <ac:spMk id="24" creationId="{96F3EAE4-4813-DBF3-1DF4-7523F3B66498}"/>
          </ac:spMkLst>
        </pc:spChg>
        <pc:spChg chg="mod">
          <ac:chgData name="Elinam Gayi" userId="8124cf83-9da0-43b0-95e5-7455ce53a5f1" providerId="ADAL" clId="{FCF2098B-716B-444B-BCB1-6C09D08FF818}" dt="2025-04-25T08:52:46.159" v="971" actId="14100"/>
          <ac:spMkLst>
            <pc:docMk/>
            <pc:sldMk cId="630379020" sldId="300"/>
            <ac:spMk id="25" creationId="{FECC75B8-5181-6E19-9CAC-30DC04951574}"/>
          </ac:spMkLst>
        </pc:spChg>
        <pc:spChg chg="mod">
          <ac:chgData name="Elinam Gayi" userId="8124cf83-9da0-43b0-95e5-7455ce53a5f1" providerId="ADAL" clId="{FCF2098B-716B-444B-BCB1-6C09D08FF818}" dt="2025-04-25T09:04:04.269" v="1134" actId="1076"/>
          <ac:spMkLst>
            <pc:docMk/>
            <pc:sldMk cId="630379020" sldId="300"/>
            <ac:spMk id="29" creationId="{D1E7F6A3-C039-1ECF-CBCD-4AA2CADE4EBD}"/>
          </ac:spMkLst>
        </pc:spChg>
        <pc:spChg chg="add mod">
          <ac:chgData name="Elinam Gayi" userId="8124cf83-9da0-43b0-95e5-7455ce53a5f1" providerId="ADAL" clId="{FCF2098B-716B-444B-BCB1-6C09D08FF818}" dt="2025-04-25T09:03:55.421" v="1130" actId="14100"/>
          <ac:spMkLst>
            <pc:docMk/>
            <pc:sldMk cId="630379020" sldId="300"/>
            <ac:spMk id="35" creationId="{CB90B858-C081-8610-C35A-EF838504B142}"/>
          </ac:spMkLst>
        </pc:spChg>
        <pc:spChg chg="mod topLvl">
          <ac:chgData name="Elinam Gayi" userId="8124cf83-9da0-43b0-95e5-7455ce53a5f1" providerId="ADAL" clId="{FCF2098B-716B-444B-BCB1-6C09D08FF818}" dt="2025-04-25T09:02:45.980" v="1120" actId="1076"/>
          <ac:spMkLst>
            <pc:docMk/>
            <pc:sldMk cId="630379020" sldId="300"/>
            <ac:spMk id="39" creationId="{EC013ABA-3395-E247-13CD-2609A5CBD5F8}"/>
          </ac:spMkLst>
        </pc:spChg>
        <pc:spChg chg="mod topLvl">
          <ac:chgData name="Elinam Gayi" userId="8124cf83-9da0-43b0-95e5-7455ce53a5f1" providerId="ADAL" clId="{FCF2098B-716B-444B-BCB1-6C09D08FF818}" dt="2025-04-25T09:02:45.980" v="1120" actId="1076"/>
          <ac:spMkLst>
            <pc:docMk/>
            <pc:sldMk cId="630379020" sldId="300"/>
            <ac:spMk id="40" creationId="{9DBC47F0-6759-E3F7-183E-D3783D98E698}"/>
          </ac:spMkLst>
        </pc:spChg>
        <pc:spChg chg="add mod ord">
          <ac:chgData name="Elinam Gayi" userId="8124cf83-9da0-43b0-95e5-7455ce53a5f1" providerId="ADAL" clId="{FCF2098B-716B-444B-BCB1-6C09D08FF818}" dt="2025-04-25T09:03:47.877" v="1129" actId="14100"/>
          <ac:spMkLst>
            <pc:docMk/>
            <pc:sldMk cId="630379020" sldId="300"/>
            <ac:spMk id="41" creationId="{C87291C5-80F3-2CE3-FBB7-AA21E7B63600}"/>
          </ac:spMkLst>
        </pc:spChg>
        <pc:spChg chg="add mod">
          <ac:chgData name="Elinam Gayi" userId="8124cf83-9da0-43b0-95e5-7455ce53a5f1" providerId="ADAL" clId="{FCF2098B-716B-444B-BCB1-6C09D08FF818}" dt="2025-04-25T09:04:45.379" v="1145" actId="14100"/>
          <ac:spMkLst>
            <pc:docMk/>
            <pc:sldMk cId="630379020" sldId="300"/>
            <ac:spMk id="43" creationId="{7903802C-4481-F4F0-68ED-FFAFA3DE2136}"/>
          </ac:spMkLst>
        </pc:spChg>
        <pc:spChg chg="add mod">
          <ac:chgData name="Elinam Gayi" userId="8124cf83-9da0-43b0-95e5-7455ce53a5f1" providerId="ADAL" clId="{FCF2098B-716B-444B-BCB1-6C09D08FF818}" dt="2025-04-25T09:04:49.750" v="1148" actId="1076"/>
          <ac:spMkLst>
            <pc:docMk/>
            <pc:sldMk cId="630379020" sldId="300"/>
            <ac:spMk id="44" creationId="{82B0C419-85FA-CEDD-3383-D747864CC85C}"/>
          </ac:spMkLst>
        </pc:spChg>
        <pc:spChg chg="add mod">
          <ac:chgData name="Elinam Gayi" userId="8124cf83-9da0-43b0-95e5-7455ce53a5f1" providerId="ADAL" clId="{FCF2098B-716B-444B-BCB1-6C09D08FF818}" dt="2025-04-28T07:36:56.400" v="1440" actId="20577"/>
          <ac:spMkLst>
            <pc:docMk/>
            <pc:sldMk cId="630379020" sldId="300"/>
            <ac:spMk id="45" creationId="{7B618CAD-FB49-05B8-941F-D1BDE20B6A00}"/>
          </ac:spMkLst>
        </pc:spChg>
        <pc:grpChg chg="add mod">
          <ac:chgData name="Elinam Gayi" userId="8124cf83-9da0-43b0-95e5-7455ce53a5f1" providerId="ADAL" clId="{FCF2098B-716B-444B-BCB1-6C09D08FF818}" dt="2025-04-25T08:55:59.215" v="1049" actId="164"/>
          <ac:grpSpMkLst>
            <pc:docMk/>
            <pc:sldMk cId="630379020" sldId="300"/>
            <ac:grpSpMk id="15" creationId="{0C1DE178-13A8-6BF9-4E92-08C12879B38D}"/>
          </ac:grpSpMkLst>
        </pc:grpChg>
        <pc:grpChg chg="add mod">
          <ac:chgData name="Elinam Gayi" userId="8124cf83-9da0-43b0-95e5-7455ce53a5f1" providerId="ADAL" clId="{FCF2098B-716B-444B-BCB1-6C09D08FF818}" dt="2025-04-25T09:03:16.452" v="1126" actId="1076"/>
          <ac:grpSpMkLst>
            <pc:docMk/>
            <pc:sldMk cId="630379020" sldId="300"/>
            <ac:grpSpMk id="16" creationId="{FD37814A-2F8B-ADC7-4379-D0FF5F0F6A77}"/>
          </ac:grpSpMkLst>
        </pc:grpChg>
        <pc:grpChg chg="mod topLvl">
          <ac:chgData name="Elinam Gayi" userId="8124cf83-9da0-43b0-95e5-7455ce53a5f1" providerId="ADAL" clId="{FCF2098B-716B-444B-BCB1-6C09D08FF818}" dt="2025-04-25T09:04:11.034" v="1135" actId="1076"/>
          <ac:grpSpMkLst>
            <pc:docMk/>
            <pc:sldMk cId="630379020" sldId="300"/>
            <ac:grpSpMk id="22" creationId="{E2D47B17-E201-B305-B321-BFB381CB0DDF}"/>
          </ac:grpSpMkLst>
        </pc:grpChg>
        <pc:grpChg chg="mod ord">
          <ac:chgData name="Elinam Gayi" userId="8124cf83-9da0-43b0-95e5-7455ce53a5f1" providerId="ADAL" clId="{FCF2098B-716B-444B-BCB1-6C09D08FF818}" dt="2025-04-25T08:55:59.215" v="1049" actId="164"/>
          <ac:grpSpMkLst>
            <pc:docMk/>
            <pc:sldMk cId="630379020" sldId="300"/>
            <ac:grpSpMk id="32" creationId="{0147EC30-4C68-30D4-E3C7-6AB1D9BC6557}"/>
          </ac:grpSpMkLst>
        </pc:grpChg>
        <pc:grpChg chg="add mod">
          <ac:chgData name="Elinam Gayi" userId="8124cf83-9da0-43b0-95e5-7455ce53a5f1" providerId="ADAL" clId="{FCF2098B-716B-444B-BCB1-6C09D08FF818}" dt="2025-04-25T08:55:59.215" v="1049" actId="164"/>
          <ac:grpSpMkLst>
            <pc:docMk/>
            <pc:sldMk cId="630379020" sldId="300"/>
            <ac:grpSpMk id="36" creationId="{C0607D09-6A15-38D4-E4F9-D0655A1F264A}"/>
          </ac:grpSpMkLst>
        </pc:grpChg>
        <pc:picChg chg="mod">
          <ac:chgData name="Elinam Gayi" userId="8124cf83-9da0-43b0-95e5-7455ce53a5f1" providerId="ADAL" clId="{FCF2098B-716B-444B-BCB1-6C09D08FF818}" dt="2025-04-25T08:54:24.595" v="1044" actId="164"/>
          <ac:picMkLst>
            <pc:docMk/>
            <pc:sldMk cId="630379020" sldId="300"/>
            <ac:picMk id="26" creationId="{CB46D102-1832-B041-E78A-D781D86D8E89}"/>
          </ac:picMkLst>
        </pc:picChg>
        <pc:picChg chg="add mod">
          <ac:chgData name="Elinam Gayi" userId="8124cf83-9da0-43b0-95e5-7455ce53a5f1" providerId="ADAL" clId="{FCF2098B-716B-444B-BCB1-6C09D08FF818}" dt="2025-04-25T09:04:15.769" v="1136" actId="14100"/>
          <ac:picMkLst>
            <pc:docMk/>
            <pc:sldMk cId="630379020" sldId="300"/>
            <ac:picMk id="42" creationId="{F5F0B776-3AA1-2BC8-B62C-B5A0124AE9E8}"/>
          </ac:picMkLst>
        </pc:picChg>
      </pc:sldChg>
      <pc:sldChg chg="addSp modSp add del mod">
        <pc:chgData name="Elinam Gayi" userId="8124cf83-9da0-43b0-95e5-7455ce53a5f1" providerId="ADAL" clId="{FCF2098B-716B-444B-BCB1-6C09D08FF818}" dt="2025-04-28T08:40:22.549" v="1570" actId="47"/>
        <pc:sldMkLst>
          <pc:docMk/>
          <pc:sldMk cId="3207673013" sldId="301"/>
        </pc:sldMkLst>
      </pc:sldChg>
      <pc:sldChg chg="addSp modSp add mod">
        <pc:chgData name="Elinam Gayi" userId="8124cf83-9da0-43b0-95e5-7455ce53a5f1" providerId="ADAL" clId="{FCF2098B-716B-444B-BCB1-6C09D08FF818}" dt="2025-04-29T10:05:23.424" v="2626" actId="255"/>
        <pc:sldMkLst>
          <pc:docMk/>
          <pc:sldMk cId="3521521783" sldId="302"/>
        </pc:sldMkLst>
        <pc:spChg chg="mod">
          <ac:chgData name="Elinam Gayi" userId="8124cf83-9da0-43b0-95e5-7455ce53a5f1" providerId="ADAL" clId="{FCF2098B-716B-444B-BCB1-6C09D08FF818}" dt="2025-04-29T10:05:01.068" v="2619" actId="14100"/>
          <ac:spMkLst>
            <pc:docMk/>
            <pc:sldMk cId="3521521783" sldId="302"/>
            <ac:spMk id="3" creationId="{27B7FA13-247D-F047-52BE-A37DF7E386E0}"/>
          </ac:spMkLst>
        </pc:spChg>
        <pc:spChg chg="mod">
          <ac:chgData name="Elinam Gayi" userId="8124cf83-9da0-43b0-95e5-7455ce53a5f1" providerId="ADAL" clId="{FCF2098B-716B-444B-BCB1-6C09D08FF818}" dt="2025-04-29T10:04:59.181" v="2618" actId="14100"/>
          <ac:spMkLst>
            <pc:docMk/>
            <pc:sldMk cId="3521521783" sldId="302"/>
            <ac:spMk id="4" creationId="{7001CD8E-0436-5C0B-CBE2-965583440072}"/>
          </ac:spMkLst>
        </pc:spChg>
        <pc:spChg chg="mod">
          <ac:chgData name="Elinam Gayi" userId="8124cf83-9da0-43b0-95e5-7455ce53a5f1" providerId="ADAL" clId="{FCF2098B-716B-444B-BCB1-6C09D08FF818}" dt="2025-04-29T10:05:19.330" v="2625" actId="403"/>
          <ac:spMkLst>
            <pc:docMk/>
            <pc:sldMk cId="3521521783" sldId="302"/>
            <ac:spMk id="5" creationId="{4CEC3BF9-A9E5-2BB7-AD65-FF7FFC1C0AC5}"/>
          </ac:spMkLst>
        </pc:spChg>
        <pc:spChg chg="mod">
          <ac:chgData name="Elinam Gayi" userId="8124cf83-9da0-43b0-95e5-7455ce53a5f1" providerId="ADAL" clId="{FCF2098B-716B-444B-BCB1-6C09D08FF818}" dt="2025-04-29T10:04:54.786" v="2616" actId="14100"/>
          <ac:spMkLst>
            <pc:docMk/>
            <pc:sldMk cId="3521521783" sldId="302"/>
            <ac:spMk id="6" creationId="{34D2CCD0-93A7-7224-7CDE-12A0F3BBE613}"/>
          </ac:spMkLst>
        </pc:spChg>
        <pc:spChg chg="mod">
          <ac:chgData name="Elinam Gayi" userId="8124cf83-9da0-43b0-95e5-7455ce53a5f1" providerId="ADAL" clId="{FCF2098B-716B-444B-BCB1-6C09D08FF818}" dt="2025-04-29T10:05:05.603" v="2621" actId="14100"/>
          <ac:spMkLst>
            <pc:docMk/>
            <pc:sldMk cId="3521521783" sldId="302"/>
            <ac:spMk id="7" creationId="{C525DEFA-B604-3EF6-20EF-23E6DAAA09F7}"/>
          </ac:spMkLst>
        </pc:spChg>
        <pc:spChg chg="mod">
          <ac:chgData name="Elinam Gayi" userId="8124cf83-9da0-43b0-95e5-7455ce53a5f1" providerId="ADAL" clId="{FCF2098B-716B-444B-BCB1-6C09D08FF818}" dt="2025-04-28T11:46:08.835" v="1800" actId="208"/>
          <ac:spMkLst>
            <pc:docMk/>
            <pc:sldMk cId="3521521783" sldId="302"/>
            <ac:spMk id="8" creationId="{62D5943D-355E-411F-4429-FF33621E0F47}"/>
          </ac:spMkLst>
        </pc:spChg>
        <pc:spChg chg="mod">
          <ac:chgData name="Elinam Gayi" userId="8124cf83-9da0-43b0-95e5-7455ce53a5f1" providerId="ADAL" clId="{FCF2098B-716B-444B-BCB1-6C09D08FF818}" dt="2025-04-29T10:05:04.155" v="2620" actId="14100"/>
          <ac:spMkLst>
            <pc:docMk/>
            <pc:sldMk cId="3521521783" sldId="302"/>
            <ac:spMk id="9" creationId="{9AE949DC-362E-FF78-6DC7-D1555936CE91}"/>
          </ac:spMkLst>
        </pc:spChg>
        <pc:spChg chg="mod">
          <ac:chgData name="Elinam Gayi" userId="8124cf83-9da0-43b0-95e5-7455ce53a5f1" providerId="ADAL" clId="{FCF2098B-716B-444B-BCB1-6C09D08FF818}" dt="2025-04-28T08:38:30.553" v="1532" actId="1035"/>
          <ac:spMkLst>
            <pc:docMk/>
            <pc:sldMk cId="3521521783" sldId="302"/>
            <ac:spMk id="10" creationId="{B00F0300-7B6B-3C04-E9F5-CA2D0090C9AE}"/>
          </ac:spMkLst>
        </pc:spChg>
        <pc:spChg chg="add mod">
          <ac:chgData name="Elinam Gayi" userId="8124cf83-9da0-43b0-95e5-7455ce53a5f1" providerId="ADAL" clId="{FCF2098B-716B-444B-BCB1-6C09D08FF818}" dt="2025-04-29T10:05:09.398" v="2623" actId="14100"/>
          <ac:spMkLst>
            <pc:docMk/>
            <pc:sldMk cId="3521521783" sldId="302"/>
            <ac:spMk id="12" creationId="{39646184-267F-FF93-A069-719040C35941}"/>
          </ac:spMkLst>
        </pc:spChg>
        <pc:spChg chg="add mod">
          <ac:chgData name="Elinam Gayi" userId="8124cf83-9da0-43b0-95e5-7455ce53a5f1" providerId="ADAL" clId="{FCF2098B-716B-444B-BCB1-6C09D08FF818}" dt="2025-04-28T11:46:20.748" v="1802" actId="208"/>
          <ac:spMkLst>
            <pc:docMk/>
            <pc:sldMk cId="3521521783" sldId="302"/>
            <ac:spMk id="14" creationId="{9DA18540-FD98-B13A-D9FF-41B1ECDF5C0B}"/>
          </ac:spMkLst>
        </pc:spChg>
        <pc:spChg chg="add mod">
          <ac:chgData name="Elinam Gayi" userId="8124cf83-9da0-43b0-95e5-7455ce53a5f1" providerId="ADAL" clId="{FCF2098B-716B-444B-BCB1-6C09D08FF818}" dt="2025-04-29T10:05:07.823" v="2622" actId="14100"/>
          <ac:spMkLst>
            <pc:docMk/>
            <pc:sldMk cId="3521521783" sldId="302"/>
            <ac:spMk id="15" creationId="{717A7C0A-F8FB-0071-7569-D9DDB4DBE5CD}"/>
          </ac:spMkLst>
        </pc:spChg>
        <pc:spChg chg="add mod">
          <ac:chgData name="Elinam Gayi" userId="8124cf83-9da0-43b0-95e5-7455ce53a5f1" providerId="ADAL" clId="{FCF2098B-716B-444B-BCB1-6C09D08FF818}" dt="2025-04-28T08:38:34.263" v="1534" actId="1076"/>
          <ac:spMkLst>
            <pc:docMk/>
            <pc:sldMk cId="3521521783" sldId="302"/>
            <ac:spMk id="16" creationId="{D81A0EA4-D30D-4BD6-F043-2B3E6C766784}"/>
          </ac:spMkLst>
        </pc:spChg>
        <pc:spChg chg="mod">
          <ac:chgData name="Elinam Gayi" userId="8124cf83-9da0-43b0-95e5-7455ce53a5f1" providerId="ADAL" clId="{FCF2098B-716B-444B-BCB1-6C09D08FF818}" dt="2025-04-29T10:05:23.424" v="2626" actId="255"/>
          <ac:spMkLst>
            <pc:docMk/>
            <pc:sldMk cId="3521521783" sldId="302"/>
            <ac:spMk id="20" creationId="{75710808-C586-A9A9-5811-7FB03A1CF5D3}"/>
          </ac:spMkLst>
        </pc:spChg>
        <pc:spChg chg="mod">
          <ac:chgData name="Elinam Gayi" userId="8124cf83-9da0-43b0-95e5-7455ce53a5f1" providerId="ADAL" clId="{FCF2098B-716B-444B-BCB1-6C09D08FF818}" dt="2025-04-28T11:45:52.908" v="1796" actId="208"/>
          <ac:spMkLst>
            <pc:docMk/>
            <pc:sldMk cId="3521521783" sldId="302"/>
            <ac:spMk id="23" creationId="{79A355B7-8752-36A4-1E4C-414757470F64}"/>
          </ac:spMkLst>
        </pc:spChg>
        <pc:spChg chg="mod">
          <ac:chgData name="Elinam Gayi" userId="8124cf83-9da0-43b0-95e5-7455ce53a5f1" providerId="ADAL" clId="{FCF2098B-716B-444B-BCB1-6C09D08FF818}" dt="2025-04-29T10:04:49.708" v="2614" actId="14100"/>
          <ac:spMkLst>
            <pc:docMk/>
            <pc:sldMk cId="3521521783" sldId="302"/>
            <ac:spMk id="24" creationId="{A6D1098C-585B-731D-ECFD-B88F50AA4168}"/>
          </ac:spMkLst>
        </pc:spChg>
        <pc:spChg chg="mod">
          <ac:chgData name="Elinam Gayi" userId="8124cf83-9da0-43b0-95e5-7455ce53a5f1" providerId="ADAL" clId="{FCF2098B-716B-444B-BCB1-6C09D08FF818}" dt="2025-04-29T07:59:38.656" v="2145" actId="14100"/>
          <ac:spMkLst>
            <pc:docMk/>
            <pc:sldMk cId="3521521783" sldId="302"/>
            <ac:spMk id="46" creationId="{12D4EC88-5512-BDB7-A042-9A76FAD7F7F5}"/>
          </ac:spMkLst>
        </pc:spChg>
        <pc:picChg chg="mod">
          <ac:chgData name="Elinam Gayi" userId="8124cf83-9da0-43b0-95e5-7455ce53a5f1" providerId="ADAL" clId="{FCF2098B-716B-444B-BCB1-6C09D08FF818}" dt="2025-04-28T08:38:30.553" v="1532" actId="1035"/>
          <ac:picMkLst>
            <pc:docMk/>
            <pc:sldMk cId="3521521783" sldId="302"/>
            <ac:picMk id="11" creationId="{3F73867A-60C9-A83F-FBD9-2E18025B7760}"/>
          </ac:picMkLst>
        </pc:picChg>
        <pc:picChg chg="add mod">
          <ac:chgData name="Elinam Gayi" userId="8124cf83-9da0-43b0-95e5-7455ce53a5f1" providerId="ADAL" clId="{FCF2098B-716B-444B-BCB1-6C09D08FF818}" dt="2025-04-28T08:38:34.263" v="1534" actId="1076"/>
          <ac:picMkLst>
            <pc:docMk/>
            <pc:sldMk cId="3521521783" sldId="302"/>
            <ac:picMk id="17" creationId="{D30F6FB1-CB73-BA65-1DF3-0A64F28A02EF}"/>
          </ac:picMkLst>
        </pc:picChg>
      </pc:sldChg>
      <pc:sldChg chg="add del">
        <pc:chgData name="Elinam Gayi" userId="8124cf83-9da0-43b0-95e5-7455ce53a5f1" providerId="ADAL" clId="{FCF2098B-716B-444B-BCB1-6C09D08FF818}" dt="2025-04-28T08:40:43.077" v="1572"/>
        <pc:sldMkLst>
          <pc:docMk/>
          <pc:sldMk cId="1540743653" sldId="303"/>
        </pc:sldMkLst>
      </pc:sldChg>
      <pc:sldChg chg="modSp add mod ord">
        <pc:chgData name="Elinam Gayi" userId="8124cf83-9da0-43b0-95e5-7455ce53a5f1" providerId="ADAL" clId="{FCF2098B-716B-444B-BCB1-6C09D08FF818}" dt="2025-04-28T08:42:04.717" v="1588"/>
        <pc:sldMkLst>
          <pc:docMk/>
          <pc:sldMk cId="2353390907" sldId="303"/>
        </pc:sldMkLst>
        <pc:spChg chg="mod">
          <ac:chgData name="Elinam Gayi" userId="8124cf83-9da0-43b0-95e5-7455ce53a5f1" providerId="ADAL" clId="{FCF2098B-716B-444B-BCB1-6C09D08FF818}" dt="2025-04-28T08:40:48.657" v="1578" actId="20577"/>
          <ac:spMkLst>
            <pc:docMk/>
            <pc:sldMk cId="2353390907" sldId="303"/>
            <ac:spMk id="3" creationId="{50E3D0C7-FD61-FF1E-B09F-4E89CD2A8D46}"/>
          </ac:spMkLst>
        </pc:spChg>
      </pc:sldChg>
      <pc:sldChg chg="addSp delSp modSp add mod ord modNotesTx">
        <pc:chgData name="Elinam Gayi" userId="8124cf83-9da0-43b0-95e5-7455ce53a5f1" providerId="ADAL" clId="{FCF2098B-716B-444B-BCB1-6C09D08FF818}" dt="2025-04-30T07:24:35.984" v="3077" actId="20577"/>
        <pc:sldMkLst>
          <pc:docMk/>
          <pc:sldMk cId="3441428190" sldId="304"/>
        </pc:sldMkLst>
        <pc:spChg chg="mod ord">
          <ac:chgData name="Elinam Gayi" userId="8124cf83-9da0-43b0-95e5-7455ce53a5f1" providerId="ADAL" clId="{FCF2098B-716B-444B-BCB1-6C09D08FF818}" dt="2025-04-29T08:25:57.532" v="2434" actId="14100"/>
          <ac:spMkLst>
            <pc:docMk/>
            <pc:sldMk cId="3441428190" sldId="304"/>
            <ac:spMk id="4" creationId="{052E8E22-7D5C-9F4A-A1DA-8491DEAAF437}"/>
          </ac:spMkLst>
        </pc:spChg>
        <pc:spChg chg="mod">
          <ac:chgData name="Elinam Gayi" userId="8124cf83-9da0-43b0-95e5-7455ce53a5f1" providerId="ADAL" clId="{FCF2098B-716B-444B-BCB1-6C09D08FF818}" dt="2025-04-28T08:55:58.981" v="1692" actId="2085"/>
          <ac:spMkLst>
            <pc:docMk/>
            <pc:sldMk cId="3441428190" sldId="304"/>
            <ac:spMk id="6" creationId="{D41B9081-05E8-46BF-D89F-8ED8184ECADF}"/>
          </ac:spMkLst>
        </pc:spChg>
        <pc:spChg chg="mod">
          <ac:chgData name="Elinam Gayi" userId="8124cf83-9da0-43b0-95e5-7455ce53a5f1" providerId="ADAL" clId="{FCF2098B-716B-444B-BCB1-6C09D08FF818}" dt="2025-04-29T08:15:50.970" v="2281" actId="14100"/>
          <ac:spMkLst>
            <pc:docMk/>
            <pc:sldMk cId="3441428190" sldId="304"/>
            <ac:spMk id="10" creationId="{B6B4BFDA-0783-6D76-3CB7-EB0383FD618D}"/>
          </ac:spMkLst>
        </pc:spChg>
        <pc:spChg chg="mod">
          <ac:chgData name="Elinam Gayi" userId="8124cf83-9da0-43b0-95e5-7455ce53a5f1" providerId="ADAL" clId="{FCF2098B-716B-444B-BCB1-6C09D08FF818}" dt="2025-04-29T08:15:48.967" v="2280" actId="14100"/>
          <ac:spMkLst>
            <pc:docMk/>
            <pc:sldMk cId="3441428190" sldId="304"/>
            <ac:spMk id="11" creationId="{4B540DA6-995B-40BF-1F52-DDDAF852B7A2}"/>
          </ac:spMkLst>
        </pc:spChg>
        <pc:spChg chg="mod">
          <ac:chgData name="Elinam Gayi" userId="8124cf83-9da0-43b0-95e5-7455ce53a5f1" providerId="ADAL" clId="{FCF2098B-716B-444B-BCB1-6C09D08FF818}" dt="2025-04-29T08:35:22.062" v="2505" actId="14100"/>
          <ac:spMkLst>
            <pc:docMk/>
            <pc:sldMk cId="3441428190" sldId="304"/>
            <ac:spMk id="12" creationId="{80E1E2AC-3737-333B-4BB1-006156A75951}"/>
          </ac:spMkLst>
        </pc:spChg>
        <pc:spChg chg="mod">
          <ac:chgData name="Elinam Gayi" userId="8124cf83-9da0-43b0-95e5-7455ce53a5f1" providerId="ADAL" clId="{FCF2098B-716B-444B-BCB1-6C09D08FF818}" dt="2025-04-29T08:30:54.314" v="2496" actId="14100"/>
          <ac:spMkLst>
            <pc:docMk/>
            <pc:sldMk cId="3441428190" sldId="304"/>
            <ac:spMk id="40" creationId="{353609F2-06BC-1557-E2CA-8EF5AA1DAAC8}"/>
          </ac:spMkLst>
        </pc:spChg>
        <pc:spChg chg="mod">
          <ac:chgData name="Elinam Gayi" userId="8124cf83-9da0-43b0-95e5-7455ce53a5f1" providerId="ADAL" clId="{FCF2098B-716B-444B-BCB1-6C09D08FF818}" dt="2025-04-29T08:15:59.796" v="2284" actId="14100"/>
          <ac:spMkLst>
            <pc:docMk/>
            <pc:sldMk cId="3441428190" sldId="304"/>
            <ac:spMk id="42" creationId="{EEEB0B63-EE97-C97A-A5EA-5BADD23708D3}"/>
          </ac:spMkLst>
        </pc:spChg>
        <pc:spChg chg="mod">
          <ac:chgData name="Elinam Gayi" userId="8124cf83-9da0-43b0-95e5-7455ce53a5f1" providerId="ADAL" clId="{FCF2098B-716B-444B-BCB1-6C09D08FF818}" dt="2025-04-29T08:15:58.217" v="2283" actId="14100"/>
          <ac:spMkLst>
            <pc:docMk/>
            <pc:sldMk cId="3441428190" sldId="304"/>
            <ac:spMk id="44" creationId="{41275CD2-1610-E7AF-0A31-1A794F86A9F0}"/>
          </ac:spMkLst>
        </pc:spChg>
        <pc:spChg chg="add mod">
          <ac:chgData name="Elinam Gayi" userId="8124cf83-9da0-43b0-95e5-7455ce53a5f1" providerId="ADAL" clId="{FCF2098B-716B-444B-BCB1-6C09D08FF818}" dt="2025-04-29T08:31:20.122" v="2500" actId="1076"/>
          <ac:spMkLst>
            <pc:docMk/>
            <pc:sldMk cId="3441428190" sldId="304"/>
            <ac:spMk id="45" creationId="{A4D950E9-8A65-01E7-C939-6A672AC6AE74}"/>
          </ac:spMkLst>
        </pc:spChg>
        <pc:spChg chg="add mod">
          <ac:chgData name="Elinam Gayi" userId="8124cf83-9da0-43b0-95e5-7455ce53a5f1" providerId="ADAL" clId="{FCF2098B-716B-444B-BCB1-6C09D08FF818}" dt="2025-04-29T15:03:51.266" v="2843" actId="20577"/>
          <ac:spMkLst>
            <pc:docMk/>
            <pc:sldMk cId="3441428190" sldId="304"/>
            <ac:spMk id="50" creationId="{3BF21E39-8582-E919-BF41-223AD9969907}"/>
          </ac:spMkLst>
        </pc:spChg>
        <pc:spChg chg="add mod">
          <ac:chgData name="Elinam Gayi" userId="8124cf83-9da0-43b0-95e5-7455ce53a5f1" providerId="ADAL" clId="{FCF2098B-716B-444B-BCB1-6C09D08FF818}" dt="2025-04-29T08:30:48.537" v="2494" actId="164"/>
          <ac:spMkLst>
            <pc:docMk/>
            <pc:sldMk cId="3441428190" sldId="304"/>
            <ac:spMk id="52" creationId="{46D84A87-3DE7-752F-4BC4-B49BD11118CE}"/>
          </ac:spMkLst>
        </pc:spChg>
        <pc:spChg chg="add mod">
          <ac:chgData name="Elinam Gayi" userId="8124cf83-9da0-43b0-95e5-7455ce53a5f1" providerId="ADAL" clId="{FCF2098B-716B-444B-BCB1-6C09D08FF818}" dt="2025-04-29T08:31:12.322" v="2498" actId="207"/>
          <ac:spMkLst>
            <pc:docMk/>
            <pc:sldMk cId="3441428190" sldId="304"/>
            <ac:spMk id="53" creationId="{FE6F348E-9D43-BFF3-DFB1-3D4F1E46295E}"/>
          </ac:spMkLst>
        </pc:spChg>
        <pc:spChg chg="mod">
          <ac:chgData name="Elinam Gayi" userId="8124cf83-9da0-43b0-95e5-7455ce53a5f1" providerId="ADAL" clId="{FCF2098B-716B-444B-BCB1-6C09D08FF818}" dt="2025-04-29T08:30:41.399" v="2492" actId="1076"/>
          <ac:spMkLst>
            <pc:docMk/>
            <pc:sldMk cId="3441428190" sldId="304"/>
            <ac:spMk id="71" creationId="{2F27678C-E753-3CF4-EBE9-BEA4C5A163DA}"/>
          </ac:spMkLst>
        </pc:spChg>
        <pc:spChg chg="mod">
          <ac:chgData name="Elinam Gayi" userId="8124cf83-9da0-43b0-95e5-7455ce53a5f1" providerId="ADAL" clId="{FCF2098B-716B-444B-BCB1-6C09D08FF818}" dt="2025-04-29T15:04:24.144" v="2877" actId="1076"/>
          <ac:spMkLst>
            <pc:docMk/>
            <pc:sldMk cId="3441428190" sldId="304"/>
            <ac:spMk id="72" creationId="{9C0A339F-BEF4-C0F5-5FD4-A0AA22A8B04C}"/>
          </ac:spMkLst>
        </pc:spChg>
        <pc:spChg chg="mod ord">
          <ac:chgData name="Elinam Gayi" userId="8124cf83-9da0-43b0-95e5-7455ce53a5f1" providerId="ADAL" clId="{FCF2098B-716B-444B-BCB1-6C09D08FF818}" dt="2025-04-29T08:30:43.697" v="2493" actId="14100"/>
          <ac:spMkLst>
            <pc:docMk/>
            <pc:sldMk cId="3441428190" sldId="304"/>
            <ac:spMk id="74" creationId="{33E929E7-E863-0444-66E0-DC3882321333}"/>
          </ac:spMkLst>
        </pc:spChg>
        <pc:grpChg chg="mod ord topLvl">
          <ac:chgData name="Elinam Gayi" userId="8124cf83-9da0-43b0-95e5-7455ce53a5f1" providerId="ADAL" clId="{FCF2098B-716B-444B-BCB1-6C09D08FF818}" dt="2025-04-29T08:30:29.962" v="2488" actId="1076"/>
          <ac:grpSpMkLst>
            <pc:docMk/>
            <pc:sldMk cId="3441428190" sldId="304"/>
            <ac:grpSpMk id="3" creationId="{9F4D7D9A-DCEA-AE5F-B559-3293C991E92F}"/>
          </ac:grpSpMkLst>
        </pc:grpChg>
        <pc:grpChg chg="mod">
          <ac:chgData name="Elinam Gayi" userId="8124cf83-9da0-43b0-95e5-7455ce53a5f1" providerId="ADAL" clId="{FCF2098B-716B-444B-BCB1-6C09D08FF818}" dt="2025-04-28T08:51:14.480" v="1683" actId="164"/>
          <ac:grpSpMkLst>
            <pc:docMk/>
            <pc:sldMk cId="3441428190" sldId="304"/>
            <ac:grpSpMk id="9" creationId="{63128B14-BFC8-44C7-C03B-8B9657D38684}"/>
          </ac:grpSpMkLst>
        </pc:grpChg>
        <pc:grpChg chg="add mod ord">
          <ac:chgData name="Elinam Gayi" userId="8124cf83-9da0-43b0-95e5-7455ce53a5f1" providerId="ADAL" clId="{FCF2098B-716B-444B-BCB1-6C09D08FF818}" dt="2025-04-29T08:30:48.537" v="2494" actId="164"/>
          <ac:grpSpMkLst>
            <pc:docMk/>
            <pc:sldMk cId="3441428190" sldId="304"/>
            <ac:grpSpMk id="39" creationId="{EE09DA66-678C-7F3E-6A10-50111615F131}"/>
          </ac:grpSpMkLst>
        </pc:grpChg>
        <pc:grpChg chg="mod">
          <ac:chgData name="Elinam Gayi" userId="8124cf83-9da0-43b0-95e5-7455ce53a5f1" providerId="ADAL" clId="{FCF2098B-716B-444B-BCB1-6C09D08FF818}" dt="2025-04-29T08:12:02.272" v="2178"/>
          <ac:grpSpMkLst>
            <pc:docMk/>
            <pc:sldMk cId="3441428190" sldId="304"/>
            <ac:grpSpMk id="41" creationId="{9EF6F399-83B3-EF28-BDA0-9A27EF6873D6}"/>
          </ac:grpSpMkLst>
        </pc:grpChg>
        <pc:grpChg chg="add mod">
          <ac:chgData name="Elinam Gayi" userId="8124cf83-9da0-43b0-95e5-7455ce53a5f1" providerId="ADAL" clId="{FCF2098B-716B-444B-BCB1-6C09D08FF818}" dt="2025-04-29T08:30:52.379" v="2495" actId="1076"/>
          <ac:grpSpMkLst>
            <pc:docMk/>
            <pc:sldMk cId="3441428190" sldId="304"/>
            <ac:grpSpMk id="56" creationId="{6F4476BD-13C6-0F3B-1C41-E01842E43771}"/>
          </ac:grpSpMkLst>
        </pc:grpChg>
        <pc:graphicFrameChg chg="add mod modGraphic">
          <ac:chgData name="Elinam Gayi" userId="8124cf83-9da0-43b0-95e5-7455ce53a5f1" providerId="ADAL" clId="{FCF2098B-716B-444B-BCB1-6C09D08FF818}" dt="2025-04-29T08:30:29.962" v="2488" actId="1076"/>
          <ac:graphicFrameMkLst>
            <pc:docMk/>
            <pc:sldMk cId="3441428190" sldId="304"/>
            <ac:graphicFrameMk id="37" creationId="{C958AA1B-F635-16D7-9850-558088BF1408}"/>
          </ac:graphicFrameMkLst>
        </pc:graphicFrameChg>
        <pc:picChg chg="add mod">
          <ac:chgData name="Elinam Gayi" userId="8124cf83-9da0-43b0-95e5-7455ce53a5f1" providerId="ADAL" clId="{FCF2098B-716B-444B-BCB1-6C09D08FF818}" dt="2025-04-29T08:30:48.537" v="2494" actId="164"/>
          <ac:picMkLst>
            <pc:docMk/>
            <pc:sldMk cId="3441428190" sldId="304"/>
            <ac:picMk id="38" creationId="{D22E283E-7D55-8737-7F3D-EC481CE1B276}"/>
          </ac:picMkLst>
        </pc:picChg>
      </pc:sldChg>
      <pc:sldChg chg="addSp delSp modSp add del mod ord modNotesTx">
        <pc:chgData name="Elinam Gayi" userId="8124cf83-9da0-43b0-95e5-7455ce53a5f1" providerId="ADAL" clId="{FCF2098B-716B-444B-BCB1-6C09D08FF818}" dt="2025-04-30T07:24:45.289" v="3078"/>
        <pc:sldMkLst>
          <pc:docMk/>
          <pc:sldMk cId="4218520554" sldId="305"/>
        </pc:sldMkLst>
        <pc:spChg chg="mod">
          <ac:chgData name="Elinam Gayi" userId="8124cf83-9da0-43b0-95e5-7455ce53a5f1" providerId="ADAL" clId="{FCF2098B-716B-444B-BCB1-6C09D08FF818}" dt="2025-04-29T07:18:54.887" v="2015" actId="1076"/>
          <ac:spMkLst>
            <pc:docMk/>
            <pc:sldMk cId="4218520554" sldId="305"/>
            <ac:spMk id="2" creationId="{042DCF07-BD55-694E-D57F-1542AE17770D}"/>
          </ac:spMkLst>
        </pc:spChg>
        <pc:spChg chg="mod">
          <ac:chgData name="Elinam Gayi" userId="8124cf83-9da0-43b0-95e5-7455ce53a5f1" providerId="ADAL" clId="{FCF2098B-716B-444B-BCB1-6C09D08FF818}" dt="2025-04-29T07:18:59.439" v="2017" actId="14100"/>
          <ac:spMkLst>
            <pc:docMk/>
            <pc:sldMk cId="4218520554" sldId="305"/>
            <ac:spMk id="3" creationId="{9E259319-FCE4-722D-B781-73838DB7487B}"/>
          </ac:spMkLst>
        </pc:spChg>
        <pc:spChg chg="mod">
          <ac:chgData name="Elinam Gayi" userId="8124cf83-9da0-43b0-95e5-7455ce53a5f1" providerId="ADAL" clId="{FCF2098B-716B-444B-BCB1-6C09D08FF818}" dt="2025-04-29T14:59:21.821" v="2789" actId="20577"/>
          <ac:spMkLst>
            <pc:docMk/>
            <pc:sldMk cId="4218520554" sldId="305"/>
            <ac:spMk id="5" creationId="{D3D060A0-63CA-A87D-300C-DC37EE65A480}"/>
          </ac:spMkLst>
        </pc:spChg>
        <pc:spChg chg="add mod">
          <ac:chgData name="Elinam Gayi" userId="8124cf83-9da0-43b0-95e5-7455ce53a5f1" providerId="ADAL" clId="{FCF2098B-716B-444B-BCB1-6C09D08FF818}" dt="2025-04-29T15:05:03.810" v="2886" actId="164"/>
          <ac:spMkLst>
            <pc:docMk/>
            <pc:sldMk cId="4218520554" sldId="305"/>
            <ac:spMk id="8" creationId="{F3B04838-477A-E32A-29D8-B4582214B556}"/>
          </ac:spMkLst>
        </pc:spChg>
        <pc:spChg chg="add mod topLvl">
          <ac:chgData name="Elinam Gayi" userId="8124cf83-9da0-43b0-95e5-7455ce53a5f1" providerId="ADAL" clId="{FCF2098B-716B-444B-BCB1-6C09D08FF818}" dt="2025-04-29T15:03:20.185" v="2834" actId="6549"/>
          <ac:spMkLst>
            <pc:docMk/>
            <pc:sldMk cId="4218520554" sldId="305"/>
            <ac:spMk id="11" creationId="{BCD9AE3A-E8B6-6AB0-4FDD-CCEF1CB08D63}"/>
          </ac:spMkLst>
        </pc:spChg>
        <pc:spChg chg="mod">
          <ac:chgData name="Elinam Gayi" userId="8124cf83-9da0-43b0-95e5-7455ce53a5f1" providerId="ADAL" clId="{FCF2098B-716B-444B-BCB1-6C09D08FF818}" dt="2025-04-29T08:35:26.454" v="2506" actId="14100"/>
          <ac:spMkLst>
            <pc:docMk/>
            <pc:sldMk cId="4218520554" sldId="305"/>
            <ac:spMk id="12" creationId="{DFC0BBF9-D09F-361F-3BAB-51075E2FBAA2}"/>
          </ac:spMkLst>
        </pc:spChg>
        <pc:spChg chg="add mod ord topLvl">
          <ac:chgData name="Elinam Gayi" userId="8124cf83-9da0-43b0-95e5-7455ce53a5f1" providerId="ADAL" clId="{FCF2098B-716B-444B-BCB1-6C09D08FF818}" dt="2025-04-29T15:03:23.618" v="2835" actId="14100"/>
          <ac:spMkLst>
            <pc:docMk/>
            <pc:sldMk cId="4218520554" sldId="305"/>
            <ac:spMk id="14" creationId="{88B4BF50-0453-0ED5-FB8A-67E566645A79}"/>
          </ac:spMkLst>
        </pc:spChg>
        <pc:spChg chg="add mod ord">
          <ac:chgData name="Elinam Gayi" userId="8124cf83-9da0-43b0-95e5-7455ce53a5f1" providerId="ADAL" clId="{FCF2098B-716B-444B-BCB1-6C09D08FF818}" dt="2025-04-29T15:05:03.810" v="2886" actId="164"/>
          <ac:spMkLst>
            <pc:docMk/>
            <pc:sldMk cId="4218520554" sldId="305"/>
            <ac:spMk id="15" creationId="{24E1F77B-73F6-28C0-384E-9DA567B97941}"/>
          </ac:spMkLst>
        </pc:spChg>
        <pc:spChg chg="add mod">
          <ac:chgData name="Elinam Gayi" userId="8124cf83-9da0-43b0-95e5-7455ce53a5f1" providerId="ADAL" clId="{FCF2098B-716B-444B-BCB1-6C09D08FF818}" dt="2025-04-29T15:03:27.145" v="2836" actId="164"/>
          <ac:spMkLst>
            <pc:docMk/>
            <pc:sldMk cId="4218520554" sldId="305"/>
            <ac:spMk id="17" creationId="{F1159760-D365-8762-F3C0-1312E589D882}"/>
          </ac:spMkLst>
        </pc:spChg>
        <pc:spChg chg="add mod ord">
          <ac:chgData name="Elinam Gayi" userId="8124cf83-9da0-43b0-95e5-7455ce53a5f1" providerId="ADAL" clId="{FCF2098B-716B-444B-BCB1-6C09D08FF818}" dt="2025-04-29T15:04:56.598" v="2884" actId="14100"/>
          <ac:spMkLst>
            <pc:docMk/>
            <pc:sldMk cId="4218520554" sldId="305"/>
            <ac:spMk id="18" creationId="{EBFF3718-8BCD-B9B0-FBB7-1C5F9AFE6B84}"/>
          </ac:spMkLst>
        </pc:spChg>
        <pc:grpChg chg="add mod">
          <ac:chgData name="Elinam Gayi" userId="8124cf83-9da0-43b0-95e5-7455ce53a5f1" providerId="ADAL" clId="{FCF2098B-716B-444B-BCB1-6C09D08FF818}" dt="2025-04-29T15:03:28.897" v="2837" actId="1076"/>
          <ac:grpSpMkLst>
            <pc:docMk/>
            <pc:sldMk cId="4218520554" sldId="305"/>
            <ac:grpSpMk id="10" creationId="{D3389AF5-EAA2-B9C8-5F99-FC11AF606419}"/>
          </ac:grpSpMkLst>
        </pc:grpChg>
        <pc:grpChg chg="add mod">
          <ac:chgData name="Elinam Gayi" userId="8124cf83-9da0-43b0-95e5-7455ce53a5f1" providerId="ADAL" clId="{FCF2098B-716B-444B-BCB1-6C09D08FF818}" dt="2025-04-29T15:05:03.810" v="2886" actId="164"/>
          <ac:grpSpMkLst>
            <pc:docMk/>
            <pc:sldMk cId="4218520554" sldId="305"/>
            <ac:grpSpMk id="16" creationId="{DC1FF8FB-898A-E83A-B55A-66879DBDB89B}"/>
          </ac:grpSpMkLst>
        </pc:grpChg>
        <pc:picChg chg="add mod">
          <ac:chgData name="Elinam Gayi" userId="8124cf83-9da0-43b0-95e5-7455ce53a5f1" providerId="ADAL" clId="{FCF2098B-716B-444B-BCB1-6C09D08FF818}" dt="2025-04-29T07:34:25.477" v="2043" actId="1076"/>
          <ac:picMkLst>
            <pc:docMk/>
            <pc:sldMk cId="4218520554" sldId="305"/>
            <ac:picMk id="9" creationId="{80F2F4F7-EE55-9DAF-2579-20BAA80F66FE}"/>
          </ac:picMkLst>
        </pc:picChg>
      </pc:sldChg>
      <pc:sldChg chg="add del">
        <pc:chgData name="Elinam Gayi" userId="8124cf83-9da0-43b0-95e5-7455ce53a5f1" providerId="ADAL" clId="{FCF2098B-716B-444B-BCB1-6C09D08FF818}" dt="2025-04-29T08:35:00.596" v="2502" actId="47"/>
        <pc:sldMkLst>
          <pc:docMk/>
          <pc:sldMk cId="749013171" sldId="306"/>
        </pc:sldMkLst>
      </pc:sldChg>
      <pc:sldChg chg="new del">
        <pc:chgData name="Elinam Gayi" userId="8124cf83-9da0-43b0-95e5-7455ce53a5f1" providerId="ADAL" clId="{FCF2098B-716B-444B-BCB1-6C09D08FF818}" dt="2025-04-29T12:22:54.272" v="2785" actId="47"/>
        <pc:sldMkLst>
          <pc:docMk/>
          <pc:sldMk cId="2678206275" sldId="306"/>
        </pc:sldMkLst>
      </pc:sldChg>
      <pc:sldMasterChg chg="modTransition modSldLayout">
        <pc:chgData name="Elinam Gayi" userId="8124cf83-9da0-43b0-95e5-7455ce53a5f1" providerId="ADAL" clId="{FCF2098B-716B-444B-BCB1-6C09D08FF818}" dt="2025-04-24T05:57:29.257" v="105"/>
        <pc:sldMasterMkLst>
          <pc:docMk/>
          <pc:sldMasterMk cId="3053995954" sldId="2147483648"/>
        </pc:sldMasterMkLst>
        <pc:sldLayoutChg chg="modTransition">
          <pc:chgData name="Elinam Gayi" userId="8124cf83-9da0-43b0-95e5-7455ce53a5f1" providerId="ADAL" clId="{FCF2098B-716B-444B-BCB1-6C09D08FF818}" dt="2025-04-24T05:57:29.257" v="105"/>
          <pc:sldLayoutMkLst>
            <pc:docMk/>
            <pc:sldMasterMk cId="3053995954" sldId="2147483648"/>
            <pc:sldLayoutMk cId="1660464835" sldId="2147483650"/>
          </pc:sldLayoutMkLst>
        </pc:sldLayoutChg>
        <pc:sldLayoutChg chg="modTransition">
          <pc:chgData name="Elinam Gayi" userId="8124cf83-9da0-43b0-95e5-7455ce53a5f1" providerId="ADAL" clId="{FCF2098B-716B-444B-BCB1-6C09D08FF818}" dt="2025-04-24T05:57:29.257" v="105"/>
          <pc:sldLayoutMkLst>
            <pc:docMk/>
            <pc:sldMasterMk cId="3053995954" sldId="2147483648"/>
            <pc:sldLayoutMk cId="2205083143" sldId="2147483651"/>
          </pc:sldLayoutMkLst>
        </pc:sldLayoutChg>
        <pc:sldLayoutChg chg="modTransition">
          <pc:chgData name="Elinam Gayi" userId="8124cf83-9da0-43b0-95e5-7455ce53a5f1" providerId="ADAL" clId="{FCF2098B-716B-444B-BCB1-6C09D08FF818}" dt="2025-04-24T05:57:29.257" v="105"/>
          <pc:sldLayoutMkLst>
            <pc:docMk/>
            <pc:sldMasterMk cId="3053995954" sldId="2147483648"/>
            <pc:sldLayoutMk cId="2620717631" sldId="2147483660"/>
          </pc:sldLayoutMkLst>
        </pc:sldLayoutChg>
        <pc:sldLayoutChg chg="modTransition">
          <pc:chgData name="Elinam Gayi" userId="8124cf83-9da0-43b0-95e5-7455ce53a5f1" providerId="ADAL" clId="{FCF2098B-716B-444B-BCB1-6C09D08FF818}" dt="2025-04-24T05:57:29.257" v="105"/>
          <pc:sldLayoutMkLst>
            <pc:docMk/>
            <pc:sldMasterMk cId="3053995954" sldId="2147483648"/>
            <pc:sldLayoutMk cId="640228329" sldId="2147483662"/>
          </pc:sldLayoutMkLst>
        </pc:sldLayoutChg>
      </pc:sldMasterChg>
    </pc:docChg>
  </pc:docChgLst>
  <pc:docChgLst>
    <pc:chgData name="Sofia Damachi" userId="03cd80ce-42a5-4404-94fc-1c37a1cddd9f" providerId="ADAL" clId="{14980541-E407-4106-9668-AC540952D6F0}"/>
    <pc:docChg chg="undo custSel modSld">
      <pc:chgData name="Sofia Damachi" userId="03cd80ce-42a5-4404-94fc-1c37a1cddd9f" providerId="ADAL" clId="{14980541-E407-4106-9668-AC540952D6F0}" dt="2025-04-29T10:32:05.927" v="109"/>
      <pc:docMkLst>
        <pc:docMk/>
      </pc:docMkLst>
      <pc:sldChg chg="modNotesTx">
        <pc:chgData name="Sofia Damachi" userId="03cd80ce-42a5-4404-94fc-1c37a1cddd9f" providerId="ADAL" clId="{14980541-E407-4106-9668-AC540952D6F0}" dt="2025-04-29T10:27:48.152" v="0"/>
        <pc:sldMkLst>
          <pc:docMk/>
          <pc:sldMk cId="1104986586" sldId="264"/>
        </pc:sldMkLst>
      </pc:sldChg>
      <pc:sldChg chg="modNotesTx">
        <pc:chgData name="Sofia Damachi" userId="03cd80ce-42a5-4404-94fc-1c37a1cddd9f" providerId="ADAL" clId="{14980541-E407-4106-9668-AC540952D6F0}" dt="2025-04-29T10:29:38.216" v="41" actId="20577"/>
        <pc:sldMkLst>
          <pc:docMk/>
          <pc:sldMk cId="2788547326" sldId="267"/>
        </pc:sldMkLst>
      </pc:sldChg>
      <pc:sldChg chg="modNotesTx">
        <pc:chgData name="Sofia Damachi" userId="03cd80ce-42a5-4404-94fc-1c37a1cddd9f" providerId="ADAL" clId="{14980541-E407-4106-9668-AC540952D6F0}" dt="2025-04-29T10:28:05.473" v="6"/>
        <pc:sldMkLst>
          <pc:docMk/>
          <pc:sldMk cId="869777483" sldId="270"/>
        </pc:sldMkLst>
      </pc:sldChg>
      <pc:sldChg chg="modNotesTx">
        <pc:chgData name="Sofia Damachi" userId="03cd80ce-42a5-4404-94fc-1c37a1cddd9f" providerId="ADAL" clId="{14980541-E407-4106-9668-AC540952D6F0}" dt="2025-04-29T10:28:09.174" v="7"/>
        <pc:sldMkLst>
          <pc:docMk/>
          <pc:sldMk cId="2655579315" sldId="271"/>
        </pc:sldMkLst>
      </pc:sldChg>
      <pc:sldChg chg="modNotesTx">
        <pc:chgData name="Sofia Damachi" userId="03cd80ce-42a5-4404-94fc-1c37a1cddd9f" providerId="ADAL" clId="{14980541-E407-4106-9668-AC540952D6F0}" dt="2025-04-29T10:28:02.621" v="5"/>
        <pc:sldMkLst>
          <pc:docMk/>
          <pc:sldMk cId="1183219687" sldId="277"/>
        </pc:sldMkLst>
      </pc:sldChg>
      <pc:sldChg chg="modNotesTx">
        <pc:chgData name="Sofia Damachi" userId="03cd80ce-42a5-4404-94fc-1c37a1cddd9f" providerId="ADAL" clId="{14980541-E407-4106-9668-AC540952D6F0}" dt="2025-04-29T10:29:04.149" v="32" actId="20577"/>
        <pc:sldMkLst>
          <pc:docMk/>
          <pc:sldMk cId="1540153322" sldId="279"/>
        </pc:sldMkLst>
      </pc:sldChg>
      <pc:sldChg chg="modNotesTx">
        <pc:chgData name="Sofia Damachi" userId="03cd80ce-42a5-4404-94fc-1c37a1cddd9f" providerId="ADAL" clId="{14980541-E407-4106-9668-AC540952D6F0}" dt="2025-04-29T10:29:09.412" v="33"/>
        <pc:sldMkLst>
          <pc:docMk/>
          <pc:sldMk cId="3897382965" sldId="282"/>
        </pc:sldMkLst>
      </pc:sldChg>
      <pc:sldChg chg="modNotesTx">
        <pc:chgData name="Sofia Damachi" userId="03cd80ce-42a5-4404-94fc-1c37a1cddd9f" providerId="ADAL" clId="{14980541-E407-4106-9668-AC540952D6F0}" dt="2025-04-29T10:27:59.759" v="4"/>
        <pc:sldMkLst>
          <pc:docMk/>
          <pc:sldMk cId="60145753" sldId="285"/>
        </pc:sldMkLst>
      </pc:sldChg>
      <pc:sldChg chg="modNotesTx">
        <pc:chgData name="Sofia Damachi" userId="03cd80ce-42a5-4404-94fc-1c37a1cddd9f" providerId="ADAL" clId="{14980541-E407-4106-9668-AC540952D6F0}" dt="2025-04-29T10:31:52.787" v="108"/>
        <pc:sldMkLst>
          <pc:docMk/>
          <pc:sldMk cId="3676311510" sldId="288"/>
        </pc:sldMkLst>
      </pc:sldChg>
      <pc:sldChg chg="modNotesTx">
        <pc:chgData name="Sofia Damachi" userId="03cd80ce-42a5-4404-94fc-1c37a1cddd9f" providerId="ADAL" clId="{14980541-E407-4106-9668-AC540952D6F0}" dt="2025-04-29T10:28:18.082" v="11" actId="20577"/>
        <pc:sldMkLst>
          <pc:docMk/>
          <pc:sldMk cId="1695704357" sldId="290"/>
        </pc:sldMkLst>
      </pc:sldChg>
      <pc:sldChg chg="modNotesTx">
        <pc:chgData name="Sofia Damachi" userId="03cd80ce-42a5-4404-94fc-1c37a1cddd9f" providerId="ADAL" clId="{14980541-E407-4106-9668-AC540952D6F0}" dt="2025-04-29T10:28:29.802" v="16" actId="20577"/>
        <pc:sldMkLst>
          <pc:docMk/>
          <pc:sldMk cId="2600900741" sldId="291"/>
        </pc:sldMkLst>
      </pc:sldChg>
      <pc:sldChg chg="modNotesTx">
        <pc:chgData name="Sofia Damachi" userId="03cd80ce-42a5-4404-94fc-1c37a1cddd9f" providerId="ADAL" clId="{14980541-E407-4106-9668-AC540952D6F0}" dt="2025-04-29T10:30:19.547" v="67" actId="20577"/>
        <pc:sldMkLst>
          <pc:docMk/>
          <pc:sldMk cId="214099462" sldId="293"/>
        </pc:sldMkLst>
      </pc:sldChg>
      <pc:sldChg chg="modNotesTx">
        <pc:chgData name="Sofia Damachi" userId="03cd80ce-42a5-4404-94fc-1c37a1cddd9f" providerId="ADAL" clId="{14980541-E407-4106-9668-AC540952D6F0}" dt="2025-04-29T10:30:24.215" v="68"/>
        <pc:sldMkLst>
          <pc:docMk/>
          <pc:sldMk cId="2175064312" sldId="295"/>
        </pc:sldMkLst>
      </pc:sldChg>
      <pc:sldChg chg="modNotesTx">
        <pc:chgData name="Sofia Damachi" userId="03cd80ce-42a5-4404-94fc-1c37a1cddd9f" providerId="ADAL" clId="{14980541-E407-4106-9668-AC540952D6F0}" dt="2025-04-29T10:28:22.288" v="13" actId="20577"/>
        <pc:sldMkLst>
          <pc:docMk/>
          <pc:sldMk cId="1914533969" sldId="296"/>
        </pc:sldMkLst>
      </pc:sldChg>
      <pc:sldChg chg="modNotesTx">
        <pc:chgData name="Sofia Damachi" userId="03cd80ce-42a5-4404-94fc-1c37a1cddd9f" providerId="ADAL" clId="{14980541-E407-4106-9668-AC540952D6F0}" dt="2025-04-29T10:27:51.310" v="1"/>
        <pc:sldMkLst>
          <pc:docMk/>
          <pc:sldMk cId="2602936491" sldId="299"/>
        </pc:sldMkLst>
      </pc:sldChg>
      <pc:sldChg chg="modNotesTx">
        <pc:chgData name="Sofia Damachi" userId="03cd80ce-42a5-4404-94fc-1c37a1cddd9f" providerId="ADAL" clId="{14980541-E407-4106-9668-AC540952D6F0}" dt="2025-04-29T10:32:05.927" v="109"/>
        <pc:sldMkLst>
          <pc:docMk/>
          <pc:sldMk cId="630379020" sldId="300"/>
        </pc:sldMkLst>
      </pc:sldChg>
      <pc:sldChg chg="modNotesTx">
        <pc:chgData name="Sofia Damachi" userId="03cd80ce-42a5-4404-94fc-1c37a1cddd9f" providerId="ADAL" clId="{14980541-E407-4106-9668-AC540952D6F0}" dt="2025-04-29T10:27:56.647" v="3"/>
        <pc:sldMkLst>
          <pc:docMk/>
          <pc:sldMk cId="3441428190" sldId="304"/>
        </pc:sldMkLst>
      </pc:sldChg>
      <pc:sldChg chg="modNotesTx">
        <pc:chgData name="Sofia Damachi" userId="03cd80ce-42a5-4404-94fc-1c37a1cddd9f" providerId="ADAL" clId="{14980541-E407-4106-9668-AC540952D6F0}" dt="2025-04-29T10:27:53.666" v="2"/>
        <pc:sldMkLst>
          <pc:docMk/>
          <pc:sldMk cId="4218520554" sldId="305"/>
        </pc:sldMkLst>
      </pc:sldChg>
    </pc:docChg>
  </pc:docChgLst>
  <pc:docChgLst>
    <pc:chgData name="Laurent Perrin" userId="b7baff0c-9dd7-4f5b-bf63-e6158de9cc34" providerId="ADAL" clId="{3A27AEB9-F44A-4366-AE1B-F49B87826997}"/>
    <pc:docChg chg="undo custSel modSld">
      <pc:chgData name="Laurent Perrin" userId="b7baff0c-9dd7-4f5b-bf63-e6158de9cc34" providerId="ADAL" clId="{3A27AEB9-F44A-4366-AE1B-F49B87826997}" dt="2025-05-01T19:25:40.320" v="157" actId="14100"/>
      <pc:docMkLst>
        <pc:docMk/>
      </pc:docMkLst>
      <pc:sldChg chg="modSp mod modNotesTx">
        <pc:chgData name="Laurent Perrin" userId="b7baff0c-9dd7-4f5b-bf63-e6158de9cc34" providerId="ADAL" clId="{3A27AEB9-F44A-4366-AE1B-F49B87826997}" dt="2025-05-01T19:14:17.295" v="32" actId="14100"/>
        <pc:sldMkLst>
          <pc:docMk/>
          <pc:sldMk cId="1104986586" sldId="264"/>
        </pc:sldMkLst>
        <pc:spChg chg="mod">
          <ac:chgData name="Laurent Perrin" userId="b7baff0c-9dd7-4f5b-bf63-e6158de9cc34" providerId="ADAL" clId="{3A27AEB9-F44A-4366-AE1B-F49B87826997}" dt="2025-05-01T19:14:17.295" v="32" actId="14100"/>
          <ac:spMkLst>
            <pc:docMk/>
            <pc:sldMk cId="1104986586" sldId="264"/>
            <ac:spMk id="12" creationId="{A57859BE-C0EC-4D15-C264-A2BA4649B743}"/>
          </ac:spMkLst>
        </pc:spChg>
        <pc:spChg chg="mod">
          <ac:chgData name="Laurent Perrin" userId="b7baff0c-9dd7-4f5b-bf63-e6158de9cc34" providerId="ADAL" clId="{3A27AEB9-F44A-4366-AE1B-F49B87826997}" dt="2025-05-01T19:14:13.707" v="31" actId="14100"/>
          <ac:spMkLst>
            <pc:docMk/>
            <pc:sldMk cId="1104986586" sldId="264"/>
            <ac:spMk id="16" creationId="{B15F878E-97EA-24E5-BBD4-92B78F5AEDC1}"/>
          </ac:spMkLst>
        </pc:spChg>
      </pc:sldChg>
      <pc:sldChg chg="modNotesTx">
        <pc:chgData name="Laurent Perrin" userId="b7baff0c-9dd7-4f5b-bf63-e6158de9cc34" providerId="ADAL" clId="{3A27AEB9-F44A-4366-AE1B-F49B87826997}" dt="2025-05-01T19:24:40.906" v="149" actId="20577"/>
        <pc:sldMkLst>
          <pc:docMk/>
          <pc:sldMk cId="2788547326" sldId="267"/>
        </pc:sldMkLst>
      </pc:sldChg>
      <pc:sldChg chg="modSp mod modNotesTx">
        <pc:chgData name="Laurent Perrin" userId="b7baff0c-9dd7-4f5b-bf63-e6158de9cc34" providerId="ADAL" clId="{3A27AEB9-F44A-4366-AE1B-F49B87826997}" dt="2025-05-01T19:16:32.123" v="52" actId="20577"/>
        <pc:sldMkLst>
          <pc:docMk/>
          <pc:sldMk cId="869777483" sldId="270"/>
        </pc:sldMkLst>
        <pc:spChg chg="mod">
          <ac:chgData name="Laurent Perrin" userId="b7baff0c-9dd7-4f5b-bf63-e6158de9cc34" providerId="ADAL" clId="{3A27AEB9-F44A-4366-AE1B-F49B87826997}" dt="2025-05-01T19:15:28.613" v="41" actId="14100"/>
          <ac:spMkLst>
            <pc:docMk/>
            <pc:sldMk cId="869777483" sldId="270"/>
            <ac:spMk id="12" creationId="{EEB948BB-1773-3741-D481-E8713935DA13}"/>
          </ac:spMkLst>
        </pc:spChg>
        <pc:spChg chg="mod">
          <ac:chgData name="Laurent Perrin" userId="b7baff0c-9dd7-4f5b-bf63-e6158de9cc34" providerId="ADAL" clId="{3A27AEB9-F44A-4366-AE1B-F49B87826997}" dt="2025-05-01T19:15:31.350" v="42" actId="14100"/>
          <ac:spMkLst>
            <pc:docMk/>
            <pc:sldMk cId="869777483" sldId="270"/>
            <ac:spMk id="37" creationId="{9DAA5C15-2DFE-A6B8-0BC3-9057363A9C2E}"/>
          </ac:spMkLst>
        </pc:spChg>
      </pc:sldChg>
      <pc:sldChg chg="modSp mod modNotesTx">
        <pc:chgData name="Laurent Perrin" userId="b7baff0c-9dd7-4f5b-bf63-e6158de9cc34" providerId="ADAL" clId="{3A27AEB9-F44A-4366-AE1B-F49B87826997}" dt="2025-05-01T19:17:02.027" v="60" actId="14100"/>
        <pc:sldMkLst>
          <pc:docMk/>
          <pc:sldMk cId="2655579315" sldId="271"/>
        </pc:sldMkLst>
        <pc:spChg chg="mod">
          <ac:chgData name="Laurent Perrin" userId="b7baff0c-9dd7-4f5b-bf63-e6158de9cc34" providerId="ADAL" clId="{3A27AEB9-F44A-4366-AE1B-F49B87826997}" dt="2025-05-01T19:17:02.027" v="60" actId="14100"/>
          <ac:spMkLst>
            <pc:docMk/>
            <pc:sldMk cId="2655579315" sldId="271"/>
            <ac:spMk id="13" creationId="{337D8418-58EF-F822-BDB3-845296B3A5ED}"/>
          </ac:spMkLst>
        </pc:spChg>
      </pc:sldChg>
      <pc:sldChg chg="modSp mod modNotesTx">
        <pc:chgData name="Laurent Perrin" userId="b7baff0c-9dd7-4f5b-bf63-e6158de9cc34" providerId="ADAL" clId="{3A27AEB9-F44A-4366-AE1B-F49B87826997}" dt="2025-05-01T19:24:35.178" v="144" actId="20577"/>
        <pc:sldMkLst>
          <pc:docMk/>
          <pc:sldMk cId="564888575" sldId="273"/>
        </pc:sldMkLst>
        <pc:spChg chg="mod">
          <ac:chgData name="Laurent Perrin" userId="b7baff0c-9dd7-4f5b-bf63-e6158de9cc34" providerId="ADAL" clId="{3A27AEB9-F44A-4366-AE1B-F49B87826997}" dt="2025-05-01T19:22:46.287" v="131" actId="20577"/>
          <ac:spMkLst>
            <pc:docMk/>
            <pc:sldMk cId="564888575" sldId="273"/>
            <ac:spMk id="5" creationId="{2D24336A-5561-2E16-CFC1-73F52C4670D9}"/>
          </ac:spMkLst>
        </pc:spChg>
      </pc:sldChg>
      <pc:sldChg chg="modSp mod modNotesTx">
        <pc:chgData name="Laurent Perrin" userId="b7baff0c-9dd7-4f5b-bf63-e6158de9cc34" providerId="ADAL" clId="{3A27AEB9-F44A-4366-AE1B-F49B87826997}" dt="2025-05-01T19:15:17.055" v="40" actId="14100"/>
        <pc:sldMkLst>
          <pc:docMk/>
          <pc:sldMk cId="1183219687" sldId="277"/>
        </pc:sldMkLst>
        <pc:spChg chg="mod">
          <ac:chgData name="Laurent Perrin" userId="b7baff0c-9dd7-4f5b-bf63-e6158de9cc34" providerId="ADAL" clId="{3A27AEB9-F44A-4366-AE1B-F49B87826997}" dt="2025-05-01T19:15:17.055" v="40" actId="14100"/>
          <ac:spMkLst>
            <pc:docMk/>
            <pc:sldMk cId="1183219687" sldId="277"/>
            <ac:spMk id="326" creationId="{CA99298B-9D1E-C0EF-ECE4-7302CC63AB5C}"/>
          </ac:spMkLst>
        </pc:spChg>
      </pc:sldChg>
      <pc:sldChg chg="modSp mod modNotesTx">
        <pc:chgData name="Laurent Perrin" userId="b7baff0c-9dd7-4f5b-bf63-e6158de9cc34" providerId="ADAL" clId="{3A27AEB9-F44A-4366-AE1B-F49B87826997}" dt="2025-05-01T19:22:08.415" v="128" actId="14100"/>
        <pc:sldMkLst>
          <pc:docMk/>
          <pc:sldMk cId="1540153322" sldId="279"/>
        </pc:sldMkLst>
        <pc:spChg chg="mod">
          <ac:chgData name="Laurent Perrin" userId="b7baff0c-9dd7-4f5b-bf63-e6158de9cc34" providerId="ADAL" clId="{3A27AEB9-F44A-4366-AE1B-F49B87826997}" dt="2025-05-01T19:22:08.415" v="128" actId="14100"/>
          <ac:spMkLst>
            <pc:docMk/>
            <pc:sldMk cId="1540153322" sldId="279"/>
            <ac:spMk id="12" creationId="{BECB3F93-1BE1-5C78-9153-C714B96A08DB}"/>
          </ac:spMkLst>
        </pc:spChg>
        <pc:spChg chg="mod">
          <ac:chgData name="Laurent Perrin" userId="b7baff0c-9dd7-4f5b-bf63-e6158de9cc34" providerId="ADAL" clId="{3A27AEB9-F44A-4366-AE1B-F49B87826997}" dt="2025-05-01T19:22:05.297" v="127" actId="14100"/>
          <ac:spMkLst>
            <pc:docMk/>
            <pc:sldMk cId="1540153322" sldId="279"/>
            <ac:spMk id="15" creationId="{0847A1F0-F5A2-AF50-955B-5D03485D7D26}"/>
          </ac:spMkLst>
        </pc:spChg>
      </pc:sldChg>
      <pc:sldChg chg="modNotesTx">
        <pc:chgData name="Laurent Perrin" userId="b7baff0c-9dd7-4f5b-bf63-e6158de9cc34" providerId="ADAL" clId="{3A27AEB9-F44A-4366-AE1B-F49B87826997}" dt="2025-05-01T19:22:27.978" v="130" actId="20577"/>
        <pc:sldMkLst>
          <pc:docMk/>
          <pc:sldMk cId="3897382965" sldId="282"/>
        </pc:sldMkLst>
      </pc:sldChg>
      <pc:sldChg chg="modSp mod modNotesTx">
        <pc:chgData name="Laurent Perrin" userId="b7baff0c-9dd7-4f5b-bf63-e6158de9cc34" providerId="ADAL" clId="{3A27AEB9-F44A-4366-AE1B-F49B87826997}" dt="2025-05-01T19:15:07.874" v="39" actId="14100"/>
        <pc:sldMkLst>
          <pc:docMk/>
          <pc:sldMk cId="60145753" sldId="285"/>
        </pc:sldMkLst>
        <pc:spChg chg="mod">
          <ac:chgData name="Laurent Perrin" userId="b7baff0c-9dd7-4f5b-bf63-e6158de9cc34" providerId="ADAL" clId="{3A27AEB9-F44A-4366-AE1B-F49B87826997}" dt="2025-05-01T19:15:07.874" v="39" actId="14100"/>
          <ac:spMkLst>
            <pc:docMk/>
            <pc:sldMk cId="60145753" sldId="285"/>
            <ac:spMk id="12" creationId="{89E328FA-583C-B862-373D-F8E67C5FECFD}"/>
          </ac:spMkLst>
        </pc:spChg>
        <pc:spChg chg="mod">
          <ac:chgData name="Laurent Perrin" userId="b7baff0c-9dd7-4f5b-bf63-e6158de9cc34" providerId="ADAL" clId="{3A27AEB9-F44A-4366-AE1B-F49B87826997}" dt="2025-05-01T19:15:04.209" v="38" actId="14100"/>
          <ac:spMkLst>
            <pc:docMk/>
            <pc:sldMk cId="60145753" sldId="285"/>
            <ac:spMk id="92" creationId="{9676F3CB-E9B5-68E0-81F5-61DB7B0C261A}"/>
          </ac:spMkLst>
        </pc:spChg>
      </pc:sldChg>
      <pc:sldChg chg="modSp mod modNotesTx">
        <pc:chgData name="Laurent Perrin" userId="b7baff0c-9dd7-4f5b-bf63-e6158de9cc34" providerId="ADAL" clId="{3A27AEB9-F44A-4366-AE1B-F49B87826997}" dt="2025-05-01T19:20:59.840" v="112" actId="20577"/>
        <pc:sldMkLst>
          <pc:docMk/>
          <pc:sldMk cId="3676311510" sldId="288"/>
        </pc:sldMkLst>
        <pc:spChg chg="mod">
          <ac:chgData name="Laurent Perrin" userId="b7baff0c-9dd7-4f5b-bf63-e6158de9cc34" providerId="ADAL" clId="{3A27AEB9-F44A-4366-AE1B-F49B87826997}" dt="2025-05-01T19:18:16.961" v="88" actId="14100"/>
          <ac:spMkLst>
            <pc:docMk/>
            <pc:sldMk cId="3676311510" sldId="288"/>
            <ac:spMk id="12" creationId="{9D82EECB-D44D-53BA-A812-C898254D6ED0}"/>
          </ac:spMkLst>
        </pc:spChg>
        <pc:spChg chg="mod">
          <ac:chgData name="Laurent Perrin" userId="b7baff0c-9dd7-4f5b-bf63-e6158de9cc34" providerId="ADAL" clId="{3A27AEB9-F44A-4366-AE1B-F49B87826997}" dt="2025-05-01T19:18:18.872" v="89" actId="14100"/>
          <ac:spMkLst>
            <pc:docMk/>
            <pc:sldMk cId="3676311510" sldId="288"/>
            <ac:spMk id="15" creationId="{312C1166-688D-798B-F61B-F8A390CCFCA2}"/>
          </ac:spMkLst>
        </pc:spChg>
      </pc:sldChg>
      <pc:sldChg chg="modSp mod modNotesTx">
        <pc:chgData name="Laurent Perrin" userId="b7baff0c-9dd7-4f5b-bf63-e6158de9cc34" providerId="ADAL" clId="{3A27AEB9-F44A-4366-AE1B-F49B87826997}" dt="2025-05-01T19:17:41.223" v="73" actId="20577"/>
        <pc:sldMkLst>
          <pc:docMk/>
          <pc:sldMk cId="1695704357" sldId="290"/>
        </pc:sldMkLst>
        <pc:spChg chg="mod">
          <ac:chgData name="Laurent Perrin" userId="b7baff0c-9dd7-4f5b-bf63-e6158de9cc34" providerId="ADAL" clId="{3A27AEB9-F44A-4366-AE1B-F49B87826997}" dt="2025-05-01T19:17:12.656" v="61" actId="14100"/>
          <ac:spMkLst>
            <pc:docMk/>
            <pc:sldMk cId="1695704357" sldId="290"/>
            <ac:spMk id="12" creationId="{FCF056D8-E5F7-473D-19EF-F1B42BC92775}"/>
          </ac:spMkLst>
        </pc:spChg>
        <pc:spChg chg="mod">
          <ac:chgData name="Laurent Perrin" userId="b7baff0c-9dd7-4f5b-bf63-e6158de9cc34" providerId="ADAL" clId="{3A27AEB9-F44A-4366-AE1B-F49B87826997}" dt="2025-05-01T19:17:17.778" v="63" actId="14100"/>
          <ac:spMkLst>
            <pc:docMk/>
            <pc:sldMk cId="1695704357" sldId="290"/>
            <ac:spMk id="15" creationId="{46DD9F9F-E7C6-DBB4-317F-7F8F567E5CA4}"/>
          </ac:spMkLst>
        </pc:spChg>
      </pc:sldChg>
      <pc:sldChg chg="modSp mod modNotesTx">
        <pc:chgData name="Laurent Perrin" userId="b7baff0c-9dd7-4f5b-bf63-e6158de9cc34" providerId="ADAL" clId="{3A27AEB9-F44A-4366-AE1B-F49B87826997}" dt="2025-05-01T19:25:40.320" v="157" actId="14100"/>
        <pc:sldMkLst>
          <pc:docMk/>
          <pc:sldMk cId="214099462" sldId="293"/>
        </pc:sldMkLst>
        <pc:spChg chg="mod">
          <ac:chgData name="Laurent Perrin" userId="b7baff0c-9dd7-4f5b-bf63-e6158de9cc34" providerId="ADAL" clId="{3A27AEB9-F44A-4366-AE1B-F49B87826997}" dt="2025-05-01T19:25:40.320" v="157" actId="14100"/>
          <ac:spMkLst>
            <pc:docMk/>
            <pc:sldMk cId="214099462" sldId="293"/>
            <ac:spMk id="12" creationId="{BF46C1FC-019A-36F9-00EA-835CE88928A4}"/>
          </ac:spMkLst>
        </pc:spChg>
      </pc:sldChg>
      <pc:sldChg chg="modSp mod modNotesTx">
        <pc:chgData name="Laurent Perrin" userId="b7baff0c-9dd7-4f5b-bf63-e6158de9cc34" providerId="ADAL" clId="{3A27AEB9-F44A-4366-AE1B-F49B87826997}" dt="2025-05-01T19:25:34.208" v="156" actId="14100"/>
        <pc:sldMkLst>
          <pc:docMk/>
          <pc:sldMk cId="2175064312" sldId="295"/>
        </pc:sldMkLst>
        <pc:spChg chg="mod">
          <ac:chgData name="Laurent Perrin" userId="b7baff0c-9dd7-4f5b-bf63-e6158de9cc34" providerId="ADAL" clId="{3A27AEB9-F44A-4366-AE1B-F49B87826997}" dt="2025-05-01T19:25:30.312" v="155" actId="14100"/>
          <ac:spMkLst>
            <pc:docMk/>
            <pc:sldMk cId="2175064312" sldId="295"/>
            <ac:spMk id="12" creationId="{A85528C3-044F-D699-1305-795BF54ABDD6}"/>
          </ac:spMkLst>
        </pc:spChg>
        <pc:spChg chg="mod">
          <ac:chgData name="Laurent Perrin" userId="b7baff0c-9dd7-4f5b-bf63-e6158de9cc34" providerId="ADAL" clId="{3A27AEB9-F44A-4366-AE1B-F49B87826997}" dt="2025-05-01T19:25:34.208" v="156" actId="14100"/>
          <ac:spMkLst>
            <pc:docMk/>
            <pc:sldMk cId="2175064312" sldId="295"/>
            <ac:spMk id="15" creationId="{6E752615-D1C4-9206-15B7-78929E0815CB}"/>
          </ac:spMkLst>
        </pc:spChg>
      </pc:sldChg>
      <pc:sldChg chg="modSp mod modNotesTx">
        <pc:chgData name="Laurent Perrin" userId="b7baff0c-9dd7-4f5b-bf63-e6158de9cc34" providerId="ADAL" clId="{3A27AEB9-F44A-4366-AE1B-F49B87826997}" dt="2025-05-01T19:18:10.436" v="87" actId="14100"/>
        <pc:sldMkLst>
          <pc:docMk/>
          <pc:sldMk cId="1914533969" sldId="296"/>
        </pc:sldMkLst>
        <pc:spChg chg="mod">
          <ac:chgData name="Laurent Perrin" userId="b7baff0c-9dd7-4f5b-bf63-e6158de9cc34" providerId="ADAL" clId="{3A27AEB9-F44A-4366-AE1B-F49B87826997}" dt="2025-05-01T19:18:10.436" v="87" actId="14100"/>
          <ac:spMkLst>
            <pc:docMk/>
            <pc:sldMk cId="1914533969" sldId="296"/>
            <ac:spMk id="12" creationId="{018849E8-AA34-625E-D46C-273C4629AEF4}"/>
          </ac:spMkLst>
        </pc:spChg>
        <pc:spChg chg="mod">
          <ac:chgData name="Laurent Perrin" userId="b7baff0c-9dd7-4f5b-bf63-e6158de9cc34" providerId="ADAL" clId="{3A27AEB9-F44A-4366-AE1B-F49B87826997}" dt="2025-05-01T19:18:06.310" v="86" actId="14100"/>
          <ac:spMkLst>
            <pc:docMk/>
            <pc:sldMk cId="1914533969" sldId="296"/>
            <ac:spMk id="28" creationId="{99F977AF-DEA0-CEF7-4B1F-AA41149785D7}"/>
          </ac:spMkLst>
        </pc:spChg>
      </pc:sldChg>
      <pc:sldChg chg="modSp mod modNotesTx">
        <pc:chgData name="Laurent Perrin" userId="b7baff0c-9dd7-4f5b-bf63-e6158de9cc34" providerId="ADAL" clId="{3A27AEB9-F44A-4366-AE1B-F49B87826997}" dt="2025-05-01T19:14:28.485" v="34" actId="14100"/>
        <pc:sldMkLst>
          <pc:docMk/>
          <pc:sldMk cId="2602936491" sldId="299"/>
        </pc:sldMkLst>
        <pc:spChg chg="mod">
          <ac:chgData name="Laurent Perrin" userId="b7baff0c-9dd7-4f5b-bf63-e6158de9cc34" providerId="ADAL" clId="{3A27AEB9-F44A-4366-AE1B-F49B87826997}" dt="2025-05-01T19:14:25.296" v="33" actId="14100"/>
          <ac:spMkLst>
            <pc:docMk/>
            <pc:sldMk cId="2602936491" sldId="299"/>
            <ac:spMk id="13" creationId="{F45C1204-C528-9D87-20FC-621BABC8012B}"/>
          </ac:spMkLst>
        </pc:spChg>
        <pc:spChg chg="mod">
          <ac:chgData name="Laurent Perrin" userId="b7baff0c-9dd7-4f5b-bf63-e6158de9cc34" providerId="ADAL" clId="{3A27AEB9-F44A-4366-AE1B-F49B87826997}" dt="2025-05-01T19:14:28.485" v="34" actId="14100"/>
          <ac:spMkLst>
            <pc:docMk/>
            <pc:sldMk cId="2602936491" sldId="299"/>
            <ac:spMk id="23" creationId="{96F40A8C-AFA3-C582-BFAC-8BFAF587D7D4}"/>
          </ac:spMkLst>
        </pc:spChg>
      </pc:sldChg>
      <pc:sldChg chg="modSp mod modNotesTx">
        <pc:chgData name="Laurent Perrin" userId="b7baff0c-9dd7-4f5b-bf63-e6158de9cc34" providerId="ADAL" clId="{3A27AEB9-F44A-4366-AE1B-F49B87826997}" dt="2025-05-01T19:22:00.248" v="126" actId="14100"/>
        <pc:sldMkLst>
          <pc:docMk/>
          <pc:sldMk cId="630379020" sldId="300"/>
        </pc:sldMkLst>
        <pc:spChg chg="mod">
          <ac:chgData name="Laurent Perrin" userId="b7baff0c-9dd7-4f5b-bf63-e6158de9cc34" providerId="ADAL" clId="{3A27AEB9-F44A-4366-AE1B-F49B87826997}" dt="2025-05-01T19:22:00.248" v="126" actId="14100"/>
          <ac:spMkLst>
            <pc:docMk/>
            <pc:sldMk cId="630379020" sldId="300"/>
            <ac:spMk id="12" creationId="{0003C6F7-9E15-7991-8119-AA36589940C1}"/>
          </ac:spMkLst>
        </pc:spChg>
        <pc:spChg chg="mod">
          <ac:chgData name="Laurent Perrin" userId="b7baff0c-9dd7-4f5b-bf63-e6158de9cc34" providerId="ADAL" clId="{3A27AEB9-F44A-4366-AE1B-F49B87826997}" dt="2025-05-01T19:21:44.611" v="123" actId="14100"/>
          <ac:spMkLst>
            <pc:docMk/>
            <pc:sldMk cId="630379020" sldId="300"/>
            <ac:spMk id="43" creationId="{7903802C-4481-F4F0-68ED-FFAFA3DE2136}"/>
          </ac:spMkLst>
        </pc:spChg>
      </pc:sldChg>
      <pc:sldChg chg="modNotesTx">
        <pc:chgData name="Laurent Perrin" userId="b7baff0c-9dd7-4f5b-bf63-e6158de9cc34" providerId="ADAL" clId="{3A27AEB9-F44A-4366-AE1B-F49B87826997}" dt="2025-05-01T19:13:14.061" v="20"/>
        <pc:sldMkLst>
          <pc:docMk/>
          <pc:sldMk cId="3441428190" sldId="304"/>
        </pc:sldMkLst>
      </pc:sldChg>
      <pc:sldChg chg="modSp mod modNotesTx">
        <pc:chgData name="Laurent Perrin" userId="b7baff0c-9dd7-4f5b-bf63-e6158de9cc34" providerId="ADAL" clId="{3A27AEB9-F44A-4366-AE1B-F49B87826997}" dt="2025-05-01T19:14:39.779" v="37" actId="14100"/>
        <pc:sldMkLst>
          <pc:docMk/>
          <pc:sldMk cId="4218520554" sldId="305"/>
        </pc:sldMkLst>
        <pc:spChg chg="mod">
          <ac:chgData name="Laurent Perrin" userId="b7baff0c-9dd7-4f5b-bf63-e6158de9cc34" providerId="ADAL" clId="{3A27AEB9-F44A-4366-AE1B-F49B87826997}" dt="2025-05-01T19:14:33.893" v="35" actId="14100"/>
          <ac:spMkLst>
            <pc:docMk/>
            <pc:sldMk cId="4218520554" sldId="305"/>
            <ac:spMk id="3" creationId="{9E259319-FCE4-722D-B781-73838DB7487B}"/>
          </ac:spMkLst>
        </pc:spChg>
        <pc:spChg chg="mod">
          <ac:chgData name="Laurent Perrin" userId="b7baff0c-9dd7-4f5b-bf63-e6158de9cc34" providerId="ADAL" clId="{3A27AEB9-F44A-4366-AE1B-F49B87826997}" dt="2025-05-01T19:14:39.779" v="37" actId="14100"/>
          <ac:spMkLst>
            <pc:docMk/>
            <pc:sldMk cId="4218520554" sldId="305"/>
            <ac:spMk id="12" creationId="{DFC0BBF9-D09F-361F-3BAB-51075E2FBAA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7A96F-248A-481D-ABEF-1D8B87E64E78}" type="datetimeFigureOut">
              <a:rPr lang="en-US" smtClean="0"/>
              <a:t>5/1/2025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2C0F0-71E7-46B6-AA6F-1D7E0E2B8B3E}" type="slidenum">
              <a:rPr lang="en-US" smtClean="0"/>
              <a:t>‹#›</a:t>
            </a:fld>
            <a:endParaRPr lang="en-US"/>
          </a:p>
        </p:txBody>
      </p:sp>
    </p:spTree>
    <p:extLst>
      <p:ext uri="{BB962C8B-B14F-4D97-AF65-F5344CB8AC3E}">
        <p14:creationId xmlns:p14="http://schemas.microsoft.com/office/powerpoint/2010/main" val="4279760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emma.culver@nhs.ne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emma.culver@nhs.ne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E1839-083B-AB40-0C58-7FFDACA622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4A149-06CE-6330-48B9-04138525A0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3E0C66-3215-49A9-2BAA-4C531D12C57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4130BA65-3B89-B3DE-365F-A4494C4834AD}"/>
              </a:ext>
            </a:extLst>
          </p:cNvPr>
          <p:cNvSpPr>
            <a:spLocks noGrp="1"/>
          </p:cNvSpPr>
          <p:nvPr>
            <p:ph type="sldNum" sz="quarter" idx="5"/>
          </p:nvPr>
        </p:nvSpPr>
        <p:spPr/>
        <p:txBody>
          <a:bodyPr/>
          <a:lstStyle/>
          <a:p>
            <a:fld id="{F872C0F0-71E7-46B6-AA6F-1D7E0E2B8B3E}" type="slidenum">
              <a:rPr lang="en-US" smtClean="0"/>
              <a:t>2</a:t>
            </a:fld>
            <a:endParaRPr lang="en-US"/>
          </a:p>
        </p:txBody>
      </p:sp>
    </p:spTree>
    <p:extLst>
      <p:ext uri="{BB962C8B-B14F-4D97-AF65-F5344CB8AC3E}">
        <p14:creationId xmlns:p14="http://schemas.microsoft.com/office/powerpoint/2010/main" val="1305589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C8DE3-8B43-605B-B828-3EB1D6E376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7E952-B6F1-FBA3-9AD0-D0D94B42BA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51A8E1-0F5A-F131-FF4B-5FD5B2AE7CD7}"/>
              </a:ext>
            </a:extLst>
          </p:cNvPr>
          <p:cNvSpPr>
            <a:spLocks noGrp="1"/>
          </p:cNvSpPr>
          <p:nvPr>
            <p:ph type="body" idx="1"/>
          </p:nvPr>
        </p:nvSpPr>
        <p:spPr/>
        <p:txBody>
          <a:bodyPr/>
          <a:lstStyle/>
          <a:p>
            <a:r>
              <a:rPr lang="en-US" sz="12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GB" sz="1800" i="0" kern="0" dirty="0">
                <a:effectLst/>
                <a:latin typeface="Times New Roman" panose="02020603050405020304" pitchFamily="18" charset="0"/>
                <a:ea typeface="Calibri" panose="020F0502020204030204" pitchFamily="34" charset="0"/>
              </a:rPr>
              <a:t>ABCB4/MDR3 = ATP binding cassette subfamily B member 4; ABCB11/BSEP = </a:t>
            </a:r>
            <a:r>
              <a:rPr lang="en-GB" sz="1200" i="0" kern="0" dirty="0">
                <a:effectLst/>
                <a:latin typeface="Times New Roman" panose="02020603050405020304" pitchFamily="18" charset="0"/>
                <a:ea typeface="Calibri" panose="020F0502020204030204" pitchFamily="34" charset="0"/>
              </a:rPr>
              <a:t>ATP binding cassette subfamily B member 11; </a:t>
            </a:r>
            <a:r>
              <a:rPr lang="fr-CH" sz="1200" i="0" dirty="0"/>
              <a:t>ALP = </a:t>
            </a:r>
            <a:r>
              <a:rPr lang="fr-CH" sz="1200" i="0" dirty="0" err="1"/>
              <a:t>Alkaline</a:t>
            </a:r>
            <a:r>
              <a:rPr lang="fr-CH" sz="1200" i="0" dirty="0"/>
              <a:t> phosphatase;</a:t>
            </a:r>
            <a:r>
              <a:rPr lang="en-GB" sz="1200" i="0" kern="0" dirty="0">
                <a:effectLst/>
                <a:latin typeface="Times New Roman" panose="02020603050405020304" pitchFamily="18" charset="0"/>
                <a:ea typeface="Calibri" panose="020F0502020204030204" pitchFamily="34" charset="0"/>
              </a:rPr>
              <a:t> </a:t>
            </a:r>
            <a:r>
              <a:rPr lang="fr-CH" sz="1200" i="0" dirty="0"/>
              <a:t>ALT =  Alanine </a:t>
            </a:r>
            <a:r>
              <a:rPr lang="fr-CH" sz="1200" i="0" dirty="0" err="1"/>
              <a:t>aminotransferase</a:t>
            </a:r>
            <a:r>
              <a:rPr lang="fr-CH" sz="1200" i="0" dirty="0"/>
              <a:t>; </a:t>
            </a:r>
            <a:r>
              <a:rPr lang="en-GB" sz="1200" i="0" kern="0" dirty="0">
                <a:effectLst/>
                <a:latin typeface="Times New Roman" panose="02020603050405020304" pitchFamily="18" charset="0"/>
                <a:ea typeface="Calibri" panose="020F0502020204030204" pitchFamily="34" charset="0"/>
              </a:rPr>
              <a:t>BA = Bile Acid; ICP =Intrahepatic Cholestasis of Pregnancy; LPAC =Low-Phospholipid Associated Cholelithiasis; </a:t>
            </a:r>
            <a:r>
              <a:rPr lang="en-GB" sz="1800" dirty="0">
                <a:effectLst/>
                <a:latin typeface="Times New Roman" panose="02020603050405020304" pitchFamily="18" charset="0"/>
                <a:ea typeface="Calibri" panose="020F0502020204030204" pitchFamily="34" charset="0"/>
              </a:rPr>
              <a:t>MOA = Mechanism of Action; </a:t>
            </a:r>
            <a:r>
              <a:rPr lang="en-GB" sz="1800" i="0" kern="0" dirty="0">
                <a:effectLst/>
                <a:latin typeface="Times New Roman" panose="02020603050405020304" pitchFamily="18" charset="0"/>
                <a:ea typeface="Calibri" panose="020F0502020204030204" pitchFamily="34" charset="0"/>
              </a:rPr>
              <a:t>PFIC = </a:t>
            </a:r>
            <a:r>
              <a:rPr lang="en-US" sz="2800" b="0" i="0" dirty="0">
                <a:solidFill>
                  <a:srgbClr val="EEF0FF"/>
                </a:solidFill>
                <a:effectLst/>
                <a:latin typeface="Google Sans"/>
              </a:rPr>
              <a:t>Progressive familial intrahepatic cholestasis;</a:t>
            </a:r>
            <a:r>
              <a:rPr lang="en-GB" sz="1800" i="0" kern="0" dirty="0">
                <a:effectLst/>
                <a:latin typeface="Times New Roman" panose="02020603050405020304" pitchFamily="18" charset="0"/>
                <a:ea typeface="Calibri" panose="020F0502020204030204" pitchFamily="34" charset="0"/>
              </a:rPr>
              <a:t> PFM = P</a:t>
            </a:r>
            <a:r>
              <a:rPr lang="en-GB" sz="1800" dirty="0">
                <a:effectLst/>
                <a:latin typeface="Times New Roman" panose="02020603050405020304" pitchFamily="18" charset="0"/>
                <a:ea typeface="Calibri" panose="020F0502020204030204" pitchFamily="34" charset="0"/>
              </a:rPr>
              <a:t>ositive functional modulator; </a:t>
            </a:r>
            <a:r>
              <a:rPr lang="en-GB" sz="1200" i="0" kern="0" dirty="0">
                <a:effectLst/>
                <a:latin typeface="Times New Roman" panose="02020603050405020304" pitchFamily="18" charset="0"/>
                <a:ea typeface="Calibri" panose="020F0502020204030204" pitchFamily="34" charset="0"/>
              </a:rPr>
              <a:t>PL = </a:t>
            </a:r>
            <a:r>
              <a:rPr lang="en-GB" sz="1800" i="0" kern="0" dirty="0">
                <a:effectLst/>
                <a:latin typeface="Times New Roman" panose="02020603050405020304" pitchFamily="18" charset="0"/>
                <a:ea typeface="Calibri" panose="020F0502020204030204" pitchFamily="34" charset="0"/>
              </a:rPr>
              <a:t>phosphatidylcholine; SC = Primary Sclerosing Cholangitis.</a:t>
            </a:r>
          </a:p>
          <a:p>
            <a:endParaRPr lang="en-US" sz="1800" b="1" i="0" dirty="0">
              <a:effectLst/>
              <a:latin typeface="Arial" panose="020B0604020202020204" pitchFamily="34" charset="0"/>
              <a:ea typeface="Times New Roman" panose="02020603050405020304" pitchFamily="18" charset="0"/>
            </a:endParaRPr>
          </a:p>
          <a:p>
            <a:r>
              <a:rPr lang="en-US" sz="1800" b="1" i="0" dirty="0">
                <a:effectLst/>
                <a:latin typeface="Arial" panose="020B0604020202020204" pitchFamily="34" charset="0"/>
                <a:ea typeface="Times New Roman" panose="02020603050405020304" pitchFamily="18" charset="0"/>
              </a:rPr>
              <a:t>OS-055</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Novel dual-acting ABCB4/MDR3 and ABCB11/BSEP positive functional modulator demonstrates anti-cholestatic and anti-cholangitis activity in two orthogonal models of hepatobiliary disease</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u="sng" dirty="0">
                <a:effectLst/>
                <a:latin typeface="Arial" panose="020B0604020202020204" pitchFamily="34" charset="0"/>
                <a:ea typeface="Times New Roman" panose="02020603050405020304" pitchFamily="18" charset="0"/>
              </a:rPr>
              <a:t>Eric Bell</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Nathan Fuller</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Jennifer Truong</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Times New Roman" panose="02020603050405020304" pitchFamily="18" charset="0"/>
              </a:rPr>
              <a:t>Youhwa</a:t>
            </a:r>
            <a:r>
              <a:rPr lang="en-US" sz="1800" dirty="0">
                <a:effectLst/>
                <a:latin typeface="Arial" panose="020B0604020202020204" pitchFamily="34" charset="0"/>
                <a:ea typeface="Times New Roman" panose="02020603050405020304" pitchFamily="18" charset="0"/>
              </a:rPr>
              <a:t> Jo</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Pui Yee Ng</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John Miller</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Alastair Garfield</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Robert Hughes</a:t>
            </a:r>
            <a:r>
              <a:rPr lang="en-US" sz="1800" baseline="30000" dirty="0">
                <a:effectLst/>
                <a:latin typeface="Arial" panose="020B0604020202020204" pitchFamily="34"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p>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Rectify Pharmaceuticals, Boston, United States</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2</a:t>
            </a:r>
            <a:r>
              <a:rPr lang="en-US" sz="1800" i="1" dirty="0">
                <a:effectLst/>
                <a:latin typeface="Arial" panose="020B0604020202020204" pitchFamily="34" charset="0"/>
                <a:ea typeface="Times New Roman" panose="02020603050405020304" pitchFamily="18" charset="0"/>
              </a:rPr>
              <a:t>Rhythym Pharmaceuticals, Boston, United States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Email:</a:t>
            </a:r>
            <a:r>
              <a:rPr lang="en-US" sz="1800" i="1"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ebell@rectifypharma.com</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Background and Aims: </a:t>
            </a:r>
            <a:r>
              <a:rPr lang="en-GB" sz="1800" dirty="0">
                <a:effectLst/>
                <a:latin typeface="Times New Roman" panose="02020603050405020304" pitchFamily="18" charset="0"/>
                <a:ea typeface="Calibri" panose="020F0502020204030204" pitchFamily="34" charset="0"/>
              </a:rPr>
              <a:t>ATP binding cassette subfamily B members 4 (ABCB4/MDR3) and 11 (ABCB11/BSEP) facilitate the translocation of phosphatidylcholine (PL) and the efflux of bile acids (BA) from hepatocytes to the canalicular space, respectively. Mutations in these transporters cause monogenic cholestatic diseases (PFIC2 [BSEP deficiency] /PFIC3 [MDR3 deficiency]) and are associated with the hepatobiliary diseases intrahepatic cholestasis of pregnancy (ICP) and low phospholipid-associated cholelithiasis (LPAC), highlighting their critical role in maintaining hepatobiliary health. We have discovered RTY-694, a novel, potent, dual-acting ABCB4/BSEP positive functional modulator (PFM) and characterized it in</a:t>
            </a:r>
            <a:r>
              <a:rPr lang="en-GB" sz="1800" i="1" dirty="0">
                <a:effectLst/>
                <a:latin typeface="Times New Roman" panose="02020603050405020304" pitchFamily="18" charset="0"/>
                <a:ea typeface="Calibri" panose="020F0502020204030204" pitchFamily="34" charset="0"/>
              </a:rPr>
              <a:t> in vitro </a:t>
            </a:r>
            <a:r>
              <a:rPr lang="en-GB" sz="1800" dirty="0">
                <a:effectLst/>
                <a:latin typeface="Times New Roman" panose="02020603050405020304" pitchFamily="18" charset="0"/>
                <a:ea typeface="Calibri" panose="020F0502020204030204" pitchFamily="34" charset="0"/>
              </a:rPr>
              <a:t>pharmacology studies.</a:t>
            </a:r>
            <a:r>
              <a:rPr lang="en-GB" sz="1800" baseline="30000" dirty="0">
                <a:effectLst/>
                <a:latin typeface="Times New Roman" panose="02020603050405020304" pitchFamily="18" charset="0"/>
                <a:ea typeface="Calibri" panose="020F0502020204030204" pitchFamily="34" charset="0"/>
              </a:rPr>
              <a:t>1</a:t>
            </a:r>
            <a:r>
              <a:rPr lang="en-GB" sz="1800" dirty="0">
                <a:effectLst/>
                <a:latin typeface="Times New Roman" panose="02020603050405020304" pitchFamily="18" charset="0"/>
                <a:ea typeface="Calibri" panose="020F0502020204030204" pitchFamily="34" charset="0"/>
              </a:rPr>
              <a:t> Here we present </a:t>
            </a:r>
            <a:r>
              <a:rPr lang="en-GB" sz="1800" i="1" dirty="0">
                <a:effectLst/>
                <a:latin typeface="Times New Roman" panose="02020603050405020304" pitchFamily="18" charset="0"/>
                <a:ea typeface="Calibri" panose="020F0502020204030204" pitchFamily="34" charset="0"/>
              </a:rPr>
              <a:t>in vivo</a:t>
            </a:r>
            <a:r>
              <a:rPr lang="en-GB" sz="1800" dirty="0">
                <a:effectLst/>
                <a:latin typeface="Times New Roman" panose="02020603050405020304" pitchFamily="18" charset="0"/>
                <a:ea typeface="Calibri" panose="020F0502020204030204" pitchFamily="34" charset="0"/>
              </a:rPr>
              <a:t> pharmacology data that RTY-694 demonstrates anti-cholestatic and anti-cholangitis efficacy in animal models of PFIC2 and cholangiopathy. </a:t>
            </a:r>
            <a:endParaRPr lang="en-US" sz="1800" dirty="0">
              <a:effectLst/>
              <a:latin typeface="Times New Roman" panose="02020603050405020304" pitchFamily="18" charset="0"/>
              <a:ea typeface="Times New Roman" panose="02020603050405020304" pitchFamily="18" charset="0"/>
            </a:endParaRPr>
          </a:p>
          <a:p>
            <a:pPr algn="just"/>
            <a:r>
              <a:rPr lang="en-GB"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Method:</a:t>
            </a:r>
            <a:r>
              <a:rPr lang="en-US" sz="1800" dirty="0">
                <a:effectLst/>
                <a:latin typeface="Arial" panose="020B0604020202020204" pitchFamily="34" charset="0"/>
                <a:ea typeface="Calibri" panose="020F0502020204030204" pitchFamily="34" charset="0"/>
              </a:rPr>
              <a:t> </a:t>
            </a:r>
            <a:r>
              <a:rPr lang="en-GB" sz="1800" dirty="0">
                <a:effectLst/>
                <a:latin typeface="Times New Roman" panose="02020603050405020304" pitchFamily="18" charset="0"/>
                <a:ea typeface="Calibri" panose="020F0502020204030204" pitchFamily="34" charset="0"/>
              </a:rPr>
              <a:t>RTY-694 was evaluated with twice daily oral dosing in; 1) a 2-week model of PFIC2 </a:t>
            </a:r>
            <a:r>
              <a:rPr lang="en-GB" sz="1800" dirty="0" err="1">
                <a:effectLst/>
                <a:latin typeface="Times New Roman" panose="02020603050405020304" pitchFamily="18" charset="0"/>
                <a:ea typeface="Calibri" panose="020F0502020204030204" pitchFamily="34" charset="0"/>
              </a:rPr>
              <a:t>harboring</a:t>
            </a:r>
            <a:r>
              <a:rPr lang="en-GB" sz="1800" dirty="0">
                <a:effectLst/>
                <a:latin typeface="Times New Roman" panose="02020603050405020304" pitchFamily="18" charset="0"/>
                <a:ea typeface="Calibri" panose="020F0502020204030204" pitchFamily="34" charset="0"/>
              </a:rPr>
              <a:t> the pathogenic E297G variant in </a:t>
            </a:r>
            <a:r>
              <a:rPr lang="en-GB" sz="1800" i="1" dirty="0" err="1">
                <a:effectLst/>
                <a:latin typeface="Times New Roman" panose="02020603050405020304" pitchFamily="18" charset="0"/>
                <a:ea typeface="Calibri" panose="020F0502020204030204" pitchFamily="34" charset="0"/>
              </a:rPr>
              <a:t>Bsep</a:t>
            </a:r>
            <a:r>
              <a:rPr lang="en-GB" sz="1800" dirty="0">
                <a:effectLst/>
                <a:latin typeface="Times New Roman" panose="02020603050405020304" pitchFamily="18" charset="0"/>
                <a:ea typeface="Calibri" panose="020F0502020204030204" pitchFamily="34" charset="0"/>
              </a:rPr>
              <a:t>, and 2) a 6-week model of </a:t>
            </a:r>
            <a:r>
              <a:rPr lang="en-GB" sz="1800" i="1" dirty="0">
                <a:effectLst/>
                <a:latin typeface="Times New Roman" panose="02020603050405020304" pitchFamily="18" charset="0"/>
                <a:ea typeface="Calibri" panose="020F0502020204030204" pitchFamily="34" charset="0"/>
              </a:rPr>
              <a:t>Abcb4</a:t>
            </a:r>
            <a:r>
              <a:rPr lang="en-GB" sz="1800" dirty="0">
                <a:effectLst/>
                <a:latin typeface="Times New Roman" panose="02020603050405020304" pitchFamily="18" charset="0"/>
                <a:ea typeface="Calibri" panose="020F0502020204030204" pitchFamily="34" charset="0"/>
              </a:rPr>
              <a:t> heterozygous animals fed a lithogenic diet</a:t>
            </a:r>
            <a:r>
              <a:rPr lang="en-GB" sz="1800" baseline="30000" dirty="0">
                <a:effectLst/>
                <a:latin typeface="Times New Roman" panose="02020603050405020304" pitchFamily="18" charset="0"/>
                <a:ea typeface="Calibri" panose="020F0502020204030204" pitchFamily="34" charset="0"/>
              </a:rPr>
              <a:t>2</a:t>
            </a:r>
            <a:r>
              <a:rPr lang="en-GB" sz="1800" dirty="0">
                <a:effectLst/>
                <a:latin typeface="Times New Roman" panose="02020603050405020304" pitchFamily="18" charset="0"/>
                <a:ea typeface="Calibri" panose="020F0502020204030204" pitchFamily="34" charset="0"/>
              </a:rPr>
              <a:t>. Liver function, and biliary endpoints were measured in both models. In addition, gene expression, chemokines, and histology for ductular reaction, cholangitis, and fibrosis were assessed in the </a:t>
            </a:r>
            <a:r>
              <a:rPr lang="en-GB" sz="1800" i="1" dirty="0">
                <a:effectLst/>
                <a:latin typeface="Times New Roman" panose="02020603050405020304" pitchFamily="18" charset="0"/>
                <a:ea typeface="Calibri" panose="020F0502020204030204" pitchFamily="34" charset="0"/>
              </a:rPr>
              <a:t>Abcb4</a:t>
            </a:r>
            <a:r>
              <a:rPr lang="en-GB" sz="1800" dirty="0">
                <a:effectLst/>
                <a:latin typeface="Times New Roman" panose="02020603050405020304" pitchFamily="18" charset="0"/>
                <a:ea typeface="Calibri" panose="020F0502020204030204" pitchFamily="34" charset="0"/>
              </a:rPr>
              <a:t> model. </a:t>
            </a:r>
            <a:endParaRPr lang="en-US" sz="1800" dirty="0">
              <a:effectLst/>
              <a:latin typeface="Times New Roman" panose="02020603050405020304" pitchFamily="18" charset="0"/>
              <a:ea typeface="Times New Roman" panose="02020603050405020304" pitchFamily="18" charset="0"/>
            </a:endParaRPr>
          </a:p>
          <a:p>
            <a:pPr algn="just"/>
            <a:r>
              <a:rPr lang="en-GB"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Results:</a:t>
            </a:r>
            <a:r>
              <a:rPr lang="en-US" sz="1800" dirty="0">
                <a:effectLst/>
                <a:latin typeface="Arial" panose="020B0604020202020204" pitchFamily="34" charset="0"/>
                <a:ea typeface="Calibri" panose="020F0502020204030204" pitchFamily="34" charset="0"/>
              </a:rPr>
              <a:t> </a:t>
            </a:r>
            <a:r>
              <a:rPr lang="en-GB" sz="1800" dirty="0">
                <a:effectLst/>
                <a:latin typeface="Times New Roman" panose="02020603050405020304" pitchFamily="18" charset="0"/>
                <a:ea typeface="Calibri" panose="020F0502020204030204" pitchFamily="34" charset="0"/>
              </a:rPr>
              <a:t>In the PFIC2 model oral RTY-694 led to increased biliary levels of BA, demonstrating </a:t>
            </a:r>
            <a:r>
              <a:rPr lang="en-GB" sz="1800" dirty="0" err="1">
                <a:effectLst/>
                <a:latin typeface="Times New Roman" panose="02020603050405020304" pitchFamily="18" charset="0"/>
                <a:ea typeface="Calibri" panose="020F0502020204030204" pitchFamily="34" charset="0"/>
              </a:rPr>
              <a:t>Bsep</a:t>
            </a:r>
            <a:r>
              <a:rPr lang="en-GB" sz="1800" dirty="0">
                <a:effectLst/>
                <a:latin typeface="Times New Roman" panose="02020603050405020304" pitchFamily="18" charset="0"/>
                <a:ea typeface="Calibri" panose="020F0502020204030204" pitchFamily="34" charset="0"/>
              </a:rPr>
              <a:t> target engagement. Additionally, RTY-694 decreased serum levels of BA, alkaline phosphatase (ALP), alanine transaminase (ALT), liver taurocholic acid (TCA) and liver weight. In the </a:t>
            </a:r>
            <a:r>
              <a:rPr lang="en-GB" sz="1800" i="1" dirty="0">
                <a:effectLst/>
                <a:latin typeface="Times New Roman" panose="02020603050405020304" pitchFamily="18" charset="0"/>
                <a:ea typeface="Calibri" panose="020F0502020204030204" pitchFamily="34" charset="0"/>
              </a:rPr>
              <a:t>Abcb4</a:t>
            </a:r>
            <a:r>
              <a:rPr lang="en-GB" sz="1800" dirty="0">
                <a:effectLst/>
                <a:latin typeface="Times New Roman" panose="02020603050405020304" pitchFamily="18" charset="0"/>
                <a:ea typeface="Calibri" panose="020F0502020204030204" pitchFamily="34" charset="0"/>
              </a:rPr>
              <a:t> heterozygous model, oral RTY-694 increased biliary PL levels, demonstrating Abcb4 target engagement. Serum markers of cholestasis and inflammation were reduced by RTY-694, and histology demonstrated a reduction in markers of ductular reaction, cholangitis, and fibrosis.</a:t>
            </a:r>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Conclusion:</a:t>
            </a:r>
            <a:r>
              <a:rPr lang="en-US" sz="1800" dirty="0">
                <a:effectLst/>
                <a:latin typeface="Arial" panose="020B0604020202020204" pitchFamily="34" charset="0"/>
                <a:ea typeface="Calibri" panose="020F0502020204030204" pitchFamily="34" charset="0"/>
              </a:rPr>
              <a:t>  </a:t>
            </a:r>
            <a:r>
              <a:rPr lang="en-GB" sz="1800" dirty="0">
                <a:effectLst/>
                <a:latin typeface="Times New Roman" panose="02020603050405020304" pitchFamily="18" charset="0"/>
                <a:ea typeface="Calibri" panose="020F0502020204030204" pitchFamily="34" charset="0"/>
              </a:rPr>
              <a:t>RTY-694, a first-in-class, orally active dual PFM for ABCB4/BSEP, was characterized in a genetic and a mixed genetic/diet model of hepatobiliary diseases.  By enhancing the function of Abcb4 and </a:t>
            </a:r>
            <a:r>
              <a:rPr lang="en-GB" sz="1800" dirty="0" err="1">
                <a:effectLst/>
                <a:latin typeface="Times New Roman" panose="02020603050405020304" pitchFamily="18" charset="0"/>
                <a:ea typeface="Calibri" panose="020F0502020204030204" pitchFamily="34" charset="0"/>
              </a:rPr>
              <a:t>Bsep</a:t>
            </a:r>
            <a:r>
              <a:rPr lang="en-GB" sz="1800" dirty="0">
                <a:effectLst/>
                <a:latin typeface="Times New Roman" panose="02020603050405020304" pitchFamily="18" charset="0"/>
                <a:ea typeface="Calibri" panose="020F0502020204030204" pitchFamily="34" charset="0"/>
              </a:rPr>
              <a:t>, RTY-694 provided a beneficial impact on relevant markers of cholestasis and biliary health. These data </a:t>
            </a:r>
          </a:p>
          <a:p>
            <a:pPr algn="just"/>
            <a:r>
              <a:rPr lang="en-GB" sz="1800" dirty="0">
                <a:effectLst/>
                <a:latin typeface="Times New Roman" panose="02020603050405020304" pitchFamily="18" charset="0"/>
                <a:ea typeface="Calibri" panose="020F0502020204030204" pitchFamily="34" charset="0"/>
              </a:rPr>
              <a:t>demonstrate the promise of our dual BSEP/ABCB4 PFM to provide a benefit for multiple hepatobiliary diseases such as Primary sclerosing cholangitis (PSC) and PFIC2.</a:t>
            </a:r>
            <a:endParaRPr lang="en-US" sz="1800" dirty="0">
              <a:effectLst/>
              <a:latin typeface="Times New Roman" panose="02020603050405020304" pitchFamily="18" charset="0"/>
              <a:ea typeface="Times New Roman" panose="02020603050405020304" pitchFamily="18" charset="0"/>
            </a:endParaRPr>
          </a:p>
          <a:p>
            <a:r>
              <a:rPr lang="en-GB" sz="1800" dirty="0">
                <a:effectLst/>
                <a:latin typeface="Times New Roman" panose="02020603050405020304" pitchFamily="18" charset="0"/>
                <a:ea typeface="Calibri" panose="020F0502020204030204" pitchFamily="34" charset="0"/>
              </a:rPr>
              <a:t>1. J. K. Truong, </a:t>
            </a:r>
            <a:r>
              <a:rPr lang="en-GB" sz="1800" dirty="0">
                <a:effectLst/>
                <a:latin typeface="Times New Roman" panose="02020603050405020304" pitchFamily="18" charset="0"/>
                <a:ea typeface="Times New Roman" panose="02020603050405020304" pitchFamily="18" charset="0"/>
              </a:rPr>
              <a:t>Identification and in vitro characterization of a novel BSEP and ABCB4 dual-acting positive functional modulator targeting the treatment of a broad range of hepatobiliary diseases, The Liver Meeting 2024 AASLD</a:t>
            </a:r>
            <a:endParaRPr lang="en-US" sz="1800" dirty="0">
              <a:effectLst/>
              <a:latin typeface="Times New Roman" panose="02020603050405020304" pitchFamily="18" charset="0"/>
              <a:ea typeface="Times New Roman" panose="02020603050405020304" pitchFamily="18" charset="0"/>
            </a:endParaRPr>
          </a:p>
          <a:p>
            <a:r>
              <a:rPr lang="en-GB" sz="1800" dirty="0">
                <a:effectLst/>
                <a:latin typeface="Times New Roman" panose="02020603050405020304" pitchFamily="18" charset="0"/>
                <a:ea typeface="Calibri" panose="020F0502020204030204" pitchFamily="34" charset="0"/>
              </a:rPr>
              <a:t>2. E. L. Bell, Abcb4/Mdr2 haploinsufficiency predisposes mice to biliary injury and secondary cholestasis and defines a translational model of toxic bile induced hepatobiliary injury in human cholangiopathy. The Liver Meeting 2024 AASLD</a:t>
            </a:r>
            <a:endParaRPr lang="en-US" sz="1800" dirty="0">
              <a:effectLst/>
              <a:latin typeface="Times New Roman" panose="02020603050405020304" pitchFamily="18" charset="0"/>
              <a:ea typeface="Times New Roman" panose="02020603050405020304" pitchFamily="18" charset="0"/>
            </a:endParaRPr>
          </a:p>
          <a:p>
            <a:endParaRPr lang="en-US" i="1" dirty="0"/>
          </a:p>
        </p:txBody>
      </p:sp>
      <p:sp>
        <p:nvSpPr>
          <p:cNvPr id="4" name="Slide Number Placeholder 3">
            <a:extLst>
              <a:ext uri="{FF2B5EF4-FFF2-40B4-BE49-F238E27FC236}">
                <a16:creationId xmlns:a16="http://schemas.microsoft.com/office/drawing/2014/main" id="{6C241627-6DF6-DB80-ADC4-D62F890F6929}"/>
              </a:ext>
            </a:extLst>
          </p:cNvPr>
          <p:cNvSpPr>
            <a:spLocks noGrp="1"/>
          </p:cNvSpPr>
          <p:nvPr>
            <p:ph type="sldNum" sz="quarter" idx="5"/>
          </p:nvPr>
        </p:nvSpPr>
        <p:spPr/>
        <p:txBody>
          <a:bodyPr/>
          <a:lstStyle/>
          <a:p>
            <a:fld id="{F872C0F0-71E7-46B6-AA6F-1D7E0E2B8B3E}" type="slidenum">
              <a:rPr lang="en-US" smtClean="0"/>
              <a:t>13</a:t>
            </a:fld>
            <a:endParaRPr lang="en-US"/>
          </a:p>
        </p:txBody>
      </p:sp>
    </p:spTree>
    <p:extLst>
      <p:ext uri="{BB962C8B-B14F-4D97-AF65-F5344CB8AC3E}">
        <p14:creationId xmlns:p14="http://schemas.microsoft.com/office/powerpoint/2010/main" val="3743542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GB" sz="1050" i="0" kern="0" dirty="0">
                <a:effectLst/>
                <a:latin typeface="Times New Roman" panose="02020603050405020304" pitchFamily="18" charset="0"/>
                <a:ea typeface="Calibri" panose="020F0502020204030204" pitchFamily="34" charset="0"/>
              </a:rPr>
              <a:t>ABCB4/MDR3 = ATP binding cassette subfamily B member 4; ABCB11/BSEP = </a:t>
            </a:r>
            <a:r>
              <a:rPr lang="en-GB" sz="800" i="0" kern="0" dirty="0">
                <a:effectLst/>
                <a:latin typeface="Times New Roman" panose="02020603050405020304" pitchFamily="18" charset="0"/>
                <a:ea typeface="Calibri" panose="020F0502020204030204" pitchFamily="34" charset="0"/>
              </a:rPr>
              <a:t>ATP binding cassette subfamily B member 11; </a:t>
            </a:r>
            <a:r>
              <a:rPr lang="fr-CH" sz="800" i="0" dirty="0"/>
              <a:t>ALP = </a:t>
            </a:r>
            <a:r>
              <a:rPr lang="fr-CH" sz="800" i="0" dirty="0" err="1"/>
              <a:t>Alkaline</a:t>
            </a:r>
            <a:r>
              <a:rPr lang="fr-CH" sz="800" i="0" dirty="0"/>
              <a:t> phosphatase;</a:t>
            </a:r>
            <a:r>
              <a:rPr lang="en-GB" sz="800" i="0" kern="0" dirty="0">
                <a:effectLst/>
                <a:latin typeface="Times New Roman" panose="02020603050405020304" pitchFamily="18" charset="0"/>
                <a:ea typeface="Calibri" panose="020F0502020204030204" pitchFamily="34" charset="0"/>
              </a:rPr>
              <a:t> </a:t>
            </a:r>
            <a:r>
              <a:rPr lang="fr-CH" sz="800" i="0" dirty="0"/>
              <a:t>ALT =  Alanine </a:t>
            </a:r>
            <a:r>
              <a:rPr lang="fr-CH" sz="800" i="0" dirty="0" err="1"/>
              <a:t>aminotransferase</a:t>
            </a:r>
            <a:r>
              <a:rPr lang="fr-CH" sz="800" i="0" dirty="0"/>
              <a:t>; </a:t>
            </a:r>
            <a:r>
              <a:rPr lang="en-GB" sz="800" i="0" kern="0" dirty="0">
                <a:effectLst/>
                <a:latin typeface="Times New Roman" panose="02020603050405020304" pitchFamily="18" charset="0"/>
                <a:ea typeface="Calibri" panose="020F0502020204030204" pitchFamily="34" charset="0"/>
              </a:rPr>
              <a:t>BA = Bile Acid; ICP =Intrahepatic Cholestasis of Pregnancy; LPAC =Low-Phospholipid Associated Cholelithiasis; </a:t>
            </a:r>
            <a:r>
              <a:rPr lang="en-GB" sz="1050" dirty="0">
                <a:effectLst/>
                <a:latin typeface="Times New Roman" panose="02020603050405020304" pitchFamily="18" charset="0"/>
                <a:ea typeface="Calibri" panose="020F0502020204030204" pitchFamily="34" charset="0"/>
              </a:rPr>
              <a:t>MOA = Mechanism of Action; </a:t>
            </a:r>
            <a:r>
              <a:rPr lang="en-GB" sz="1050" i="0" kern="0" dirty="0">
                <a:effectLst/>
                <a:latin typeface="Times New Roman" panose="02020603050405020304" pitchFamily="18" charset="0"/>
                <a:ea typeface="Calibri" panose="020F0502020204030204" pitchFamily="34" charset="0"/>
              </a:rPr>
              <a:t>PFIC = </a:t>
            </a:r>
            <a:r>
              <a:rPr lang="en-US" sz="1400" b="0" i="0" dirty="0">
                <a:solidFill>
                  <a:srgbClr val="EEF0FF"/>
                </a:solidFill>
                <a:effectLst/>
                <a:latin typeface="Google Sans"/>
              </a:rPr>
              <a:t>Progressive familial intrahepatic cholestasis;</a:t>
            </a:r>
            <a:r>
              <a:rPr lang="en-GB" sz="1050" i="0" kern="0" dirty="0">
                <a:effectLst/>
                <a:latin typeface="Times New Roman" panose="02020603050405020304" pitchFamily="18" charset="0"/>
                <a:ea typeface="Calibri" panose="020F0502020204030204" pitchFamily="34" charset="0"/>
              </a:rPr>
              <a:t> PFM = P</a:t>
            </a:r>
            <a:r>
              <a:rPr lang="en-GB" sz="1050" dirty="0">
                <a:effectLst/>
                <a:latin typeface="Times New Roman" panose="02020603050405020304" pitchFamily="18" charset="0"/>
                <a:ea typeface="Calibri" panose="020F0502020204030204" pitchFamily="34" charset="0"/>
              </a:rPr>
              <a:t>ositive functional modulator; </a:t>
            </a:r>
            <a:r>
              <a:rPr lang="en-GB" sz="800" i="0" kern="0" dirty="0">
                <a:effectLst/>
                <a:latin typeface="Times New Roman" panose="02020603050405020304" pitchFamily="18" charset="0"/>
                <a:ea typeface="Calibri" panose="020F0502020204030204" pitchFamily="34" charset="0"/>
              </a:rPr>
              <a:t>PL = </a:t>
            </a:r>
            <a:r>
              <a:rPr lang="en-GB" sz="1050" i="0" kern="0" dirty="0">
                <a:effectLst/>
                <a:latin typeface="Times New Roman" panose="02020603050405020304" pitchFamily="18" charset="0"/>
                <a:ea typeface="Calibri" panose="020F0502020204030204" pitchFamily="34" charset="0"/>
              </a:rPr>
              <a:t>phosphatidylcholine; SC = Primary Sclerosing Cholangitis.</a:t>
            </a:r>
          </a:p>
          <a:p>
            <a:endParaRPr lang="en-US" sz="1200" b="1" dirty="0">
              <a:effectLst/>
              <a:latin typeface="Arial" panose="020B0604020202020204" pitchFamily="34" charset="0"/>
              <a:ea typeface="Times New Roman" panose="02020603050405020304" pitchFamily="18" charset="0"/>
            </a:endParaRPr>
          </a:p>
          <a:p>
            <a:r>
              <a:rPr lang="en-US" sz="1200" b="1" dirty="0">
                <a:effectLst/>
                <a:latin typeface="Arial" panose="020B0604020202020204" pitchFamily="34" charset="0"/>
                <a:ea typeface="Times New Roman" panose="02020603050405020304" pitchFamily="18" charset="0"/>
              </a:rPr>
              <a:t>OS-055</a:t>
            </a:r>
            <a:endParaRPr lang="en-US" sz="1200" dirty="0">
              <a:effectLst/>
              <a:latin typeface="Times New Roman" panose="02020603050405020304" pitchFamily="18" charset="0"/>
              <a:ea typeface="Times New Roman" panose="02020603050405020304" pitchFamily="18" charset="0"/>
            </a:endParaRPr>
          </a:p>
          <a:p>
            <a:r>
              <a:rPr lang="en-US" sz="1200" b="1" dirty="0">
                <a:effectLst/>
                <a:latin typeface="Arial" panose="020B0604020202020204" pitchFamily="34" charset="0"/>
                <a:ea typeface="Times New Roman" panose="02020603050405020304" pitchFamily="18" charset="0"/>
              </a:rPr>
              <a:t>Novel dual-acting ABCB4/MDR3 and ABCB11/BSEP positive functional modulator demonstrates anti-cholestatic and anti-cholangitis activity in two orthogonal models of hepatobiliary disease</a:t>
            </a:r>
            <a:endParaRPr lang="en-US" sz="1200" dirty="0">
              <a:effectLst/>
              <a:latin typeface="Times New Roman" panose="02020603050405020304" pitchFamily="18" charset="0"/>
              <a:ea typeface="Times New Roman" panose="02020603050405020304" pitchFamily="18" charset="0"/>
            </a:endParaRPr>
          </a:p>
          <a:p>
            <a:pPr>
              <a:lnSpc>
                <a:spcPct val="115000"/>
              </a:lnSpc>
            </a:pPr>
            <a:r>
              <a:rPr lang="en-US" sz="1200" u="sng" dirty="0">
                <a:effectLst/>
                <a:latin typeface="Arial" panose="020B0604020202020204" pitchFamily="34" charset="0"/>
                <a:ea typeface="Times New Roman" panose="02020603050405020304" pitchFamily="18" charset="0"/>
              </a:rPr>
              <a:t>Eric Bell</a:t>
            </a:r>
            <a:r>
              <a:rPr lang="en-US" sz="1200" baseline="30000" dirty="0">
                <a:effectLst/>
                <a:latin typeface="Arial" panose="020B0604020202020204" pitchFamily="34" charset="0"/>
                <a:ea typeface="Times New Roman" panose="02020603050405020304" pitchFamily="18" charset="0"/>
              </a:rPr>
              <a:t>1</a:t>
            </a:r>
            <a:r>
              <a:rPr lang="en-US" sz="120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Times New Roman" panose="02020603050405020304" pitchFamily="18" charset="0"/>
              </a:rPr>
              <a:t>Nathan Fuller</a:t>
            </a:r>
            <a:r>
              <a:rPr lang="en-US" sz="1200" baseline="30000" dirty="0">
                <a:effectLst/>
                <a:latin typeface="Arial" panose="020B0604020202020204" pitchFamily="34" charset="0"/>
                <a:ea typeface="Times New Roman" panose="02020603050405020304" pitchFamily="18" charset="0"/>
              </a:rPr>
              <a:t>1</a:t>
            </a:r>
            <a:r>
              <a:rPr lang="en-US" sz="120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Times New Roman" panose="02020603050405020304" pitchFamily="18" charset="0"/>
              </a:rPr>
              <a:t>Jennifer Truong</a:t>
            </a:r>
            <a:r>
              <a:rPr lang="en-US" sz="1200" baseline="30000" dirty="0">
                <a:effectLst/>
                <a:latin typeface="Arial" panose="020B0604020202020204" pitchFamily="34" charset="0"/>
                <a:ea typeface="Times New Roman" panose="02020603050405020304" pitchFamily="18" charset="0"/>
              </a:rPr>
              <a:t>1</a:t>
            </a:r>
            <a:r>
              <a:rPr lang="en-US" sz="1200" dirty="0">
                <a:effectLst/>
                <a:latin typeface="Arial" panose="020B0604020202020204" pitchFamily="34" charset="0"/>
                <a:ea typeface="Arial" panose="020B0604020202020204" pitchFamily="34" charset="0"/>
              </a:rPr>
              <a:t>, </a:t>
            </a:r>
            <a:r>
              <a:rPr lang="en-US" sz="1200" dirty="0" err="1">
                <a:effectLst/>
                <a:latin typeface="Arial" panose="020B0604020202020204" pitchFamily="34" charset="0"/>
                <a:ea typeface="Times New Roman" panose="02020603050405020304" pitchFamily="18" charset="0"/>
              </a:rPr>
              <a:t>Youhwa</a:t>
            </a:r>
            <a:r>
              <a:rPr lang="en-US" sz="1200" dirty="0">
                <a:effectLst/>
                <a:latin typeface="Arial" panose="020B0604020202020204" pitchFamily="34" charset="0"/>
                <a:ea typeface="Times New Roman" panose="02020603050405020304" pitchFamily="18" charset="0"/>
              </a:rPr>
              <a:t> Jo</a:t>
            </a:r>
            <a:r>
              <a:rPr lang="en-US" sz="1200" baseline="30000" dirty="0">
                <a:effectLst/>
                <a:latin typeface="Arial" panose="020B0604020202020204" pitchFamily="34" charset="0"/>
                <a:ea typeface="Times New Roman" panose="02020603050405020304" pitchFamily="18" charset="0"/>
              </a:rPr>
              <a:t>1</a:t>
            </a:r>
            <a:r>
              <a:rPr lang="en-US" sz="120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Times New Roman" panose="02020603050405020304" pitchFamily="18" charset="0"/>
              </a:rPr>
              <a:t>Pui Yee Ng</a:t>
            </a:r>
            <a:r>
              <a:rPr lang="en-US" sz="1200" baseline="30000" dirty="0">
                <a:effectLst/>
                <a:latin typeface="Arial" panose="020B0604020202020204" pitchFamily="34" charset="0"/>
                <a:ea typeface="Times New Roman" panose="02020603050405020304" pitchFamily="18" charset="0"/>
              </a:rPr>
              <a:t>1</a:t>
            </a:r>
            <a:r>
              <a:rPr lang="en-US" sz="120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Times New Roman" panose="02020603050405020304" pitchFamily="18" charset="0"/>
              </a:rPr>
              <a:t>John Miller</a:t>
            </a:r>
            <a:r>
              <a:rPr lang="en-US" sz="1200" baseline="30000" dirty="0">
                <a:effectLst/>
                <a:latin typeface="Arial" panose="020B0604020202020204" pitchFamily="34" charset="0"/>
                <a:ea typeface="Times New Roman" panose="02020603050405020304" pitchFamily="18" charset="0"/>
              </a:rPr>
              <a:t>1</a:t>
            </a:r>
            <a:r>
              <a:rPr lang="en-US" sz="120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Times New Roman" panose="02020603050405020304" pitchFamily="18" charset="0"/>
              </a:rPr>
              <a:t>Alastair Garfield</a:t>
            </a:r>
            <a:r>
              <a:rPr lang="en-US" sz="1200" baseline="30000" dirty="0">
                <a:effectLst/>
                <a:latin typeface="Arial" panose="020B0604020202020204" pitchFamily="34" charset="0"/>
                <a:ea typeface="Times New Roman" panose="02020603050405020304" pitchFamily="18" charset="0"/>
              </a:rPr>
              <a:t>2</a:t>
            </a:r>
            <a:r>
              <a:rPr lang="en-US" sz="120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Times New Roman" panose="02020603050405020304" pitchFamily="18" charset="0"/>
              </a:rPr>
              <a:t>Robert Hughes</a:t>
            </a:r>
            <a:r>
              <a:rPr lang="en-US" sz="1200" baseline="30000" dirty="0">
                <a:effectLst/>
                <a:latin typeface="Arial" panose="020B0604020202020204" pitchFamily="34"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a:p>
            <a:r>
              <a:rPr lang="en-US" sz="1200" i="1" baseline="30000" dirty="0">
                <a:effectLst/>
                <a:latin typeface="Arial" panose="020B0604020202020204" pitchFamily="34" charset="0"/>
                <a:ea typeface="Times New Roman" panose="02020603050405020304" pitchFamily="18" charset="0"/>
              </a:rPr>
              <a:t>1</a:t>
            </a:r>
            <a:r>
              <a:rPr lang="en-US" sz="1200" i="1" dirty="0">
                <a:effectLst/>
                <a:latin typeface="Arial" panose="020B0604020202020204" pitchFamily="34" charset="0"/>
                <a:ea typeface="Times New Roman" panose="02020603050405020304" pitchFamily="18" charset="0"/>
              </a:rPr>
              <a:t>Rectify Pharmaceuticals, Boston, United States</a:t>
            </a:r>
            <a:r>
              <a:rPr lang="en-US" sz="1200" dirty="0">
                <a:effectLst/>
                <a:latin typeface="Arial" panose="020B0604020202020204" pitchFamily="34" charset="0"/>
                <a:ea typeface="Arial" panose="020B0604020202020204" pitchFamily="34" charset="0"/>
              </a:rPr>
              <a:t>, </a:t>
            </a:r>
            <a:r>
              <a:rPr lang="en-US" sz="1200" i="1" baseline="30000" dirty="0">
                <a:effectLst/>
                <a:latin typeface="Arial" panose="020B0604020202020204" pitchFamily="34" charset="0"/>
                <a:ea typeface="Times New Roman" panose="02020603050405020304" pitchFamily="18" charset="0"/>
              </a:rPr>
              <a:t>2</a:t>
            </a:r>
            <a:r>
              <a:rPr lang="en-US" sz="1200" i="1" dirty="0">
                <a:effectLst/>
                <a:latin typeface="Arial" panose="020B0604020202020204" pitchFamily="34" charset="0"/>
                <a:ea typeface="Times New Roman" panose="02020603050405020304" pitchFamily="18" charset="0"/>
              </a:rPr>
              <a:t>Rhythym Pharmaceuticals, Boston, United States</a:t>
            </a:r>
            <a:endParaRPr lang="en-US" sz="1200" dirty="0">
              <a:effectLst/>
              <a:latin typeface="Times New Roman" panose="02020603050405020304" pitchFamily="18" charset="0"/>
              <a:ea typeface="Times New Roman" panose="02020603050405020304" pitchFamily="18" charset="0"/>
            </a:endParaRPr>
          </a:p>
          <a:p>
            <a:r>
              <a:rPr lang="en-US" sz="1200" dirty="0">
                <a:effectLst/>
                <a:latin typeface="Arial" panose="020B0604020202020204" pitchFamily="34" charset="0"/>
                <a:ea typeface="Times New Roman" panose="02020603050405020304" pitchFamily="18" charset="0"/>
              </a:rPr>
              <a:t>Email:</a:t>
            </a:r>
            <a:r>
              <a:rPr lang="en-US" sz="1200" i="1" dirty="0">
                <a:effectLst/>
                <a:latin typeface="Arial" panose="020B0604020202020204" pitchFamily="34" charset="0"/>
                <a:ea typeface="Times New Roman" panose="02020603050405020304" pitchFamily="18" charset="0"/>
              </a:rPr>
              <a:t> </a:t>
            </a:r>
            <a:r>
              <a:rPr lang="en-US" sz="1200" dirty="0">
                <a:effectLst/>
                <a:latin typeface="Arial" panose="020B0604020202020204" pitchFamily="34" charset="0"/>
                <a:ea typeface="Times New Roman" panose="02020603050405020304" pitchFamily="18" charset="0"/>
              </a:rPr>
              <a:t>ebell@rectifypharma.com</a:t>
            </a:r>
            <a:endParaRPr lang="en-US" sz="1200" dirty="0">
              <a:effectLst/>
              <a:latin typeface="Times New Roman" panose="02020603050405020304" pitchFamily="18" charset="0"/>
              <a:ea typeface="Times New Roman" panose="02020603050405020304" pitchFamily="18" charset="0"/>
            </a:endParaRPr>
          </a:p>
          <a:p>
            <a:pPr algn="just"/>
            <a:r>
              <a:rPr lang="en-US" sz="1200" b="1" dirty="0">
                <a:effectLst/>
                <a:latin typeface="Arial" panose="020B0604020202020204" pitchFamily="34" charset="0"/>
                <a:ea typeface="Calibri" panose="020F0502020204030204" pitchFamily="34" charset="0"/>
              </a:rPr>
              <a:t>Background and Aims: </a:t>
            </a:r>
            <a:r>
              <a:rPr lang="en-GB" sz="1200" dirty="0">
                <a:effectLst/>
                <a:latin typeface="Times New Roman" panose="02020603050405020304" pitchFamily="18" charset="0"/>
                <a:ea typeface="Calibri" panose="020F0502020204030204" pitchFamily="34" charset="0"/>
              </a:rPr>
              <a:t>ATP binding cassette subfamily B members 4 (ABCB4/MDR3) and 11 (ABCB11/BSEP) facilitate the translocation of phosphatidylcholine (PL) and the efflux of bile acids (BA) from hepatocytes to the canalicular space, respectively. Mutations in these transporters cause monogenic cholestatic diseases (PFIC2 [BSEP deficiency] /PFIC3 [MDR3 deficiency]) and are associated with the hepatobiliary diseases intrahepatic cholestasis of pregnancy (ICP) and low phospholipid-associated cholelithiasis (LPAC), highlighting their critical role in maintaining hepatobiliary health. We have discovered RTY-694, a novel, potent, dual-acting ABCB4/BSEP positive functional modulator (PFM) and characterized it in</a:t>
            </a:r>
            <a:r>
              <a:rPr lang="en-GB" sz="1200" i="1" dirty="0">
                <a:effectLst/>
                <a:latin typeface="Times New Roman" panose="02020603050405020304" pitchFamily="18" charset="0"/>
                <a:ea typeface="Calibri" panose="020F0502020204030204" pitchFamily="34" charset="0"/>
              </a:rPr>
              <a:t> in vitro </a:t>
            </a:r>
            <a:r>
              <a:rPr lang="en-GB" sz="1200" dirty="0">
                <a:effectLst/>
                <a:latin typeface="Times New Roman" panose="02020603050405020304" pitchFamily="18" charset="0"/>
                <a:ea typeface="Calibri" panose="020F0502020204030204" pitchFamily="34" charset="0"/>
              </a:rPr>
              <a:t>pharmacology studies.</a:t>
            </a:r>
            <a:r>
              <a:rPr lang="en-GB" sz="1200" baseline="30000" dirty="0">
                <a:effectLst/>
                <a:latin typeface="Times New Roman" panose="02020603050405020304" pitchFamily="18" charset="0"/>
                <a:ea typeface="Calibri" panose="020F0502020204030204" pitchFamily="34" charset="0"/>
              </a:rPr>
              <a:t>1</a:t>
            </a:r>
            <a:r>
              <a:rPr lang="en-GB" sz="1200" dirty="0">
                <a:effectLst/>
                <a:latin typeface="Times New Roman" panose="02020603050405020304" pitchFamily="18" charset="0"/>
                <a:ea typeface="Calibri" panose="020F0502020204030204" pitchFamily="34" charset="0"/>
              </a:rPr>
              <a:t> Here we present </a:t>
            </a:r>
            <a:r>
              <a:rPr lang="en-GB" sz="1200" i="1" dirty="0">
                <a:effectLst/>
                <a:latin typeface="Times New Roman" panose="02020603050405020304" pitchFamily="18" charset="0"/>
                <a:ea typeface="Calibri" panose="020F0502020204030204" pitchFamily="34" charset="0"/>
              </a:rPr>
              <a:t>in vivo</a:t>
            </a:r>
            <a:r>
              <a:rPr lang="en-GB" sz="1200" dirty="0">
                <a:effectLst/>
                <a:latin typeface="Times New Roman" panose="02020603050405020304" pitchFamily="18" charset="0"/>
                <a:ea typeface="Calibri" panose="020F0502020204030204" pitchFamily="34" charset="0"/>
              </a:rPr>
              <a:t> pharmacology data that RTY-694 demonstrates anti-cholestatic and anti-cholangitis efficacy in animal models of PFIC2 and cholangiopathy. </a:t>
            </a:r>
            <a:endParaRPr lang="en-US" sz="1200" dirty="0">
              <a:effectLst/>
              <a:latin typeface="Times New Roman" panose="02020603050405020304" pitchFamily="18" charset="0"/>
              <a:ea typeface="Times New Roman" panose="02020603050405020304" pitchFamily="18" charset="0"/>
            </a:endParaRPr>
          </a:p>
          <a:p>
            <a:pPr algn="just"/>
            <a:r>
              <a:rPr lang="en-GB" sz="1200" dirty="0">
                <a:effectLst/>
                <a:latin typeface="Times New Roman" panose="02020603050405020304" pitchFamily="18"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algn="just"/>
            <a:r>
              <a:rPr lang="en-US" sz="1200" b="1" dirty="0">
                <a:effectLst/>
                <a:latin typeface="Arial" panose="020B0604020202020204" pitchFamily="34" charset="0"/>
                <a:ea typeface="Calibri" panose="020F0502020204030204" pitchFamily="34" charset="0"/>
              </a:rPr>
              <a:t>Method:</a:t>
            </a:r>
            <a:r>
              <a:rPr lang="en-US" sz="1200" dirty="0">
                <a:effectLst/>
                <a:latin typeface="Arial" panose="020B0604020202020204" pitchFamily="34" charset="0"/>
                <a:ea typeface="Calibri" panose="020F0502020204030204" pitchFamily="34" charset="0"/>
              </a:rPr>
              <a:t> </a:t>
            </a:r>
            <a:r>
              <a:rPr lang="en-GB" sz="1200" dirty="0">
                <a:effectLst/>
                <a:latin typeface="Times New Roman" panose="02020603050405020304" pitchFamily="18" charset="0"/>
                <a:ea typeface="Calibri" panose="020F0502020204030204" pitchFamily="34" charset="0"/>
              </a:rPr>
              <a:t>RTY-694 was evaluated with twice daily oral dosing in; 1) a 2-week model of PFIC2 </a:t>
            </a:r>
            <a:r>
              <a:rPr lang="en-GB" sz="1200" dirty="0" err="1">
                <a:effectLst/>
                <a:latin typeface="Times New Roman" panose="02020603050405020304" pitchFamily="18" charset="0"/>
                <a:ea typeface="Calibri" panose="020F0502020204030204" pitchFamily="34" charset="0"/>
              </a:rPr>
              <a:t>harboring</a:t>
            </a:r>
            <a:r>
              <a:rPr lang="en-GB" sz="1200" dirty="0">
                <a:effectLst/>
                <a:latin typeface="Times New Roman" panose="02020603050405020304" pitchFamily="18" charset="0"/>
                <a:ea typeface="Calibri" panose="020F0502020204030204" pitchFamily="34" charset="0"/>
              </a:rPr>
              <a:t> the pathogenic E297G variant in </a:t>
            </a:r>
            <a:r>
              <a:rPr lang="en-GB" sz="1200" i="1" dirty="0" err="1">
                <a:effectLst/>
                <a:latin typeface="Times New Roman" panose="02020603050405020304" pitchFamily="18" charset="0"/>
                <a:ea typeface="Calibri" panose="020F0502020204030204" pitchFamily="34" charset="0"/>
              </a:rPr>
              <a:t>Bsep</a:t>
            </a:r>
            <a:r>
              <a:rPr lang="en-GB" sz="1200" dirty="0">
                <a:effectLst/>
                <a:latin typeface="Times New Roman" panose="02020603050405020304" pitchFamily="18" charset="0"/>
                <a:ea typeface="Calibri" panose="020F0502020204030204" pitchFamily="34" charset="0"/>
              </a:rPr>
              <a:t>, and 2) a 6-week model of </a:t>
            </a:r>
            <a:r>
              <a:rPr lang="en-GB" sz="1200" i="1" dirty="0">
                <a:effectLst/>
                <a:latin typeface="Times New Roman" panose="02020603050405020304" pitchFamily="18" charset="0"/>
                <a:ea typeface="Calibri" panose="020F0502020204030204" pitchFamily="34" charset="0"/>
              </a:rPr>
              <a:t>Abcb4</a:t>
            </a:r>
            <a:r>
              <a:rPr lang="en-GB" sz="1200" dirty="0">
                <a:effectLst/>
                <a:latin typeface="Times New Roman" panose="02020603050405020304" pitchFamily="18" charset="0"/>
                <a:ea typeface="Calibri" panose="020F0502020204030204" pitchFamily="34" charset="0"/>
              </a:rPr>
              <a:t> heterozygous animals fed a lithogenic diet</a:t>
            </a:r>
            <a:r>
              <a:rPr lang="en-GB" sz="1200" baseline="30000" dirty="0">
                <a:effectLst/>
                <a:latin typeface="Times New Roman" panose="02020603050405020304" pitchFamily="18" charset="0"/>
                <a:ea typeface="Calibri" panose="020F0502020204030204" pitchFamily="34" charset="0"/>
              </a:rPr>
              <a:t>2</a:t>
            </a:r>
            <a:r>
              <a:rPr lang="en-GB" sz="1200" dirty="0">
                <a:effectLst/>
                <a:latin typeface="Times New Roman" panose="02020603050405020304" pitchFamily="18" charset="0"/>
                <a:ea typeface="Calibri" panose="020F0502020204030204" pitchFamily="34" charset="0"/>
              </a:rPr>
              <a:t>. Liver function, and biliary endpoints were measured in both models. In addition, gene expression, chemokines, and histology for ductular reaction, cholangitis, and fibrosis were assessed in the </a:t>
            </a:r>
            <a:r>
              <a:rPr lang="en-GB" sz="1200" i="1" dirty="0">
                <a:effectLst/>
                <a:latin typeface="Times New Roman" panose="02020603050405020304" pitchFamily="18" charset="0"/>
                <a:ea typeface="Calibri" panose="020F0502020204030204" pitchFamily="34" charset="0"/>
              </a:rPr>
              <a:t>Abcb4</a:t>
            </a:r>
            <a:r>
              <a:rPr lang="en-GB" sz="1200" dirty="0">
                <a:effectLst/>
                <a:latin typeface="Times New Roman" panose="02020603050405020304" pitchFamily="18" charset="0"/>
                <a:ea typeface="Calibri" panose="020F0502020204030204" pitchFamily="34" charset="0"/>
              </a:rPr>
              <a:t> model. </a:t>
            </a:r>
            <a:endParaRPr lang="en-US" sz="1200" dirty="0">
              <a:effectLst/>
              <a:latin typeface="Times New Roman" panose="02020603050405020304" pitchFamily="18" charset="0"/>
              <a:ea typeface="Times New Roman" panose="02020603050405020304" pitchFamily="18" charset="0"/>
            </a:endParaRPr>
          </a:p>
          <a:p>
            <a:pPr algn="just"/>
            <a:r>
              <a:rPr lang="en-GB" sz="1200" dirty="0">
                <a:effectLst/>
                <a:latin typeface="Times New Roman" panose="02020603050405020304" pitchFamily="18"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algn="just"/>
            <a:r>
              <a:rPr lang="en-US" sz="1200" b="1" dirty="0">
                <a:effectLst/>
                <a:latin typeface="Arial" panose="020B0604020202020204" pitchFamily="34" charset="0"/>
                <a:ea typeface="Calibri" panose="020F0502020204030204" pitchFamily="34" charset="0"/>
              </a:rPr>
              <a:t>Results:</a:t>
            </a:r>
            <a:r>
              <a:rPr lang="en-US" sz="1200" dirty="0">
                <a:effectLst/>
                <a:latin typeface="Arial" panose="020B0604020202020204" pitchFamily="34" charset="0"/>
                <a:ea typeface="Calibri" panose="020F0502020204030204" pitchFamily="34" charset="0"/>
              </a:rPr>
              <a:t> </a:t>
            </a:r>
            <a:r>
              <a:rPr lang="en-GB" sz="1200" dirty="0">
                <a:effectLst/>
                <a:latin typeface="Times New Roman" panose="02020603050405020304" pitchFamily="18" charset="0"/>
                <a:ea typeface="Calibri" panose="020F0502020204030204" pitchFamily="34" charset="0"/>
              </a:rPr>
              <a:t>In the PFIC2 model oral RTY-694 led to increased biliary levels of BA, demonstrating </a:t>
            </a:r>
            <a:r>
              <a:rPr lang="en-GB" sz="1200" dirty="0" err="1">
                <a:effectLst/>
                <a:latin typeface="Times New Roman" panose="02020603050405020304" pitchFamily="18" charset="0"/>
                <a:ea typeface="Calibri" panose="020F0502020204030204" pitchFamily="34" charset="0"/>
              </a:rPr>
              <a:t>Bsep</a:t>
            </a:r>
            <a:r>
              <a:rPr lang="en-GB" sz="1200" dirty="0">
                <a:effectLst/>
                <a:latin typeface="Times New Roman" panose="02020603050405020304" pitchFamily="18" charset="0"/>
                <a:ea typeface="Calibri" panose="020F0502020204030204" pitchFamily="34" charset="0"/>
              </a:rPr>
              <a:t> target engagement. Additionally, RTY-694 decreased serum levels of BA, alkaline phosphatase (ALP), alanine transaminase (ALT), liver taurocholic acid (TCA) and liver weight. In the </a:t>
            </a:r>
            <a:r>
              <a:rPr lang="en-GB" sz="1200" i="1" dirty="0">
                <a:effectLst/>
                <a:latin typeface="Times New Roman" panose="02020603050405020304" pitchFamily="18" charset="0"/>
                <a:ea typeface="Calibri" panose="020F0502020204030204" pitchFamily="34" charset="0"/>
              </a:rPr>
              <a:t>Abcb4</a:t>
            </a:r>
            <a:r>
              <a:rPr lang="en-GB" sz="1200" dirty="0">
                <a:effectLst/>
                <a:latin typeface="Times New Roman" panose="02020603050405020304" pitchFamily="18" charset="0"/>
                <a:ea typeface="Calibri" panose="020F0502020204030204" pitchFamily="34" charset="0"/>
              </a:rPr>
              <a:t> heterozygous model, oral RTY-694 increased biliary PL levels, demonstrating Abcb4 target engagement. Serum markers of cholestasis and inflammation were reduced by RTY-694, and histology demonstrated a reduction in markers of ductular reaction, cholangitis, and fibrosis.</a:t>
            </a:r>
            <a:endParaRPr lang="en-US" sz="1200" dirty="0">
              <a:effectLst/>
              <a:latin typeface="Times New Roman" panose="02020603050405020304" pitchFamily="18" charset="0"/>
              <a:ea typeface="Times New Roman" panose="02020603050405020304" pitchFamily="18" charset="0"/>
            </a:endParaRPr>
          </a:p>
          <a:p>
            <a:pPr algn="just"/>
            <a:r>
              <a:rPr lang="en-US" sz="1200" dirty="0">
                <a:effectLst/>
                <a:latin typeface="Arial" panose="020B060402020202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algn="just"/>
            <a:r>
              <a:rPr lang="en-US" sz="1200" b="1" dirty="0">
                <a:effectLst/>
                <a:latin typeface="Arial" panose="020B0604020202020204" pitchFamily="34" charset="0"/>
                <a:ea typeface="Calibri" panose="020F0502020204030204" pitchFamily="34" charset="0"/>
              </a:rPr>
              <a:t>Conclusion:</a:t>
            </a:r>
            <a:r>
              <a:rPr lang="en-US" sz="1200" dirty="0">
                <a:effectLst/>
                <a:latin typeface="Arial" panose="020B0604020202020204" pitchFamily="34" charset="0"/>
                <a:ea typeface="Calibri" panose="020F0502020204030204" pitchFamily="34" charset="0"/>
              </a:rPr>
              <a:t>  </a:t>
            </a:r>
            <a:r>
              <a:rPr lang="en-GB" sz="1200" dirty="0">
                <a:effectLst/>
                <a:latin typeface="Times New Roman" panose="02020603050405020304" pitchFamily="18" charset="0"/>
                <a:ea typeface="Calibri" panose="020F0502020204030204" pitchFamily="34" charset="0"/>
              </a:rPr>
              <a:t>RTY-694, a first-in-class, orally active dual PFM for ABCB4/BSEP, was characterized in a genetic and a mixed genetic/diet model of hepatobiliary diseases.  By enhancing the function of Abcb4 and </a:t>
            </a:r>
            <a:r>
              <a:rPr lang="en-GB" sz="1200" dirty="0" err="1">
                <a:effectLst/>
                <a:latin typeface="Times New Roman" panose="02020603050405020304" pitchFamily="18" charset="0"/>
                <a:ea typeface="Calibri" panose="020F0502020204030204" pitchFamily="34" charset="0"/>
              </a:rPr>
              <a:t>Bsep</a:t>
            </a:r>
            <a:r>
              <a:rPr lang="en-GB" sz="1200" dirty="0">
                <a:effectLst/>
                <a:latin typeface="Times New Roman" panose="02020603050405020304" pitchFamily="18" charset="0"/>
                <a:ea typeface="Calibri" panose="020F0502020204030204" pitchFamily="34" charset="0"/>
              </a:rPr>
              <a:t>, RTY-694 provided a beneficial impact on relevant markers of cholestasis and biliary health. These data </a:t>
            </a:r>
          </a:p>
          <a:p>
            <a:pPr algn="just"/>
            <a:r>
              <a:rPr lang="en-GB" sz="1200" dirty="0">
                <a:effectLst/>
                <a:latin typeface="Times New Roman" panose="02020603050405020304" pitchFamily="18" charset="0"/>
                <a:ea typeface="Calibri" panose="020F0502020204030204" pitchFamily="34" charset="0"/>
              </a:rPr>
              <a:t>demonstrate the promise of our dual BSEP/ABCB4 PFM to provide a benefit for multiple hepatobiliary diseases such as Primary sclerosing cholangitis (PSC) and PFIC2.</a:t>
            </a:r>
            <a:endParaRPr lang="en-US"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Calibri" panose="020F0502020204030204" pitchFamily="34" charset="0"/>
              </a:rPr>
              <a:t>1. J. K. Truong, </a:t>
            </a:r>
            <a:r>
              <a:rPr lang="en-GB" sz="1200" dirty="0">
                <a:effectLst/>
                <a:latin typeface="Times New Roman" panose="02020603050405020304" pitchFamily="18" charset="0"/>
                <a:ea typeface="Times New Roman" panose="02020603050405020304" pitchFamily="18" charset="0"/>
              </a:rPr>
              <a:t>Identification and in vitro characterization of a novel BSEP and ABCB4 dual-acting positive functional modulator targeting the treatment of a broad range of hepatobiliary diseases, The Liver Meeting 2024 AASLD</a:t>
            </a:r>
            <a:endParaRPr lang="en-US"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Calibri" panose="020F0502020204030204" pitchFamily="34" charset="0"/>
              </a:rPr>
              <a:t>2. E. L. Bell, Abcb4/Mdr2 haploinsufficiency predisposes mice to biliary injury and secondary cholestasis and defines a translational model of toxic bile induced hepatobiliary injury in human cholangiopathy. The Liver Meeting 2024 AASLD</a:t>
            </a:r>
            <a:endParaRPr lang="en-US" sz="1200" dirty="0">
              <a:effectLst/>
              <a:latin typeface="Times New Roman" panose="02020603050405020304" pitchFamily="18" charset="0"/>
              <a:ea typeface="Times New Roman" panose="02020603050405020304" pitchFamily="18" charset="0"/>
            </a:endParaRPr>
          </a:p>
          <a:p>
            <a:endParaRPr lang="en-US" i="1" dirty="0"/>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14</a:t>
            </a:fld>
            <a:endParaRPr lang="en-US"/>
          </a:p>
        </p:txBody>
      </p:sp>
    </p:spTree>
    <p:extLst>
      <p:ext uri="{BB962C8B-B14F-4D97-AF65-F5344CB8AC3E}">
        <p14:creationId xmlns:p14="http://schemas.microsoft.com/office/powerpoint/2010/main" val="2115597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E1B64-60E7-81E3-852F-8C8075E195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9FE821-23E5-93C9-1757-CF47C8147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875D6E-6B0A-D76C-AA50-039374A85258}"/>
              </a:ext>
            </a:extLst>
          </p:cNvPr>
          <p:cNvSpPr>
            <a:spLocks noGrp="1"/>
          </p:cNvSpPr>
          <p:nvPr>
            <p:ph type="body" idx="1"/>
          </p:nvPr>
        </p:nvSpPr>
        <p:spPr/>
        <p:txBody>
          <a:bodyPr/>
          <a:lstStyle/>
          <a:p>
            <a:r>
              <a:rPr lang="en-US" sz="18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BCS = </a:t>
            </a:r>
            <a:r>
              <a:rPr lang="fr-CH" sz="1800" dirty="0" err="1">
                <a:latin typeface="Arial" panose="020B0604020202020204" pitchFamily="34" charset="0"/>
                <a:cs typeface="Arial" panose="020B0604020202020204" pitchFamily="34" charset="0"/>
              </a:rPr>
              <a:t>Budd</a:t>
            </a:r>
            <a:r>
              <a:rPr lang="fr-CH" sz="1800" dirty="0">
                <a:latin typeface="Arial" panose="020B0604020202020204" pitchFamily="34" charset="0"/>
                <a:cs typeface="Arial" panose="020B0604020202020204" pitchFamily="34" charset="0"/>
              </a:rPr>
              <a:t>-Chiari syndrome; HV = </a:t>
            </a:r>
            <a:r>
              <a:rPr lang="en-GB" sz="1800" dirty="0">
                <a:effectLst/>
                <a:latin typeface="Arial" panose="020B0604020202020204" pitchFamily="34" charset="0"/>
                <a:ea typeface="Calibri" panose="020F0502020204030204" pitchFamily="34" charset="0"/>
              </a:rPr>
              <a:t>hepatic vein; IVC = Inferior vena cava; </a:t>
            </a:r>
            <a:r>
              <a:rPr lang="fr-CH" sz="1800" dirty="0">
                <a:latin typeface="Arial" panose="020B0604020202020204" pitchFamily="34" charset="0"/>
                <a:cs typeface="Arial" panose="020B0604020202020204" pitchFamily="34" charset="0"/>
              </a:rPr>
              <a:t>SMT = standalone </a:t>
            </a:r>
            <a:r>
              <a:rPr lang="fr-CH" sz="1800" dirty="0" err="1">
                <a:latin typeface="Arial" panose="020B0604020202020204" pitchFamily="34" charset="0"/>
                <a:cs typeface="Arial" panose="020B0604020202020204" pitchFamily="34" charset="0"/>
              </a:rPr>
              <a:t>medical</a:t>
            </a:r>
            <a:r>
              <a:rPr lang="fr-CH" sz="1800" dirty="0">
                <a:latin typeface="Arial" panose="020B0604020202020204" pitchFamily="34" charset="0"/>
                <a:cs typeface="Arial" panose="020B0604020202020204" pitchFamily="34" charset="0"/>
              </a:rPr>
              <a:t> </a:t>
            </a:r>
            <a:r>
              <a:rPr lang="fr-CH" sz="1800" dirty="0" err="1">
                <a:latin typeface="Arial" panose="020B0604020202020204" pitchFamily="34" charset="0"/>
                <a:cs typeface="Arial" panose="020B0604020202020204" pitchFamily="34" charset="0"/>
              </a:rPr>
              <a:t>therapy</a:t>
            </a:r>
            <a:r>
              <a:rPr lang="fr-CH" sz="1800" dirty="0">
                <a:latin typeface="Arial" panose="020B0604020202020204" pitchFamily="34" charset="0"/>
                <a:cs typeface="Arial" panose="020B0604020202020204" pitchFamily="34" charset="0"/>
              </a:rPr>
              <a:t>; </a:t>
            </a:r>
            <a:r>
              <a:rPr lang="en-GB" sz="1800" dirty="0">
                <a:effectLst/>
                <a:latin typeface="Arial" panose="020B0604020202020204" pitchFamily="34" charset="0"/>
                <a:ea typeface="Calibri" panose="020F0502020204030204" pitchFamily="34" charset="0"/>
              </a:rPr>
              <a:t>TIPS = T</a:t>
            </a:r>
            <a:r>
              <a:rPr lang="en-US" sz="2800" b="0" i="0" dirty="0" err="1">
                <a:solidFill>
                  <a:srgbClr val="EEF0FF"/>
                </a:solidFill>
                <a:effectLst/>
                <a:latin typeface="Google Sans"/>
              </a:rPr>
              <a:t>ransjugular</a:t>
            </a:r>
            <a:r>
              <a:rPr lang="en-US" sz="2800" b="0" i="0" dirty="0">
                <a:solidFill>
                  <a:srgbClr val="EEF0FF"/>
                </a:solidFill>
                <a:effectLst/>
                <a:latin typeface="Google Sans"/>
              </a:rPr>
              <a:t> Intrahepatic Portosystemic Shunt</a:t>
            </a:r>
            <a:r>
              <a:rPr lang="en-GB" sz="1800" dirty="0">
                <a:effectLst/>
                <a:latin typeface="Arial" panose="020B0604020202020204" pitchFamily="34" charset="0"/>
                <a:ea typeface="Calibri" panose="020F0502020204030204" pitchFamily="34" charset="0"/>
              </a:rPr>
              <a:t>.</a:t>
            </a:r>
            <a:endParaRPr lang="en-US" sz="1800" b="1" kern="100" dirty="0">
              <a:effectLst/>
              <a:highlight>
                <a:srgbClr val="FFFF00"/>
              </a:highlight>
              <a:latin typeface="Aptos" panose="020B0004020202020204" pitchFamily="34" charset="0"/>
              <a:ea typeface="Times New Roman" panose="02020603050405020304" pitchFamily="18" charset="0"/>
              <a:cs typeface="Times New Roman" panose="02020603050405020304" pitchFamily="18" charset="0"/>
            </a:endParaRPr>
          </a:p>
          <a:p>
            <a:endParaRPr lang="en-US" sz="1800" b="1" dirty="0">
              <a:effectLst/>
              <a:highlight>
                <a:srgbClr val="FFFF00"/>
              </a:highlight>
              <a:latin typeface="Arial" panose="020B0604020202020204" pitchFamily="34"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TOP-331-YI</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Standalone medical therapy versus early endovascular intervention as the first step in the management of patients with primary Budd-Chiari syndrome: a randomized controlled trial</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u="sng" dirty="0" err="1">
                <a:effectLst/>
                <a:latin typeface="Arial" panose="020B0604020202020204" pitchFamily="34" charset="0"/>
                <a:ea typeface="Times New Roman" panose="02020603050405020304" pitchFamily="18" charset="0"/>
              </a:rPr>
              <a:t>Sagnik</a:t>
            </a:r>
            <a:r>
              <a:rPr lang="en-US" sz="1800" u="sng" dirty="0">
                <a:effectLst/>
                <a:latin typeface="Arial" panose="020B0604020202020204" pitchFamily="34" charset="0"/>
                <a:ea typeface="Times New Roman" panose="02020603050405020304" pitchFamily="18" charset="0"/>
              </a:rPr>
              <a:t> Biswas</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Shekhar Swaroop</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Shubham Mehta</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Arnav Aggarwal</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Sarthak Saxena</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Times New Roman" panose="02020603050405020304" pitchFamily="18" charset="0"/>
              </a:rPr>
              <a:t>Samagra</a:t>
            </a:r>
            <a:r>
              <a:rPr lang="en-US" sz="1800" dirty="0">
                <a:effectLst/>
                <a:latin typeface="Arial" panose="020B0604020202020204" pitchFamily="34" charset="0"/>
                <a:ea typeface="Times New Roman" panose="02020603050405020304" pitchFamily="18" charset="0"/>
              </a:rPr>
              <a:t> Agarwal</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Deepak Gunjan</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Times New Roman" panose="02020603050405020304" pitchFamily="18" charset="0"/>
              </a:rPr>
              <a:t>Shivanand</a:t>
            </a:r>
            <a:r>
              <a:rPr lang="en-US" sz="1800" dirty="0">
                <a:effectLst/>
                <a:latin typeface="Arial" panose="020B0604020202020204" pitchFamily="34" charset="0"/>
                <a:ea typeface="Times New Roman" panose="02020603050405020304" pitchFamily="18" charset="0"/>
              </a:rPr>
              <a:t> Gamangatti</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Shalimar Shalimar</a:t>
            </a:r>
            <a:r>
              <a:rPr lang="en-US" sz="1800" baseline="30000" dirty="0">
                <a:effectLst/>
                <a:latin typeface="Arial" panose="020B0604020202020204" pitchFamily="34"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p>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All India Institute of Medical Sciences, New Delhi, New Delhi, India</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Email:</a:t>
            </a:r>
            <a:r>
              <a:rPr lang="en-US" sz="1800" i="1"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drshalimar@gmail.com</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Background and Aims: </a:t>
            </a:r>
            <a:r>
              <a:rPr lang="en-GB" sz="1800" dirty="0">
                <a:effectLst/>
                <a:latin typeface="Arial" panose="020B0604020202020204" pitchFamily="34" charset="0"/>
                <a:ea typeface="Calibri" panose="020F0502020204030204" pitchFamily="34" charset="0"/>
              </a:rPr>
              <a:t>There is no randomized clinical trial comparing early endovascular intervention to medical therapy alone as the initial management of Budd-Chiari syndrome (BCS).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Method:</a:t>
            </a:r>
            <a:r>
              <a:rPr lang="en-US" sz="1800"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Symptomatic patients with primary BCS having either hepatic vein (HV) obstruction [Type II disease] or combined obstruction of HV and inferior vena cava (IVC) [Type III disease] were enrolled. Patients were randomized to receive SMT for 12 weeks or medical therapy with early endovascular intervention guided by vascular anatomy and length of obstruction. The primary outcome measure was complete clinical response at 12 weeks defined as resolution of ascites, normalization of serum bilirubin, prevention of first episode of variceal bleeding or its recurrence and absence of spontaneous bacterial peritonitis.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Results:</a:t>
            </a:r>
            <a:r>
              <a:rPr lang="en-US" sz="1800"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Of 44 patients randomized, 23 received SMT and 21 received early endovascular intervention. The baseline characteristics of both groups were comparable. In the early intervention group, 12 (52.2%) patients had Type II BCS (6 patients underwent TIPS and 6 underwent HV angioplasty and stenting), while 9 (47.8%) patients had Type III BCS (1 underwent IVC angioplasty alone while 8 underwent TIPS with IVC angioplasty). A significantly higher proportion of patients undergoing early intervention (19 [90.5%, 95%CI: 69.6%-98.8%]) achieved complete clinical response at 12 weeks, compared to those receiving SMT (4 [17.4%, 95%CI:4.9%-38.7%]; p&lt;0.01). Early endovascular intervention was associated with significant improvement in hepatic congestion (mean reduction in LSM of -16.9 [-24.9 to -8.8]) kPa as compared to the SMT group (-2.0 [-11.8 to 7.8]; p=0.02) over 12 weeks. Patients in the SMT group had a higher (3, 13%) but statistically insignificant mortality rate than those in the early intervention group (0, p=0.23)</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Conclusion:</a:t>
            </a:r>
            <a:r>
              <a:rPr lang="en-US" sz="1800"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Early endovascular intervention combined with medical management is associated with higher rates of clinical response and resolution of hepatic congestion compared to standalone medical therapy in symptomatic primary BCS patients. (CTRI/2022/10/046661)</a:t>
            </a:r>
            <a:endParaRPr lang="en-US" sz="1800" dirty="0">
              <a:effectLst/>
              <a:latin typeface="Times New Roman" panose="02020603050405020304" pitchFamily="18" charset="0"/>
              <a:ea typeface="Times New Roman" panose="02020603050405020304" pitchFamily="18" charset="0"/>
            </a:endParaRPr>
          </a:p>
          <a:p>
            <a:pPr algn="just"/>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7FD6ADFD-5EEA-6005-6AE5-99D6347EB8D0}"/>
              </a:ext>
            </a:extLst>
          </p:cNvPr>
          <p:cNvSpPr>
            <a:spLocks noGrp="1"/>
          </p:cNvSpPr>
          <p:nvPr>
            <p:ph type="sldNum" sz="quarter" idx="5"/>
          </p:nvPr>
        </p:nvSpPr>
        <p:spPr/>
        <p:txBody>
          <a:bodyPr/>
          <a:lstStyle/>
          <a:p>
            <a:fld id="{F872C0F0-71E7-46B6-AA6F-1D7E0E2B8B3E}" type="slidenum">
              <a:rPr lang="en-US" smtClean="0"/>
              <a:t>16</a:t>
            </a:fld>
            <a:endParaRPr lang="en-US"/>
          </a:p>
        </p:txBody>
      </p:sp>
    </p:spTree>
    <p:extLst>
      <p:ext uri="{BB962C8B-B14F-4D97-AF65-F5344CB8AC3E}">
        <p14:creationId xmlns:p14="http://schemas.microsoft.com/office/powerpoint/2010/main" val="1867065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D36D5-BAA6-9EF6-D597-A489DD4F44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F985F-5A4D-AF84-E2EC-B70E23FCBB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1B81A0-85BA-AA20-664D-0AE64318A397}"/>
              </a:ext>
            </a:extLst>
          </p:cNvPr>
          <p:cNvSpPr>
            <a:spLocks noGrp="1"/>
          </p:cNvSpPr>
          <p:nvPr>
            <p:ph type="body" idx="1"/>
          </p:nvPr>
        </p:nvSpPr>
        <p:spPr/>
        <p:txBody>
          <a:bodyPr/>
          <a:lstStyle/>
          <a:p>
            <a:r>
              <a:rPr lang="en-US" sz="18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BCS = </a:t>
            </a:r>
            <a:r>
              <a:rPr lang="fr-CH" sz="1800" dirty="0" err="1">
                <a:latin typeface="Arial" panose="020B0604020202020204" pitchFamily="34" charset="0"/>
                <a:cs typeface="Arial" panose="020B0604020202020204" pitchFamily="34" charset="0"/>
              </a:rPr>
              <a:t>Budd</a:t>
            </a:r>
            <a:r>
              <a:rPr lang="fr-CH" sz="1800" dirty="0">
                <a:latin typeface="Arial" panose="020B0604020202020204" pitchFamily="34" charset="0"/>
                <a:cs typeface="Arial" panose="020B0604020202020204" pitchFamily="34" charset="0"/>
              </a:rPr>
              <a:t>-Chiari syndrome; HV = </a:t>
            </a:r>
            <a:r>
              <a:rPr lang="en-GB" sz="1800" dirty="0">
                <a:effectLst/>
                <a:latin typeface="Arial" panose="020B0604020202020204" pitchFamily="34" charset="0"/>
                <a:ea typeface="Calibri" panose="020F0502020204030204" pitchFamily="34" charset="0"/>
              </a:rPr>
              <a:t>hepatic vein; IVC = Inferior vena cava; </a:t>
            </a:r>
            <a:r>
              <a:rPr lang="fr-CH" sz="1800" dirty="0">
                <a:latin typeface="Arial" panose="020B0604020202020204" pitchFamily="34" charset="0"/>
                <a:cs typeface="Arial" panose="020B0604020202020204" pitchFamily="34" charset="0"/>
              </a:rPr>
              <a:t>SMT = standalone </a:t>
            </a:r>
            <a:r>
              <a:rPr lang="fr-CH" sz="1800" dirty="0" err="1">
                <a:latin typeface="Arial" panose="020B0604020202020204" pitchFamily="34" charset="0"/>
                <a:cs typeface="Arial" panose="020B0604020202020204" pitchFamily="34" charset="0"/>
              </a:rPr>
              <a:t>medical</a:t>
            </a:r>
            <a:r>
              <a:rPr lang="fr-CH" sz="1800" dirty="0">
                <a:latin typeface="Arial" panose="020B0604020202020204" pitchFamily="34" charset="0"/>
                <a:cs typeface="Arial" panose="020B0604020202020204" pitchFamily="34" charset="0"/>
              </a:rPr>
              <a:t> </a:t>
            </a:r>
            <a:r>
              <a:rPr lang="fr-CH" sz="1800" dirty="0" err="1">
                <a:latin typeface="Arial" panose="020B0604020202020204" pitchFamily="34" charset="0"/>
                <a:cs typeface="Arial" panose="020B0604020202020204" pitchFamily="34" charset="0"/>
              </a:rPr>
              <a:t>therapy</a:t>
            </a:r>
            <a:r>
              <a:rPr lang="fr-CH" sz="1800" dirty="0">
                <a:latin typeface="Arial" panose="020B0604020202020204" pitchFamily="34" charset="0"/>
                <a:cs typeface="Arial" panose="020B0604020202020204" pitchFamily="34" charset="0"/>
              </a:rPr>
              <a:t>; </a:t>
            </a:r>
            <a:r>
              <a:rPr lang="en-GB" sz="1800" dirty="0">
                <a:effectLst/>
                <a:latin typeface="Arial" panose="020B0604020202020204" pitchFamily="34" charset="0"/>
                <a:ea typeface="Calibri" panose="020F0502020204030204" pitchFamily="34" charset="0"/>
              </a:rPr>
              <a:t>TIPS = T</a:t>
            </a:r>
            <a:r>
              <a:rPr lang="en-US" sz="2800" b="0" i="0" dirty="0" err="1">
                <a:solidFill>
                  <a:srgbClr val="EEF0FF"/>
                </a:solidFill>
                <a:effectLst/>
                <a:latin typeface="Google Sans"/>
              </a:rPr>
              <a:t>ransjugular</a:t>
            </a:r>
            <a:r>
              <a:rPr lang="en-US" sz="2800" b="0" i="0" dirty="0">
                <a:solidFill>
                  <a:srgbClr val="EEF0FF"/>
                </a:solidFill>
                <a:effectLst/>
                <a:latin typeface="Google Sans"/>
              </a:rPr>
              <a:t> Intrahepatic Portosystemic Shunt</a:t>
            </a:r>
            <a:r>
              <a:rPr lang="en-GB" sz="1800" dirty="0">
                <a:effectLst/>
                <a:latin typeface="Arial" panose="020B0604020202020204" pitchFamily="34" charset="0"/>
                <a:ea typeface="Calibri" panose="020F0502020204030204" pitchFamily="34" charset="0"/>
              </a:rPr>
              <a:t>.</a:t>
            </a:r>
            <a:endParaRPr lang="en-US" sz="1800" b="1" kern="100" dirty="0">
              <a:effectLst/>
              <a:highlight>
                <a:srgbClr val="FFFF00"/>
              </a:highlight>
              <a:latin typeface="Aptos" panose="020B0004020202020204" pitchFamily="34" charset="0"/>
              <a:ea typeface="Times New Roman" panose="02020603050405020304" pitchFamily="18" charset="0"/>
              <a:cs typeface="Times New Roman" panose="02020603050405020304" pitchFamily="18" charset="0"/>
            </a:endParaRPr>
          </a:p>
          <a:p>
            <a:endParaRPr lang="en-US" sz="1800" b="1" dirty="0">
              <a:effectLst/>
              <a:latin typeface="Arial" panose="020B0604020202020204" pitchFamily="34"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TOP-331-YI</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Standalone medical therapy versus early endovascular intervention as the first step in the management of patients with primary Budd-Chiari syndrome: a randomized controlled trial</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u="sng" dirty="0">
                <a:effectLst/>
                <a:latin typeface="Arial" panose="020B0604020202020204" pitchFamily="34" charset="0"/>
                <a:ea typeface="Times New Roman" panose="02020603050405020304" pitchFamily="18" charset="0"/>
              </a:rPr>
              <a:t>Sagnik Biswas</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Shekhar Swaroop</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Shubham Mehta</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Arnav Aggarwal</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Sarthak Saxena</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Times New Roman" panose="02020603050405020304" pitchFamily="18" charset="0"/>
              </a:rPr>
              <a:t>Samagra</a:t>
            </a:r>
            <a:r>
              <a:rPr lang="en-US" sz="1800" dirty="0">
                <a:effectLst/>
                <a:latin typeface="Arial" panose="020B0604020202020204" pitchFamily="34" charset="0"/>
                <a:ea typeface="Times New Roman" panose="02020603050405020304" pitchFamily="18" charset="0"/>
              </a:rPr>
              <a:t> Agarwal</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Deepak Gunjan</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Shivanand Gamangatti</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Shalimar Shalimar</a:t>
            </a:r>
            <a:r>
              <a:rPr lang="en-US" sz="1800" baseline="30000" dirty="0">
                <a:effectLst/>
                <a:latin typeface="Arial" panose="020B0604020202020204" pitchFamily="34"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p>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All India Institute of Medical Sciences, New Delhi, New Delhi, India</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Email:</a:t>
            </a:r>
            <a:r>
              <a:rPr lang="en-US" sz="1800" i="1"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drshalimar@gmail.com</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Background and Aims: </a:t>
            </a:r>
            <a:r>
              <a:rPr lang="en-GB" sz="1800" dirty="0">
                <a:effectLst/>
                <a:latin typeface="Arial" panose="020B0604020202020204" pitchFamily="34" charset="0"/>
                <a:ea typeface="Calibri" panose="020F0502020204030204" pitchFamily="34" charset="0"/>
              </a:rPr>
              <a:t>There is no randomized clinical trial comparing early endovascular intervention to medical therapy alone as the initial management of Budd-Chiari syndrome (BCS).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Method:</a:t>
            </a:r>
            <a:r>
              <a:rPr lang="en-US" sz="1800"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Symptomatic patients with primary BCS having either hepatic vein (HV) obstruction [Type II disease] or combined obstruction of HV and inferior vena cava (IVC) [Type III disease] were enrolled. Patients were randomized to receive SMT for 12 weeks or medical therapy with early endovascular intervention guided by vascular anatomy and length of obstruction. The primary outcome measure was complete clinical response at 12 weeks defined as resolution of ascites, normalization of serum bilirubin, prevention of first episode of variceal bleeding or its recurrence and absence of spontaneous bacterial peritonitis.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Results:</a:t>
            </a:r>
            <a:r>
              <a:rPr lang="en-US" sz="1800"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Of 44 patients randomized, 23 received SMT and 21 received early endovascular intervention. The baseline characteristics of both groups were comparable. In the early intervention group, 12 (52.2%) patients had Type II BCS (6 patients underwent TIPS and 6 underwent HV angioplasty and stenting), while 9 (47.8%) patients had Type III BCS (1 underwent IVC angioplasty alone while 8 underwent TIPS with IVC angioplasty). A significantly higher proportion of patients undergoing early intervention (19 [90.5%, 95%CI: 69.6%-98.8%]) achieved complete clinical response at 12 weeks, compared to those receiving SMT (4 [17.4%, 95%CI:4.9%-38.7%]; p&lt;0.01). Early endovascular intervention was associated with significant improvement in hepatic congestion (mean reduction in LSM of -16.9 [-24.9 to -8.8]) kPa as compared to the SMT group (-2.0 [-11.8 to 7.8]; p=0.02) over 12 weeks. Patients in the SMT group had a higher (3, 13%) but statistically insignificant mortality rate than those in the early intervention group (0, p=0.23)</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Conclusion:</a:t>
            </a:r>
            <a:r>
              <a:rPr lang="en-US" sz="1800"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Early endovascular intervention combined with medical management is associated with higher rates of clinical response and resolution of hepatic congestion compared to standalone medical therapy in symptomatic primary BCS patients. (CTRI/2022/10/046661)</a:t>
            </a:r>
            <a:endParaRPr lang="en-US" sz="1800" dirty="0">
              <a:effectLst/>
              <a:latin typeface="Times New Roman" panose="02020603050405020304" pitchFamily="18" charset="0"/>
              <a:ea typeface="Times New Roman" panose="02020603050405020304" pitchFamily="18" charset="0"/>
            </a:endParaRPr>
          </a:p>
          <a:p>
            <a:pPr algn="just"/>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B56C511C-4B62-33E6-151D-34D8973ED38E}"/>
              </a:ext>
            </a:extLst>
          </p:cNvPr>
          <p:cNvSpPr>
            <a:spLocks noGrp="1"/>
          </p:cNvSpPr>
          <p:nvPr>
            <p:ph type="sldNum" sz="quarter" idx="5"/>
          </p:nvPr>
        </p:nvSpPr>
        <p:spPr/>
        <p:txBody>
          <a:bodyPr/>
          <a:lstStyle/>
          <a:p>
            <a:fld id="{F872C0F0-71E7-46B6-AA6F-1D7E0E2B8B3E}" type="slidenum">
              <a:rPr lang="en-US" smtClean="0"/>
              <a:t>17</a:t>
            </a:fld>
            <a:endParaRPr lang="en-US"/>
          </a:p>
        </p:txBody>
      </p:sp>
    </p:spTree>
    <p:extLst>
      <p:ext uri="{BB962C8B-B14F-4D97-AF65-F5344CB8AC3E}">
        <p14:creationId xmlns:p14="http://schemas.microsoft.com/office/powerpoint/2010/main" val="1404704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FD434-0970-0E7B-D527-020D0306B8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A18675-307D-14FE-8E00-C1CB122403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299606-6A9C-E3E2-042E-9ACC9A7CADE3}"/>
              </a:ext>
            </a:extLst>
          </p:cNvPr>
          <p:cNvSpPr>
            <a:spLocks noGrp="1"/>
          </p:cNvSpPr>
          <p:nvPr>
            <p:ph type="body" idx="1"/>
          </p:nvPr>
        </p:nvSpPr>
        <p:spPr/>
        <p:txBody>
          <a:bodyPr/>
          <a:lstStyle/>
          <a:p>
            <a:r>
              <a:rPr lang="en-US" sz="18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US" sz="1800" b="0" i="0" dirty="0">
                <a:effectLst/>
                <a:highlight>
                  <a:srgbClr val="FFFF00"/>
                </a:highlight>
                <a:latin typeface="Arial" panose="020B0604020202020204" pitchFamily="34" charset="0"/>
                <a:ea typeface="Times New Roman" panose="02020603050405020304" pitchFamily="18" charset="0"/>
              </a:rPr>
              <a:t>CI = cumulative incidence; CR = Complete </a:t>
            </a:r>
            <a:r>
              <a:rPr lang="en-US" sz="1800" b="0" i="0" dirty="0" err="1">
                <a:effectLst/>
                <a:highlight>
                  <a:srgbClr val="FFFF00"/>
                </a:highlight>
                <a:latin typeface="Arial" panose="020B0604020202020204" pitchFamily="34" charset="0"/>
                <a:ea typeface="Times New Roman" panose="02020603050405020304" pitchFamily="18" charset="0"/>
              </a:rPr>
              <a:t>recanalisation</a:t>
            </a:r>
            <a:r>
              <a:rPr lang="en-US" sz="1800" b="0" i="0" dirty="0">
                <a:effectLst/>
                <a:highlight>
                  <a:srgbClr val="FFFF00"/>
                </a:highlight>
                <a:latin typeface="Arial" panose="020B0604020202020204" pitchFamily="34" charset="0"/>
                <a:ea typeface="Times New Roman" panose="02020603050405020304" pitchFamily="18" charset="0"/>
              </a:rPr>
              <a:t>; GEV = </a:t>
            </a:r>
            <a:r>
              <a:rPr lang="en-US" sz="1800" b="0" i="0" dirty="0">
                <a:effectLst/>
                <a:highlight>
                  <a:srgbClr val="FFFF00"/>
                </a:highlight>
                <a:latin typeface="Arial" panose="020B0604020202020204" pitchFamily="34" charset="0"/>
                <a:ea typeface="Calibri" panose="020F0502020204030204" pitchFamily="34" charset="0"/>
              </a:rPr>
              <a:t>G</a:t>
            </a:r>
            <a:r>
              <a:rPr lang="en-US" sz="1800" dirty="0">
                <a:effectLst/>
                <a:highlight>
                  <a:srgbClr val="FFFF00"/>
                </a:highlight>
                <a:latin typeface="Arial" panose="020B0604020202020204" pitchFamily="34" charset="0"/>
                <a:ea typeface="Calibri" panose="020F0502020204030204" pitchFamily="34" charset="0"/>
              </a:rPr>
              <a:t>astroesophageal varices</a:t>
            </a:r>
            <a:r>
              <a:rPr lang="en-US" sz="1800" b="0" i="0" dirty="0">
                <a:effectLst/>
                <a:highlight>
                  <a:srgbClr val="FFFF00"/>
                </a:highlight>
                <a:latin typeface="Arial" panose="020B0604020202020204" pitchFamily="34" charset="0"/>
                <a:ea typeface="Times New Roman" panose="02020603050405020304" pitchFamily="18" charset="0"/>
              </a:rPr>
              <a:t>; HE = Hepatic </a:t>
            </a:r>
            <a:r>
              <a:rPr lang="en-US" sz="1800" b="0" i="0" dirty="0" err="1">
                <a:effectLst/>
                <a:highlight>
                  <a:srgbClr val="FFFF00"/>
                </a:highlight>
                <a:latin typeface="Arial" panose="020B0604020202020204" pitchFamily="34" charset="0"/>
                <a:ea typeface="Times New Roman" panose="02020603050405020304" pitchFamily="18" charset="0"/>
              </a:rPr>
              <a:t>Encephalopath</a:t>
            </a:r>
            <a:r>
              <a:rPr lang="en-US" sz="1800" b="0" i="0" dirty="0">
                <a:effectLst/>
                <a:highlight>
                  <a:srgbClr val="FFFF00"/>
                </a:highlight>
                <a:latin typeface="Arial" panose="020B0604020202020204" pitchFamily="34" charset="0"/>
                <a:ea typeface="Times New Roman" panose="02020603050405020304" pitchFamily="18" charset="0"/>
              </a:rPr>
              <a:t>; IPVB = intrahepatic portal vein branches; MPN = myeloproliferative neoplasm; PH = Portal Hypertension; PR = Partial </a:t>
            </a:r>
            <a:r>
              <a:rPr lang="en-US" sz="1800" b="0" i="0" dirty="0" err="1">
                <a:effectLst/>
                <a:highlight>
                  <a:srgbClr val="FFFF00"/>
                </a:highlight>
                <a:latin typeface="Arial" panose="020B0604020202020204" pitchFamily="34" charset="0"/>
                <a:ea typeface="Times New Roman" panose="02020603050405020304" pitchFamily="18" charset="0"/>
              </a:rPr>
              <a:t>recanalisation</a:t>
            </a:r>
            <a:r>
              <a:rPr lang="en-US" sz="1800" b="0" i="0" dirty="0">
                <a:effectLst/>
                <a:highlight>
                  <a:srgbClr val="FFFF00"/>
                </a:highlight>
                <a:latin typeface="Arial" panose="020B0604020202020204" pitchFamily="34" charset="0"/>
                <a:ea typeface="Times New Roman" panose="02020603050405020304" pitchFamily="18" charset="0"/>
              </a:rPr>
              <a:t>; PSCS = </a:t>
            </a:r>
            <a:r>
              <a:rPr lang="en-US" sz="1800" b="0" i="0" dirty="0">
                <a:effectLst/>
                <a:highlight>
                  <a:srgbClr val="FFFF00"/>
                </a:highlight>
                <a:latin typeface="Arial" panose="020B0604020202020204" pitchFamily="34" charset="0"/>
                <a:ea typeface="Calibri" panose="020F0502020204030204" pitchFamily="34" charset="0"/>
              </a:rPr>
              <a:t>P</a:t>
            </a:r>
            <a:r>
              <a:rPr lang="en-US" sz="1800" dirty="0">
                <a:effectLst/>
                <a:highlight>
                  <a:srgbClr val="FFFF00"/>
                </a:highlight>
                <a:latin typeface="Arial" panose="020B0604020202020204" pitchFamily="34" charset="0"/>
                <a:ea typeface="Calibri" panose="020F0502020204030204" pitchFamily="34" charset="0"/>
              </a:rPr>
              <a:t>ortosystemic collaterals</a:t>
            </a:r>
            <a:r>
              <a:rPr lang="en-US" sz="1800" b="0" i="0" dirty="0">
                <a:effectLst/>
                <a:highlight>
                  <a:srgbClr val="FFFF00"/>
                </a:highlight>
                <a:latin typeface="Arial" panose="020B0604020202020204" pitchFamily="34" charset="0"/>
                <a:ea typeface="Times New Roman" panose="02020603050405020304" pitchFamily="18" charset="0"/>
              </a:rPr>
              <a:t>; SBP = </a:t>
            </a:r>
            <a:r>
              <a:rPr lang="en-US" sz="2800" b="0" i="0" dirty="0">
                <a:solidFill>
                  <a:srgbClr val="EEF0FF"/>
                </a:solidFill>
                <a:effectLst/>
                <a:latin typeface="Google Sans"/>
              </a:rPr>
              <a:t>Spontaneous bacterial peritonitis</a:t>
            </a:r>
            <a:r>
              <a:rPr lang="en-US" sz="1800" b="0" i="0" dirty="0">
                <a:effectLst/>
                <a:highlight>
                  <a:srgbClr val="FFFF00"/>
                </a:highlight>
                <a:latin typeface="Arial" panose="020B0604020202020204" pitchFamily="34" charset="0"/>
                <a:ea typeface="Times New Roman" panose="02020603050405020304" pitchFamily="18" charset="0"/>
              </a:rPr>
              <a:t>.</a:t>
            </a:r>
          </a:p>
          <a:p>
            <a:endParaRPr lang="en-US" sz="1800" b="1" dirty="0">
              <a:effectLst/>
              <a:highlight>
                <a:srgbClr val="FFFF00"/>
              </a:highlight>
              <a:latin typeface="Arial" panose="020B0604020202020204" pitchFamily="34" charset="0"/>
              <a:ea typeface="Times New Roman" panose="02020603050405020304" pitchFamily="18" charset="0"/>
            </a:endParaRPr>
          </a:p>
          <a:p>
            <a:r>
              <a:rPr lang="en-US" sz="1800" b="1" dirty="0">
                <a:effectLst/>
                <a:highlight>
                  <a:srgbClr val="FFFF00"/>
                </a:highlight>
                <a:latin typeface="Arial" panose="020B0604020202020204" pitchFamily="34" charset="0"/>
                <a:ea typeface="Times New Roman" panose="02020603050405020304" pitchFamily="18" charset="0"/>
              </a:rPr>
              <a:t>GS-004 </a:t>
            </a:r>
            <a:endParaRPr lang="en-US" sz="1800" dirty="0">
              <a:effectLst/>
              <a:latin typeface="Times New Roman" panose="02020603050405020304" pitchFamily="18" charset="0"/>
              <a:ea typeface="Times New Roman" panose="02020603050405020304" pitchFamily="18" charset="0"/>
            </a:endParaRPr>
          </a:p>
          <a:p>
            <a:r>
              <a:rPr lang="en-US" sz="1800" b="1" dirty="0">
                <a:effectLst/>
                <a:highlight>
                  <a:srgbClr val="FFFF00"/>
                </a:highlight>
                <a:latin typeface="Arial" panose="020B0604020202020204" pitchFamily="34" charset="0"/>
                <a:ea typeface="Times New Roman" panose="02020603050405020304" pitchFamily="18" charset="0"/>
              </a:rPr>
              <a:t>Development of portal hypertension after non-cirrhotic non-tumoral recent portal vein thrombosis (RPVT). A long-term follow-up study</a:t>
            </a:r>
            <a:endParaRPr lang="en-US" sz="1800" dirty="0">
              <a:effectLst/>
              <a:latin typeface="Times New Roman" panose="02020603050405020304" pitchFamily="18" charset="0"/>
              <a:ea typeface="Times New Roman" panose="02020603050405020304" pitchFamily="18" charset="0"/>
            </a:endParaRPr>
          </a:p>
          <a:p>
            <a:r>
              <a:rPr lang="en-US" sz="1800" u="sng" dirty="0">
                <a:effectLst/>
                <a:highlight>
                  <a:srgbClr val="FFFF00"/>
                </a:highlight>
                <a:latin typeface="Arial" panose="020B0604020202020204" pitchFamily="34" charset="0"/>
                <a:ea typeface="Times New Roman" panose="02020603050405020304" pitchFamily="18" charset="0"/>
              </a:rPr>
              <a:t>Berta </a:t>
            </a:r>
            <a:r>
              <a:rPr lang="en-US" sz="1800" u="sng" dirty="0" err="1">
                <a:effectLst/>
                <a:highlight>
                  <a:srgbClr val="FFFF00"/>
                </a:highlight>
                <a:latin typeface="Arial" panose="020B0604020202020204" pitchFamily="34" charset="0"/>
                <a:ea typeface="Times New Roman" panose="02020603050405020304" pitchFamily="18" charset="0"/>
              </a:rPr>
              <a:t>Bartrolí</a:t>
            </a:r>
            <a:r>
              <a:rPr lang="en-US" sz="1800" u="sng" dirty="0">
                <a:effectLst/>
                <a:highlight>
                  <a:srgbClr val="FFFF00"/>
                </a:highlight>
                <a:latin typeface="Arial" panose="020B0604020202020204" pitchFamily="34" charset="0"/>
                <a:ea typeface="Times New Roman" panose="02020603050405020304" pitchFamily="18" charset="0"/>
              </a:rPr>
              <a:t> Alabau</a:t>
            </a:r>
            <a:r>
              <a:rPr lang="en-US" sz="1800" baseline="30000" dirty="0">
                <a:effectLst/>
                <a:highlight>
                  <a:srgbClr val="FFFF00"/>
                </a:highlight>
                <a:latin typeface="Arial" panose="020B0604020202020204" pitchFamily="34" charset="0"/>
                <a:ea typeface="Times New Roman" panose="02020603050405020304" pitchFamily="18" charset="0"/>
              </a:rPr>
              <a:t>1</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Aurélie Plessier</a:t>
            </a:r>
            <a:r>
              <a:rPr lang="en-US" sz="1800" baseline="30000" dirty="0">
                <a:effectLst/>
                <a:highlight>
                  <a:srgbClr val="FFFF00"/>
                </a:highlight>
                <a:latin typeface="Arial" panose="020B0604020202020204" pitchFamily="34" charset="0"/>
                <a:ea typeface="Times New Roman" panose="02020603050405020304" pitchFamily="18" charset="0"/>
              </a:rPr>
              <a:t>2</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Fabian Betancourt Sanchez</a:t>
            </a:r>
            <a:r>
              <a:rPr lang="en-US" sz="1800" baseline="30000" dirty="0">
                <a:effectLst/>
                <a:highlight>
                  <a:srgbClr val="FFFF00"/>
                </a:highlight>
                <a:latin typeface="Arial" panose="020B0604020202020204" pitchFamily="34" charset="0"/>
                <a:ea typeface="Times New Roman" panose="02020603050405020304" pitchFamily="18" charset="0"/>
              </a:rPr>
              <a:t>1</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Audrey Payancé</a:t>
            </a:r>
            <a:r>
              <a:rPr lang="en-US" sz="1800" baseline="30000" dirty="0">
                <a:effectLst/>
                <a:highlight>
                  <a:srgbClr val="FFFF00"/>
                </a:highlight>
                <a:latin typeface="Arial" panose="020B0604020202020204" pitchFamily="34" charset="0"/>
                <a:ea typeface="Times New Roman" panose="02020603050405020304" pitchFamily="18" charset="0"/>
              </a:rPr>
              <a:t>2</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Teresa Garcia Ballester</a:t>
            </a:r>
            <a:r>
              <a:rPr lang="en-US" sz="1800" baseline="30000" dirty="0">
                <a:effectLst/>
                <a:highlight>
                  <a:srgbClr val="FFFF00"/>
                </a:highlight>
                <a:latin typeface="Arial" panose="020B0604020202020204" pitchFamily="34" charset="0"/>
                <a:ea typeface="Times New Roman" panose="02020603050405020304" pitchFamily="18" charset="0"/>
              </a:rPr>
              <a:t>3</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Laure Elkrief</a:t>
            </a:r>
            <a:r>
              <a:rPr lang="en-US" sz="1800" baseline="30000" dirty="0">
                <a:effectLst/>
                <a:highlight>
                  <a:srgbClr val="FFFF00"/>
                </a:highlight>
                <a:latin typeface="Arial" panose="020B0604020202020204" pitchFamily="34" charset="0"/>
                <a:ea typeface="Times New Roman" panose="02020603050405020304" pitchFamily="18" charset="0"/>
              </a:rPr>
              <a:t>4</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Ainhoa Sánchez-Lorenzo</a:t>
            </a:r>
            <a:r>
              <a:rPr lang="en-US" sz="1800" baseline="30000" dirty="0">
                <a:effectLst/>
                <a:highlight>
                  <a:srgbClr val="FFFF00"/>
                </a:highlight>
                <a:latin typeface="Arial" panose="020B0604020202020204" pitchFamily="34" charset="0"/>
                <a:ea typeface="Times New Roman" panose="02020603050405020304" pitchFamily="18" charset="0"/>
              </a:rPr>
              <a:t>5</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Hélène Larrue</a:t>
            </a:r>
            <a:r>
              <a:rPr lang="en-US" sz="1800" baseline="30000" dirty="0">
                <a:effectLst/>
                <a:highlight>
                  <a:srgbClr val="FFFF00"/>
                </a:highlight>
                <a:latin typeface="Arial" panose="020B0604020202020204" pitchFamily="34" charset="0"/>
                <a:ea typeface="Times New Roman" panose="02020603050405020304" pitchFamily="18" charset="0"/>
              </a:rPr>
              <a:t>6</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Jesus Donate</a:t>
            </a:r>
            <a:r>
              <a:rPr lang="en-US" sz="1800" baseline="30000" dirty="0">
                <a:effectLst/>
                <a:highlight>
                  <a:srgbClr val="FFFF00"/>
                </a:highlight>
                <a:latin typeface="Arial" panose="020B0604020202020204" pitchFamily="34" charset="0"/>
                <a:ea typeface="Times New Roman" panose="02020603050405020304" pitchFamily="18" charset="0"/>
              </a:rPr>
              <a:t>7</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Judit Vidal-González</a:t>
            </a:r>
            <a:r>
              <a:rPr lang="en-US" sz="1800" baseline="30000" dirty="0">
                <a:effectLst/>
                <a:highlight>
                  <a:srgbClr val="FFFF00"/>
                </a:highlight>
                <a:latin typeface="Arial" panose="020B0604020202020204" pitchFamily="34" charset="0"/>
                <a:ea typeface="Times New Roman" panose="02020603050405020304" pitchFamily="18" charset="0"/>
              </a:rPr>
              <a:t>8</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Michael Praktiknjo</a:t>
            </a:r>
            <a:r>
              <a:rPr lang="en-US" sz="1800" baseline="30000" dirty="0">
                <a:effectLst/>
                <a:highlight>
                  <a:srgbClr val="FFFF00"/>
                </a:highlight>
                <a:latin typeface="Arial" panose="020B0604020202020204" pitchFamily="34" charset="0"/>
                <a:ea typeface="Times New Roman" panose="02020603050405020304" pitchFamily="18" charset="0"/>
              </a:rPr>
              <a:t>9</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Carlos González-Alayón</a:t>
            </a:r>
            <a:r>
              <a:rPr lang="en-US" sz="1800" baseline="30000" dirty="0">
                <a:effectLst/>
                <a:highlight>
                  <a:srgbClr val="FFFF00"/>
                </a:highlight>
                <a:latin typeface="Arial" panose="020B0604020202020204" pitchFamily="34" charset="0"/>
                <a:ea typeface="Times New Roman" panose="02020603050405020304" pitchFamily="18" charset="0"/>
              </a:rPr>
              <a:t>10</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Dhiraj Tripathi</a:t>
            </a:r>
            <a:r>
              <a:rPr lang="en-US" sz="1800" baseline="30000" dirty="0">
                <a:effectLst/>
                <a:highlight>
                  <a:srgbClr val="FFFF00"/>
                </a:highlight>
                <a:latin typeface="Arial" panose="020B0604020202020204" pitchFamily="34" charset="0"/>
                <a:ea typeface="Times New Roman" panose="02020603050405020304" pitchFamily="18" charset="0"/>
              </a:rPr>
              <a:t>11</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Jose Fortea</a:t>
            </a:r>
            <a:r>
              <a:rPr lang="en-US" sz="1800" baseline="30000" dirty="0">
                <a:effectLst/>
                <a:highlight>
                  <a:srgbClr val="FFFF00"/>
                </a:highlight>
                <a:latin typeface="Arial" panose="020B0604020202020204" pitchFamily="34" charset="0"/>
                <a:ea typeface="Times New Roman" panose="02020603050405020304" pitchFamily="18" charset="0"/>
              </a:rPr>
              <a:t>12</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Stefania Gioia</a:t>
            </a:r>
            <a:r>
              <a:rPr lang="en-US" sz="1800" baseline="30000" dirty="0">
                <a:effectLst/>
                <a:highlight>
                  <a:srgbClr val="FFFF00"/>
                </a:highlight>
                <a:latin typeface="Arial" panose="020B0604020202020204" pitchFamily="34" charset="0"/>
                <a:ea typeface="Times New Roman" panose="02020603050405020304" pitchFamily="18" charset="0"/>
              </a:rPr>
              <a:t>13</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Carmen Álvarez-Navascués</a:t>
            </a:r>
            <a:r>
              <a:rPr lang="en-US" sz="1800" baseline="30000" dirty="0">
                <a:effectLst/>
                <a:highlight>
                  <a:srgbClr val="FFFF00"/>
                </a:highlight>
                <a:latin typeface="Arial" panose="020B0604020202020204" pitchFamily="34" charset="0"/>
                <a:ea typeface="Times New Roman" panose="02020603050405020304" pitchFamily="18" charset="0"/>
              </a:rPr>
              <a:t>14</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Sarah Raevens</a:t>
            </a:r>
            <a:r>
              <a:rPr lang="en-US" sz="1800" baseline="30000" dirty="0">
                <a:effectLst/>
                <a:highlight>
                  <a:srgbClr val="FFFF00"/>
                </a:highlight>
                <a:latin typeface="Arial" panose="020B0604020202020204" pitchFamily="34" charset="0"/>
                <a:ea typeface="Times New Roman" panose="02020603050405020304" pitchFamily="18" charset="0"/>
              </a:rPr>
              <a:t>15</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Elba </a:t>
            </a:r>
            <a:r>
              <a:rPr lang="en-US" sz="1800" dirty="0" err="1">
                <a:effectLst/>
                <a:highlight>
                  <a:srgbClr val="FFFF00"/>
                </a:highlight>
                <a:latin typeface="Arial" panose="020B0604020202020204" pitchFamily="34" charset="0"/>
                <a:ea typeface="Times New Roman" panose="02020603050405020304" pitchFamily="18" charset="0"/>
              </a:rPr>
              <a:t>Llop</a:t>
            </a:r>
            <a:r>
              <a:rPr lang="en-US" sz="1800" dirty="0">
                <a:effectLst/>
                <a:highlight>
                  <a:srgbClr val="FFFF00"/>
                </a:highlight>
                <a:latin typeface="Arial" panose="020B0604020202020204" pitchFamily="34" charset="0"/>
                <a:ea typeface="Times New Roman" panose="02020603050405020304" pitchFamily="18" charset="0"/>
              </a:rPr>
              <a:t> Herrera</a:t>
            </a:r>
            <a:r>
              <a:rPr lang="en-US" sz="1800" baseline="30000" dirty="0">
                <a:effectLst/>
                <a:highlight>
                  <a:srgbClr val="FFFF00"/>
                </a:highlight>
                <a:latin typeface="Arial" panose="020B0604020202020204" pitchFamily="34" charset="0"/>
                <a:ea typeface="Times New Roman" panose="02020603050405020304" pitchFamily="18" charset="0"/>
              </a:rPr>
              <a:t>16</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Adonis Protopapas</a:t>
            </a:r>
            <a:r>
              <a:rPr lang="en-US" sz="1800" baseline="30000" dirty="0">
                <a:effectLst/>
                <a:highlight>
                  <a:srgbClr val="FFFF00"/>
                </a:highlight>
                <a:latin typeface="Arial" panose="020B0604020202020204" pitchFamily="34" charset="0"/>
                <a:ea typeface="Times New Roman" panose="02020603050405020304" pitchFamily="18" charset="0"/>
              </a:rPr>
              <a:t>17</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Filipe Gaio Castro Nery</a:t>
            </a:r>
            <a:r>
              <a:rPr lang="en-US" sz="1800" baseline="30000" dirty="0">
                <a:effectLst/>
                <a:highlight>
                  <a:srgbClr val="FFFF00"/>
                </a:highlight>
                <a:latin typeface="Arial" panose="020B0604020202020204" pitchFamily="34" charset="0"/>
                <a:ea typeface="Times New Roman" panose="02020603050405020304" pitchFamily="18" charset="0"/>
              </a:rPr>
              <a:t>18</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Tomás Artaza</a:t>
            </a:r>
            <a:r>
              <a:rPr lang="en-US" sz="1800" baseline="30000" dirty="0">
                <a:effectLst/>
                <a:highlight>
                  <a:srgbClr val="FFFF00"/>
                </a:highlight>
                <a:latin typeface="Arial" panose="020B0604020202020204" pitchFamily="34" charset="0"/>
                <a:ea typeface="Times New Roman" panose="02020603050405020304" pitchFamily="18" charset="0"/>
              </a:rPr>
              <a:t>19</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Vincenzo La Mura</a:t>
            </a:r>
            <a:r>
              <a:rPr lang="en-US" sz="1800" baseline="30000" dirty="0">
                <a:effectLst/>
                <a:highlight>
                  <a:srgbClr val="FFFF00"/>
                </a:highlight>
                <a:latin typeface="Arial" panose="020B0604020202020204" pitchFamily="34" charset="0"/>
                <a:ea typeface="Times New Roman" panose="02020603050405020304" pitchFamily="18" charset="0"/>
              </a:rPr>
              <a:t>20</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Anna Baiges</a:t>
            </a:r>
            <a:r>
              <a:rPr lang="en-US" sz="1800" baseline="30000" dirty="0">
                <a:effectLst/>
                <a:highlight>
                  <a:srgbClr val="FFFF00"/>
                </a:highlight>
                <a:latin typeface="Arial" panose="020B0604020202020204" pitchFamily="34" charset="0"/>
                <a:ea typeface="Times New Roman" panose="02020603050405020304" pitchFamily="18" charset="0"/>
              </a:rPr>
              <a:t>1 21</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Isabelle Ollivier-Hourmand</a:t>
            </a:r>
            <a:r>
              <a:rPr lang="en-US" sz="1800" baseline="30000" dirty="0">
                <a:effectLst/>
                <a:highlight>
                  <a:srgbClr val="FFFF00"/>
                </a:highlight>
                <a:latin typeface="Arial" panose="020B0604020202020204" pitchFamily="34" charset="0"/>
                <a:ea typeface="Times New Roman" panose="02020603050405020304" pitchFamily="18" charset="0"/>
              </a:rPr>
              <a:t>22</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Anna Darnell</a:t>
            </a:r>
            <a:r>
              <a:rPr lang="en-US" sz="1800" baseline="30000" dirty="0">
                <a:effectLst/>
                <a:highlight>
                  <a:srgbClr val="FFFF00"/>
                </a:highlight>
                <a:latin typeface="Arial" panose="020B0604020202020204" pitchFamily="34" charset="0"/>
                <a:ea typeface="Times New Roman" panose="02020603050405020304" pitchFamily="18" charset="0"/>
              </a:rPr>
              <a:t>23</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Kamal Zekrini</a:t>
            </a:r>
            <a:r>
              <a:rPr lang="en-US" sz="1800" baseline="30000" dirty="0">
                <a:effectLst/>
                <a:highlight>
                  <a:srgbClr val="FFFF00"/>
                </a:highlight>
                <a:latin typeface="Arial" panose="020B0604020202020204" pitchFamily="34" charset="0"/>
                <a:ea typeface="Times New Roman" panose="02020603050405020304" pitchFamily="18" charset="0"/>
              </a:rPr>
              <a:t>2</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Ernest Belmonte</a:t>
            </a:r>
            <a:r>
              <a:rPr lang="en-US" sz="1800" baseline="30000" dirty="0">
                <a:effectLst/>
                <a:highlight>
                  <a:srgbClr val="FFFF00"/>
                </a:highlight>
                <a:latin typeface="Arial" panose="020B0604020202020204" pitchFamily="34" charset="0"/>
                <a:ea typeface="Times New Roman" panose="02020603050405020304" pitchFamily="18" charset="0"/>
              </a:rPr>
              <a:t>23</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Maria Ángeles García-Criado</a:t>
            </a:r>
            <a:r>
              <a:rPr lang="en-US" sz="1800" baseline="30000" dirty="0">
                <a:effectLst/>
                <a:highlight>
                  <a:srgbClr val="FFFF00"/>
                </a:highlight>
                <a:latin typeface="Arial" panose="020B0604020202020204" pitchFamily="34" charset="0"/>
                <a:ea typeface="Times New Roman" panose="02020603050405020304" pitchFamily="18" charset="0"/>
              </a:rPr>
              <a:t>23</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Fanny Turon</a:t>
            </a:r>
            <a:r>
              <a:rPr lang="en-US" sz="1800" baseline="30000" dirty="0">
                <a:effectLst/>
                <a:highlight>
                  <a:srgbClr val="FFFF00"/>
                </a:highlight>
                <a:latin typeface="Arial" panose="020B0604020202020204" pitchFamily="34" charset="0"/>
                <a:ea typeface="Times New Roman" panose="02020603050405020304" pitchFamily="18" charset="0"/>
              </a:rPr>
              <a:t>1 21</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Virginia Hernández-Gea</a:t>
            </a:r>
            <a:r>
              <a:rPr lang="en-US" sz="1800" baseline="30000" dirty="0">
                <a:effectLst/>
                <a:highlight>
                  <a:srgbClr val="FFFF00"/>
                </a:highlight>
                <a:latin typeface="Arial" panose="020B0604020202020204" pitchFamily="34" charset="0"/>
                <a:ea typeface="Times New Roman" panose="02020603050405020304" pitchFamily="18" charset="0"/>
              </a:rPr>
              <a:t>1 21</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Xavier Verhelst</a:t>
            </a:r>
            <a:r>
              <a:rPr lang="en-US" sz="1800" baseline="30000" dirty="0">
                <a:effectLst/>
                <a:highlight>
                  <a:srgbClr val="FFFF00"/>
                </a:highlight>
                <a:latin typeface="Arial" panose="020B0604020202020204" pitchFamily="34" charset="0"/>
                <a:ea typeface="Times New Roman" panose="02020603050405020304" pitchFamily="18" charset="0"/>
              </a:rPr>
              <a:t>15</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Oliviero Riggio</a:t>
            </a:r>
            <a:r>
              <a:rPr lang="en-US" sz="1800" baseline="30000" dirty="0">
                <a:effectLst/>
                <a:highlight>
                  <a:srgbClr val="FFFF00"/>
                </a:highlight>
                <a:latin typeface="Arial" panose="020B0604020202020204" pitchFamily="34" charset="0"/>
                <a:ea typeface="Times New Roman" panose="02020603050405020304" pitchFamily="18" charset="0"/>
              </a:rPr>
              <a:t>13</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Angela Puente</a:t>
            </a:r>
            <a:r>
              <a:rPr lang="en-US" sz="1800" baseline="30000" dirty="0">
                <a:effectLst/>
                <a:highlight>
                  <a:srgbClr val="FFFF00"/>
                </a:highlight>
                <a:latin typeface="Arial" panose="020B0604020202020204" pitchFamily="34" charset="0"/>
                <a:ea typeface="Times New Roman" panose="02020603050405020304" pitchFamily="18" charset="0"/>
              </a:rPr>
              <a:t>24</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Macarena Simón-Talero</a:t>
            </a:r>
            <a:r>
              <a:rPr lang="en-US" sz="1800" baseline="30000" dirty="0">
                <a:effectLst/>
                <a:highlight>
                  <a:srgbClr val="FFFF00"/>
                </a:highlight>
                <a:latin typeface="Arial" panose="020B0604020202020204" pitchFamily="34" charset="0"/>
                <a:ea typeface="Times New Roman" panose="02020603050405020304" pitchFamily="18" charset="0"/>
              </a:rPr>
              <a:t>8 21</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Luis Téllez</a:t>
            </a:r>
            <a:r>
              <a:rPr lang="en-US" sz="1800" baseline="30000" dirty="0">
                <a:effectLst/>
                <a:highlight>
                  <a:srgbClr val="FFFF00"/>
                </a:highlight>
                <a:latin typeface="Arial" panose="020B0604020202020204" pitchFamily="34" charset="0"/>
                <a:ea typeface="Times New Roman" panose="02020603050405020304" pitchFamily="18" charset="0"/>
              </a:rPr>
              <a:t>7 21</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Christophe Bureau</a:t>
            </a:r>
            <a:r>
              <a:rPr lang="en-US" sz="1800" baseline="30000" dirty="0">
                <a:effectLst/>
                <a:highlight>
                  <a:srgbClr val="FFFF00"/>
                </a:highlight>
                <a:latin typeface="Arial" panose="020B0604020202020204" pitchFamily="34" charset="0"/>
                <a:ea typeface="Times New Roman" panose="02020603050405020304" pitchFamily="18" charset="0"/>
              </a:rPr>
              <a:t>6</a:t>
            </a:r>
            <a:r>
              <a:rPr lang="en-US" sz="1800" dirty="0">
                <a:effectLst/>
                <a:highlight>
                  <a:srgbClr val="FFFF00"/>
                </a:highlight>
                <a:latin typeface="Arial" panose="020B0604020202020204" pitchFamily="34" charset="0"/>
                <a:ea typeface="Arial" panose="020B0604020202020204" pitchFamily="34" charset="0"/>
              </a:rPr>
              <a:t>, </a:t>
            </a:r>
            <a:r>
              <a:rPr lang="en-US" sz="1800" dirty="0" err="1">
                <a:effectLst/>
                <a:highlight>
                  <a:srgbClr val="FFFF00"/>
                </a:highlight>
                <a:latin typeface="Arial" panose="020B0604020202020204" pitchFamily="34" charset="0"/>
                <a:ea typeface="Times New Roman" panose="02020603050405020304" pitchFamily="18" charset="0"/>
              </a:rPr>
              <a:t>Edilmar</a:t>
            </a:r>
            <a:r>
              <a:rPr lang="en-US" sz="1800" dirty="0">
                <a:effectLst/>
                <a:highlight>
                  <a:srgbClr val="FFFF00"/>
                </a:highlight>
                <a:latin typeface="Arial" panose="020B0604020202020204" pitchFamily="34" charset="0"/>
                <a:ea typeface="Times New Roman" panose="02020603050405020304" pitchFamily="18" charset="0"/>
              </a:rPr>
              <a:t> Alvarado-Tapias</a:t>
            </a:r>
            <a:r>
              <a:rPr lang="en-US" sz="1800" baseline="30000" dirty="0">
                <a:effectLst/>
                <a:highlight>
                  <a:srgbClr val="FFFF00"/>
                </a:highlight>
                <a:latin typeface="Arial" panose="020B0604020202020204" pitchFamily="34" charset="0"/>
                <a:ea typeface="Times New Roman" panose="02020603050405020304" pitchFamily="18" charset="0"/>
              </a:rPr>
              <a:t>5 21</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María Pilar Ballester</a:t>
            </a:r>
            <a:r>
              <a:rPr lang="en-US" sz="1800" baseline="30000" dirty="0">
                <a:effectLst/>
                <a:highlight>
                  <a:srgbClr val="FFFF00"/>
                </a:highlight>
                <a:latin typeface="Arial" panose="020B0604020202020204" pitchFamily="34" charset="0"/>
                <a:ea typeface="Times New Roman" panose="02020603050405020304" pitchFamily="18" charset="0"/>
              </a:rPr>
              <a:t>3 25</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Pierre-Emmanuel Rautou</a:t>
            </a:r>
            <a:r>
              <a:rPr lang="en-US" sz="1800" baseline="30000" dirty="0">
                <a:effectLst/>
                <a:highlight>
                  <a:srgbClr val="FFFF00"/>
                </a:highlight>
                <a:latin typeface="Arial" panose="020B0604020202020204" pitchFamily="34" charset="0"/>
                <a:ea typeface="Times New Roman" panose="02020603050405020304" pitchFamily="18" charset="0"/>
              </a:rPr>
              <a:t>2</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Juan Carlos García-Pagán</a:t>
            </a:r>
            <a:r>
              <a:rPr lang="en-US" sz="1800" baseline="30000" dirty="0">
                <a:effectLst/>
                <a:highlight>
                  <a:srgbClr val="FFFF00"/>
                </a:highlight>
                <a:latin typeface="Arial" panose="020B0604020202020204" pitchFamily="34" charset="0"/>
                <a:ea typeface="Times New Roman" panose="02020603050405020304" pitchFamily="18" charset="0"/>
              </a:rPr>
              <a:t>1 21</a:t>
            </a:r>
            <a:endParaRPr lang="en-US" sz="1800" dirty="0">
              <a:effectLst/>
              <a:latin typeface="Times New Roman" panose="02020603050405020304" pitchFamily="18" charset="0"/>
              <a:ea typeface="Times New Roman" panose="02020603050405020304" pitchFamily="18" charset="0"/>
            </a:endParaRPr>
          </a:p>
          <a:p>
            <a:r>
              <a:rPr lang="en-US" sz="1800" i="1" baseline="30000" dirty="0">
                <a:effectLst/>
                <a:highlight>
                  <a:srgbClr val="FFFF00"/>
                </a:highlight>
                <a:latin typeface="Arial" panose="020B0604020202020204" pitchFamily="34" charset="0"/>
                <a:ea typeface="Times New Roman" panose="02020603050405020304" pitchFamily="18" charset="0"/>
              </a:rPr>
              <a:t>1</a:t>
            </a:r>
            <a:r>
              <a:rPr lang="en-US" sz="1800" i="1" dirty="0">
                <a:effectLst/>
                <a:highlight>
                  <a:srgbClr val="FFFF00"/>
                </a:highlight>
                <a:latin typeface="Arial" panose="020B0604020202020204" pitchFamily="34" charset="0"/>
                <a:ea typeface="Times New Roman" panose="02020603050405020304" pitchFamily="18" charset="0"/>
              </a:rPr>
              <a:t>Barcelona Hepatic Hemodynamic Laboratory, Liver Unit, Hospital </a:t>
            </a:r>
            <a:r>
              <a:rPr lang="en-US" sz="1800" i="1" dirty="0" err="1">
                <a:effectLst/>
                <a:highlight>
                  <a:srgbClr val="FFFF00"/>
                </a:highlight>
                <a:latin typeface="Arial" panose="020B0604020202020204" pitchFamily="34" charset="0"/>
                <a:ea typeface="Times New Roman" panose="02020603050405020304" pitchFamily="18" charset="0"/>
              </a:rPr>
              <a:t>Clínic</a:t>
            </a:r>
            <a:r>
              <a:rPr lang="en-US" sz="1800" i="1" dirty="0">
                <a:effectLst/>
                <a:highlight>
                  <a:srgbClr val="FFFF00"/>
                </a:highlight>
                <a:latin typeface="Arial" panose="020B0604020202020204" pitchFamily="34" charset="0"/>
                <a:ea typeface="Times New Roman" panose="02020603050405020304" pitchFamily="18" charset="0"/>
              </a:rPr>
              <a:t>, </a:t>
            </a:r>
            <a:r>
              <a:rPr lang="en-US" sz="1800" i="1" dirty="0" err="1">
                <a:effectLst/>
                <a:highlight>
                  <a:srgbClr val="FFFF00"/>
                </a:highlight>
                <a:latin typeface="Arial" panose="020B0604020202020204" pitchFamily="34" charset="0"/>
                <a:ea typeface="Times New Roman" panose="02020603050405020304" pitchFamily="18" charset="0"/>
              </a:rPr>
              <a:t>Institut</a:t>
            </a:r>
            <a:r>
              <a:rPr lang="en-US" sz="1800" i="1" dirty="0">
                <a:effectLst/>
                <a:highlight>
                  <a:srgbClr val="FFFF00"/>
                </a:highlight>
                <a:latin typeface="Arial" panose="020B0604020202020204" pitchFamily="34" charset="0"/>
                <a:ea typeface="Times New Roman" panose="02020603050405020304" pitchFamily="18" charset="0"/>
              </a:rPr>
              <a:t> </a:t>
            </a:r>
            <a:r>
              <a:rPr lang="en-US" sz="1800" i="1" dirty="0" err="1">
                <a:effectLst/>
                <a:highlight>
                  <a:srgbClr val="FFFF00"/>
                </a:highlight>
                <a:latin typeface="Arial" panose="020B0604020202020204" pitchFamily="34" charset="0"/>
                <a:ea typeface="Times New Roman" panose="02020603050405020304" pitchFamily="18" charset="0"/>
              </a:rPr>
              <a:t>d’Investigacions</a:t>
            </a:r>
            <a:r>
              <a:rPr lang="en-US" sz="1800" i="1" dirty="0">
                <a:effectLst/>
                <a:highlight>
                  <a:srgbClr val="FFFF00"/>
                </a:highlight>
                <a:latin typeface="Arial" panose="020B0604020202020204" pitchFamily="34" charset="0"/>
                <a:ea typeface="Times New Roman" panose="02020603050405020304" pitchFamily="18" charset="0"/>
              </a:rPr>
              <a:t> </a:t>
            </a:r>
            <a:r>
              <a:rPr lang="en-US" sz="1800" i="1" dirty="0" err="1">
                <a:effectLst/>
                <a:highlight>
                  <a:srgbClr val="FFFF00"/>
                </a:highlight>
                <a:latin typeface="Arial" panose="020B0604020202020204" pitchFamily="34" charset="0"/>
                <a:ea typeface="Times New Roman" panose="02020603050405020304" pitchFamily="18" charset="0"/>
              </a:rPr>
              <a:t>Biomèdiques</a:t>
            </a:r>
            <a:r>
              <a:rPr lang="en-US" sz="1800" i="1" dirty="0">
                <a:effectLst/>
                <a:highlight>
                  <a:srgbClr val="FFFF00"/>
                </a:highlight>
                <a:latin typeface="Arial" panose="020B0604020202020204" pitchFamily="34" charset="0"/>
                <a:ea typeface="Times New Roman" panose="02020603050405020304" pitchFamily="18" charset="0"/>
              </a:rPr>
              <a:t> August Pi </a:t>
            </a:r>
            <a:r>
              <a:rPr lang="en-US" sz="1800" i="1" dirty="0" err="1">
                <a:effectLst/>
                <a:highlight>
                  <a:srgbClr val="FFFF00"/>
                </a:highlight>
                <a:latin typeface="Arial" panose="020B0604020202020204" pitchFamily="34" charset="0"/>
                <a:ea typeface="Times New Roman" panose="02020603050405020304" pitchFamily="18" charset="0"/>
              </a:rPr>
              <a:t>i</a:t>
            </a:r>
            <a:r>
              <a:rPr lang="en-US" sz="1800" i="1" dirty="0">
                <a:effectLst/>
                <a:highlight>
                  <a:srgbClr val="FFFF00"/>
                </a:highlight>
                <a:latin typeface="Arial" panose="020B0604020202020204" pitchFamily="34" charset="0"/>
                <a:ea typeface="Times New Roman" panose="02020603050405020304" pitchFamily="18" charset="0"/>
              </a:rPr>
              <a:t> </a:t>
            </a:r>
            <a:r>
              <a:rPr lang="en-US" sz="1800" i="1" dirty="0" err="1">
                <a:effectLst/>
                <a:highlight>
                  <a:srgbClr val="FFFF00"/>
                </a:highlight>
                <a:latin typeface="Arial" panose="020B0604020202020204" pitchFamily="34" charset="0"/>
                <a:ea typeface="Times New Roman" panose="02020603050405020304" pitchFamily="18" charset="0"/>
              </a:rPr>
              <a:t>Sunyer</a:t>
            </a:r>
            <a:r>
              <a:rPr lang="en-US" sz="1800" i="1" dirty="0">
                <a:effectLst/>
                <a:highlight>
                  <a:srgbClr val="FFFF00"/>
                </a:highlight>
                <a:latin typeface="Arial" panose="020B0604020202020204" pitchFamily="34" charset="0"/>
                <a:ea typeface="Times New Roman" panose="02020603050405020304" pitchFamily="18" charset="0"/>
              </a:rPr>
              <a:t> (IDIBAPS), Health Care Provider of the European Reference Network on Rare Liver Disorders (ERN-Liver), University of Barcelona, Barcelona, Spain</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2</a:t>
            </a:r>
            <a:r>
              <a:rPr lang="en-US" sz="1800" i="1" dirty="0">
                <a:effectLst/>
                <a:highlight>
                  <a:srgbClr val="FFFF00"/>
                </a:highlight>
                <a:latin typeface="Arial" panose="020B0604020202020204" pitchFamily="34" charset="0"/>
                <a:ea typeface="Times New Roman" panose="02020603050405020304" pitchFamily="18" charset="0"/>
              </a:rPr>
              <a:t>Université de Paris, AP-HP, </a:t>
            </a:r>
            <a:r>
              <a:rPr lang="en-US" sz="1800" i="1" dirty="0" err="1">
                <a:effectLst/>
                <a:highlight>
                  <a:srgbClr val="FFFF00"/>
                </a:highlight>
                <a:latin typeface="Arial" panose="020B0604020202020204" pitchFamily="34" charset="0"/>
                <a:ea typeface="Times New Roman" panose="02020603050405020304" pitchFamily="18" charset="0"/>
              </a:rPr>
              <a:t>Hôpital</a:t>
            </a:r>
            <a:r>
              <a:rPr lang="en-US" sz="1800" i="1" dirty="0">
                <a:effectLst/>
                <a:highlight>
                  <a:srgbClr val="FFFF00"/>
                </a:highlight>
                <a:latin typeface="Arial" panose="020B0604020202020204" pitchFamily="34" charset="0"/>
                <a:ea typeface="Times New Roman" panose="02020603050405020304" pitchFamily="18" charset="0"/>
              </a:rPr>
              <a:t> Beaujon, Service </a:t>
            </a:r>
            <a:r>
              <a:rPr lang="en-US" sz="1800" i="1" dirty="0" err="1">
                <a:effectLst/>
                <a:highlight>
                  <a:srgbClr val="FFFF00"/>
                </a:highlight>
                <a:latin typeface="Arial" panose="020B0604020202020204" pitchFamily="34" charset="0"/>
                <a:ea typeface="Times New Roman" panose="02020603050405020304" pitchFamily="18" charset="0"/>
              </a:rPr>
              <a:t>d'Hépatologie</a:t>
            </a:r>
            <a:r>
              <a:rPr lang="en-US" sz="1800" i="1" dirty="0">
                <a:effectLst/>
                <a:highlight>
                  <a:srgbClr val="FFFF00"/>
                </a:highlight>
                <a:latin typeface="Arial" panose="020B0604020202020204" pitchFamily="34" charset="0"/>
                <a:ea typeface="Times New Roman" panose="02020603050405020304" pitchFamily="18" charset="0"/>
              </a:rPr>
              <a:t>, DMU DIGEST, Centre de </a:t>
            </a:r>
            <a:r>
              <a:rPr lang="en-US" sz="1800" i="1" dirty="0" err="1">
                <a:effectLst/>
                <a:highlight>
                  <a:srgbClr val="FFFF00"/>
                </a:highlight>
                <a:latin typeface="Arial" panose="020B0604020202020204" pitchFamily="34" charset="0"/>
                <a:ea typeface="Times New Roman" panose="02020603050405020304" pitchFamily="18" charset="0"/>
              </a:rPr>
              <a:t>Référence</a:t>
            </a:r>
            <a:r>
              <a:rPr lang="en-US" sz="1800" i="1" dirty="0">
                <a:effectLst/>
                <a:highlight>
                  <a:srgbClr val="FFFF00"/>
                </a:highlight>
                <a:latin typeface="Arial" panose="020B0604020202020204" pitchFamily="34" charset="0"/>
                <a:ea typeface="Times New Roman" panose="02020603050405020304" pitchFamily="18" charset="0"/>
              </a:rPr>
              <a:t> des Maladies </a:t>
            </a:r>
            <a:r>
              <a:rPr lang="en-US" sz="1800" i="1" dirty="0" err="1">
                <a:effectLst/>
                <a:highlight>
                  <a:srgbClr val="FFFF00"/>
                </a:highlight>
                <a:latin typeface="Arial" panose="020B0604020202020204" pitchFamily="34" charset="0"/>
                <a:ea typeface="Times New Roman" panose="02020603050405020304" pitchFamily="18" charset="0"/>
              </a:rPr>
              <a:t>Vasculaires</a:t>
            </a:r>
            <a:r>
              <a:rPr lang="en-US" sz="1800" i="1" dirty="0">
                <a:effectLst/>
                <a:highlight>
                  <a:srgbClr val="FFFF00"/>
                </a:highlight>
                <a:latin typeface="Arial" panose="020B0604020202020204" pitchFamily="34" charset="0"/>
                <a:ea typeface="Times New Roman" panose="02020603050405020304" pitchFamily="18" charset="0"/>
              </a:rPr>
              <a:t> du Foie, </a:t>
            </a:r>
            <a:r>
              <a:rPr lang="en-US" sz="1800" i="1" dirty="0" err="1">
                <a:effectLst/>
                <a:highlight>
                  <a:srgbClr val="FFFF00"/>
                </a:highlight>
                <a:latin typeface="Arial" panose="020B0604020202020204" pitchFamily="34" charset="0"/>
                <a:ea typeface="Times New Roman" panose="02020603050405020304" pitchFamily="18" charset="0"/>
              </a:rPr>
              <a:t>Filfoie</a:t>
            </a:r>
            <a:r>
              <a:rPr lang="en-US" sz="1800" i="1" dirty="0">
                <a:effectLst/>
                <a:highlight>
                  <a:srgbClr val="FFFF00"/>
                </a:highlight>
                <a:latin typeface="Arial" panose="020B0604020202020204" pitchFamily="34" charset="0"/>
                <a:ea typeface="Times New Roman" panose="02020603050405020304" pitchFamily="18" charset="0"/>
              </a:rPr>
              <a:t>, ERN-Rare Liver, Centre de recherche sur </a:t>
            </a:r>
            <a:r>
              <a:rPr lang="en-US" sz="1800" i="1" dirty="0" err="1">
                <a:effectLst/>
                <a:highlight>
                  <a:srgbClr val="FFFF00"/>
                </a:highlight>
                <a:latin typeface="Arial" panose="020B0604020202020204" pitchFamily="34" charset="0"/>
                <a:ea typeface="Times New Roman" panose="02020603050405020304" pitchFamily="18" charset="0"/>
              </a:rPr>
              <a:t>l'inflammation</a:t>
            </a:r>
            <a:r>
              <a:rPr lang="en-US" sz="1800" i="1" dirty="0">
                <a:effectLst/>
                <a:highlight>
                  <a:srgbClr val="FFFF00"/>
                </a:highlight>
                <a:latin typeface="Arial" panose="020B0604020202020204" pitchFamily="34" charset="0"/>
                <a:ea typeface="Times New Roman" panose="02020603050405020304" pitchFamily="18" charset="0"/>
              </a:rPr>
              <a:t>, Inserm, Paris, France</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3</a:t>
            </a:r>
            <a:r>
              <a:rPr lang="en-US" sz="1800" i="1" dirty="0">
                <a:effectLst/>
                <a:highlight>
                  <a:srgbClr val="FFFF00"/>
                </a:highlight>
                <a:latin typeface="Arial" panose="020B0604020202020204" pitchFamily="34" charset="0"/>
                <a:ea typeface="Times New Roman" panose="02020603050405020304" pitchFamily="18" charset="0"/>
              </a:rPr>
              <a:t>Servicio de Medicina </a:t>
            </a:r>
            <a:r>
              <a:rPr lang="en-US" sz="1800" i="1" dirty="0" err="1">
                <a:effectLst/>
                <a:highlight>
                  <a:srgbClr val="FFFF00"/>
                </a:highlight>
                <a:latin typeface="Arial" panose="020B0604020202020204" pitchFamily="34" charset="0"/>
                <a:ea typeface="Times New Roman" panose="02020603050405020304" pitchFamily="18" charset="0"/>
              </a:rPr>
              <a:t>Digestiva</a:t>
            </a:r>
            <a:r>
              <a:rPr lang="en-US" sz="1800" i="1" dirty="0">
                <a:effectLst/>
                <a:highlight>
                  <a:srgbClr val="FFFF00"/>
                </a:highlight>
                <a:latin typeface="Arial" panose="020B0604020202020204" pitchFamily="34" charset="0"/>
                <a:ea typeface="Times New Roman" panose="02020603050405020304" pitchFamily="18" charset="0"/>
              </a:rPr>
              <a:t>, Hospital </a:t>
            </a:r>
            <a:r>
              <a:rPr lang="en-US" sz="1800" i="1" dirty="0" err="1">
                <a:effectLst/>
                <a:highlight>
                  <a:srgbClr val="FFFF00"/>
                </a:highlight>
                <a:latin typeface="Arial" panose="020B0604020202020204" pitchFamily="34" charset="0"/>
                <a:ea typeface="Times New Roman" panose="02020603050405020304" pitchFamily="18" charset="0"/>
              </a:rPr>
              <a:t>Clínico</a:t>
            </a:r>
            <a:r>
              <a:rPr lang="en-US" sz="1800" i="1" dirty="0">
                <a:effectLst/>
                <a:highlight>
                  <a:srgbClr val="FFFF00"/>
                </a:highlight>
                <a:latin typeface="Arial" panose="020B0604020202020204" pitchFamily="34" charset="0"/>
                <a:ea typeface="Times New Roman" panose="02020603050405020304" pitchFamily="18" charset="0"/>
              </a:rPr>
              <a:t> Universitario de Valencia, Valencia, Spain</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4</a:t>
            </a:r>
            <a:r>
              <a:rPr lang="en-US" sz="1800" i="1" dirty="0">
                <a:effectLst/>
                <a:highlight>
                  <a:srgbClr val="FFFF00"/>
                </a:highlight>
                <a:latin typeface="Arial" panose="020B0604020202020204" pitchFamily="34" charset="0"/>
                <a:ea typeface="Times New Roman" panose="02020603050405020304" pitchFamily="18" charset="0"/>
              </a:rPr>
              <a:t>Hepatogastroenterology Unit, reference center for vascular liver diseases, </a:t>
            </a:r>
            <a:r>
              <a:rPr lang="en-US" sz="1800" i="1" dirty="0" err="1">
                <a:effectLst/>
                <a:highlight>
                  <a:srgbClr val="FFFF00"/>
                </a:highlight>
                <a:latin typeface="Arial" panose="020B0604020202020204" pitchFamily="34" charset="0"/>
                <a:ea typeface="Times New Roman" panose="02020603050405020304" pitchFamily="18" charset="0"/>
              </a:rPr>
              <a:t>Filfoie</a:t>
            </a:r>
            <a:r>
              <a:rPr lang="en-US" sz="1800" i="1" dirty="0">
                <a:effectLst/>
                <a:highlight>
                  <a:srgbClr val="FFFF00"/>
                </a:highlight>
                <a:latin typeface="Arial" panose="020B0604020202020204" pitchFamily="34" charset="0"/>
                <a:ea typeface="Times New Roman" panose="02020603050405020304" pitchFamily="18" charset="0"/>
              </a:rPr>
              <a:t>, ERN-Rare Liver, Tours University Hospital, Tours, France</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5</a:t>
            </a:r>
            <a:r>
              <a:rPr lang="en-US" sz="1800" i="1" dirty="0">
                <a:effectLst/>
                <a:highlight>
                  <a:srgbClr val="FFFF00"/>
                </a:highlight>
                <a:latin typeface="Arial" panose="020B0604020202020204" pitchFamily="34" charset="0"/>
                <a:ea typeface="Times New Roman" panose="02020603050405020304" pitchFamily="18" charset="0"/>
              </a:rPr>
              <a:t>Department of Hepatology, Hospital Santa Creu </a:t>
            </a:r>
            <a:r>
              <a:rPr lang="en-US" sz="1800" i="1" dirty="0" err="1">
                <a:effectLst/>
                <a:highlight>
                  <a:srgbClr val="FFFF00"/>
                </a:highlight>
                <a:latin typeface="Arial" panose="020B0604020202020204" pitchFamily="34" charset="0"/>
                <a:ea typeface="Times New Roman" panose="02020603050405020304" pitchFamily="18" charset="0"/>
              </a:rPr>
              <a:t>i</a:t>
            </a:r>
            <a:r>
              <a:rPr lang="en-US" sz="1800" i="1" dirty="0">
                <a:effectLst/>
                <a:highlight>
                  <a:srgbClr val="FFFF00"/>
                </a:highlight>
                <a:latin typeface="Arial" panose="020B0604020202020204" pitchFamily="34" charset="0"/>
                <a:ea typeface="Times New Roman" panose="02020603050405020304" pitchFamily="18" charset="0"/>
              </a:rPr>
              <a:t> Sant Pau, Barcelona, Spain. Instituto de </a:t>
            </a:r>
            <a:r>
              <a:rPr lang="en-US" sz="1800" i="1" dirty="0" err="1">
                <a:effectLst/>
                <a:highlight>
                  <a:srgbClr val="FFFF00"/>
                </a:highlight>
                <a:latin typeface="Arial" panose="020B0604020202020204" pitchFamily="34" charset="0"/>
                <a:ea typeface="Times New Roman" panose="02020603050405020304" pitchFamily="18" charset="0"/>
              </a:rPr>
              <a:t>recerca</a:t>
            </a:r>
            <a:r>
              <a:rPr lang="en-US" sz="1800" i="1" dirty="0">
                <a:effectLst/>
                <a:highlight>
                  <a:srgbClr val="FFFF00"/>
                </a:highlight>
                <a:latin typeface="Arial" panose="020B0604020202020204" pitchFamily="34" charset="0"/>
                <a:ea typeface="Times New Roman" panose="02020603050405020304" pitchFamily="18" charset="0"/>
              </a:rPr>
              <a:t>-HSCSP. Autonomous University of Barcelona (UAB), Department of Medicine, Barcelona, Spain</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6</a:t>
            </a:r>
            <a:r>
              <a:rPr lang="en-US" sz="1800" i="1" dirty="0">
                <a:effectLst/>
                <a:highlight>
                  <a:srgbClr val="FFFF00"/>
                </a:highlight>
                <a:latin typeface="Arial" panose="020B0604020202020204" pitchFamily="34" charset="0"/>
                <a:ea typeface="Times New Roman" panose="02020603050405020304" pitchFamily="18" charset="0"/>
              </a:rPr>
              <a:t>Service </a:t>
            </a:r>
            <a:r>
              <a:rPr lang="en-US" sz="1800" i="1" dirty="0" err="1">
                <a:effectLst/>
                <a:highlight>
                  <a:srgbClr val="FFFF00"/>
                </a:highlight>
                <a:latin typeface="Arial" panose="020B0604020202020204" pitchFamily="34" charset="0"/>
                <a:ea typeface="Times New Roman" panose="02020603050405020304" pitchFamily="18" charset="0"/>
              </a:rPr>
              <a:t>d’Hépatologie</a:t>
            </a:r>
            <a:r>
              <a:rPr lang="en-US" sz="1800" i="1" dirty="0">
                <a:effectLst/>
                <a:highlight>
                  <a:srgbClr val="FFFF00"/>
                </a:highlight>
                <a:latin typeface="Arial" panose="020B0604020202020204" pitchFamily="34" charset="0"/>
                <a:ea typeface="Times New Roman" panose="02020603050405020304" pitchFamily="18" charset="0"/>
              </a:rPr>
              <a:t> </a:t>
            </a:r>
            <a:r>
              <a:rPr lang="en-US" sz="1800" i="1" dirty="0" err="1">
                <a:effectLst/>
                <a:highlight>
                  <a:srgbClr val="FFFF00"/>
                </a:highlight>
                <a:latin typeface="Arial" panose="020B0604020202020204" pitchFamily="34" charset="0"/>
                <a:ea typeface="Times New Roman" panose="02020603050405020304" pitchFamily="18" charset="0"/>
              </a:rPr>
              <a:t>Hôpital</a:t>
            </a:r>
            <a:r>
              <a:rPr lang="en-US" sz="1800" i="1" dirty="0">
                <a:effectLst/>
                <a:highlight>
                  <a:srgbClr val="FFFF00"/>
                </a:highlight>
                <a:latin typeface="Arial" panose="020B0604020202020204" pitchFamily="34" charset="0"/>
                <a:ea typeface="Times New Roman" panose="02020603050405020304" pitchFamily="18" charset="0"/>
              </a:rPr>
              <a:t> </a:t>
            </a:r>
            <a:r>
              <a:rPr lang="en-US" sz="1800" i="1" dirty="0" err="1">
                <a:effectLst/>
                <a:highlight>
                  <a:srgbClr val="FFFF00"/>
                </a:highlight>
                <a:latin typeface="Arial" panose="020B0604020202020204" pitchFamily="34" charset="0"/>
                <a:ea typeface="Times New Roman" panose="02020603050405020304" pitchFamily="18" charset="0"/>
              </a:rPr>
              <a:t>Rangueil</a:t>
            </a:r>
            <a:r>
              <a:rPr lang="en-US" sz="1800" i="1" dirty="0">
                <a:effectLst/>
                <a:highlight>
                  <a:srgbClr val="FFFF00"/>
                </a:highlight>
                <a:latin typeface="Arial" panose="020B0604020202020204" pitchFamily="34" charset="0"/>
                <a:ea typeface="Times New Roman" panose="02020603050405020304" pitchFamily="18" charset="0"/>
              </a:rPr>
              <a:t> CHU Toulouse 1 et Université Paul Sabatier Toulouse 3, Toulouse, France</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7</a:t>
            </a:r>
            <a:r>
              <a:rPr lang="en-US" sz="1800" i="1" dirty="0">
                <a:effectLst/>
                <a:highlight>
                  <a:srgbClr val="FFFF00"/>
                </a:highlight>
                <a:latin typeface="Arial" panose="020B0604020202020204" pitchFamily="34" charset="0"/>
                <a:ea typeface="Times New Roman" panose="02020603050405020304" pitchFamily="18" charset="0"/>
              </a:rPr>
              <a:t>Department of gastroenterology and hepatology, Hospital Universitario </a:t>
            </a:r>
            <a:r>
              <a:rPr lang="en-US" sz="1800" i="1" dirty="0" err="1">
                <a:effectLst/>
                <a:highlight>
                  <a:srgbClr val="FFFF00"/>
                </a:highlight>
                <a:latin typeface="Arial" panose="020B0604020202020204" pitchFamily="34" charset="0"/>
                <a:ea typeface="Times New Roman" panose="02020603050405020304" pitchFamily="18" charset="0"/>
              </a:rPr>
              <a:t>Ramón</a:t>
            </a:r>
            <a:r>
              <a:rPr lang="en-US" sz="1800" i="1" dirty="0">
                <a:effectLst/>
                <a:highlight>
                  <a:srgbClr val="FFFF00"/>
                </a:highlight>
                <a:latin typeface="Arial" panose="020B0604020202020204" pitchFamily="34" charset="0"/>
                <a:ea typeface="Times New Roman" panose="02020603050405020304" pitchFamily="18" charset="0"/>
              </a:rPr>
              <a:t> y Cajal, Instituto </a:t>
            </a:r>
            <a:r>
              <a:rPr lang="en-US" sz="1800" i="1" dirty="0" err="1">
                <a:effectLst/>
                <a:highlight>
                  <a:srgbClr val="FFFF00"/>
                </a:highlight>
                <a:latin typeface="Arial" panose="020B0604020202020204" pitchFamily="34" charset="0"/>
                <a:ea typeface="Times New Roman" panose="02020603050405020304" pitchFamily="18" charset="0"/>
              </a:rPr>
              <a:t>Ramón</a:t>
            </a:r>
            <a:r>
              <a:rPr lang="en-US" sz="1800" i="1" dirty="0">
                <a:effectLst/>
                <a:highlight>
                  <a:srgbClr val="FFFF00"/>
                </a:highlight>
                <a:latin typeface="Arial" panose="020B0604020202020204" pitchFamily="34" charset="0"/>
                <a:ea typeface="Times New Roman" panose="02020603050405020304" pitchFamily="18" charset="0"/>
              </a:rPr>
              <a:t> y Cajal de </a:t>
            </a:r>
            <a:r>
              <a:rPr lang="en-US" sz="1800" i="1" dirty="0" err="1">
                <a:effectLst/>
                <a:highlight>
                  <a:srgbClr val="FFFF00"/>
                </a:highlight>
                <a:latin typeface="Arial" panose="020B0604020202020204" pitchFamily="34" charset="0"/>
                <a:ea typeface="Times New Roman" panose="02020603050405020304" pitchFamily="18" charset="0"/>
              </a:rPr>
              <a:t>Investigación</a:t>
            </a:r>
            <a:r>
              <a:rPr lang="en-US" sz="1800" i="1" dirty="0">
                <a:effectLst/>
                <a:highlight>
                  <a:srgbClr val="FFFF00"/>
                </a:highlight>
                <a:latin typeface="Arial" panose="020B0604020202020204" pitchFamily="34" charset="0"/>
                <a:ea typeface="Times New Roman" panose="02020603050405020304" pitchFamily="18" charset="0"/>
              </a:rPr>
              <a:t> Sanitaria (IRYCIS), Universidad de Alcalá, Madrid, Spain</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8</a:t>
            </a:r>
            <a:r>
              <a:rPr lang="en-US" sz="1800" i="1" dirty="0">
                <a:effectLst/>
                <a:highlight>
                  <a:srgbClr val="FFFF00"/>
                </a:highlight>
                <a:latin typeface="Arial" panose="020B0604020202020204" pitchFamily="34" charset="0"/>
                <a:ea typeface="Times New Roman" panose="02020603050405020304" pitchFamily="18" charset="0"/>
              </a:rPr>
              <a:t>Liver Unit, Department of Internal Medicine, Hospital </a:t>
            </a:r>
            <a:r>
              <a:rPr lang="en-US" sz="1800" i="1" dirty="0" err="1">
                <a:effectLst/>
                <a:highlight>
                  <a:srgbClr val="FFFF00"/>
                </a:highlight>
                <a:latin typeface="Arial" panose="020B0604020202020204" pitchFamily="34" charset="0"/>
                <a:ea typeface="Times New Roman" panose="02020603050405020304" pitchFamily="18" charset="0"/>
              </a:rPr>
              <a:t>Universitari</a:t>
            </a:r>
            <a:r>
              <a:rPr lang="en-US" sz="1800" i="1" dirty="0">
                <a:effectLst/>
                <a:highlight>
                  <a:srgbClr val="FFFF00"/>
                </a:highlight>
                <a:latin typeface="Arial" panose="020B0604020202020204" pitchFamily="34" charset="0"/>
                <a:ea typeface="Times New Roman" panose="02020603050405020304" pitchFamily="18" charset="0"/>
              </a:rPr>
              <a:t> Vall </a:t>
            </a:r>
            <a:r>
              <a:rPr lang="en-US" sz="1800" i="1" dirty="0" err="1">
                <a:effectLst/>
                <a:highlight>
                  <a:srgbClr val="FFFF00"/>
                </a:highlight>
                <a:latin typeface="Arial" panose="020B0604020202020204" pitchFamily="34" charset="0"/>
                <a:ea typeface="Times New Roman" panose="02020603050405020304" pitchFamily="18" charset="0"/>
              </a:rPr>
              <a:t>d’Hebrón</a:t>
            </a:r>
            <a:r>
              <a:rPr lang="en-US" sz="1800" i="1" dirty="0">
                <a:effectLst/>
                <a:highlight>
                  <a:srgbClr val="FFFF00"/>
                </a:highlight>
                <a:latin typeface="Arial" panose="020B0604020202020204" pitchFamily="34" charset="0"/>
                <a:ea typeface="Times New Roman" panose="02020603050405020304" pitchFamily="18" charset="0"/>
              </a:rPr>
              <a:t>, Barcelona, Spain</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9</a:t>
            </a:r>
            <a:r>
              <a:rPr lang="en-US" sz="1800" i="1" dirty="0">
                <a:effectLst/>
                <a:highlight>
                  <a:srgbClr val="FFFF00"/>
                </a:highlight>
                <a:latin typeface="Arial" panose="020B0604020202020204" pitchFamily="34" charset="0"/>
                <a:ea typeface="Times New Roman" panose="02020603050405020304" pitchFamily="18" charset="0"/>
              </a:rPr>
              <a:t>Department of Medicine B, University Hospital Muenster, Muenster, Germany</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10</a:t>
            </a:r>
            <a:r>
              <a:rPr lang="en-US" sz="1800" i="1" dirty="0">
                <a:effectLst/>
                <a:highlight>
                  <a:srgbClr val="FFFF00"/>
                </a:highlight>
                <a:latin typeface="Arial" panose="020B0604020202020204" pitchFamily="34" charset="0"/>
                <a:ea typeface="Times New Roman" panose="02020603050405020304" pitchFamily="18" charset="0"/>
              </a:rPr>
              <a:t>Department of gastroenterology and hepatology, Hospital Universitario de Canarias, Tenerife, Spain</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11</a:t>
            </a:r>
            <a:r>
              <a:rPr lang="en-US" sz="1800" i="1" dirty="0">
                <a:effectLst/>
                <a:highlight>
                  <a:srgbClr val="FFFF00"/>
                </a:highlight>
                <a:latin typeface="Arial" panose="020B0604020202020204" pitchFamily="34" charset="0"/>
                <a:ea typeface="Times New Roman" panose="02020603050405020304" pitchFamily="18" charset="0"/>
              </a:rPr>
              <a:t>Liver Unit, Queen Elizabeth Hospital, University Hospitals Birmingham. Institute of immunology and immunotherapy, medical and dental sciences, University of Birmingham., Birmingham, United Kingdom</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12</a:t>
            </a:r>
            <a:r>
              <a:rPr lang="en-US" sz="1800" i="1" dirty="0">
                <a:effectLst/>
                <a:highlight>
                  <a:srgbClr val="FFFF00"/>
                </a:highlight>
                <a:latin typeface="Arial" panose="020B0604020202020204" pitchFamily="34" charset="0"/>
                <a:ea typeface="Times New Roman" panose="02020603050405020304" pitchFamily="18" charset="0"/>
              </a:rPr>
              <a:t>Gastroenterology and Hepatology Department, Clinical and Translational Research in Digestive Diseases, </a:t>
            </a:r>
            <a:r>
              <a:rPr lang="en-US" sz="1800" i="1" dirty="0" err="1">
                <a:effectLst/>
                <a:highlight>
                  <a:srgbClr val="FFFF00"/>
                </a:highlight>
                <a:latin typeface="Arial" panose="020B0604020202020204" pitchFamily="34" charset="0"/>
                <a:ea typeface="Times New Roman" panose="02020603050405020304" pitchFamily="18" charset="0"/>
              </a:rPr>
              <a:t>Valdecilla</a:t>
            </a:r>
            <a:r>
              <a:rPr lang="en-US" sz="1800" i="1" dirty="0">
                <a:effectLst/>
                <a:highlight>
                  <a:srgbClr val="FFFF00"/>
                </a:highlight>
                <a:latin typeface="Arial" panose="020B0604020202020204" pitchFamily="34" charset="0"/>
                <a:ea typeface="Times New Roman" panose="02020603050405020304" pitchFamily="18" charset="0"/>
              </a:rPr>
              <a:t> Research Institute (IDIVAL), Marqués de </a:t>
            </a:r>
            <a:r>
              <a:rPr lang="en-US" sz="1800" i="1" dirty="0" err="1">
                <a:effectLst/>
                <a:highlight>
                  <a:srgbClr val="FFFF00"/>
                </a:highlight>
                <a:latin typeface="Arial" panose="020B0604020202020204" pitchFamily="34" charset="0"/>
                <a:ea typeface="Times New Roman" panose="02020603050405020304" pitchFamily="18" charset="0"/>
              </a:rPr>
              <a:t>Valdecilla</a:t>
            </a:r>
            <a:r>
              <a:rPr lang="en-US" sz="1800" i="1" dirty="0">
                <a:effectLst/>
                <a:highlight>
                  <a:srgbClr val="FFFF00"/>
                </a:highlight>
                <a:latin typeface="Arial" panose="020B0604020202020204" pitchFamily="34" charset="0"/>
                <a:ea typeface="Times New Roman" panose="02020603050405020304" pitchFamily="18" charset="0"/>
              </a:rPr>
              <a:t> University Hospital., Santander, Spain</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13</a:t>
            </a:r>
            <a:r>
              <a:rPr lang="en-US" sz="1800" i="1" dirty="0">
                <a:effectLst/>
                <a:highlight>
                  <a:srgbClr val="FFFF00"/>
                </a:highlight>
                <a:latin typeface="Arial" panose="020B0604020202020204" pitchFamily="34" charset="0"/>
                <a:ea typeface="Times New Roman" panose="02020603050405020304" pitchFamily="18" charset="0"/>
              </a:rPr>
              <a:t>Department of translational and precision medicine, Sapienza University of Rome, Rome, Italy</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14</a:t>
            </a:r>
            <a:r>
              <a:rPr lang="en-US" sz="1800" i="1" dirty="0">
                <a:effectLst/>
                <a:highlight>
                  <a:srgbClr val="FFFF00"/>
                </a:highlight>
                <a:latin typeface="Arial" panose="020B0604020202020204" pitchFamily="34" charset="0"/>
                <a:ea typeface="Times New Roman" panose="02020603050405020304" pitchFamily="18" charset="0"/>
              </a:rPr>
              <a:t>Hepatology Unit. Gastroenterology Department. Hospital Universo Central de Asturias, Oviedo, Spain</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15</a:t>
            </a:r>
            <a:r>
              <a:rPr lang="en-US" sz="1800" i="1" dirty="0">
                <a:effectLst/>
                <a:highlight>
                  <a:srgbClr val="FFFF00"/>
                </a:highlight>
                <a:latin typeface="Arial" panose="020B0604020202020204" pitchFamily="34" charset="0"/>
                <a:ea typeface="Times New Roman" panose="02020603050405020304" pitchFamily="18" charset="0"/>
              </a:rPr>
              <a:t>Department of gastroenterology and hepatology, Ghent University Hospital, Ghent, Belgium</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16</a:t>
            </a:r>
            <a:r>
              <a:rPr lang="en-US" sz="1800" i="1" dirty="0">
                <a:effectLst/>
                <a:highlight>
                  <a:srgbClr val="FFFF00"/>
                </a:highlight>
                <a:latin typeface="Arial" panose="020B0604020202020204" pitchFamily="34" charset="0"/>
                <a:ea typeface="Times New Roman" panose="02020603050405020304" pitchFamily="18" charset="0"/>
              </a:rPr>
              <a:t>Department of gastroenterology and hepatology, Hospital Universitario Puerta del Hierro, Majadahonda, Spain</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17</a:t>
            </a:r>
            <a:r>
              <a:rPr lang="en-US" sz="1800" i="1" dirty="0">
                <a:effectLst/>
                <a:highlight>
                  <a:srgbClr val="FFFF00"/>
                </a:highlight>
                <a:latin typeface="Arial" panose="020B0604020202020204" pitchFamily="34" charset="0"/>
                <a:ea typeface="Times New Roman" panose="02020603050405020304" pitchFamily="18" charset="0"/>
              </a:rPr>
              <a:t>First Propaedeutic Department of Internal Medicine, Aristotle University of Thessaloniki, AHEPA University Hospital, Thessaloniki, Greece</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18</a:t>
            </a:r>
            <a:r>
              <a:rPr lang="en-US" sz="1800" i="1" dirty="0">
                <a:effectLst/>
                <a:highlight>
                  <a:srgbClr val="FFFF00"/>
                </a:highlight>
                <a:latin typeface="Arial" panose="020B0604020202020204" pitchFamily="34" charset="0"/>
                <a:ea typeface="Times New Roman" panose="02020603050405020304" pitchFamily="18" charset="0"/>
              </a:rPr>
              <a:t>Immuno-Physiology and Pharmacology Department, School of Medicine and Biomedical Sciences, University of Porto, Porto, Portugal</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19</a:t>
            </a:r>
            <a:r>
              <a:rPr lang="en-US" sz="1800" i="1" dirty="0">
                <a:effectLst/>
                <a:highlight>
                  <a:srgbClr val="FFFF00"/>
                </a:highlight>
                <a:latin typeface="Arial" panose="020B0604020202020204" pitchFamily="34" charset="0"/>
                <a:ea typeface="Times New Roman" panose="02020603050405020304" pitchFamily="18" charset="0"/>
              </a:rPr>
              <a:t>Department of gastroenterology and hepatology, Hospital Universitario de Toledo, Universidad de Castilla la Mancha., Toledo, Spain</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20</a:t>
            </a:r>
            <a:r>
              <a:rPr lang="en-US" sz="1800" i="1" dirty="0">
                <a:effectLst/>
                <a:highlight>
                  <a:srgbClr val="FFFF00"/>
                </a:highlight>
                <a:latin typeface="Arial" panose="020B0604020202020204" pitchFamily="34" charset="0"/>
                <a:ea typeface="Times New Roman" panose="02020603050405020304" pitchFamily="18" charset="0"/>
              </a:rPr>
              <a:t>Fondazione </a:t>
            </a:r>
            <a:r>
              <a:rPr lang="en-US" sz="1800" i="1" dirty="0" err="1">
                <a:effectLst/>
                <a:highlight>
                  <a:srgbClr val="FFFF00"/>
                </a:highlight>
                <a:latin typeface="Arial" panose="020B0604020202020204" pitchFamily="34" charset="0"/>
                <a:ea typeface="Times New Roman" panose="02020603050405020304" pitchFamily="18" charset="0"/>
              </a:rPr>
              <a:t>Istituto</a:t>
            </a:r>
            <a:r>
              <a:rPr lang="en-US" sz="1800" i="1" dirty="0">
                <a:effectLst/>
                <a:highlight>
                  <a:srgbClr val="FFFF00"/>
                </a:highlight>
                <a:latin typeface="Arial" panose="020B0604020202020204" pitchFamily="34" charset="0"/>
                <a:ea typeface="Times New Roman" panose="02020603050405020304" pitchFamily="18" charset="0"/>
              </a:rPr>
              <a:t> </a:t>
            </a:r>
            <a:r>
              <a:rPr lang="en-US" sz="1800" i="1" dirty="0" err="1">
                <a:effectLst/>
                <a:highlight>
                  <a:srgbClr val="FFFF00"/>
                </a:highlight>
                <a:latin typeface="Arial" panose="020B0604020202020204" pitchFamily="34" charset="0"/>
                <a:ea typeface="Times New Roman" panose="02020603050405020304" pitchFamily="18" charset="0"/>
              </a:rPr>
              <a:t>Ricovero</a:t>
            </a:r>
            <a:r>
              <a:rPr lang="en-US" sz="1800" i="1" dirty="0">
                <a:effectLst/>
                <a:highlight>
                  <a:srgbClr val="FFFF00"/>
                </a:highlight>
                <a:latin typeface="Arial" panose="020B0604020202020204" pitchFamily="34" charset="0"/>
                <a:ea typeface="Times New Roman" panose="02020603050405020304" pitchFamily="18" charset="0"/>
              </a:rPr>
              <a:t> e Cura a Carattere </a:t>
            </a:r>
            <a:r>
              <a:rPr lang="en-US" sz="1800" i="1" dirty="0" err="1">
                <a:effectLst/>
                <a:highlight>
                  <a:srgbClr val="FFFF00"/>
                </a:highlight>
                <a:latin typeface="Arial" panose="020B0604020202020204" pitchFamily="34" charset="0"/>
                <a:ea typeface="Times New Roman" panose="02020603050405020304" pitchFamily="18" charset="0"/>
              </a:rPr>
              <a:t>Scientifico</a:t>
            </a:r>
            <a:r>
              <a:rPr lang="en-US" sz="1800" i="1" dirty="0">
                <a:effectLst/>
                <a:highlight>
                  <a:srgbClr val="FFFF00"/>
                </a:highlight>
                <a:latin typeface="Arial" panose="020B0604020202020204" pitchFamily="34" charset="0"/>
                <a:ea typeface="Times New Roman" panose="02020603050405020304" pitchFamily="18" charset="0"/>
              </a:rPr>
              <a:t> (I.R.C.C.S.) Ca' </a:t>
            </a:r>
            <a:r>
              <a:rPr lang="en-US" sz="1800" i="1" dirty="0" err="1">
                <a:effectLst/>
                <a:highlight>
                  <a:srgbClr val="FFFF00"/>
                </a:highlight>
                <a:latin typeface="Arial" panose="020B0604020202020204" pitchFamily="34" charset="0"/>
                <a:ea typeface="Times New Roman" panose="02020603050405020304" pitchFamily="18" charset="0"/>
              </a:rPr>
              <a:t>Granda</a:t>
            </a:r>
            <a:r>
              <a:rPr lang="en-US" sz="1800" i="1" dirty="0">
                <a:effectLst/>
                <a:highlight>
                  <a:srgbClr val="FFFF00"/>
                </a:highlight>
                <a:latin typeface="Arial" panose="020B0604020202020204" pitchFamily="34" charset="0"/>
                <a:ea typeface="Times New Roman" panose="02020603050405020304" pitchFamily="18" charset="0"/>
              </a:rPr>
              <a:t>, Ospedale Maggiore </a:t>
            </a:r>
            <a:r>
              <a:rPr lang="en-US" sz="1800" i="1" dirty="0" err="1">
                <a:effectLst/>
                <a:highlight>
                  <a:srgbClr val="FFFF00"/>
                </a:highlight>
                <a:latin typeface="Arial" panose="020B0604020202020204" pitchFamily="34" charset="0"/>
                <a:ea typeface="Times New Roman" panose="02020603050405020304" pitchFamily="18" charset="0"/>
              </a:rPr>
              <a:t>Policlinico</a:t>
            </a:r>
            <a:r>
              <a:rPr lang="en-US" sz="1800" i="1" dirty="0">
                <a:effectLst/>
                <a:highlight>
                  <a:srgbClr val="FFFF00"/>
                </a:highlight>
                <a:latin typeface="Arial" panose="020B0604020202020204" pitchFamily="34" charset="0"/>
                <a:ea typeface="Times New Roman" panose="02020603050405020304" pitchFamily="18" charset="0"/>
              </a:rPr>
              <a:t>, Angelo Bianchi Bonomi and Thrombosis Center; Department of Pathophysiology and Transplantation (DEPT), University of Milan, Milan, Italy</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21</a:t>
            </a:r>
            <a:r>
              <a:rPr lang="en-US" sz="1800" i="1" dirty="0">
                <a:effectLst/>
                <a:highlight>
                  <a:srgbClr val="FFFF00"/>
                </a:highlight>
                <a:latin typeface="Arial" panose="020B0604020202020204" pitchFamily="34" charset="0"/>
                <a:ea typeface="Times New Roman" panose="02020603050405020304" pitchFamily="18" charset="0"/>
              </a:rPr>
              <a:t>Centro de </a:t>
            </a:r>
            <a:r>
              <a:rPr lang="en-US" sz="1800" i="1" dirty="0" err="1">
                <a:effectLst/>
                <a:highlight>
                  <a:srgbClr val="FFFF00"/>
                </a:highlight>
                <a:latin typeface="Arial" panose="020B0604020202020204" pitchFamily="34" charset="0"/>
                <a:ea typeface="Times New Roman" panose="02020603050405020304" pitchFamily="18" charset="0"/>
              </a:rPr>
              <a:t>Investigación</a:t>
            </a:r>
            <a:r>
              <a:rPr lang="en-US" sz="1800" i="1" dirty="0">
                <a:effectLst/>
                <a:highlight>
                  <a:srgbClr val="FFFF00"/>
                </a:highlight>
                <a:latin typeface="Arial" panose="020B0604020202020204" pitchFamily="34" charset="0"/>
                <a:ea typeface="Times New Roman" panose="02020603050405020304" pitchFamily="18" charset="0"/>
              </a:rPr>
              <a:t> </a:t>
            </a:r>
            <a:r>
              <a:rPr lang="en-US" sz="1800" i="1" dirty="0" err="1">
                <a:effectLst/>
                <a:highlight>
                  <a:srgbClr val="FFFF00"/>
                </a:highlight>
                <a:latin typeface="Arial" panose="020B0604020202020204" pitchFamily="34" charset="0"/>
                <a:ea typeface="Times New Roman" panose="02020603050405020304" pitchFamily="18" charset="0"/>
              </a:rPr>
              <a:t>Biomédica</a:t>
            </a:r>
            <a:r>
              <a:rPr lang="en-US" sz="1800" i="1" dirty="0">
                <a:effectLst/>
                <a:highlight>
                  <a:srgbClr val="FFFF00"/>
                </a:highlight>
                <a:latin typeface="Arial" panose="020B0604020202020204" pitchFamily="34" charset="0"/>
                <a:ea typeface="Times New Roman" panose="02020603050405020304" pitchFamily="18" charset="0"/>
              </a:rPr>
              <a:t> </a:t>
            </a:r>
            <a:r>
              <a:rPr lang="en-US" sz="1800" i="1" dirty="0" err="1">
                <a:effectLst/>
                <a:highlight>
                  <a:srgbClr val="FFFF00"/>
                </a:highlight>
                <a:latin typeface="Arial" panose="020B0604020202020204" pitchFamily="34" charset="0"/>
                <a:ea typeface="Times New Roman" panose="02020603050405020304" pitchFamily="18" charset="0"/>
              </a:rPr>
              <a:t>en</a:t>
            </a:r>
            <a:r>
              <a:rPr lang="en-US" sz="1800" i="1" dirty="0">
                <a:effectLst/>
                <a:highlight>
                  <a:srgbClr val="FFFF00"/>
                </a:highlight>
                <a:latin typeface="Arial" panose="020B0604020202020204" pitchFamily="34" charset="0"/>
                <a:ea typeface="Times New Roman" panose="02020603050405020304" pitchFamily="18" charset="0"/>
              </a:rPr>
              <a:t> Red de </a:t>
            </a:r>
            <a:r>
              <a:rPr lang="en-US" sz="1800" i="1" dirty="0" err="1">
                <a:effectLst/>
                <a:highlight>
                  <a:srgbClr val="FFFF00"/>
                </a:highlight>
                <a:latin typeface="Arial" panose="020B0604020202020204" pitchFamily="34" charset="0"/>
                <a:ea typeface="Times New Roman" panose="02020603050405020304" pitchFamily="18" charset="0"/>
              </a:rPr>
              <a:t>Enfermedades</a:t>
            </a:r>
            <a:r>
              <a:rPr lang="en-US" sz="1800" i="1" dirty="0">
                <a:effectLst/>
                <a:highlight>
                  <a:srgbClr val="FFFF00"/>
                </a:highlight>
                <a:latin typeface="Arial" panose="020B0604020202020204" pitchFamily="34" charset="0"/>
                <a:ea typeface="Times New Roman" panose="02020603050405020304" pitchFamily="18" charset="0"/>
              </a:rPr>
              <a:t> </a:t>
            </a:r>
            <a:r>
              <a:rPr lang="en-US" sz="1800" i="1" dirty="0" err="1">
                <a:effectLst/>
                <a:highlight>
                  <a:srgbClr val="FFFF00"/>
                </a:highlight>
                <a:latin typeface="Arial" panose="020B0604020202020204" pitchFamily="34" charset="0"/>
                <a:ea typeface="Times New Roman" panose="02020603050405020304" pitchFamily="18" charset="0"/>
              </a:rPr>
              <a:t>Hepáticas</a:t>
            </a:r>
            <a:r>
              <a:rPr lang="en-US" sz="1800" i="1" dirty="0">
                <a:effectLst/>
                <a:highlight>
                  <a:srgbClr val="FFFF00"/>
                </a:highlight>
                <a:latin typeface="Arial" panose="020B0604020202020204" pitchFamily="34" charset="0"/>
                <a:ea typeface="Times New Roman" panose="02020603050405020304" pitchFamily="18" charset="0"/>
              </a:rPr>
              <a:t> y </a:t>
            </a:r>
            <a:r>
              <a:rPr lang="en-US" sz="1800" i="1" dirty="0" err="1">
                <a:effectLst/>
                <a:highlight>
                  <a:srgbClr val="FFFF00"/>
                </a:highlight>
                <a:latin typeface="Arial" panose="020B0604020202020204" pitchFamily="34" charset="0"/>
                <a:ea typeface="Times New Roman" panose="02020603050405020304" pitchFamily="18" charset="0"/>
              </a:rPr>
              <a:t>Digestivas</a:t>
            </a:r>
            <a:r>
              <a:rPr lang="en-US" sz="1800" i="1" dirty="0">
                <a:effectLst/>
                <a:highlight>
                  <a:srgbClr val="FFFF00"/>
                </a:highlight>
                <a:latin typeface="Arial" panose="020B0604020202020204" pitchFamily="34" charset="0"/>
                <a:ea typeface="Times New Roman" panose="02020603050405020304" pitchFamily="18" charset="0"/>
              </a:rPr>
              <a:t> (</a:t>
            </a:r>
            <a:r>
              <a:rPr lang="en-US" sz="1800" i="1" dirty="0" err="1">
                <a:effectLst/>
                <a:highlight>
                  <a:srgbClr val="FFFF00"/>
                </a:highlight>
                <a:latin typeface="Arial" panose="020B0604020202020204" pitchFamily="34" charset="0"/>
                <a:ea typeface="Times New Roman" panose="02020603050405020304" pitchFamily="18" charset="0"/>
              </a:rPr>
              <a:t>CIBERehd</a:t>
            </a:r>
            <a:r>
              <a:rPr lang="en-US" sz="1800" i="1" dirty="0">
                <a:effectLst/>
                <a:highlight>
                  <a:srgbClr val="FFFF00"/>
                </a:highlight>
                <a:latin typeface="Arial" panose="020B0604020202020204" pitchFamily="34" charset="0"/>
                <a:ea typeface="Times New Roman" panose="02020603050405020304" pitchFamily="18" charset="0"/>
              </a:rPr>
              <a:t>), Instituto De Salud Carlos III, Madrid, Spain</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22</a:t>
            </a:r>
            <a:r>
              <a:rPr lang="en-US" sz="1800" i="1" dirty="0">
                <a:effectLst/>
                <a:highlight>
                  <a:srgbClr val="FFFF00"/>
                </a:highlight>
                <a:latin typeface="Arial" panose="020B0604020202020204" pitchFamily="34" charset="0"/>
                <a:ea typeface="Times New Roman" panose="02020603050405020304" pitchFamily="18" charset="0"/>
              </a:rPr>
              <a:t>Hepatology unit, University Hospital Côte de Nacre, Caen, France</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23</a:t>
            </a:r>
            <a:r>
              <a:rPr lang="en-US" sz="1800" i="1" dirty="0">
                <a:effectLst/>
                <a:highlight>
                  <a:srgbClr val="FFFF00"/>
                </a:highlight>
                <a:latin typeface="Arial" panose="020B0604020202020204" pitchFamily="34" charset="0"/>
                <a:ea typeface="Times New Roman" panose="02020603050405020304" pitchFamily="18" charset="0"/>
              </a:rPr>
              <a:t>Imaging diagnostic center, Hospital </a:t>
            </a:r>
            <a:r>
              <a:rPr lang="en-US" sz="1800" i="1" dirty="0" err="1">
                <a:effectLst/>
                <a:highlight>
                  <a:srgbClr val="FFFF00"/>
                </a:highlight>
                <a:latin typeface="Arial" panose="020B0604020202020204" pitchFamily="34" charset="0"/>
                <a:ea typeface="Times New Roman" panose="02020603050405020304" pitchFamily="18" charset="0"/>
              </a:rPr>
              <a:t>Clínic</a:t>
            </a:r>
            <a:r>
              <a:rPr lang="en-US" sz="1800" i="1" dirty="0">
                <a:effectLst/>
                <a:highlight>
                  <a:srgbClr val="FFFF00"/>
                </a:highlight>
                <a:latin typeface="Arial" panose="020B0604020202020204" pitchFamily="34" charset="0"/>
                <a:ea typeface="Times New Roman" panose="02020603050405020304" pitchFamily="18" charset="0"/>
              </a:rPr>
              <a:t>, Barcelona, Spain</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24</a:t>
            </a:r>
            <a:r>
              <a:rPr lang="en-US" sz="1800" i="1" dirty="0">
                <a:effectLst/>
                <a:highlight>
                  <a:srgbClr val="FFFF00"/>
                </a:highlight>
                <a:latin typeface="Arial" panose="020B0604020202020204" pitchFamily="34" charset="0"/>
                <a:ea typeface="Times New Roman" panose="02020603050405020304" pitchFamily="18" charset="0"/>
              </a:rPr>
              <a:t>Gastroenterology and Hepatology Department, Clinical and Translational Research in Digestive Diseases, </a:t>
            </a:r>
            <a:r>
              <a:rPr lang="en-US" sz="1800" i="1" dirty="0" err="1">
                <a:effectLst/>
                <a:highlight>
                  <a:srgbClr val="FFFF00"/>
                </a:highlight>
                <a:latin typeface="Arial" panose="020B0604020202020204" pitchFamily="34" charset="0"/>
                <a:ea typeface="Times New Roman" panose="02020603050405020304" pitchFamily="18" charset="0"/>
              </a:rPr>
              <a:t>Valdecilla</a:t>
            </a:r>
            <a:r>
              <a:rPr lang="en-US" sz="1800" i="1" dirty="0">
                <a:effectLst/>
                <a:highlight>
                  <a:srgbClr val="FFFF00"/>
                </a:highlight>
                <a:latin typeface="Arial" panose="020B0604020202020204" pitchFamily="34" charset="0"/>
                <a:ea typeface="Times New Roman" panose="02020603050405020304" pitchFamily="18" charset="0"/>
              </a:rPr>
              <a:t> Research Institute (IDIVAL), Marqués de </a:t>
            </a:r>
            <a:r>
              <a:rPr lang="en-US" sz="1800" i="1" dirty="0" err="1">
                <a:effectLst/>
                <a:highlight>
                  <a:srgbClr val="FFFF00"/>
                </a:highlight>
                <a:latin typeface="Arial" panose="020B0604020202020204" pitchFamily="34" charset="0"/>
                <a:ea typeface="Times New Roman" panose="02020603050405020304" pitchFamily="18" charset="0"/>
              </a:rPr>
              <a:t>Valdecilla</a:t>
            </a:r>
            <a:r>
              <a:rPr lang="en-US" sz="1800" i="1" dirty="0">
                <a:effectLst/>
                <a:highlight>
                  <a:srgbClr val="FFFF00"/>
                </a:highlight>
                <a:latin typeface="Arial" panose="020B0604020202020204" pitchFamily="34" charset="0"/>
                <a:ea typeface="Times New Roman" panose="02020603050405020304" pitchFamily="18" charset="0"/>
              </a:rPr>
              <a:t> University Hospital, Santander, Spain</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25</a:t>
            </a:r>
            <a:r>
              <a:rPr lang="en-US" sz="1800" i="1" dirty="0">
                <a:effectLst/>
                <a:highlight>
                  <a:srgbClr val="FFFF00"/>
                </a:highlight>
                <a:latin typeface="Arial" panose="020B0604020202020204" pitchFamily="34" charset="0"/>
                <a:ea typeface="Times New Roman" panose="02020603050405020304" pitchFamily="18" charset="0"/>
              </a:rPr>
              <a:t>INCLIVA Biomedical Research Unit, Valencia, Spain</a:t>
            </a:r>
            <a:endParaRPr lang="en-US" sz="1800" dirty="0">
              <a:effectLst/>
              <a:latin typeface="Times New Roman" panose="02020603050405020304" pitchFamily="18" charset="0"/>
              <a:ea typeface="Times New Roman" panose="02020603050405020304" pitchFamily="18" charset="0"/>
            </a:endParaRPr>
          </a:p>
          <a:p>
            <a:r>
              <a:rPr lang="en-US" sz="1800" dirty="0">
                <a:effectLst/>
                <a:highlight>
                  <a:srgbClr val="FFFF00"/>
                </a:highlight>
                <a:latin typeface="Arial" panose="020B0604020202020204" pitchFamily="34" charset="0"/>
                <a:ea typeface="Times New Roman" panose="02020603050405020304" pitchFamily="18" charset="0"/>
              </a:rPr>
              <a:t>Email:</a:t>
            </a:r>
            <a:r>
              <a:rPr lang="en-US" sz="1800" i="1" dirty="0">
                <a:effectLst/>
                <a:highlight>
                  <a:srgbClr val="FFFF00"/>
                </a:highlight>
                <a:latin typeface="Arial" panose="020B0604020202020204" pitchFamily="34" charset="0"/>
                <a:ea typeface="Times New Roman" panose="02020603050405020304" pitchFamily="18" charset="0"/>
              </a:rPr>
              <a:t> </a:t>
            </a:r>
            <a:r>
              <a:rPr lang="en-US" sz="1800" dirty="0">
                <a:effectLst/>
                <a:highlight>
                  <a:srgbClr val="FFFF00"/>
                </a:highlight>
                <a:latin typeface="Arial" panose="020B0604020202020204" pitchFamily="34" charset="0"/>
                <a:ea typeface="Times New Roman" panose="02020603050405020304" pitchFamily="18" charset="0"/>
              </a:rPr>
              <a:t>bertabartroli@gmail.com</a:t>
            </a:r>
            <a:endParaRPr lang="en-US" sz="1800" dirty="0">
              <a:effectLst/>
              <a:latin typeface="Times New Roman" panose="02020603050405020304" pitchFamily="18" charset="0"/>
              <a:ea typeface="Times New Roman" panose="02020603050405020304" pitchFamily="18" charset="0"/>
            </a:endParaRPr>
          </a:p>
          <a:p>
            <a:r>
              <a:rPr lang="en-US" sz="1800" dirty="0">
                <a:effectLst/>
                <a:highlight>
                  <a:srgbClr val="FFFF00"/>
                </a:highligh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highlight>
                  <a:srgbClr val="FFFF00"/>
                </a:highligh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highlight>
                  <a:srgbClr val="FFFF00"/>
                </a:highlight>
                <a:latin typeface="Arial" panose="020B0604020202020204" pitchFamily="34" charset="0"/>
                <a:ea typeface="Calibri" panose="020F0502020204030204" pitchFamily="34" charset="0"/>
              </a:rPr>
              <a:t>Background and Aims: </a:t>
            </a:r>
            <a:r>
              <a:rPr lang="en-US" sz="1800" dirty="0">
                <a:effectLst/>
                <a:highlight>
                  <a:srgbClr val="FFFF00"/>
                </a:highlight>
                <a:latin typeface="Arial" panose="020B0604020202020204" pitchFamily="34" charset="0"/>
                <a:ea typeface="Calibri" panose="020F0502020204030204" pitchFamily="34" charset="0"/>
              </a:rPr>
              <a:t>RPVT may lead to portal hypertension (PH). The study aims to evaluate the incidence and risk factors for PH development (portosystemic collaterals (PSCS), gastroesophageal varices (GEV), PH-related bleeding, ascites, or hepatic encephalopathy (HE)) after RPVT.  </a:t>
            </a:r>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highlight>
                  <a:srgbClr val="FFFF00"/>
                </a:highligh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highlight>
                  <a:srgbClr val="FFFF00"/>
                </a:highlight>
                <a:latin typeface="Arial" panose="020B0604020202020204" pitchFamily="34" charset="0"/>
                <a:ea typeface="Calibri" panose="020F0502020204030204" pitchFamily="34" charset="0"/>
              </a:rPr>
              <a:t>Method:</a:t>
            </a:r>
            <a:r>
              <a:rPr lang="en-US" sz="1800" dirty="0">
                <a:effectLst/>
                <a:highlight>
                  <a:srgbClr val="FFFF00"/>
                </a:highlight>
                <a:latin typeface="Arial" panose="020B0604020202020204" pitchFamily="34" charset="0"/>
                <a:ea typeface="Calibri" panose="020F0502020204030204" pitchFamily="34" charset="0"/>
              </a:rPr>
              <a:t> Multicentric retrospective study of patients with RPVT between 2000 and 2020 that had a diagnostic imaging to quantify thrombosis extension and another imaging at least one year later to evaluate recanalization. Portal vein trunk, superior mesenteric and splenic veins were considered as main veins for thrombosis classification. Complete recanalization (CR) was defined as a fully patent portal venous system, and partial (PR) when thrombosis decreased &gt; 50% of all affected veins or at least the PV. </a:t>
            </a:r>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highlight>
                  <a:srgbClr val="FFFF00"/>
                </a:highligh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highlight>
                  <a:srgbClr val="FFFF00"/>
                </a:highlight>
                <a:latin typeface="Arial" panose="020B0604020202020204" pitchFamily="34" charset="0"/>
                <a:ea typeface="Calibri" panose="020F0502020204030204" pitchFamily="34" charset="0"/>
              </a:rPr>
              <a:t>Results:</a:t>
            </a:r>
            <a:r>
              <a:rPr lang="en-US" sz="1800" dirty="0">
                <a:effectLst/>
                <a:highlight>
                  <a:srgbClr val="FFFF00"/>
                </a:highlight>
                <a:latin typeface="Arial" panose="020B0604020202020204" pitchFamily="34" charset="0"/>
                <a:ea typeface="Calibri" panose="020F0502020204030204" pitchFamily="34" charset="0"/>
              </a:rPr>
              <a:t> 485 patients were included, 214 (44.1%) females; mean age: 50 (16 – 88). RPVT was an asymptomatic finding in 38 (8%) and symptomatic in 447 (92%: n = 427 with abdominal pain). 123 patients presented with ascites (25%). 179 patients (37%) had a hereditary/acquired prothrombotic factor (74 myeloproliferative neoplasm (MPN)), 156 (32%) a local factor and 150 (31%) were considered idiopathic. 472 (97%) patients received anticoagulant treatment. CT-Scan was the diagnostic test in 466 patients and angio-MRI in 19. Thrombosis only affected intrahepatic portal vein branches (IPVB) in 130; one main vein in 77 (PV in 52); two in 120 (PV in 118); and three in 158. Median follow-up was 67 months (42-106). 262 patients (54%) achieved recanalization (CR in 148; 30.5%). The cumulative incidence (CI) of PR+CR or of CR at 1, 2, 3, 4, and 5 years was 36, 44, 47, 50, and 54% or 22, 26, 28, 31, and 34%, respectively. 219 patients (45%) developed signs of PH (more than 1 in 140): 188 PSCS at imaging, 153 GEV, 24 PH-related bleeding, 32 ascites, and 7 HE. CI of PH was 34, 41, 44, 46, and 48% at 1, 2, 3, 4, and 5 years. PH development probability decreased after 36 months of RPVT. </a:t>
            </a:r>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highlight>
                  <a:srgbClr val="FFFF00"/>
                </a:highlight>
                <a:latin typeface="Arial" panose="020B0604020202020204" pitchFamily="34" charset="0"/>
                <a:ea typeface="Calibri" panose="020F0502020204030204" pitchFamily="34" charset="0"/>
              </a:rPr>
              <a:t>To maximally reduce the risk of misclassifying patients not developing PH, in the analysis of risk factors we only included those patients having a follow-up of at least 36 months. Thus, 426 patients were included (median follow-up: 76 months (50-114)); 219 of those (51%) developed PH. Ascites at diagnosis, MPN etiology, number of thrombosed veins, and degree of recanalization were associated with PH development. One, 2, 3, 4, and 5 years CI of PH in patients without recanalization; with PR or with CR was 50, 58, 63, 64, and 67%; 31, 43, 44, 46, and 48% and 8, 12, 13, 16, and 17%, respectively. Interestingly, 58 patients despite not having recanalization after a median follow-up of 80 months had not developed PH. In 35 of those, only IPVB were affected. By contrast, 20 patients achieving CR developed PH of whom only 3 can be explained by later splanchnic </a:t>
            </a:r>
            <a:r>
              <a:rPr lang="en-US" sz="1800" dirty="0" err="1">
                <a:effectLst/>
                <a:highlight>
                  <a:srgbClr val="FFFF00"/>
                </a:highlight>
                <a:latin typeface="Arial" panose="020B0604020202020204" pitchFamily="34" charset="0"/>
                <a:ea typeface="Calibri" panose="020F0502020204030204" pitchFamily="34" charset="0"/>
              </a:rPr>
              <a:t>rethrombosis</a:t>
            </a:r>
            <a:r>
              <a:rPr lang="en-US" sz="1800" dirty="0">
                <a:effectLst/>
                <a:highlight>
                  <a:srgbClr val="FFFF00"/>
                </a:highlight>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highlight>
                  <a:srgbClr val="FFFF00"/>
                </a:highligh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highlight>
                  <a:srgbClr val="FFFF00"/>
                </a:highlight>
                <a:latin typeface="Arial" panose="020B0604020202020204" pitchFamily="34" charset="0"/>
                <a:ea typeface="Calibri" panose="020F0502020204030204" pitchFamily="34" charset="0"/>
              </a:rPr>
              <a:t>Conclusion:</a:t>
            </a:r>
            <a:r>
              <a:rPr lang="en-US" sz="1800" dirty="0">
                <a:effectLst/>
                <a:highlight>
                  <a:srgbClr val="FFFF00"/>
                </a:highlight>
                <a:latin typeface="Arial" panose="020B0604020202020204" pitchFamily="34" charset="0"/>
                <a:ea typeface="Calibri" panose="020F0502020204030204" pitchFamily="34" charset="0"/>
              </a:rPr>
              <a:t> CI of PH after RPVT was 48% at 5 years. Ascites at diagnosis, associated MPN, a major number of affected veins and the degree of recanalization were independent risk factors for PH development.</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C186581E-D43F-517D-0F1A-9807786116DA}"/>
              </a:ext>
            </a:extLst>
          </p:cNvPr>
          <p:cNvSpPr>
            <a:spLocks noGrp="1"/>
          </p:cNvSpPr>
          <p:nvPr>
            <p:ph type="sldNum" sz="quarter" idx="5"/>
          </p:nvPr>
        </p:nvSpPr>
        <p:spPr/>
        <p:txBody>
          <a:bodyPr/>
          <a:lstStyle/>
          <a:p>
            <a:fld id="{F872C0F0-71E7-46B6-AA6F-1D7E0E2B8B3E}" type="slidenum">
              <a:rPr lang="en-US" smtClean="0"/>
              <a:t>18</a:t>
            </a:fld>
            <a:endParaRPr lang="en-US"/>
          </a:p>
        </p:txBody>
      </p:sp>
    </p:spTree>
    <p:extLst>
      <p:ext uri="{BB962C8B-B14F-4D97-AF65-F5344CB8AC3E}">
        <p14:creationId xmlns:p14="http://schemas.microsoft.com/office/powerpoint/2010/main" val="1618958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59C46-BB28-F0B6-D451-65A8E02DED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5CE63E-8C3A-B820-2CEF-ECAFCC885C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E59EDF-1243-F344-A891-EAEFD8337FAF}"/>
              </a:ext>
            </a:extLst>
          </p:cNvPr>
          <p:cNvSpPr>
            <a:spLocks noGrp="1"/>
          </p:cNvSpPr>
          <p:nvPr>
            <p:ph type="body" idx="1"/>
          </p:nvPr>
        </p:nvSpPr>
        <p:spPr/>
        <p:txBody>
          <a:bodyPr/>
          <a:lstStyle/>
          <a:p>
            <a:r>
              <a:rPr lang="en-US" sz="18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US" sz="1800" b="0" i="0" dirty="0">
                <a:effectLst/>
                <a:highlight>
                  <a:srgbClr val="FFFF00"/>
                </a:highlight>
                <a:latin typeface="Arial" panose="020B0604020202020204" pitchFamily="34" charset="0"/>
                <a:ea typeface="Times New Roman" panose="02020603050405020304" pitchFamily="18" charset="0"/>
              </a:rPr>
              <a:t>CI = cumulative incidence; CR = Complete </a:t>
            </a:r>
            <a:r>
              <a:rPr lang="en-US" sz="1800" b="0" i="0" dirty="0" err="1">
                <a:effectLst/>
                <a:highlight>
                  <a:srgbClr val="FFFF00"/>
                </a:highlight>
                <a:latin typeface="Arial" panose="020B0604020202020204" pitchFamily="34" charset="0"/>
                <a:ea typeface="Times New Roman" panose="02020603050405020304" pitchFamily="18" charset="0"/>
              </a:rPr>
              <a:t>recanalisation</a:t>
            </a:r>
            <a:r>
              <a:rPr lang="en-US" sz="1800" b="0" i="0" dirty="0">
                <a:effectLst/>
                <a:highlight>
                  <a:srgbClr val="FFFF00"/>
                </a:highlight>
                <a:latin typeface="Arial" panose="020B0604020202020204" pitchFamily="34" charset="0"/>
                <a:ea typeface="Times New Roman" panose="02020603050405020304" pitchFamily="18" charset="0"/>
              </a:rPr>
              <a:t>; GEV = </a:t>
            </a:r>
            <a:r>
              <a:rPr lang="en-US" sz="1800" b="0" i="0" dirty="0">
                <a:effectLst/>
                <a:highlight>
                  <a:srgbClr val="FFFF00"/>
                </a:highlight>
                <a:latin typeface="Arial" panose="020B0604020202020204" pitchFamily="34" charset="0"/>
                <a:ea typeface="Calibri" panose="020F0502020204030204" pitchFamily="34" charset="0"/>
              </a:rPr>
              <a:t>G</a:t>
            </a:r>
            <a:r>
              <a:rPr lang="en-US" sz="1800" dirty="0">
                <a:effectLst/>
                <a:highlight>
                  <a:srgbClr val="FFFF00"/>
                </a:highlight>
                <a:latin typeface="Arial" panose="020B0604020202020204" pitchFamily="34" charset="0"/>
                <a:ea typeface="Calibri" panose="020F0502020204030204" pitchFamily="34" charset="0"/>
              </a:rPr>
              <a:t>astroesophageal varices</a:t>
            </a:r>
            <a:r>
              <a:rPr lang="en-US" sz="1800" b="0" i="0" dirty="0">
                <a:effectLst/>
                <a:highlight>
                  <a:srgbClr val="FFFF00"/>
                </a:highlight>
                <a:latin typeface="Arial" panose="020B0604020202020204" pitchFamily="34" charset="0"/>
                <a:ea typeface="Times New Roman" panose="02020603050405020304" pitchFamily="18" charset="0"/>
              </a:rPr>
              <a:t>; HE = Hepatic </a:t>
            </a:r>
            <a:r>
              <a:rPr lang="en-US" sz="1800" b="0" i="0" dirty="0" err="1">
                <a:effectLst/>
                <a:highlight>
                  <a:srgbClr val="FFFF00"/>
                </a:highlight>
                <a:latin typeface="Arial" panose="020B0604020202020204" pitchFamily="34" charset="0"/>
                <a:ea typeface="Times New Roman" panose="02020603050405020304" pitchFamily="18" charset="0"/>
              </a:rPr>
              <a:t>Encephalopath</a:t>
            </a:r>
            <a:r>
              <a:rPr lang="en-US" sz="1800" b="0" i="0" dirty="0">
                <a:effectLst/>
                <a:highlight>
                  <a:srgbClr val="FFFF00"/>
                </a:highlight>
                <a:latin typeface="Arial" panose="020B0604020202020204" pitchFamily="34" charset="0"/>
                <a:ea typeface="Times New Roman" panose="02020603050405020304" pitchFamily="18" charset="0"/>
              </a:rPr>
              <a:t>; IPVB = intrahepatic portal vein branches; MPN = myeloproliferative neoplasm; PH = Portal Hypertension; PR = Partial </a:t>
            </a:r>
            <a:r>
              <a:rPr lang="en-US" sz="1800" b="0" i="0" dirty="0" err="1">
                <a:effectLst/>
                <a:highlight>
                  <a:srgbClr val="FFFF00"/>
                </a:highlight>
                <a:latin typeface="Arial" panose="020B0604020202020204" pitchFamily="34" charset="0"/>
                <a:ea typeface="Times New Roman" panose="02020603050405020304" pitchFamily="18" charset="0"/>
              </a:rPr>
              <a:t>recanalisation</a:t>
            </a:r>
            <a:r>
              <a:rPr lang="en-US" sz="1800" b="0" i="0" dirty="0">
                <a:effectLst/>
                <a:highlight>
                  <a:srgbClr val="FFFF00"/>
                </a:highlight>
                <a:latin typeface="Arial" panose="020B0604020202020204" pitchFamily="34" charset="0"/>
                <a:ea typeface="Times New Roman" panose="02020603050405020304" pitchFamily="18" charset="0"/>
              </a:rPr>
              <a:t>; PSCS = </a:t>
            </a:r>
            <a:r>
              <a:rPr lang="en-US" sz="1800" b="0" i="0" dirty="0">
                <a:effectLst/>
                <a:highlight>
                  <a:srgbClr val="FFFF00"/>
                </a:highlight>
                <a:latin typeface="Arial" panose="020B0604020202020204" pitchFamily="34" charset="0"/>
                <a:ea typeface="Calibri" panose="020F0502020204030204" pitchFamily="34" charset="0"/>
              </a:rPr>
              <a:t>P</a:t>
            </a:r>
            <a:r>
              <a:rPr lang="en-US" sz="1800" dirty="0">
                <a:effectLst/>
                <a:highlight>
                  <a:srgbClr val="FFFF00"/>
                </a:highlight>
                <a:latin typeface="Arial" panose="020B0604020202020204" pitchFamily="34" charset="0"/>
                <a:ea typeface="Calibri" panose="020F0502020204030204" pitchFamily="34" charset="0"/>
              </a:rPr>
              <a:t>ortosystemic collaterals</a:t>
            </a:r>
            <a:r>
              <a:rPr lang="en-US" sz="1800" b="0" i="0" dirty="0">
                <a:effectLst/>
                <a:highlight>
                  <a:srgbClr val="FFFF00"/>
                </a:highlight>
                <a:latin typeface="Arial" panose="020B0604020202020204" pitchFamily="34" charset="0"/>
                <a:ea typeface="Times New Roman" panose="02020603050405020304" pitchFamily="18" charset="0"/>
              </a:rPr>
              <a:t>; SBP = </a:t>
            </a:r>
            <a:r>
              <a:rPr lang="en-US" sz="2800" b="0" i="0" dirty="0">
                <a:solidFill>
                  <a:srgbClr val="EEF0FF"/>
                </a:solidFill>
                <a:effectLst/>
                <a:latin typeface="Google Sans"/>
              </a:rPr>
              <a:t>Spontaneous bacterial peritonitis</a:t>
            </a:r>
            <a:r>
              <a:rPr lang="en-US" sz="1800" b="0" i="0" dirty="0">
                <a:effectLst/>
                <a:highlight>
                  <a:srgbClr val="FFFF00"/>
                </a:highlight>
                <a:latin typeface="Arial" panose="020B0604020202020204" pitchFamily="34" charset="0"/>
                <a:ea typeface="Times New Roman" panose="02020603050405020304" pitchFamily="18" charset="0"/>
              </a:rPr>
              <a:t>.</a:t>
            </a:r>
          </a:p>
          <a:p>
            <a:endParaRPr lang="en-US" sz="1800" b="1" dirty="0">
              <a:effectLst/>
              <a:highlight>
                <a:srgbClr val="FFFF00"/>
              </a:highlight>
              <a:latin typeface="Arial" panose="020B0604020202020204" pitchFamily="34" charset="0"/>
              <a:ea typeface="Times New Roman" panose="02020603050405020304" pitchFamily="18" charset="0"/>
            </a:endParaRPr>
          </a:p>
          <a:p>
            <a:r>
              <a:rPr lang="en-US" sz="1800" b="1" dirty="0">
                <a:effectLst/>
                <a:highlight>
                  <a:srgbClr val="FFFF00"/>
                </a:highlight>
                <a:latin typeface="Arial" panose="020B0604020202020204" pitchFamily="34" charset="0"/>
                <a:ea typeface="Times New Roman" panose="02020603050405020304" pitchFamily="18" charset="0"/>
              </a:rPr>
              <a:t>GS-004 </a:t>
            </a:r>
            <a:endParaRPr lang="en-US" sz="1800" dirty="0">
              <a:effectLst/>
              <a:latin typeface="Times New Roman" panose="02020603050405020304" pitchFamily="18" charset="0"/>
              <a:ea typeface="Times New Roman" panose="02020603050405020304" pitchFamily="18" charset="0"/>
            </a:endParaRPr>
          </a:p>
          <a:p>
            <a:r>
              <a:rPr lang="en-US" sz="1800" b="1" dirty="0">
                <a:effectLst/>
                <a:highlight>
                  <a:srgbClr val="FFFF00"/>
                </a:highlight>
                <a:latin typeface="Arial" panose="020B0604020202020204" pitchFamily="34" charset="0"/>
                <a:ea typeface="Times New Roman" panose="02020603050405020304" pitchFamily="18" charset="0"/>
              </a:rPr>
              <a:t>Development of portal hypertension after non-cirrhotic non-tumoral recent portal vein thrombosis (RPVT). A long-term follow-up study</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u="sng" dirty="0">
                <a:effectLst/>
                <a:highlight>
                  <a:srgbClr val="FFFF00"/>
                </a:highlight>
                <a:latin typeface="Arial" panose="020B0604020202020204" pitchFamily="34" charset="0"/>
                <a:ea typeface="Times New Roman" panose="02020603050405020304" pitchFamily="18" charset="0"/>
              </a:rPr>
              <a:t>Berta </a:t>
            </a:r>
            <a:r>
              <a:rPr lang="en-US" sz="1800" u="sng" dirty="0" err="1">
                <a:effectLst/>
                <a:highlight>
                  <a:srgbClr val="FFFF00"/>
                </a:highlight>
                <a:latin typeface="Arial" panose="020B0604020202020204" pitchFamily="34" charset="0"/>
                <a:ea typeface="Times New Roman" panose="02020603050405020304" pitchFamily="18" charset="0"/>
              </a:rPr>
              <a:t>Bartrolí</a:t>
            </a:r>
            <a:r>
              <a:rPr lang="en-US" sz="1800" u="sng" dirty="0">
                <a:effectLst/>
                <a:highlight>
                  <a:srgbClr val="FFFF00"/>
                </a:highlight>
                <a:latin typeface="Arial" panose="020B0604020202020204" pitchFamily="34" charset="0"/>
                <a:ea typeface="Times New Roman" panose="02020603050405020304" pitchFamily="18" charset="0"/>
              </a:rPr>
              <a:t> Alabau</a:t>
            </a:r>
            <a:r>
              <a:rPr lang="en-US" sz="1800" baseline="30000" dirty="0">
                <a:effectLst/>
                <a:highlight>
                  <a:srgbClr val="FFFF00"/>
                </a:highlight>
                <a:latin typeface="Arial" panose="020B0604020202020204" pitchFamily="34" charset="0"/>
                <a:ea typeface="Times New Roman" panose="02020603050405020304" pitchFamily="18" charset="0"/>
              </a:rPr>
              <a:t>1</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Aurélie Plessier</a:t>
            </a:r>
            <a:r>
              <a:rPr lang="en-US" sz="1800" baseline="30000" dirty="0">
                <a:effectLst/>
                <a:highlight>
                  <a:srgbClr val="FFFF00"/>
                </a:highlight>
                <a:latin typeface="Arial" panose="020B0604020202020204" pitchFamily="34" charset="0"/>
                <a:ea typeface="Times New Roman" panose="02020603050405020304" pitchFamily="18" charset="0"/>
              </a:rPr>
              <a:t>2</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Fabian Betancourt Sanchez</a:t>
            </a:r>
            <a:r>
              <a:rPr lang="en-US" sz="1800" baseline="30000" dirty="0">
                <a:effectLst/>
                <a:highlight>
                  <a:srgbClr val="FFFF00"/>
                </a:highlight>
                <a:latin typeface="Arial" panose="020B0604020202020204" pitchFamily="34" charset="0"/>
                <a:ea typeface="Times New Roman" panose="02020603050405020304" pitchFamily="18" charset="0"/>
              </a:rPr>
              <a:t>1</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Audrey Payancé</a:t>
            </a:r>
            <a:r>
              <a:rPr lang="en-US" sz="1800" baseline="30000" dirty="0">
                <a:effectLst/>
                <a:highlight>
                  <a:srgbClr val="FFFF00"/>
                </a:highlight>
                <a:latin typeface="Arial" panose="020B0604020202020204" pitchFamily="34" charset="0"/>
                <a:ea typeface="Times New Roman" panose="02020603050405020304" pitchFamily="18" charset="0"/>
              </a:rPr>
              <a:t>2</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Teresa Garcia Ballester</a:t>
            </a:r>
            <a:r>
              <a:rPr lang="en-US" sz="1800" baseline="30000" dirty="0">
                <a:effectLst/>
                <a:highlight>
                  <a:srgbClr val="FFFF00"/>
                </a:highlight>
                <a:latin typeface="Arial" panose="020B0604020202020204" pitchFamily="34" charset="0"/>
                <a:ea typeface="Times New Roman" panose="02020603050405020304" pitchFamily="18" charset="0"/>
              </a:rPr>
              <a:t>3</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Laure Elkrief</a:t>
            </a:r>
            <a:r>
              <a:rPr lang="en-US" sz="1800" baseline="30000" dirty="0">
                <a:effectLst/>
                <a:highlight>
                  <a:srgbClr val="FFFF00"/>
                </a:highlight>
                <a:latin typeface="Arial" panose="020B0604020202020204" pitchFamily="34" charset="0"/>
                <a:ea typeface="Times New Roman" panose="02020603050405020304" pitchFamily="18" charset="0"/>
              </a:rPr>
              <a:t>4</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Ainhoa Sánchez-Lorenzo</a:t>
            </a:r>
            <a:r>
              <a:rPr lang="en-US" sz="1800" baseline="30000" dirty="0">
                <a:effectLst/>
                <a:highlight>
                  <a:srgbClr val="FFFF00"/>
                </a:highlight>
                <a:latin typeface="Arial" panose="020B0604020202020204" pitchFamily="34" charset="0"/>
                <a:ea typeface="Times New Roman" panose="02020603050405020304" pitchFamily="18" charset="0"/>
              </a:rPr>
              <a:t>5</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Hélène Larrue</a:t>
            </a:r>
            <a:r>
              <a:rPr lang="en-US" sz="1800" baseline="30000" dirty="0">
                <a:effectLst/>
                <a:highlight>
                  <a:srgbClr val="FFFF00"/>
                </a:highlight>
                <a:latin typeface="Arial" panose="020B0604020202020204" pitchFamily="34" charset="0"/>
                <a:ea typeface="Times New Roman" panose="02020603050405020304" pitchFamily="18" charset="0"/>
              </a:rPr>
              <a:t>6</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Jesus Donate</a:t>
            </a:r>
            <a:r>
              <a:rPr lang="en-US" sz="1800" baseline="30000" dirty="0">
                <a:effectLst/>
                <a:highlight>
                  <a:srgbClr val="FFFF00"/>
                </a:highlight>
                <a:latin typeface="Arial" panose="020B0604020202020204" pitchFamily="34" charset="0"/>
                <a:ea typeface="Times New Roman" panose="02020603050405020304" pitchFamily="18" charset="0"/>
              </a:rPr>
              <a:t>7</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Judit Vidal-González</a:t>
            </a:r>
            <a:r>
              <a:rPr lang="en-US" sz="1800" baseline="30000" dirty="0">
                <a:effectLst/>
                <a:highlight>
                  <a:srgbClr val="FFFF00"/>
                </a:highlight>
                <a:latin typeface="Arial" panose="020B0604020202020204" pitchFamily="34" charset="0"/>
                <a:ea typeface="Times New Roman" panose="02020603050405020304" pitchFamily="18" charset="0"/>
              </a:rPr>
              <a:t>8</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Michael Praktiknjo</a:t>
            </a:r>
            <a:r>
              <a:rPr lang="en-US" sz="1800" baseline="30000" dirty="0">
                <a:effectLst/>
                <a:highlight>
                  <a:srgbClr val="FFFF00"/>
                </a:highlight>
                <a:latin typeface="Arial" panose="020B0604020202020204" pitchFamily="34" charset="0"/>
                <a:ea typeface="Times New Roman" panose="02020603050405020304" pitchFamily="18" charset="0"/>
              </a:rPr>
              <a:t>9</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Carlos González-Alayón</a:t>
            </a:r>
            <a:r>
              <a:rPr lang="en-US" sz="1800" baseline="30000" dirty="0">
                <a:effectLst/>
                <a:highlight>
                  <a:srgbClr val="FFFF00"/>
                </a:highlight>
                <a:latin typeface="Arial" panose="020B0604020202020204" pitchFamily="34" charset="0"/>
                <a:ea typeface="Times New Roman" panose="02020603050405020304" pitchFamily="18" charset="0"/>
              </a:rPr>
              <a:t>10</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Dhiraj Tripathi</a:t>
            </a:r>
            <a:r>
              <a:rPr lang="en-US" sz="1800" baseline="30000" dirty="0">
                <a:effectLst/>
                <a:highlight>
                  <a:srgbClr val="FFFF00"/>
                </a:highlight>
                <a:latin typeface="Arial" panose="020B0604020202020204" pitchFamily="34" charset="0"/>
                <a:ea typeface="Times New Roman" panose="02020603050405020304" pitchFamily="18" charset="0"/>
              </a:rPr>
              <a:t>11</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Jose Fortea</a:t>
            </a:r>
            <a:r>
              <a:rPr lang="en-US" sz="1800" baseline="30000" dirty="0">
                <a:effectLst/>
                <a:highlight>
                  <a:srgbClr val="FFFF00"/>
                </a:highlight>
                <a:latin typeface="Arial" panose="020B0604020202020204" pitchFamily="34" charset="0"/>
                <a:ea typeface="Times New Roman" panose="02020603050405020304" pitchFamily="18" charset="0"/>
              </a:rPr>
              <a:t>12</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Stefania Gioia</a:t>
            </a:r>
            <a:r>
              <a:rPr lang="en-US" sz="1800" baseline="30000" dirty="0">
                <a:effectLst/>
                <a:highlight>
                  <a:srgbClr val="FFFF00"/>
                </a:highlight>
                <a:latin typeface="Arial" panose="020B0604020202020204" pitchFamily="34" charset="0"/>
                <a:ea typeface="Times New Roman" panose="02020603050405020304" pitchFamily="18" charset="0"/>
              </a:rPr>
              <a:t>13</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Carmen Álvarez-Navascués</a:t>
            </a:r>
            <a:r>
              <a:rPr lang="en-US" sz="1800" baseline="30000" dirty="0">
                <a:effectLst/>
                <a:highlight>
                  <a:srgbClr val="FFFF00"/>
                </a:highlight>
                <a:latin typeface="Arial" panose="020B0604020202020204" pitchFamily="34" charset="0"/>
                <a:ea typeface="Times New Roman" panose="02020603050405020304" pitchFamily="18" charset="0"/>
              </a:rPr>
              <a:t>14</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Sarah Raevens</a:t>
            </a:r>
            <a:r>
              <a:rPr lang="en-US" sz="1800" baseline="30000" dirty="0">
                <a:effectLst/>
                <a:highlight>
                  <a:srgbClr val="FFFF00"/>
                </a:highlight>
                <a:latin typeface="Arial" panose="020B0604020202020204" pitchFamily="34" charset="0"/>
                <a:ea typeface="Times New Roman" panose="02020603050405020304" pitchFamily="18" charset="0"/>
              </a:rPr>
              <a:t>15</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Elba </a:t>
            </a:r>
            <a:r>
              <a:rPr lang="en-US" sz="1800" dirty="0" err="1">
                <a:effectLst/>
                <a:highlight>
                  <a:srgbClr val="FFFF00"/>
                </a:highlight>
                <a:latin typeface="Arial" panose="020B0604020202020204" pitchFamily="34" charset="0"/>
                <a:ea typeface="Times New Roman" panose="02020603050405020304" pitchFamily="18" charset="0"/>
              </a:rPr>
              <a:t>Llop</a:t>
            </a:r>
            <a:r>
              <a:rPr lang="en-US" sz="1800" dirty="0">
                <a:effectLst/>
                <a:highlight>
                  <a:srgbClr val="FFFF00"/>
                </a:highlight>
                <a:latin typeface="Arial" panose="020B0604020202020204" pitchFamily="34" charset="0"/>
                <a:ea typeface="Times New Roman" panose="02020603050405020304" pitchFamily="18" charset="0"/>
              </a:rPr>
              <a:t> Herrera</a:t>
            </a:r>
            <a:r>
              <a:rPr lang="en-US" sz="1800" baseline="30000" dirty="0">
                <a:effectLst/>
                <a:highlight>
                  <a:srgbClr val="FFFF00"/>
                </a:highlight>
                <a:latin typeface="Arial" panose="020B0604020202020204" pitchFamily="34" charset="0"/>
                <a:ea typeface="Times New Roman" panose="02020603050405020304" pitchFamily="18" charset="0"/>
              </a:rPr>
              <a:t>16</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Adonis Protopapas</a:t>
            </a:r>
            <a:r>
              <a:rPr lang="en-US" sz="1800" baseline="30000" dirty="0">
                <a:effectLst/>
                <a:highlight>
                  <a:srgbClr val="FFFF00"/>
                </a:highlight>
                <a:latin typeface="Arial" panose="020B0604020202020204" pitchFamily="34" charset="0"/>
                <a:ea typeface="Times New Roman" panose="02020603050405020304" pitchFamily="18" charset="0"/>
              </a:rPr>
              <a:t>17</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Filipe </a:t>
            </a:r>
            <a:r>
              <a:rPr lang="en-US" sz="1800" dirty="0" err="1">
                <a:effectLst/>
                <a:highlight>
                  <a:srgbClr val="FFFF00"/>
                </a:highlight>
                <a:latin typeface="Arial" panose="020B0604020202020204" pitchFamily="34" charset="0"/>
                <a:ea typeface="Times New Roman" panose="02020603050405020304" pitchFamily="18" charset="0"/>
              </a:rPr>
              <a:t>Gaio</a:t>
            </a:r>
            <a:r>
              <a:rPr lang="en-US" sz="1800" dirty="0">
                <a:effectLst/>
                <a:highlight>
                  <a:srgbClr val="FFFF00"/>
                </a:highlight>
                <a:latin typeface="Arial" panose="020B0604020202020204" pitchFamily="34" charset="0"/>
                <a:ea typeface="Times New Roman" panose="02020603050405020304" pitchFamily="18" charset="0"/>
              </a:rPr>
              <a:t> Castro Nery</a:t>
            </a:r>
            <a:r>
              <a:rPr lang="en-US" sz="1800" baseline="30000" dirty="0">
                <a:effectLst/>
                <a:highlight>
                  <a:srgbClr val="FFFF00"/>
                </a:highlight>
                <a:latin typeface="Arial" panose="020B0604020202020204" pitchFamily="34" charset="0"/>
                <a:ea typeface="Times New Roman" panose="02020603050405020304" pitchFamily="18" charset="0"/>
              </a:rPr>
              <a:t>18</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Tomás Artaza</a:t>
            </a:r>
            <a:r>
              <a:rPr lang="en-US" sz="1800" baseline="30000" dirty="0">
                <a:effectLst/>
                <a:highlight>
                  <a:srgbClr val="FFFF00"/>
                </a:highlight>
                <a:latin typeface="Arial" panose="020B0604020202020204" pitchFamily="34" charset="0"/>
                <a:ea typeface="Times New Roman" panose="02020603050405020304" pitchFamily="18" charset="0"/>
              </a:rPr>
              <a:t>19</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Vincenzo La Mura</a:t>
            </a:r>
            <a:r>
              <a:rPr lang="en-US" sz="1800" baseline="30000" dirty="0">
                <a:effectLst/>
                <a:highlight>
                  <a:srgbClr val="FFFF00"/>
                </a:highlight>
                <a:latin typeface="Arial" panose="020B0604020202020204" pitchFamily="34" charset="0"/>
                <a:ea typeface="Times New Roman" panose="02020603050405020304" pitchFamily="18" charset="0"/>
              </a:rPr>
              <a:t>20</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Anna Baiges</a:t>
            </a:r>
            <a:r>
              <a:rPr lang="en-US" sz="1800" baseline="30000" dirty="0">
                <a:effectLst/>
                <a:highlight>
                  <a:srgbClr val="FFFF00"/>
                </a:highlight>
                <a:latin typeface="Arial" panose="020B0604020202020204" pitchFamily="34" charset="0"/>
                <a:ea typeface="Times New Roman" panose="02020603050405020304" pitchFamily="18" charset="0"/>
              </a:rPr>
              <a:t>1 21</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Isabelle Ollivier-Hourmand</a:t>
            </a:r>
            <a:r>
              <a:rPr lang="en-US" sz="1800" baseline="30000" dirty="0">
                <a:effectLst/>
                <a:highlight>
                  <a:srgbClr val="FFFF00"/>
                </a:highlight>
                <a:latin typeface="Arial" panose="020B0604020202020204" pitchFamily="34" charset="0"/>
                <a:ea typeface="Times New Roman" panose="02020603050405020304" pitchFamily="18" charset="0"/>
              </a:rPr>
              <a:t>22</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Anna Darnell</a:t>
            </a:r>
            <a:r>
              <a:rPr lang="en-US" sz="1800" baseline="30000" dirty="0">
                <a:effectLst/>
                <a:highlight>
                  <a:srgbClr val="FFFF00"/>
                </a:highlight>
                <a:latin typeface="Arial" panose="020B0604020202020204" pitchFamily="34" charset="0"/>
                <a:ea typeface="Times New Roman" panose="02020603050405020304" pitchFamily="18" charset="0"/>
              </a:rPr>
              <a:t>23</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Kamal Zekrini</a:t>
            </a:r>
            <a:r>
              <a:rPr lang="en-US" sz="1800" baseline="30000" dirty="0">
                <a:effectLst/>
                <a:highlight>
                  <a:srgbClr val="FFFF00"/>
                </a:highlight>
                <a:latin typeface="Arial" panose="020B0604020202020204" pitchFamily="34" charset="0"/>
                <a:ea typeface="Times New Roman" panose="02020603050405020304" pitchFamily="18" charset="0"/>
              </a:rPr>
              <a:t>2</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Ernest Belmonte</a:t>
            </a:r>
            <a:r>
              <a:rPr lang="en-US" sz="1800" baseline="30000" dirty="0">
                <a:effectLst/>
                <a:highlight>
                  <a:srgbClr val="FFFF00"/>
                </a:highlight>
                <a:latin typeface="Arial" panose="020B0604020202020204" pitchFamily="34" charset="0"/>
                <a:ea typeface="Times New Roman" panose="02020603050405020304" pitchFamily="18" charset="0"/>
              </a:rPr>
              <a:t>23</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Maria </a:t>
            </a:r>
            <a:r>
              <a:rPr lang="en-US" sz="1800" dirty="0" err="1">
                <a:effectLst/>
                <a:highlight>
                  <a:srgbClr val="FFFF00"/>
                </a:highlight>
                <a:latin typeface="Arial" panose="020B0604020202020204" pitchFamily="34" charset="0"/>
                <a:ea typeface="Times New Roman" panose="02020603050405020304" pitchFamily="18" charset="0"/>
              </a:rPr>
              <a:t>Ángeles</a:t>
            </a:r>
            <a:r>
              <a:rPr lang="en-US" sz="1800" dirty="0">
                <a:effectLst/>
                <a:highlight>
                  <a:srgbClr val="FFFF00"/>
                </a:highlight>
                <a:latin typeface="Arial" panose="020B0604020202020204" pitchFamily="34" charset="0"/>
                <a:ea typeface="Times New Roman" panose="02020603050405020304" pitchFamily="18" charset="0"/>
              </a:rPr>
              <a:t> García-Criado</a:t>
            </a:r>
            <a:r>
              <a:rPr lang="en-US" sz="1800" baseline="30000" dirty="0">
                <a:effectLst/>
                <a:highlight>
                  <a:srgbClr val="FFFF00"/>
                </a:highlight>
                <a:latin typeface="Arial" panose="020B0604020202020204" pitchFamily="34" charset="0"/>
                <a:ea typeface="Times New Roman" panose="02020603050405020304" pitchFamily="18" charset="0"/>
              </a:rPr>
              <a:t>23</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Fanny Turon</a:t>
            </a:r>
            <a:r>
              <a:rPr lang="en-US" sz="1800" baseline="30000" dirty="0">
                <a:effectLst/>
                <a:highlight>
                  <a:srgbClr val="FFFF00"/>
                </a:highlight>
                <a:latin typeface="Arial" panose="020B0604020202020204" pitchFamily="34" charset="0"/>
                <a:ea typeface="Times New Roman" panose="02020603050405020304" pitchFamily="18" charset="0"/>
              </a:rPr>
              <a:t>1 21</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Virginia Hernández-Gea</a:t>
            </a:r>
            <a:r>
              <a:rPr lang="en-US" sz="1800" baseline="30000" dirty="0">
                <a:effectLst/>
                <a:highlight>
                  <a:srgbClr val="FFFF00"/>
                </a:highlight>
                <a:latin typeface="Arial" panose="020B0604020202020204" pitchFamily="34" charset="0"/>
                <a:ea typeface="Times New Roman" panose="02020603050405020304" pitchFamily="18" charset="0"/>
              </a:rPr>
              <a:t>1 21</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Xavier Verhelst</a:t>
            </a:r>
            <a:r>
              <a:rPr lang="en-US" sz="1800" baseline="30000" dirty="0">
                <a:effectLst/>
                <a:highlight>
                  <a:srgbClr val="FFFF00"/>
                </a:highlight>
                <a:latin typeface="Arial" panose="020B0604020202020204" pitchFamily="34" charset="0"/>
                <a:ea typeface="Times New Roman" panose="02020603050405020304" pitchFamily="18" charset="0"/>
              </a:rPr>
              <a:t>15</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Oliviero Riggio</a:t>
            </a:r>
            <a:r>
              <a:rPr lang="en-US" sz="1800" baseline="30000" dirty="0">
                <a:effectLst/>
                <a:highlight>
                  <a:srgbClr val="FFFF00"/>
                </a:highlight>
                <a:latin typeface="Arial" panose="020B0604020202020204" pitchFamily="34" charset="0"/>
                <a:ea typeface="Times New Roman" panose="02020603050405020304" pitchFamily="18" charset="0"/>
              </a:rPr>
              <a:t>13</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Angela Puente</a:t>
            </a:r>
            <a:r>
              <a:rPr lang="en-US" sz="1800" baseline="30000" dirty="0">
                <a:effectLst/>
                <a:highlight>
                  <a:srgbClr val="FFFF00"/>
                </a:highlight>
                <a:latin typeface="Arial" panose="020B0604020202020204" pitchFamily="34" charset="0"/>
                <a:ea typeface="Times New Roman" panose="02020603050405020304" pitchFamily="18" charset="0"/>
              </a:rPr>
              <a:t>24</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Macarena Simón-Talero</a:t>
            </a:r>
            <a:r>
              <a:rPr lang="en-US" sz="1800" baseline="30000" dirty="0">
                <a:effectLst/>
                <a:highlight>
                  <a:srgbClr val="FFFF00"/>
                </a:highlight>
                <a:latin typeface="Arial" panose="020B0604020202020204" pitchFamily="34" charset="0"/>
                <a:ea typeface="Times New Roman" panose="02020603050405020304" pitchFamily="18" charset="0"/>
              </a:rPr>
              <a:t>8 21</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Luis Téllez</a:t>
            </a:r>
            <a:r>
              <a:rPr lang="en-US" sz="1800" baseline="30000" dirty="0">
                <a:effectLst/>
                <a:highlight>
                  <a:srgbClr val="FFFF00"/>
                </a:highlight>
                <a:latin typeface="Arial" panose="020B0604020202020204" pitchFamily="34" charset="0"/>
                <a:ea typeface="Times New Roman" panose="02020603050405020304" pitchFamily="18" charset="0"/>
              </a:rPr>
              <a:t>7 21</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Christophe Bureau</a:t>
            </a:r>
            <a:r>
              <a:rPr lang="en-US" sz="1800" baseline="30000" dirty="0">
                <a:effectLst/>
                <a:highlight>
                  <a:srgbClr val="FFFF00"/>
                </a:highlight>
                <a:latin typeface="Arial" panose="020B0604020202020204" pitchFamily="34" charset="0"/>
                <a:ea typeface="Times New Roman" panose="02020603050405020304" pitchFamily="18" charset="0"/>
              </a:rPr>
              <a:t>6</a:t>
            </a:r>
            <a:r>
              <a:rPr lang="en-US" sz="1800" dirty="0">
                <a:effectLst/>
                <a:highlight>
                  <a:srgbClr val="FFFF00"/>
                </a:highlight>
                <a:latin typeface="Arial" panose="020B0604020202020204" pitchFamily="34" charset="0"/>
                <a:ea typeface="Arial" panose="020B0604020202020204" pitchFamily="34" charset="0"/>
              </a:rPr>
              <a:t>, </a:t>
            </a:r>
            <a:r>
              <a:rPr lang="en-US" sz="1800" dirty="0" err="1">
                <a:effectLst/>
                <a:highlight>
                  <a:srgbClr val="FFFF00"/>
                </a:highlight>
                <a:latin typeface="Arial" panose="020B0604020202020204" pitchFamily="34" charset="0"/>
                <a:ea typeface="Times New Roman" panose="02020603050405020304" pitchFamily="18" charset="0"/>
              </a:rPr>
              <a:t>Edilmar</a:t>
            </a:r>
            <a:r>
              <a:rPr lang="en-US" sz="1800" dirty="0">
                <a:effectLst/>
                <a:highlight>
                  <a:srgbClr val="FFFF00"/>
                </a:highlight>
                <a:latin typeface="Arial" panose="020B0604020202020204" pitchFamily="34" charset="0"/>
                <a:ea typeface="Times New Roman" panose="02020603050405020304" pitchFamily="18" charset="0"/>
              </a:rPr>
              <a:t> Alvarado-Tapias</a:t>
            </a:r>
            <a:r>
              <a:rPr lang="en-US" sz="1800" baseline="30000" dirty="0">
                <a:effectLst/>
                <a:highlight>
                  <a:srgbClr val="FFFF00"/>
                </a:highlight>
                <a:latin typeface="Arial" panose="020B0604020202020204" pitchFamily="34" charset="0"/>
                <a:ea typeface="Times New Roman" panose="02020603050405020304" pitchFamily="18" charset="0"/>
              </a:rPr>
              <a:t>5 21</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María Pilar Ballester</a:t>
            </a:r>
            <a:r>
              <a:rPr lang="en-US" sz="1800" baseline="30000" dirty="0">
                <a:effectLst/>
                <a:highlight>
                  <a:srgbClr val="FFFF00"/>
                </a:highlight>
                <a:latin typeface="Arial" panose="020B0604020202020204" pitchFamily="34" charset="0"/>
                <a:ea typeface="Times New Roman" panose="02020603050405020304" pitchFamily="18" charset="0"/>
              </a:rPr>
              <a:t>3 25</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Pierre-Emmanuel Rautou</a:t>
            </a:r>
            <a:r>
              <a:rPr lang="en-US" sz="1800" baseline="30000" dirty="0">
                <a:effectLst/>
                <a:highlight>
                  <a:srgbClr val="FFFF00"/>
                </a:highlight>
                <a:latin typeface="Arial" panose="020B0604020202020204" pitchFamily="34" charset="0"/>
                <a:ea typeface="Times New Roman" panose="02020603050405020304" pitchFamily="18" charset="0"/>
              </a:rPr>
              <a:t>2</a:t>
            </a:r>
            <a:r>
              <a:rPr lang="en-US" sz="1800" dirty="0">
                <a:effectLst/>
                <a:highlight>
                  <a:srgbClr val="FFFF00"/>
                </a:highligh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Times New Roman" panose="02020603050405020304" pitchFamily="18" charset="0"/>
              </a:rPr>
              <a:t>Juan Carlos García-Pagán</a:t>
            </a:r>
            <a:r>
              <a:rPr lang="en-US" sz="1800" baseline="30000" dirty="0">
                <a:effectLst/>
                <a:highlight>
                  <a:srgbClr val="FFFF00"/>
                </a:highlight>
                <a:latin typeface="Arial" panose="020B0604020202020204" pitchFamily="34" charset="0"/>
                <a:ea typeface="Times New Roman" panose="02020603050405020304" pitchFamily="18" charset="0"/>
              </a:rPr>
              <a:t>1 21</a:t>
            </a:r>
            <a:endParaRPr lang="en-US" sz="1800" dirty="0">
              <a:effectLst/>
              <a:latin typeface="Times New Roman" panose="02020603050405020304" pitchFamily="18" charset="0"/>
              <a:ea typeface="Times New Roman" panose="02020603050405020304" pitchFamily="18" charset="0"/>
            </a:endParaRPr>
          </a:p>
          <a:p>
            <a:r>
              <a:rPr lang="en-US" sz="1800" i="1" baseline="30000" dirty="0">
                <a:effectLst/>
                <a:highlight>
                  <a:srgbClr val="FFFF00"/>
                </a:highlight>
                <a:latin typeface="Arial" panose="020B0604020202020204" pitchFamily="34" charset="0"/>
                <a:ea typeface="Times New Roman" panose="02020603050405020304" pitchFamily="18" charset="0"/>
              </a:rPr>
              <a:t>1</a:t>
            </a:r>
            <a:r>
              <a:rPr lang="en-US" sz="1800" i="1" dirty="0">
                <a:effectLst/>
                <a:highlight>
                  <a:srgbClr val="FFFF00"/>
                </a:highlight>
                <a:latin typeface="Arial" panose="020B0604020202020204" pitchFamily="34" charset="0"/>
                <a:ea typeface="Times New Roman" panose="02020603050405020304" pitchFamily="18" charset="0"/>
              </a:rPr>
              <a:t>Barcelona Hepatic Hemodynamic Laboratory, Liver Unit, Hospital </a:t>
            </a:r>
            <a:r>
              <a:rPr lang="en-US" sz="1800" i="1" dirty="0" err="1">
                <a:effectLst/>
                <a:highlight>
                  <a:srgbClr val="FFFF00"/>
                </a:highlight>
                <a:latin typeface="Arial" panose="020B0604020202020204" pitchFamily="34" charset="0"/>
                <a:ea typeface="Times New Roman" panose="02020603050405020304" pitchFamily="18" charset="0"/>
              </a:rPr>
              <a:t>Clínic</a:t>
            </a:r>
            <a:r>
              <a:rPr lang="en-US" sz="1800" i="1" dirty="0">
                <a:effectLst/>
                <a:highlight>
                  <a:srgbClr val="FFFF00"/>
                </a:highlight>
                <a:latin typeface="Arial" panose="020B0604020202020204" pitchFamily="34" charset="0"/>
                <a:ea typeface="Times New Roman" panose="02020603050405020304" pitchFamily="18" charset="0"/>
              </a:rPr>
              <a:t>, </a:t>
            </a:r>
            <a:r>
              <a:rPr lang="en-US" sz="1800" i="1" dirty="0" err="1">
                <a:effectLst/>
                <a:highlight>
                  <a:srgbClr val="FFFF00"/>
                </a:highlight>
                <a:latin typeface="Arial" panose="020B0604020202020204" pitchFamily="34" charset="0"/>
                <a:ea typeface="Times New Roman" panose="02020603050405020304" pitchFamily="18" charset="0"/>
              </a:rPr>
              <a:t>Institut</a:t>
            </a:r>
            <a:r>
              <a:rPr lang="en-US" sz="1800" i="1" dirty="0">
                <a:effectLst/>
                <a:highlight>
                  <a:srgbClr val="FFFF00"/>
                </a:highlight>
                <a:latin typeface="Arial" panose="020B0604020202020204" pitchFamily="34" charset="0"/>
                <a:ea typeface="Times New Roman" panose="02020603050405020304" pitchFamily="18" charset="0"/>
              </a:rPr>
              <a:t> </a:t>
            </a:r>
            <a:r>
              <a:rPr lang="en-US" sz="1800" i="1" dirty="0" err="1">
                <a:effectLst/>
                <a:highlight>
                  <a:srgbClr val="FFFF00"/>
                </a:highlight>
                <a:latin typeface="Arial" panose="020B0604020202020204" pitchFamily="34" charset="0"/>
                <a:ea typeface="Times New Roman" panose="02020603050405020304" pitchFamily="18" charset="0"/>
              </a:rPr>
              <a:t>d’Investigacions</a:t>
            </a:r>
            <a:r>
              <a:rPr lang="en-US" sz="1800" i="1" dirty="0">
                <a:effectLst/>
                <a:highlight>
                  <a:srgbClr val="FFFF00"/>
                </a:highlight>
                <a:latin typeface="Arial" panose="020B0604020202020204" pitchFamily="34" charset="0"/>
                <a:ea typeface="Times New Roman" panose="02020603050405020304" pitchFamily="18" charset="0"/>
              </a:rPr>
              <a:t> </a:t>
            </a:r>
            <a:r>
              <a:rPr lang="en-US" sz="1800" i="1" dirty="0" err="1">
                <a:effectLst/>
                <a:highlight>
                  <a:srgbClr val="FFFF00"/>
                </a:highlight>
                <a:latin typeface="Arial" panose="020B0604020202020204" pitchFamily="34" charset="0"/>
                <a:ea typeface="Times New Roman" panose="02020603050405020304" pitchFamily="18" charset="0"/>
              </a:rPr>
              <a:t>Biomèdiques</a:t>
            </a:r>
            <a:r>
              <a:rPr lang="en-US" sz="1800" i="1" dirty="0">
                <a:effectLst/>
                <a:highlight>
                  <a:srgbClr val="FFFF00"/>
                </a:highlight>
                <a:latin typeface="Arial" panose="020B0604020202020204" pitchFamily="34" charset="0"/>
                <a:ea typeface="Times New Roman" panose="02020603050405020304" pitchFamily="18" charset="0"/>
              </a:rPr>
              <a:t> August Pi </a:t>
            </a:r>
            <a:r>
              <a:rPr lang="en-US" sz="1800" i="1" dirty="0" err="1">
                <a:effectLst/>
                <a:highlight>
                  <a:srgbClr val="FFFF00"/>
                </a:highlight>
                <a:latin typeface="Arial" panose="020B0604020202020204" pitchFamily="34" charset="0"/>
                <a:ea typeface="Times New Roman" panose="02020603050405020304" pitchFamily="18" charset="0"/>
              </a:rPr>
              <a:t>i</a:t>
            </a:r>
            <a:r>
              <a:rPr lang="en-US" sz="1800" i="1" dirty="0">
                <a:effectLst/>
                <a:highlight>
                  <a:srgbClr val="FFFF00"/>
                </a:highlight>
                <a:latin typeface="Arial" panose="020B0604020202020204" pitchFamily="34" charset="0"/>
                <a:ea typeface="Times New Roman" panose="02020603050405020304" pitchFamily="18" charset="0"/>
              </a:rPr>
              <a:t> </a:t>
            </a:r>
            <a:r>
              <a:rPr lang="en-US" sz="1800" i="1" dirty="0" err="1">
                <a:effectLst/>
                <a:highlight>
                  <a:srgbClr val="FFFF00"/>
                </a:highlight>
                <a:latin typeface="Arial" panose="020B0604020202020204" pitchFamily="34" charset="0"/>
                <a:ea typeface="Times New Roman" panose="02020603050405020304" pitchFamily="18" charset="0"/>
              </a:rPr>
              <a:t>Sunyer</a:t>
            </a:r>
            <a:r>
              <a:rPr lang="en-US" sz="1800" i="1" dirty="0">
                <a:effectLst/>
                <a:highlight>
                  <a:srgbClr val="FFFF00"/>
                </a:highlight>
                <a:latin typeface="Arial" panose="020B0604020202020204" pitchFamily="34" charset="0"/>
                <a:ea typeface="Times New Roman" panose="02020603050405020304" pitchFamily="18" charset="0"/>
              </a:rPr>
              <a:t> (IDIBAPS), Health Care Provider of the European Reference Network on Rare Liver Disorders (ERN-Liver), University of Barcelona, Barcelona, Spain</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2</a:t>
            </a:r>
            <a:r>
              <a:rPr lang="en-US" sz="1800" i="1" dirty="0">
                <a:effectLst/>
                <a:highlight>
                  <a:srgbClr val="FFFF00"/>
                </a:highlight>
                <a:latin typeface="Arial" panose="020B0604020202020204" pitchFamily="34" charset="0"/>
                <a:ea typeface="Times New Roman" panose="02020603050405020304" pitchFamily="18" charset="0"/>
              </a:rPr>
              <a:t>Université de Paris, AP-HP, </a:t>
            </a:r>
            <a:r>
              <a:rPr lang="en-US" sz="1800" i="1" dirty="0" err="1">
                <a:effectLst/>
                <a:highlight>
                  <a:srgbClr val="FFFF00"/>
                </a:highlight>
                <a:latin typeface="Arial" panose="020B0604020202020204" pitchFamily="34" charset="0"/>
                <a:ea typeface="Times New Roman" panose="02020603050405020304" pitchFamily="18" charset="0"/>
              </a:rPr>
              <a:t>Hôpital</a:t>
            </a:r>
            <a:r>
              <a:rPr lang="en-US" sz="1800" i="1" dirty="0">
                <a:effectLst/>
                <a:highlight>
                  <a:srgbClr val="FFFF00"/>
                </a:highlight>
                <a:latin typeface="Arial" panose="020B0604020202020204" pitchFamily="34" charset="0"/>
                <a:ea typeface="Times New Roman" panose="02020603050405020304" pitchFamily="18" charset="0"/>
              </a:rPr>
              <a:t> Beaujon, Service </a:t>
            </a:r>
            <a:r>
              <a:rPr lang="en-US" sz="1800" i="1" dirty="0" err="1">
                <a:effectLst/>
                <a:highlight>
                  <a:srgbClr val="FFFF00"/>
                </a:highlight>
                <a:latin typeface="Arial" panose="020B0604020202020204" pitchFamily="34" charset="0"/>
                <a:ea typeface="Times New Roman" panose="02020603050405020304" pitchFamily="18" charset="0"/>
              </a:rPr>
              <a:t>d'Hépatologie</a:t>
            </a:r>
            <a:r>
              <a:rPr lang="en-US" sz="1800" i="1" dirty="0">
                <a:effectLst/>
                <a:highlight>
                  <a:srgbClr val="FFFF00"/>
                </a:highlight>
                <a:latin typeface="Arial" panose="020B0604020202020204" pitchFamily="34" charset="0"/>
                <a:ea typeface="Times New Roman" panose="02020603050405020304" pitchFamily="18" charset="0"/>
              </a:rPr>
              <a:t>, DMU DIGEST, Centre de </a:t>
            </a:r>
            <a:r>
              <a:rPr lang="en-US" sz="1800" i="1" dirty="0" err="1">
                <a:effectLst/>
                <a:highlight>
                  <a:srgbClr val="FFFF00"/>
                </a:highlight>
                <a:latin typeface="Arial" panose="020B0604020202020204" pitchFamily="34" charset="0"/>
                <a:ea typeface="Times New Roman" panose="02020603050405020304" pitchFamily="18" charset="0"/>
              </a:rPr>
              <a:t>Référence</a:t>
            </a:r>
            <a:r>
              <a:rPr lang="en-US" sz="1800" i="1" dirty="0">
                <a:effectLst/>
                <a:highlight>
                  <a:srgbClr val="FFFF00"/>
                </a:highlight>
                <a:latin typeface="Arial" panose="020B0604020202020204" pitchFamily="34" charset="0"/>
                <a:ea typeface="Times New Roman" panose="02020603050405020304" pitchFamily="18" charset="0"/>
              </a:rPr>
              <a:t> des Maladies </a:t>
            </a:r>
            <a:r>
              <a:rPr lang="en-US" sz="1800" i="1" dirty="0" err="1">
                <a:effectLst/>
                <a:highlight>
                  <a:srgbClr val="FFFF00"/>
                </a:highlight>
                <a:latin typeface="Arial" panose="020B0604020202020204" pitchFamily="34" charset="0"/>
                <a:ea typeface="Times New Roman" panose="02020603050405020304" pitchFamily="18" charset="0"/>
              </a:rPr>
              <a:t>Vasculaires</a:t>
            </a:r>
            <a:r>
              <a:rPr lang="en-US" sz="1800" i="1" dirty="0">
                <a:effectLst/>
                <a:highlight>
                  <a:srgbClr val="FFFF00"/>
                </a:highlight>
                <a:latin typeface="Arial" panose="020B0604020202020204" pitchFamily="34" charset="0"/>
                <a:ea typeface="Times New Roman" panose="02020603050405020304" pitchFamily="18" charset="0"/>
              </a:rPr>
              <a:t> du Foie, </a:t>
            </a:r>
            <a:r>
              <a:rPr lang="en-US" sz="1800" i="1" dirty="0" err="1">
                <a:effectLst/>
                <a:highlight>
                  <a:srgbClr val="FFFF00"/>
                </a:highlight>
                <a:latin typeface="Arial" panose="020B0604020202020204" pitchFamily="34" charset="0"/>
                <a:ea typeface="Times New Roman" panose="02020603050405020304" pitchFamily="18" charset="0"/>
              </a:rPr>
              <a:t>Filfoie</a:t>
            </a:r>
            <a:r>
              <a:rPr lang="en-US" sz="1800" i="1" dirty="0">
                <a:effectLst/>
                <a:highlight>
                  <a:srgbClr val="FFFF00"/>
                </a:highlight>
                <a:latin typeface="Arial" panose="020B0604020202020204" pitchFamily="34" charset="0"/>
                <a:ea typeface="Times New Roman" panose="02020603050405020304" pitchFamily="18" charset="0"/>
              </a:rPr>
              <a:t>, ERN-Rare Liver, Centre de recherche sur </a:t>
            </a:r>
            <a:r>
              <a:rPr lang="en-US" sz="1800" i="1" dirty="0" err="1">
                <a:effectLst/>
                <a:highlight>
                  <a:srgbClr val="FFFF00"/>
                </a:highlight>
                <a:latin typeface="Arial" panose="020B0604020202020204" pitchFamily="34" charset="0"/>
                <a:ea typeface="Times New Roman" panose="02020603050405020304" pitchFamily="18" charset="0"/>
              </a:rPr>
              <a:t>l'inflammation</a:t>
            </a:r>
            <a:r>
              <a:rPr lang="en-US" sz="1800" i="1" dirty="0">
                <a:effectLst/>
                <a:highlight>
                  <a:srgbClr val="FFFF00"/>
                </a:highlight>
                <a:latin typeface="Arial" panose="020B0604020202020204" pitchFamily="34" charset="0"/>
                <a:ea typeface="Times New Roman" panose="02020603050405020304" pitchFamily="18" charset="0"/>
              </a:rPr>
              <a:t>, Inserm, Paris, France</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3</a:t>
            </a:r>
            <a:r>
              <a:rPr lang="en-US" sz="1800" i="1" dirty="0">
                <a:effectLst/>
                <a:highlight>
                  <a:srgbClr val="FFFF00"/>
                </a:highlight>
                <a:latin typeface="Arial" panose="020B0604020202020204" pitchFamily="34" charset="0"/>
                <a:ea typeface="Times New Roman" panose="02020603050405020304" pitchFamily="18" charset="0"/>
              </a:rPr>
              <a:t>Servicio de Medicina </a:t>
            </a:r>
            <a:r>
              <a:rPr lang="en-US" sz="1800" i="1" dirty="0" err="1">
                <a:effectLst/>
                <a:highlight>
                  <a:srgbClr val="FFFF00"/>
                </a:highlight>
                <a:latin typeface="Arial" panose="020B0604020202020204" pitchFamily="34" charset="0"/>
                <a:ea typeface="Times New Roman" panose="02020603050405020304" pitchFamily="18" charset="0"/>
              </a:rPr>
              <a:t>Digestiva</a:t>
            </a:r>
            <a:r>
              <a:rPr lang="en-US" sz="1800" i="1" dirty="0">
                <a:effectLst/>
                <a:highlight>
                  <a:srgbClr val="FFFF00"/>
                </a:highlight>
                <a:latin typeface="Arial" panose="020B0604020202020204" pitchFamily="34" charset="0"/>
                <a:ea typeface="Times New Roman" panose="02020603050405020304" pitchFamily="18" charset="0"/>
              </a:rPr>
              <a:t>, Hospital </a:t>
            </a:r>
            <a:r>
              <a:rPr lang="en-US" sz="1800" i="1" dirty="0" err="1">
                <a:effectLst/>
                <a:highlight>
                  <a:srgbClr val="FFFF00"/>
                </a:highlight>
                <a:latin typeface="Arial" panose="020B0604020202020204" pitchFamily="34" charset="0"/>
                <a:ea typeface="Times New Roman" panose="02020603050405020304" pitchFamily="18" charset="0"/>
              </a:rPr>
              <a:t>Clínico</a:t>
            </a:r>
            <a:r>
              <a:rPr lang="en-US" sz="1800" i="1" dirty="0">
                <a:effectLst/>
                <a:highlight>
                  <a:srgbClr val="FFFF00"/>
                </a:highlight>
                <a:latin typeface="Arial" panose="020B0604020202020204" pitchFamily="34" charset="0"/>
                <a:ea typeface="Times New Roman" panose="02020603050405020304" pitchFamily="18" charset="0"/>
              </a:rPr>
              <a:t> Universitario de Valencia, Valencia, Spain</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4</a:t>
            </a:r>
            <a:r>
              <a:rPr lang="en-US" sz="1800" i="1" dirty="0">
                <a:effectLst/>
                <a:highlight>
                  <a:srgbClr val="FFFF00"/>
                </a:highlight>
                <a:latin typeface="Arial" panose="020B0604020202020204" pitchFamily="34" charset="0"/>
                <a:ea typeface="Times New Roman" panose="02020603050405020304" pitchFamily="18" charset="0"/>
              </a:rPr>
              <a:t>Hepatogastroenterology Unit, reference center for vascular liver diseases, </a:t>
            </a:r>
            <a:r>
              <a:rPr lang="en-US" sz="1800" i="1" dirty="0" err="1">
                <a:effectLst/>
                <a:highlight>
                  <a:srgbClr val="FFFF00"/>
                </a:highlight>
                <a:latin typeface="Arial" panose="020B0604020202020204" pitchFamily="34" charset="0"/>
                <a:ea typeface="Times New Roman" panose="02020603050405020304" pitchFamily="18" charset="0"/>
              </a:rPr>
              <a:t>Filfoie</a:t>
            </a:r>
            <a:r>
              <a:rPr lang="en-US" sz="1800" i="1" dirty="0">
                <a:effectLst/>
                <a:highlight>
                  <a:srgbClr val="FFFF00"/>
                </a:highlight>
                <a:latin typeface="Arial" panose="020B0604020202020204" pitchFamily="34" charset="0"/>
                <a:ea typeface="Times New Roman" panose="02020603050405020304" pitchFamily="18" charset="0"/>
              </a:rPr>
              <a:t>, ERN-Rare Liver, Tours University Hospital, Tours, France</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5</a:t>
            </a:r>
            <a:r>
              <a:rPr lang="en-US" sz="1800" i="1" dirty="0">
                <a:effectLst/>
                <a:highlight>
                  <a:srgbClr val="FFFF00"/>
                </a:highlight>
                <a:latin typeface="Arial" panose="020B0604020202020204" pitchFamily="34" charset="0"/>
                <a:ea typeface="Times New Roman" panose="02020603050405020304" pitchFamily="18" charset="0"/>
              </a:rPr>
              <a:t>Department of Hepatology, Hospital Santa Creu </a:t>
            </a:r>
            <a:r>
              <a:rPr lang="en-US" sz="1800" i="1" dirty="0" err="1">
                <a:effectLst/>
                <a:highlight>
                  <a:srgbClr val="FFFF00"/>
                </a:highlight>
                <a:latin typeface="Arial" panose="020B0604020202020204" pitchFamily="34" charset="0"/>
                <a:ea typeface="Times New Roman" panose="02020603050405020304" pitchFamily="18" charset="0"/>
              </a:rPr>
              <a:t>i</a:t>
            </a:r>
            <a:r>
              <a:rPr lang="en-US" sz="1800" i="1" dirty="0">
                <a:effectLst/>
                <a:highlight>
                  <a:srgbClr val="FFFF00"/>
                </a:highlight>
                <a:latin typeface="Arial" panose="020B0604020202020204" pitchFamily="34" charset="0"/>
                <a:ea typeface="Times New Roman" panose="02020603050405020304" pitchFamily="18" charset="0"/>
              </a:rPr>
              <a:t> Sant Pau, Barcelona, Spain. Instituto de </a:t>
            </a:r>
            <a:r>
              <a:rPr lang="en-US" sz="1800" i="1" dirty="0" err="1">
                <a:effectLst/>
                <a:highlight>
                  <a:srgbClr val="FFFF00"/>
                </a:highlight>
                <a:latin typeface="Arial" panose="020B0604020202020204" pitchFamily="34" charset="0"/>
                <a:ea typeface="Times New Roman" panose="02020603050405020304" pitchFamily="18" charset="0"/>
              </a:rPr>
              <a:t>recerca</a:t>
            </a:r>
            <a:r>
              <a:rPr lang="en-US" sz="1800" i="1" dirty="0">
                <a:effectLst/>
                <a:highlight>
                  <a:srgbClr val="FFFF00"/>
                </a:highlight>
                <a:latin typeface="Arial" panose="020B0604020202020204" pitchFamily="34" charset="0"/>
                <a:ea typeface="Times New Roman" panose="02020603050405020304" pitchFamily="18" charset="0"/>
              </a:rPr>
              <a:t>-HSCSP. Autonomous University of Barcelona (UAB), Department of Medicine, Barcelona, Spain</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6</a:t>
            </a:r>
            <a:r>
              <a:rPr lang="en-US" sz="1800" i="1" dirty="0">
                <a:effectLst/>
                <a:highlight>
                  <a:srgbClr val="FFFF00"/>
                </a:highlight>
                <a:latin typeface="Arial" panose="020B0604020202020204" pitchFamily="34" charset="0"/>
                <a:ea typeface="Times New Roman" panose="02020603050405020304" pitchFamily="18" charset="0"/>
              </a:rPr>
              <a:t>Service </a:t>
            </a:r>
            <a:r>
              <a:rPr lang="en-US" sz="1800" i="1" dirty="0" err="1">
                <a:effectLst/>
                <a:highlight>
                  <a:srgbClr val="FFFF00"/>
                </a:highlight>
                <a:latin typeface="Arial" panose="020B0604020202020204" pitchFamily="34" charset="0"/>
                <a:ea typeface="Times New Roman" panose="02020603050405020304" pitchFamily="18" charset="0"/>
              </a:rPr>
              <a:t>d’Hépatologie</a:t>
            </a:r>
            <a:r>
              <a:rPr lang="en-US" sz="1800" i="1" dirty="0">
                <a:effectLst/>
                <a:highlight>
                  <a:srgbClr val="FFFF00"/>
                </a:highlight>
                <a:latin typeface="Arial" panose="020B0604020202020204" pitchFamily="34" charset="0"/>
                <a:ea typeface="Times New Roman" panose="02020603050405020304" pitchFamily="18" charset="0"/>
              </a:rPr>
              <a:t> </a:t>
            </a:r>
            <a:r>
              <a:rPr lang="en-US" sz="1800" i="1" dirty="0" err="1">
                <a:effectLst/>
                <a:highlight>
                  <a:srgbClr val="FFFF00"/>
                </a:highlight>
                <a:latin typeface="Arial" panose="020B0604020202020204" pitchFamily="34" charset="0"/>
                <a:ea typeface="Times New Roman" panose="02020603050405020304" pitchFamily="18" charset="0"/>
              </a:rPr>
              <a:t>Hôpital</a:t>
            </a:r>
            <a:r>
              <a:rPr lang="en-US" sz="1800" i="1" dirty="0">
                <a:effectLst/>
                <a:highlight>
                  <a:srgbClr val="FFFF00"/>
                </a:highlight>
                <a:latin typeface="Arial" panose="020B0604020202020204" pitchFamily="34" charset="0"/>
                <a:ea typeface="Times New Roman" panose="02020603050405020304" pitchFamily="18" charset="0"/>
              </a:rPr>
              <a:t> </a:t>
            </a:r>
            <a:r>
              <a:rPr lang="en-US" sz="1800" i="1" dirty="0" err="1">
                <a:effectLst/>
                <a:highlight>
                  <a:srgbClr val="FFFF00"/>
                </a:highlight>
                <a:latin typeface="Arial" panose="020B0604020202020204" pitchFamily="34" charset="0"/>
                <a:ea typeface="Times New Roman" panose="02020603050405020304" pitchFamily="18" charset="0"/>
              </a:rPr>
              <a:t>Rangueil</a:t>
            </a:r>
            <a:r>
              <a:rPr lang="en-US" sz="1800" i="1" dirty="0">
                <a:effectLst/>
                <a:highlight>
                  <a:srgbClr val="FFFF00"/>
                </a:highlight>
                <a:latin typeface="Arial" panose="020B0604020202020204" pitchFamily="34" charset="0"/>
                <a:ea typeface="Times New Roman" panose="02020603050405020304" pitchFamily="18" charset="0"/>
              </a:rPr>
              <a:t> CHU Toulouse 1 et Université Paul Sabatier Toulouse 3, Toulouse, France</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7</a:t>
            </a:r>
            <a:r>
              <a:rPr lang="en-US" sz="1800" i="1" dirty="0">
                <a:effectLst/>
                <a:highlight>
                  <a:srgbClr val="FFFF00"/>
                </a:highlight>
                <a:latin typeface="Arial" panose="020B0604020202020204" pitchFamily="34" charset="0"/>
                <a:ea typeface="Times New Roman" panose="02020603050405020304" pitchFamily="18" charset="0"/>
              </a:rPr>
              <a:t>Department of gastroenterology and hepatology, Hospital Universitario </a:t>
            </a:r>
            <a:r>
              <a:rPr lang="en-US" sz="1800" i="1" dirty="0" err="1">
                <a:effectLst/>
                <a:highlight>
                  <a:srgbClr val="FFFF00"/>
                </a:highlight>
                <a:latin typeface="Arial" panose="020B0604020202020204" pitchFamily="34" charset="0"/>
                <a:ea typeface="Times New Roman" panose="02020603050405020304" pitchFamily="18" charset="0"/>
              </a:rPr>
              <a:t>Ramón</a:t>
            </a:r>
            <a:r>
              <a:rPr lang="en-US" sz="1800" i="1" dirty="0">
                <a:effectLst/>
                <a:highlight>
                  <a:srgbClr val="FFFF00"/>
                </a:highlight>
                <a:latin typeface="Arial" panose="020B0604020202020204" pitchFamily="34" charset="0"/>
                <a:ea typeface="Times New Roman" panose="02020603050405020304" pitchFamily="18" charset="0"/>
              </a:rPr>
              <a:t> y Cajal, Instituto </a:t>
            </a:r>
            <a:r>
              <a:rPr lang="en-US" sz="1800" i="1" dirty="0" err="1">
                <a:effectLst/>
                <a:highlight>
                  <a:srgbClr val="FFFF00"/>
                </a:highlight>
                <a:latin typeface="Arial" panose="020B0604020202020204" pitchFamily="34" charset="0"/>
                <a:ea typeface="Times New Roman" panose="02020603050405020304" pitchFamily="18" charset="0"/>
              </a:rPr>
              <a:t>Ramón</a:t>
            </a:r>
            <a:r>
              <a:rPr lang="en-US" sz="1800" i="1" dirty="0">
                <a:effectLst/>
                <a:highlight>
                  <a:srgbClr val="FFFF00"/>
                </a:highlight>
                <a:latin typeface="Arial" panose="020B0604020202020204" pitchFamily="34" charset="0"/>
                <a:ea typeface="Times New Roman" panose="02020603050405020304" pitchFamily="18" charset="0"/>
              </a:rPr>
              <a:t> y Cajal de </a:t>
            </a:r>
            <a:r>
              <a:rPr lang="en-US" sz="1800" i="1" dirty="0" err="1">
                <a:effectLst/>
                <a:highlight>
                  <a:srgbClr val="FFFF00"/>
                </a:highlight>
                <a:latin typeface="Arial" panose="020B0604020202020204" pitchFamily="34" charset="0"/>
                <a:ea typeface="Times New Roman" panose="02020603050405020304" pitchFamily="18" charset="0"/>
              </a:rPr>
              <a:t>Investigación</a:t>
            </a:r>
            <a:r>
              <a:rPr lang="en-US" sz="1800" i="1" dirty="0">
                <a:effectLst/>
                <a:highlight>
                  <a:srgbClr val="FFFF00"/>
                </a:highlight>
                <a:latin typeface="Arial" panose="020B0604020202020204" pitchFamily="34" charset="0"/>
                <a:ea typeface="Times New Roman" panose="02020603050405020304" pitchFamily="18" charset="0"/>
              </a:rPr>
              <a:t> Sanitaria (IRYCIS), Universidad de Alcalá, Madrid, Spain</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8</a:t>
            </a:r>
            <a:r>
              <a:rPr lang="en-US" sz="1800" i="1" dirty="0">
                <a:effectLst/>
                <a:highlight>
                  <a:srgbClr val="FFFF00"/>
                </a:highlight>
                <a:latin typeface="Arial" panose="020B0604020202020204" pitchFamily="34" charset="0"/>
                <a:ea typeface="Times New Roman" panose="02020603050405020304" pitchFamily="18" charset="0"/>
              </a:rPr>
              <a:t>Liver Unit, Department of Internal Medicine, Hospital </a:t>
            </a:r>
            <a:r>
              <a:rPr lang="en-US" sz="1800" i="1" dirty="0" err="1">
                <a:effectLst/>
                <a:highlight>
                  <a:srgbClr val="FFFF00"/>
                </a:highlight>
                <a:latin typeface="Arial" panose="020B0604020202020204" pitchFamily="34" charset="0"/>
                <a:ea typeface="Times New Roman" panose="02020603050405020304" pitchFamily="18" charset="0"/>
              </a:rPr>
              <a:t>Universitari</a:t>
            </a:r>
            <a:r>
              <a:rPr lang="en-US" sz="1800" i="1" dirty="0">
                <a:effectLst/>
                <a:highlight>
                  <a:srgbClr val="FFFF00"/>
                </a:highlight>
                <a:latin typeface="Arial" panose="020B0604020202020204" pitchFamily="34" charset="0"/>
                <a:ea typeface="Times New Roman" panose="02020603050405020304" pitchFamily="18" charset="0"/>
              </a:rPr>
              <a:t> Vall </a:t>
            </a:r>
            <a:r>
              <a:rPr lang="en-US" sz="1800" i="1" dirty="0" err="1">
                <a:effectLst/>
                <a:highlight>
                  <a:srgbClr val="FFFF00"/>
                </a:highlight>
                <a:latin typeface="Arial" panose="020B0604020202020204" pitchFamily="34" charset="0"/>
                <a:ea typeface="Times New Roman" panose="02020603050405020304" pitchFamily="18" charset="0"/>
              </a:rPr>
              <a:t>d’Hebrón</a:t>
            </a:r>
            <a:r>
              <a:rPr lang="en-US" sz="1800" i="1" dirty="0">
                <a:effectLst/>
                <a:highlight>
                  <a:srgbClr val="FFFF00"/>
                </a:highlight>
                <a:latin typeface="Arial" panose="020B0604020202020204" pitchFamily="34" charset="0"/>
                <a:ea typeface="Times New Roman" panose="02020603050405020304" pitchFamily="18" charset="0"/>
              </a:rPr>
              <a:t>, Barcelona, Spain</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9</a:t>
            </a:r>
            <a:r>
              <a:rPr lang="en-US" sz="1800" i="1" dirty="0">
                <a:effectLst/>
                <a:highlight>
                  <a:srgbClr val="FFFF00"/>
                </a:highlight>
                <a:latin typeface="Arial" panose="020B0604020202020204" pitchFamily="34" charset="0"/>
                <a:ea typeface="Times New Roman" panose="02020603050405020304" pitchFamily="18" charset="0"/>
              </a:rPr>
              <a:t>Department of Medicine B, University Hospital Muenster, Muenster, Germany</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10</a:t>
            </a:r>
            <a:r>
              <a:rPr lang="en-US" sz="1800" i="1" dirty="0">
                <a:effectLst/>
                <a:highlight>
                  <a:srgbClr val="FFFF00"/>
                </a:highlight>
                <a:latin typeface="Arial" panose="020B0604020202020204" pitchFamily="34" charset="0"/>
                <a:ea typeface="Times New Roman" panose="02020603050405020304" pitchFamily="18" charset="0"/>
              </a:rPr>
              <a:t>Department of gastroenterology and hepatology, Hospital Universitario de Canarias, Tenerife, Spain</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11</a:t>
            </a:r>
            <a:r>
              <a:rPr lang="en-US" sz="1800" i="1" dirty="0">
                <a:effectLst/>
                <a:highlight>
                  <a:srgbClr val="FFFF00"/>
                </a:highlight>
                <a:latin typeface="Arial" panose="020B0604020202020204" pitchFamily="34" charset="0"/>
                <a:ea typeface="Times New Roman" panose="02020603050405020304" pitchFamily="18" charset="0"/>
              </a:rPr>
              <a:t>Liver Unit, Queen Elizabeth Hospital, University Hospitals Birmingham. Institute of immunology and immunotherapy, medical and dental sciences, University of Birmingham., Birmingham, United Kingdom</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12</a:t>
            </a:r>
            <a:r>
              <a:rPr lang="en-US" sz="1800" i="1" dirty="0">
                <a:effectLst/>
                <a:highlight>
                  <a:srgbClr val="FFFF00"/>
                </a:highlight>
                <a:latin typeface="Arial" panose="020B0604020202020204" pitchFamily="34" charset="0"/>
                <a:ea typeface="Times New Roman" panose="02020603050405020304" pitchFamily="18" charset="0"/>
              </a:rPr>
              <a:t>Gastroenterology and Hepatology Department, Clinical and Translational Research in Digestive Diseases, </a:t>
            </a:r>
            <a:r>
              <a:rPr lang="en-US" sz="1800" i="1" dirty="0" err="1">
                <a:effectLst/>
                <a:highlight>
                  <a:srgbClr val="FFFF00"/>
                </a:highlight>
                <a:latin typeface="Arial" panose="020B0604020202020204" pitchFamily="34" charset="0"/>
                <a:ea typeface="Times New Roman" panose="02020603050405020304" pitchFamily="18" charset="0"/>
              </a:rPr>
              <a:t>Valdecilla</a:t>
            </a:r>
            <a:r>
              <a:rPr lang="en-US" sz="1800" i="1" dirty="0">
                <a:effectLst/>
                <a:highlight>
                  <a:srgbClr val="FFFF00"/>
                </a:highlight>
                <a:latin typeface="Arial" panose="020B0604020202020204" pitchFamily="34" charset="0"/>
                <a:ea typeface="Times New Roman" panose="02020603050405020304" pitchFamily="18" charset="0"/>
              </a:rPr>
              <a:t> Research Institute (IDIVAL), Marqués de </a:t>
            </a:r>
            <a:r>
              <a:rPr lang="en-US" sz="1800" i="1" dirty="0" err="1">
                <a:effectLst/>
                <a:highlight>
                  <a:srgbClr val="FFFF00"/>
                </a:highlight>
                <a:latin typeface="Arial" panose="020B0604020202020204" pitchFamily="34" charset="0"/>
                <a:ea typeface="Times New Roman" panose="02020603050405020304" pitchFamily="18" charset="0"/>
              </a:rPr>
              <a:t>Valdecilla</a:t>
            </a:r>
            <a:r>
              <a:rPr lang="en-US" sz="1800" i="1" dirty="0">
                <a:effectLst/>
                <a:highlight>
                  <a:srgbClr val="FFFF00"/>
                </a:highlight>
                <a:latin typeface="Arial" panose="020B0604020202020204" pitchFamily="34" charset="0"/>
                <a:ea typeface="Times New Roman" panose="02020603050405020304" pitchFamily="18" charset="0"/>
              </a:rPr>
              <a:t> University Hospital., Santander, Spain</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13</a:t>
            </a:r>
            <a:r>
              <a:rPr lang="en-US" sz="1800" i="1" dirty="0">
                <a:effectLst/>
                <a:highlight>
                  <a:srgbClr val="FFFF00"/>
                </a:highlight>
                <a:latin typeface="Arial" panose="020B0604020202020204" pitchFamily="34" charset="0"/>
                <a:ea typeface="Times New Roman" panose="02020603050405020304" pitchFamily="18" charset="0"/>
              </a:rPr>
              <a:t>Department of translational and precision medicine, Sapienza University of Rome, Rome, Italy</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14</a:t>
            </a:r>
            <a:r>
              <a:rPr lang="en-US" sz="1800" i="1" dirty="0">
                <a:effectLst/>
                <a:highlight>
                  <a:srgbClr val="FFFF00"/>
                </a:highlight>
                <a:latin typeface="Arial" panose="020B0604020202020204" pitchFamily="34" charset="0"/>
                <a:ea typeface="Times New Roman" panose="02020603050405020304" pitchFamily="18" charset="0"/>
              </a:rPr>
              <a:t>Hepatology Unit. Gastroenterology Department. Hospital Universo Central de Asturias, Oviedo, Spain</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15</a:t>
            </a:r>
            <a:r>
              <a:rPr lang="en-US" sz="1800" i="1" dirty="0">
                <a:effectLst/>
                <a:highlight>
                  <a:srgbClr val="FFFF00"/>
                </a:highlight>
                <a:latin typeface="Arial" panose="020B0604020202020204" pitchFamily="34" charset="0"/>
                <a:ea typeface="Times New Roman" panose="02020603050405020304" pitchFamily="18" charset="0"/>
              </a:rPr>
              <a:t>Department of gastroenterology and hepatology, Ghent University Hospital, Ghent, Belgium</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16</a:t>
            </a:r>
            <a:r>
              <a:rPr lang="en-US" sz="1800" i="1" dirty="0">
                <a:effectLst/>
                <a:highlight>
                  <a:srgbClr val="FFFF00"/>
                </a:highlight>
                <a:latin typeface="Arial" panose="020B0604020202020204" pitchFamily="34" charset="0"/>
                <a:ea typeface="Times New Roman" panose="02020603050405020304" pitchFamily="18" charset="0"/>
              </a:rPr>
              <a:t>Department of gastroenterology and hepatology, Hospital Universitario Puerta del Hierro, Majadahonda, Spain</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17</a:t>
            </a:r>
            <a:r>
              <a:rPr lang="en-US" sz="1800" i="1" dirty="0">
                <a:effectLst/>
                <a:highlight>
                  <a:srgbClr val="FFFF00"/>
                </a:highlight>
                <a:latin typeface="Arial" panose="020B0604020202020204" pitchFamily="34" charset="0"/>
                <a:ea typeface="Times New Roman" panose="02020603050405020304" pitchFamily="18" charset="0"/>
              </a:rPr>
              <a:t>First Propaedeutic Department of Internal Medicine, Aristotle University of Thessaloniki, AHEPA University Hospital, Thessaloniki, Greece</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18</a:t>
            </a:r>
            <a:r>
              <a:rPr lang="en-US" sz="1800" i="1" dirty="0">
                <a:effectLst/>
                <a:highlight>
                  <a:srgbClr val="FFFF00"/>
                </a:highlight>
                <a:latin typeface="Arial" panose="020B0604020202020204" pitchFamily="34" charset="0"/>
                <a:ea typeface="Times New Roman" panose="02020603050405020304" pitchFamily="18" charset="0"/>
              </a:rPr>
              <a:t>Immuno-Physiology and Pharmacology Department, School of Medicine and Biomedical Sciences, University of Porto, Porto, Portugal</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19</a:t>
            </a:r>
            <a:r>
              <a:rPr lang="en-US" sz="1800" i="1" dirty="0">
                <a:effectLst/>
                <a:highlight>
                  <a:srgbClr val="FFFF00"/>
                </a:highlight>
                <a:latin typeface="Arial" panose="020B0604020202020204" pitchFamily="34" charset="0"/>
                <a:ea typeface="Times New Roman" panose="02020603050405020304" pitchFamily="18" charset="0"/>
              </a:rPr>
              <a:t>Department of gastroenterology and hepatology, Hospital Universitario de Toledo, Universidad de Castilla la Mancha., Toledo, Spain</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20</a:t>
            </a:r>
            <a:r>
              <a:rPr lang="en-US" sz="1800" i="1" dirty="0">
                <a:effectLst/>
                <a:highlight>
                  <a:srgbClr val="FFFF00"/>
                </a:highlight>
                <a:latin typeface="Arial" panose="020B0604020202020204" pitchFamily="34" charset="0"/>
                <a:ea typeface="Times New Roman" panose="02020603050405020304" pitchFamily="18" charset="0"/>
              </a:rPr>
              <a:t>Fondazione </a:t>
            </a:r>
            <a:r>
              <a:rPr lang="en-US" sz="1800" i="1" dirty="0" err="1">
                <a:effectLst/>
                <a:highlight>
                  <a:srgbClr val="FFFF00"/>
                </a:highlight>
                <a:latin typeface="Arial" panose="020B0604020202020204" pitchFamily="34" charset="0"/>
                <a:ea typeface="Times New Roman" panose="02020603050405020304" pitchFamily="18" charset="0"/>
              </a:rPr>
              <a:t>Istituto</a:t>
            </a:r>
            <a:r>
              <a:rPr lang="en-US" sz="1800" i="1" dirty="0">
                <a:effectLst/>
                <a:highlight>
                  <a:srgbClr val="FFFF00"/>
                </a:highlight>
                <a:latin typeface="Arial" panose="020B0604020202020204" pitchFamily="34" charset="0"/>
                <a:ea typeface="Times New Roman" panose="02020603050405020304" pitchFamily="18" charset="0"/>
              </a:rPr>
              <a:t> </a:t>
            </a:r>
            <a:r>
              <a:rPr lang="en-US" sz="1800" i="1" dirty="0" err="1">
                <a:effectLst/>
                <a:highlight>
                  <a:srgbClr val="FFFF00"/>
                </a:highlight>
                <a:latin typeface="Arial" panose="020B0604020202020204" pitchFamily="34" charset="0"/>
                <a:ea typeface="Times New Roman" panose="02020603050405020304" pitchFamily="18" charset="0"/>
              </a:rPr>
              <a:t>Ricovero</a:t>
            </a:r>
            <a:r>
              <a:rPr lang="en-US" sz="1800" i="1" dirty="0">
                <a:effectLst/>
                <a:highlight>
                  <a:srgbClr val="FFFF00"/>
                </a:highlight>
                <a:latin typeface="Arial" panose="020B0604020202020204" pitchFamily="34" charset="0"/>
                <a:ea typeface="Times New Roman" panose="02020603050405020304" pitchFamily="18" charset="0"/>
              </a:rPr>
              <a:t> e Cura a Carattere </a:t>
            </a:r>
            <a:r>
              <a:rPr lang="en-US" sz="1800" i="1" dirty="0" err="1">
                <a:effectLst/>
                <a:highlight>
                  <a:srgbClr val="FFFF00"/>
                </a:highlight>
                <a:latin typeface="Arial" panose="020B0604020202020204" pitchFamily="34" charset="0"/>
                <a:ea typeface="Times New Roman" panose="02020603050405020304" pitchFamily="18" charset="0"/>
              </a:rPr>
              <a:t>Scientifico</a:t>
            </a:r>
            <a:r>
              <a:rPr lang="en-US" sz="1800" i="1" dirty="0">
                <a:effectLst/>
                <a:highlight>
                  <a:srgbClr val="FFFF00"/>
                </a:highlight>
                <a:latin typeface="Arial" panose="020B0604020202020204" pitchFamily="34" charset="0"/>
                <a:ea typeface="Times New Roman" panose="02020603050405020304" pitchFamily="18" charset="0"/>
              </a:rPr>
              <a:t> (I.R.C.C.S.) Ca' </a:t>
            </a:r>
            <a:r>
              <a:rPr lang="en-US" sz="1800" i="1" dirty="0" err="1">
                <a:effectLst/>
                <a:highlight>
                  <a:srgbClr val="FFFF00"/>
                </a:highlight>
                <a:latin typeface="Arial" panose="020B0604020202020204" pitchFamily="34" charset="0"/>
                <a:ea typeface="Times New Roman" panose="02020603050405020304" pitchFamily="18" charset="0"/>
              </a:rPr>
              <a:t>Granda</a:t>
            </a:r>
            <a:r>
              <a:rPr lang="en-US" sz="1800" i="1" dirty="0">
                <a:effectLst/>
                <a:highlight>
                  <a:srgbClr val="FFFF00"/>
                </a:highlight>
                <a:latin typeface="Arial" panose="020B0604020202020204" pitchFamily="34" charset="0"/>
                <a:ea typeface="Times New Roman" panose="02020603050405020304" pitchFamily="18" charset="0"/>
              </a:rPr>
              <a:t>, Ospedale Maggiore </a:t>
            </a:r>
            <a:r>
              <a:rPr lang="en-US" sz="1800" i="1" dirty="0" err="1">
                <a:effectLst/>
                <a:highlight>
                  <a:srgbClr val="FFFF00"/>
                </a:highlight>
                <a:latin typeface="Arial" panose="020B0604020202020204" pitchFamily="34" charset="0"/>
                <a:ea typeface="Times New Roman" panose="02020603050405020304" pitchFamily="18" charset="0"/>
              </a:rPr>
              <a:t>Policlinico</a:t>
            </a:r>
            <a:r>
              <a:rPr lang="en-US" sz="1800" i="1" dirty="0">
                <a:effectLst/>
                <a:highlight>
                  <a:srgbClr val="FFFF00"/>
                </a:highlight>
                <a:latin typeface="Arial" panose="020B0604020202020204" pitchFamily="34" charset="0"/>
                <a:ea typeface="Times New Roman" panose="02020603050405020304" pitchFamily="18" charset="0"/>
              </a:rPr>
              <a:t>, Angelo Bianchi Bonomi and Thrombosis Center; Department of Pathophysiology and Transplantation (DEPT), University of Milan, Milan, Italy</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21</a:t>
            </a:r>
            <a:r>
              <a:rPr lang="en-US" sz="1800" i="1" dirty="0">
                <a:effectLst/>
                <a:highlight>
                  <a:srgbClr val="FFFF00"/>
                </a:highlight>
                <a:latin typeface="Arial" panose="020B0604020202020204" pitchFamily="34" charset="0"/>
                <a:ea typeface="Times New Roman" panose="02020603050405020304" pitchFamily="18" charset="0"/>
              </a:rPr>
              <a:t>Centro de </a:t>
            </a:r>
            <a:r>
              <a:rPr lang="en-US" sz="1800" i="1" dirty="0" err="1">
                <a:effectLst/>
                <a:highlight>
                  <a:srgbClr val="FFFF00"/>
                </a:highlight>
                <a:latin typeface="Arial" panose="020B0604020202020204" pitchFamily="34" charset="0"/>
                <a:ea typeface="Times New Roman" panose="02020603050405020304" pitchFamily="18" charset="0"/>
              </a:rPr>
              <a:t>Investigación</a:t>
            </a:r>
            <a:r>
              <a:rPr lang="en-US" sz="1800" i="1" dirty="0">
                <a:effectLst/>
                <a:highlight>
                  <a:srgbClr val="FFFF00"/>
                </a:highlight>
                <a:latin typeface="Arial" panose="020B0604020202020204" pitchFamily="34" charset="0"/>
                <a:ea typeface="Times New Roman" panose="02020603050405020304" pitchFamily="18" charset="0"/>
              </a:rPr>
              <a:t> </a:t>
            </a:r>
            <a:r>
              <a:rPr lang="en-US" sz="1800" i="1" dirty="0" err="1">
                <a:effectLst/>
                <a:highlight>
                  <a:srgbClr val="FFFF00"/>
                </a:highlight>
                <a:latin typeface="Arial" panose="020B0604020202020204" pitchFamily="34" charset="0"/>
                <a:ea typeface="Times New Roman" panose="02020603050405020304" pitchFamily="18" charset="0"/>
              </a:rPr>
              <a:t>Biomédica</a:t>
            </a:r>
            <a:r>
              <a:rPr lang="en-US" sz="1800" i="1" dirty="0">
                <a:effectLst/>
                <a:highlight>
                  <a:srgbClr val="FFFF00"/>
                </a:highlight>
                <a:latin typeface="Arial" panose="020B0604020202020204" pitchFamily="34" charset="0"/>
                <a:ea typeface="Times New Roman" panose="02020603050405020304" pitchFamily="18" charset="0"/>
              </a:rPr>
              <a:t> </a:t>
            </a:r>
            <a:r>
              <a:rPr lang="en-US" sz="1800" i="1" dirty="0" err="1">
                <a:effectLst/>
                <a:highlight>
                  <a:srgbClr val="FFFF00"/>
                </a:highlight>
                <a:latin typeface="Arial" panose="020B0604020202020204" pitchFamily="34" charset="0"/>
                <a:ea typeface="Times New Roman" panose="02020603050405020304" pitchFamily="18" charset="0"/>
              </a:rPr>
              <a:t>en</a:t>
            </a:r>
            <a:r>
              <a:rPr lang="en-US" sz="1800" i="1" dirty="0">
                <a:effectLst/>
                <a:highlight>
                  <a:srgbClr val="FFFF00"/>
                </a:highlight>
                <a:latin typeface="Arial" panose="020B0604020202020204" pitchFamily="34" charset="0"/>
                <a:ea typeface="Times New Roman" panose="02020603050405020304" pitchFamily="18" charset="0"/>
              </a:rPr>
              <a:t> Red de </a:t>
            </a:r>
            <a:r>
              <a:rPr lang="en-US" sz="1800" i="1" dirty="0" err="1">
                <a:effectLst/>
                <a:highlight>
                  <a:srgbClr val="FFFF00"/>
                </a:highlight>
                <a:latin typeface="Arial" panose="020B0604020202020204" pitchFamily="34" charset="0"/>
                <a:ea typeface="Times New Roman" panose="02020603050405020304" pitchFamily="18" charset="0"/>
              </a:rPr>
              <a:t>Enfermedades</a:t>
            </a:r>
            <a:r>
              <a:rPr lang="en-US" sz="1800" i="1" dirty="0">
                <a:effectLst/>
                <a:highlight>
                  <a:srgbClr val="FFFF00"/>
                </a:highlight>
                <a:latin typeface="Arial" panose="020B0604020202020204" pitchFamily="34" charset="0"/>
                <a:ea typeface="Times New Roman" panose="02020603050405020304" pitchFamily="18" charset="0"/>
              </a:rPr>
              <a:t> </a:t>
            </a:r>
            <a:r>
              <a:rPr lang="en-US" sz="1800" i="1" dirty="0" err="1">
                <a:effectLst/>
                <a:highlight>
                  <a:srgbClr val="FFFF00"/>
                </a:highlight>
                <a:latin typeface="Arial" panose="020B0604020202020204" pitchFamily="34" charset="0"/>
                <a:ea typeface="Times New Roman" panose="02020603050405020304" pitchFamily="18" charset="0"/>
              </a:rPr>
              <a:t>Hepáticas</a:t>
            </a:r>
            <a:r>
              <a:rPr lang="en-US" sz="1800" i="1" dirty="0">
                <a:effectLst/>
                <a:highlight>
                  <a:srgbClr val="FFFF00"/>
                </a:highlight>
                <a:latin typeface="Arial" panose="020B0604020202020204" pitchFamily="34" charset="0"/>
                <a:ea typeface="Times New Roman" panose="02020603050405020304" pitchFamily="18" charset="0"/>
              </a:rPr>
              <a:t> y </a:t>
            </a:r>
            <a:r>
              <a:rPr lang="en-US" sz="1800" i="1" dirty="0" err="1">
                <a:effectLst/>
                <a:highlight>
                  <a:srgbClr val="FFFF00"/>
                </a:highlight>
                <a:latin typeface="Arial" panose="020B0604020202020204" pitchFamily="34" charset="0"/>
                <a:ea typeface="Times New Roman" panose="02020603050405020304" pitchFamily="18" charset="0"/>
              </a:rPr>
              <a:t>Digestivas</a:t>
            </a:r>
            <a:r>
              <a:rPr lang="en-US" sz="1800" i="1" dirty="0">
                <a:effectLst/>
                <a:highlight>
                  <a:srgbClr val="FFFF00"/>
                </a:highlight>
                <a:latin typeface="Arial" panose="020B0604020202020204" pitchFamily="34" charset="0"/>
                <a:ea typeface="Times New Roman" panose="02020603050405020304" pitchFamily="18" charset="0"/>
              </a:rPr>
              <a:t> (</a:t>
            </a:r>
            <a:r>
              <a:rPr lang="en-US" sz="1800" i="1" dirty="0" err="1">
                <a:effectLst/>
                <a:highlight>
                  <a:srgbClr val="FFFF00"/>
                </a:highlight>
                <a:latin typeface="Arial" panose="020B0604020202020204" pitchFamily="34" charset="0"/>
                <a:ea typeface="Times New Roman" panose="02020603050405020304" pitchFamily="18" charset="0"/>
              </a:rPr>
              <a:t>CIBERehd</a:t>
            </a:r>
            <a:r>
              <a:rPr lang="en-US" sz="1800" i="1" dirty="0">
                <a:effectLst/>
                <a:highlight>
                  <a:srgbClr val="FFFF00"/>
                </a:highlight>
                <a:latin typeface="Arial" panose="020B0604020202020204" pitchFamily="34" charset="0"/>
                <a:ea typeface="Times New Roman" panose="02020603050405020304" pitchFamily="18" charset="0"/>
              </a:rPr>
              <a:t>), Instituto De Salud Carlos III, Madrid, Spain</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22</a:t>
            </a:r>
            <a:r>
              <a:rPr lang="en-US" sz="1800" i="1" dirty="0">
                <a:effectLst/>
                <a:highlight>
                  <a:srgbClr val="FFFF00"/>
                </a:highlight>
                <a:latin typeface="Arial" panose="020B0604020202020204" pitchFamily="34" charset="0"/>
                <a:ea typeface="Times New Roman" panose="02020603050405020304" pitchFamily="18" charset="0"/>
              </a:rPr>
              <a:t>Hepatology unit, University Hospital Côte de Nacre, Caen, France</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23</a:t>
            </a:r>
            <a:r>
              <a:rPr lang="en-US" sz="1800" i="1" dirty="0">
                <a:effectLst/>
                <a:highlight>
                  <a:srgbClr val="FFFF00"/>
                </a:highlight>
                <a:latin typeface="Arial" panose="020B0604020202020204" pitchFamily="34" charset="0"/>
                <a:ea typeface="Times New Roman" panose="02020603050405020304" pitchFamily="18" charset="0"/>
              </a:rPr>
              <a:t>Imaging diagnostic center, Hospital </a:t>
            </a:r>
            <a:r>
              <a:rPr lang="en-US" sz="1800" i="1" dirty="0" err="1">
                <a:effectLst/>
                <a:highlight>
                  <a:srgbClr val="FFFF00"/>
                </a:highlight>
                <a:latin typeface="Arial" panose="020B0604020202020204" pitchFamily="34" charset="0"/>
                <a:ea typeface="Times New Roman" panose="02020603050405020304" pitchFamily="18" charset="0"/>
              </a:rPr>
              <a:t>Clínic</a:t>
            </a:r>
            <a:r>
              <a:rPr lang="en-US" sz="1800" i="1" dirty="0">
                <a:effectLst/>
                <a:highlight>
                  <a:srgbClr val="FFFF00"/>
                </a:highlight>
                <a:latin typeface="Arial" panose="020B0604020202020204" pitchFamily="34" charset="0"/>
                <a:ea typeface="Times New Roman" panose="02020603050405020304" pitchFamily="18" charset="0"/>
              </a:rPr>
              <a:t>, Barcelona, Spain</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24</a:t>
            </a:r>
            <a:r>
              <a:rPr lang="en-US" sz="1800" i="1" dirty="0">
                <a:effectLst/>
                <a:highlight>
                  <a:srgbClr val="FFFF00"/>
                </a:highlight>
                <a:latin typeface="Arial" panose="020B0604020202020204" pitchFamily="34" charset="0"/>
                <a:ea typeface="Times New Roman" panose="02020603050405020304" pitchFamily="18" charset="0"/>
              </a:rPr>
              <a:t>Gastroenterology and Hepatology Department, Clinical and Translational Research in Digestive Diseases, </a:t>
            </a:r>
            <a:r>
              <a:rPr lang="en-US" sz="1800" i="1" dirty="0" err="1">
                <a:effectLst/>
                <a:highlight>
                  <a:srgbClr val="FFFF00"/>
                </a:highlight>
                <a:latin typeface="Arial" panose="020B0604020202020204" pitchFamily="34" charset="0"/>
                <a:ea typeface="Times New Roman" panose="02020603050405020304" pitchFamily="18" charset="0"/>
              </a:rPr>
              <a:t>Valdecilla</a:t>
            </a:r>
            <a:r>
              <a:rPr lang="en-US" sz="1800" i="1" dirty="0">
                <a:effectLst/>
                <a:highlight>
                  <a:srgbClr val="FFFF00"/>
                </a:highlight>
                <a:latin typeface="Arial" panose="020B0604020202020204" pitchFamily="34" charset="0"/>
                <a:ea typeface="Times New Roman" panose="02020603050405020304" pitchFamily="18" charset="0"/>
              </a:rPr>
              <a:t> Research Institute (IDIVAL), Marqués de </a:t>
            </a:r>
            <a:r>
              <a:rPr lang="en-US" sz="1800" i="1" dirty="0" err="1">
                <a:effectLst/>
                <a:highlight>
                  <a:srgbClr val="FFFF00"/>
                </a:highlight>
                <a:latin typeface="Arial" panose="020B0604020202020204" pitchFamily="34" charset="0"/>
                <a:ea typeface="Times New Roman" panose="02020603050405020304" pitchFamily="18" charset="0"/>
              </a:rPr>
              <a:t>Valdecilla</a:t>
            </a:r>
            <a:r>
              <a:rPr lang="en-US" sz="1800" i="1" dirty="0">
                <a:effectLst/>
                <a:highlight>
                  <a:srgbClr val="FFFF00"/>
                </a:highlight>
                <a:latin typeface="Arial" panose="020B0604020202020204" pitchFamily="34" charset="0"/>
                <a:ea typeface="Times New Roman" panose="02020603050405020304" pitchFamily="18" charset="0"/>
              </a:rPr>
              <a:t> University Hospital, Santander, Spain</a:t>
            </a:r>
            <a:r>
              <a:rPr lang="en-US" sz="1800" dirty="0">
                <a:effectLst/>
                <a:highlight>
                  <a:srgbClr val="FFFF00"/>
                </a:highlight>
                <a:latin typeface="Arial" panose="020B0604020202020204" pitchFamily="34" charset="0"/>
                <a:ea typeface="Arial" panose="020B0604020202020204" pitchFamily="34" charset="0"/>
              </a:rPr>
              <a:t>, </a:t>
            </a:r>
            <a:r>
              <a:rPr lang="en-US" sz="1800" i="1" baseline="30000" dirty="0">
                <a:effectLst/>
                <a:highlight>
                  <a:srgbClr val="FFFF00"/>
                </a:highlight>
                <a:latin typeface="Arial" panose="020B0604020202020204" pitchFamily="34" charset="0"/>
                <a:ea typeface="Times New Roman" panose="02020603050405020304" pitchFamily="18" charset="0"/>
              </a:rPr>
              <a:t>25</a:t>
            </a:r>
            <a:r>
              <a:rPr lang="en-US" sz="1800" i="1" dirty="0">
                <a:effectLst/>
                <a:highlight>
                  <a:srgbClr val="FFFF00"/>
                </a:highlight>
                <a:latin typeface="Arial" panose="020B0604020202020204" pitchFamily="34" charset="0"/>
                <a:ea typeface="Times New Roman" panose="02020603050405020304" pitchFamily="18" charset="0"/>
              </a:rPr>
              <a:t>INCLIVA Biomedical Research Unit, Valencia, Spain</a:t>
            </a:r>
            <a:endParaRPr lang="en-US" sz="1800" dirty="0">
              <a:effectLst/>
              <a:latin typeface="Times New Roman" panose="02020603050405020304" pitchFamily="18" charset="0"/>
              <a:ea typeface="Times New Roman" panose="02020603050405020304" pitchFamily="18" charset="0"/>
            </a:endParaRPr>
          </a:p>
          <a:p>
            <a:r>
              <a:rPr lang="en-US" sz="1800" dirty="0">
                <a:effectLst/>
                <a:highlight>
                  <a:srgbClr val="FFFF00"/>
                </a:highlight>
                <a:latin typeface="Arial" panose="020B0604020202020204" pitchFamily="34" charset="0"/>
                <a:ea typeface="Times New Roman" panose="02020603050405020304" pitchFamily="18" charset="0"/>
              </a:rPr>
              <a:t>Email:</a:t>
            </a:r>
            <a:r>
              <a:rPr lang="en-US" sz="1800" i="1" dirty="0">
                <a:effectLst/>
                <a:highlight>
                  <a:srgbClr val="FFFF00"/>
                </a:highlight>
                <a:latin typeface="Arial" panose="020B0604020202020204" pitchFamily="34" charset="0"/>
                <a:ea typeface="Times New Roman" panose="02020603050405020304" pitchFamily="18" charset="0"/>
              </a:rPr>
              <a:t> </a:t>
            </a:r>
            <a:r>
              <a:rPr lang="en-US" sz="1800" dirty="0">
                <a:effectLst/>
                <a:highlight>
                  <a:srgbClr val="FFFF00"/>
                </a:highlight>
                <a:latin typeface="Arial" panose="020B0604020202020204" pitchFamily="34" charset="0"/>
                <a:ea typeface="Times New Roman" panose="02020603050405020304" pitchFamily="18" charset="0"/>
              </a:rPr>
              <a:t>bertabartroli@gmail.com</a:t>
            </a:r>
            <a:endParaRPr lang="en-US" sz="1800" dirty="0">
              <a:effectLst/>
              <a:latin typeface="Times New Roman" panose="02020603050405020304" pitchFamily="18" charset="0"/>
              <a:ea typeface="Times New Roman" panose="02020603050405020304" pitchFamily="18" charset="0"/>
            </a:endParaRPr>
          </a:p>
          <a:p>
            <a:r>
              <a:rPr lang="en-US" sz="1800" dirty="0">
                <a:effectLst/>
                <a:highlight>
                  <a:srgbClr val="FFFF00"/>
                </a:highligh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highlight>
                  <a:srgbClr val="FFFF00"/>
                </a:highligh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highlight>
                  <a:srgbClr val="FFFF00"/>
                </a:highlight>
                <a:latin typeface="Arial" panose="020B0604020202020204" pitchFamily="34" charset="0"/>
                <a:ea typeface="Calibri" panose="020F0502020204030204" pitchFamily="34" charset="0"/>
              </a:rPr>
              <a:t>Background and Aims: </a:t>
            </a:r>
            <a:r>
              <a:rPr lang="en-US" sz="1800" dirty="0">
                <a:effectLst/>
                <a:highlight>
                  <a:srgbClr val="FFFF00"/>
                </a:highlight>
                <a:latin typeface="Arial" panose="020B0604020202020204" pitchFamily="34" charset="0"/>
                <a:ea typeface="Calibri" panose="020F0502020204030204" pitchFamily="34" charset="0"/>
              </a:rPr>
              <a:t>RPVT may lead to portal hypertension (PH). The study aims to evaluate the incidence and risk factors for PH development (portosystemic collaterals (PSCS), gastroesophageal varices (GEV), PH-related bleeding, ascites, or hepatic encephalopathy (HE)) after RPVT.  </a:t>
            </a:r>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highlight>
                  <a:srgbClr val="FFFF00"/>
                </a:highligh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highlight>
                  <a:srgbClr val="FFFF00"/>
                </a:highlight>
                <a:latin typeface="Arial" panose="020B0604020202020204" pitchFamily="34" charset="0"/>
                <a:ea typeface="Calibri" panose="020F0502020204030204" pitchFamily="34" charset="0"/>
              </a:rPr>
              <a:t>Method:</a:t>
            </a:r>
            <a:r>
              <a:rPr lang="en-US" sz="1800" dirty="0">
                <a:effectLst/>
                <a:highlight>
                  <a:srgbClr val="FFFF00"/>
                </a:highlight>
                <a:latin typeface="Arial" panose="020B0604020202020204" pitchFamily="34" charset="0"/>
                <a:ea typeface="Calibri" panose="020F0502020204030204" pitchFamily="34" charset="0"/>
              </a:rPr>
              <a:t> Multicentric retrospective study of patients with RPVT between 2000 and 2020 that had a diagnostic imaging to quantify thrombosis extension and another imaging at least one year later to evaluate recanalization. Portal vein trunk, superior mesenteric and splenic veins were considered as main veins for thrombosis classification. Complete recanalization (CR) was defined as a fully patent portal venous system, and partial (PR) when thrombosis decreased &gt; 50% of all affected veins or at least the PV. </a:t>
            </a:r>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highlight>
                  <a:srgbClr val="FFFF00"/>
                </a:highligh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highlight>
                  <a:srgbClr val="FFFF00"/>
                </a:highlight>
                <a:latin typeface="Arial" panose="020B0604020202020204" pitchFamily="34" charset="0"/>
                <a:ea typeface="Calibri" panose="020F0502020204030204" pitchFamily="34" charset="0"/>
              </a:rPr>
              <a:t>Results:</a:t>
            </a:r>
            <a:r>
              <a:rPr lang="en-US" sz="1800" dirty="0">
                <a:effectLst/>
                <a:highlight>
                  <a:srgbClr val="FFFF00"/>
                </a:highlight>
                <a:latin typeface="Arial" panose="020B0604020202020204" pitchFamily="34" charset="0"/>
                <a:ea typeface="Calibri" panose="020F0502020204030204" pitchFamily="34" charset="0"/>
              </a:rPr>
              <a:t> 485 patients were included, 214 (44.1%) females; mean age: 50 (16 – 88). RPVT was an asymptomatic finding in 38 (8%) and symptomatic in 447 (92%: n = 427 with abdominal pain). 123 patients presented with ascites (25%). 179 patients (37%) had a hereditary/acquired prothrombotic factor (74 myeloproliferative neoplasm (MPN)), 156 (32%) a local factor and 150 (31%) were considered idiopathic. 472 (97%) patients received anticoagulant treatment. CT-Scan was the diagnostic test in 466 patients and angio-MRI in 19. Thrombosis only affected intrahepatic portal vein branches (IPVB) in 130; one main vein in 77 (PV in 52); two in 120 (PV in 118); and three in 158. Median follow-up was 67 months (42-106). 262 patients (54%) achieved recanalization (CR in 148; 30.5%). The cumulative incidence (CI) of PR+CR or of CR at 1, 2, 3, 4, and 5 years was 36, 44, 47, 50, and 54% or 22, 26, 28, 31, and 34%, respectively. 219 patients (45%) developed signs of PH (more than 1 in 140): 188 PSCS at imaging, 153 GEV, 24 PH-related bleeding, 32 ascites, and 7 HE. CI of PH was 34, 41, 44, 46, and 48% at 1, 2, 3, 4, and 5 years. PH development probability decreased after 36 months of RPVT. </a:t>
            </a:r>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highlight>
                  <a:srgbClr val="FFFF00"/>
                </a:highlight>
                <a:latin typeface="Arial" panose="020B0604020202020204" pitchFamily="34" charset="0"/>
                <a:ea typeface="Calibri" panose="020F0502020204030204" pitchFamily="34" charset="0"/>
              </a:rPr>
              <a:t>To maximally reduce the risk of misclassifying patients not developing PH, in the analysis of risk factors we only included those patients having a follow-up of at least 36 months. Thus, 426 patients were included (median follow-up: 76 months (50-114)); 219 of those (51%) developed PH. Ascites at diagnosis, MPN etiology, number of thrombosed veins, and degree of recanalization were associated with PH development. One, 2, 3, 4, and 5 years CI of PH in patients without recanalization; with PR or with CR was 50, 58, 63, 64, and 67%; 31, 43, 44, 46, and 48% and 8, 12, 13, 16, and 17%, respectively. Interestingly, 58 patients despite not having recanalization after a median follow-up of 80 months had not developed PH. In 35 of those, only IPVB were affected. By contrast, 20 patients achieving CR developed PH of whom only 3 can be explained by later splanchnic </a:t>
            </a:r>
            <a:r>
              <a:rPr lang="en-US" sz="1800" dirty="0" err="1">
                <a:effectLst/>
                <a:highlight>
                  <a:srgbClr val="FFFF00"/>
                </a:highlight>
                <a:latin typeface="Arial" panose="020B0604020202020204" pitchFamily="34" charset="0"/>
                <a:ea typeface="Calibri" panose="020F0502020204030204" pitchFamily="34" charset="0"/>
              </a:rPr>
              <a:t>rethrombosis</a:t>
            </a:r>
            <a:r>
              <a:rPr lang="en-US" sz="1800" dirty="0">
                <a:effectLst/>
                <a:highlight>
                  <a:srgbClr val="FFFF00"/>
                </a:highlight>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highlight>
                  <a:srgbClr val="FFFF00"/>
                </a:highligh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highlight>
                  <a:srgbClr val="FFFF00"/>
                </a:highlight>
                <a:latin typeface="Arial" panose="020B0604020202020204" pitchFamily="34" charset="0"/>
                <a:ea typeface="Calibri" panose="020F0502020204030204" pitchFamily="34" charset="0"/>
              </a:rPr>
              <a:t>Conclusion:</a:t>
            </a:r>
            <a:r>
              <a:rPr lang="en-US" sz="1800" dirty="0">
                <a:effectLst/>
                <a:highlight>
                  <a:srgbClr val="FFFF00"/>
                </a:highlight>
                <a:latin typeface="Arial" panose="020B0604020202020204" pitchFamily="34" charset="0"/>
                <a:ea typeface="Calibri" panose="020F0502020204030204" pitchFamily="34" charset="0"/>
              </a:rPr>
              <a:t> CI of PH after RPVT was 48% at 5 years. Ascites at diagnosis, associated MPN, a major number of affected veins and the degree of recanalization were independent risk factors for PH development.</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81533FC9-AEFB-DB0F-93BB-E6E6E931FA19}"/>
              </a:ext>
            </a:extLst>
          </p:cNvPr>
          <p:cNvSpPr>
            <a:spLocks noGrp="1"/>
          </p:cNvSpPr>
          <p:nvPr>
            <p:ph type="sldNum" sz="quarter" idx="5"/>
          </p:nvPr>
        </p:nvSpPr>
        <p:spPr/>
        <p:txBody>
          <a:bodyPr/>
          <a:lstStyle/>
          <a:p>
            <a:fld id="{F872C0F0-71E7-46B6-AA6F-1D7E0E2B8B3E}" type="slidenum">
              <a:rPr lang="en-US" smtClean="0"/>
              <a:t>19</a:t>
            </a:fld>
            <a:endParaRPr lang="en-US"/>
          </a:p>
        </p:txBody>
      </p:sp>
    </p:spTree>
    <p:extLst>
      <p:ext uri="{BB962C8B-B14F-4D97-AF65-F5344CB8AC3E}">
        <p14:creationId xmlns:p14="http://schemas.microsoft.com/office/powerpoint/2010/main" val="3308378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F1121-0553-EAAA-1D15-C677091F52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95E737-B8EC-85F5-91A9-616097DC7E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A907DD-298F-7A5B-77C6-5AD5C5646C4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US" sz="1800" b="0" i="0" u="none" dirty="0">
                <a:effectLst/>
                <a:latin typeface="Times New Roman" panose="02020603050405020304" pitchFamily="18" charset="0"/>
                <a:ea typeface="Times New Roman" panose="02020603050405020304" pitchFamily="18" charset="0"/>
              </a:rPr>
              <a:t>FALD = </a:t>
            </a:r>
            <a:r>
              <a:rPr lang="en-US" sz="1800" i="0" u="none" dirty="0">
                <a:effectLst/>
                <a:latin typeface="Calibri" panose="020F0502020204030204" pitchFamily="34" charset="0"/>
              </a:rPr>
              <a:t>Fontan-Associated Liver Disease; FNH = Focal nodular hyperplasia; HCC = Hepatocellular carcinoma; </a:t>
            </a:r>
            <a:r>
              <a:rPr lang="en-US" sz="1800" i="0" u="none" dirty="0" err="1">
                <a:effectLst/>
                <a:latin typeface="Calibri" panose="020F0502020204030204" pitchFamily="34" charset="0"/>
              </a:rPr>
              <a:t>pFALD</a:t>
            </a:r>
            <a:r>
              <a:rPr lang="en-US" sz="1800" i="0" u="none" dirty="0">
                <a:effectLst/>
                <a:latin typeface="Calibri" panose="020F0502020204030204" pitchFamily="34" charset="0"/>
              </a:rPr>
              <a:t> = </a:t>
            </a:r>
            <a:r>
              <a:rPr lang="en-US" sz="1800" b="0" i="0" u="none" dirty="0" err="1">
                <a:effectLst/>
                <a:latin typeface="Arial" panose="020B0604020202020204" pitchFamily="34" charset="0"/>
                <a:cs typeface="Arial" panose="020B0604020202020204" pitchFamily="34" charset="0"/>
              </a:rPr>
              <a:t>P</a:t>
            </a:r>
            <a:r>
              <a:rPr lang="en-US" sz="1800" b="0" dirty="0" err="1">
                <a:latin typeface="Arial" panose="020B0604020202020204" pitchFamily="34" charset="0"/>
                <a:cs typeface="Arial" panose="020B0604020202020204" pitchFamily="34" charset="0"/>
              </a:rPr>
              <a:t>aediatric</a:t>
            </a:r>
            <a:r>
              <a:rPr lang="en-US" sz="1800" b="0" dirty="0">
                <a:latin typeface="Arial" panose="020B0604020202020204" pitchFamily="34" charset="0"/>
                <a:cs typeface="Arial" panose="020B0604020202020204" pitchFamily="34" charset="0"/>
              </a:rPr>
              <a:t>-onset FALD.</a:t>
            </a:r>
            <a:endParaRPr lang="en-US" sz="1800" b="0" i="0" u="none" dirty="0">
              <a:effectLst/>
              <a:latin typeface="Times New Roman" panose="02020603050405020304" pitchFamily="18" charset="0"/>
              <a:ea typeface="Times New Roman" panose="02020603050405020304" pitchFamily="18" charset="0"/>
            </a:endParaRPr>
          </a:p>
          <a:p>
            <a:endParaRPr lang="en-US" sz="1800" b="0" i="1" dirty="0">
              <a:effectLst/>
              <a:latin typeface="Times New Roman" panose="02020603050405020304" pitchFamily="18" charset="0"/>
              <a:ea typeface="Times New Roman" panose="02020603050405020304" pitchFamily="18" charset="0"/>
            </a:endParaRPr>
          </a:p>
          <a:p>
            <a:r>
              <a:rPr lang="en-US" sz="1800" b="1" dirty="0">
                <a:effectLst/>
                <a:latin typeface="Times New Roman" panose="02020603050405020304" pitchFamily="18" charset="0"/>
                <a:ea typeface="Times New Roman" panose="02020603050405020304" pitchFamily="18" charset="0"/>
              </a:rPr>
              <a:t>OS-021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Times New Roman" panose="02020603050405020304" pitchFamily="18" charset="0"/>
                <a:ea typeface="Times New Roman" panose="02020603050405020304" pitchFamily="18" charset="0"/>
              </a:rPr>
              <a:t>Fontan-associated liver disease: clinical and epidemiological impact on a large cohort in the UK, a retrospective multicenter study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Eleonora Munaretto1 2, Hannah Bellsham-Revell3, Nathalie Dedieu4, Aaron Bell3, Mara Cananzi1, Anil Dhawan2, Michael Quail4, Alastair Baker2 </a:t>
            </a:r>
          </a:p>
          <a:p>
            <a:r>
              <a:rPr lang="en-US" sz="1800" i="1" dirty="0">
                <a:effectLst/>
                <a:latin typeface="Times New Roman" panose="02020603050405020304" pitchFamily="18" charset="0"/>
                <a:ea typeface="Times New Roman" panose="02020603050405020304" pitchFamily="18" charset="0"/>
              </a:rPr>
              <a:t>1Unit of pediatric gastroenterology, digestive endoscopy, hepatology and care of the child with liver transplantation, University Hospital of Padua, Padua, Italy</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2Paediatric liver </a:t>
            </a:r>
            <a:r>
              <a:rPr lang="en-US" sz="1800" i="1" dirty="0" err="1">
                <a:effectLst/>
                <a:latin typeface="Times New Roman" panose="02020603050405020304" pitchFamily="18" charset="0"/>
                <a:ea typeface="Times New Roman" panose="02020603050405020304" pitchFamily="18" charset="0"/>
              </a:rPr>
              <a:t>centre</a:t>
            </a:r>
            <a:r>
              <a:rPr lang="en-US" sz="1800" i="1" dirty="0">
                <a:effectLst/>
                <a:latin typeface="Times New Roman" panose="02020603050405020304" pitchFamily="18" charset="0"/>
                <a:ea typeface="Times New Roman" panose="02020603050405020304" pitchFamily="18" charset="0"/>
              </a:rPr>
              <a:t>, King's College Hospital, London, United Kingdom</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3Department of </a:t>
            </a:r>
            <a:r>
              <a:rPr lang="en-US" sz="1800" i="1" dirty="0" err="1">
                <a:effectLst/>
                <a:latin typeface="Times New Roman" panose="02020603050405020304" pitchFamily="18" charset="0"/>
                <a:ea typeface="Times New Roman" panose="02020603050405020304" pitchFamily="18" charset="0"/>
              </a:rPr>
              <a:t>paediatric</a:t>
            </a:r>
            <a:r>
              <a:rPr lang="en-US" sz="1800" i="1" dirty="0">
                <a:effectLst/>
                <a:latin typeface="Times New Roman" panose="02020603050405020304" pitchFamily="18" charset="0"/>
                <a:ea typeface="Times New Roman" panose="02020603050405020304" pitchFamily="18" charset="0"/>
              </a:rPr>
              <a:t> cardiology, Evelina London Children's Hospital, London, United Kingdom</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4Pediatric cardiology, Great Ormond Street Hospital, London, United Kingdom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Email: eleonoramunaretto92@gmail.com </a:t>
            </a:r>
          </a:p>
          <a:p>
            <a:r>
              <a:rPr lang="en-US" sz="1800" b="1" dirty="0">
                <a:effectLst/>
                <a:latin typeface="Times New Roman" panose="02020603050405020304" pitchFamily="18" charset="0"/>
                <a:ea typeface="Times New Roman" panose="02020603050405020304" pitchFamily="18" charset="0"/>
              </a:rPr>
              <a:t>Background and Aims:</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Fontan-Associated Liver Disease (FALD) is the consequence of liver exposure to the Fontan circulation. As surgical outcomes improve, FALD prevalence is rising. While </a:t>
            </a:r>
            <a:r>
              <a:rPr lang="en-US" sz="1800" dirty="0" err="1">
                <a:effectLst/>
                <a:latin typeface="Times New Roman" panose="02020603050405020304" pitchFamily="18" charset="0"/>
                <a:ea typeface="Times New Roman" panose="02020603050405020304" pitchFamily="18" charset="0"/>
              </a:rPr>
              <a:t>paediatric</a:t>
            </a:r>
            <a:r>
              <a:rPr lang="en-US" sz="1800" dirty="0">
                <a:effectLst/>
                <a:latin typeface="Times New Roman" panose="02020603050405020304" pitchFamily="18" charset="0"/>
                <a:ea typeface="Times New Roman" panose="02020603050405020304" pitchFamily="18" charset="0"/>
              </a:rPr>
              <a:t> FALD onset is increasingly recognized, data remain limited. This study aims to assess FALD prevalence, its impact on survival, and </a:t>
            </a:r>
            <a:r>
              <a:rPr lang="en-US" sz="1800" dirty="0" err="1">
                <a:effectLst/>
                <a:latin typeface="Times New Roman" panose="02020603050405020304" pitchFamily="18" charset="0"/>
                <a:ea typeface="Times New Roman" panose="02020603050405020304" pitchFamily="18" charset="0"/>
              </a:rPr>
              <a:t>indentify</a:t>
            </a:r>
            <a:r>
              <a:rPr lang="en-US" sz="1800" dirty="0">
                <a:effectLst/>
                <a:latin typeface="Times New Roman" panose="02020603050405020304" pitchFamily="18" charset="0"/>
                <a:ea typeface="Times New Roman" panose="02020603050405020304" pitchFamily="18" charset="0"/>
              </a:rPr>
              <a:t> risk factors for disease severity. </a:t>
            </a:r>
          </a:p>
          <a:p>
            <a:r>
              <a:rPr lang="en-US" sz="1800" dirty="0">
                <a:effectLst/>
                <a:latin typeface="Times New Roman" panose="02020603050405020304" pitchFamily="18" charset="0"/>
                <a:ea typeface="Times New Roman" panose="02020603050405020304" pitchFamily="18" charset="0"/>
              </a:rPr>
              <a:t> </a:t>
            </a:r>
          </a:p>
          <a:p>
            <a:r>
              <a:rPr lang="en-US" sz="1800" b="1" dirty="0">
                <a:effectLst/>
                <a:latin typeface="Times New Roman" panose="02020603050405020304" pitchFamily="18" charset="0"/>
                <a:ea typeface="Times New Roman" panose="02020603050405020304" pitchFamily="18" charset="0"/>
              </a:rPr>
              <a:t>Method: </a:t>
            </a:r>
            <a:r>
              <a:rPr lang="en-US" sz="1800" dirty="0">
                <a:effectLst/>
                <a:latin typeface="Times New Roman" panose="02020603050405020304" pitchFamily="18" charset="0"/>
                <a:ea typeface="Times New Roman" panose="02020603050405020304" pitchFamily="18" charset="0"/>
              </a:rPr>
              <a:t>This retrospective cohort study included three UK centers: Evelina Children’s Hospital, Great Ormond Street Hospital, and King’s College Hospital. Patients with univentricular heart who completed the Fontan sequence between 1987 and 2024 were enrolled. MELD-XI and VAST scores assessed the disease severity. </a:t>
            </a:r>
          </a:p>
          <a:p>
            <a:r>
              <a:rPr lang="en-US" sz="1800" dirty="0">
                <a:effectLst/>
                <a:latin typeface="Times New Roman" panose="02020603050405020304" pitchFamily="18" charset="0"/>
                <a:ea typeface="Times New Roman" panose="02020603050405020304" pitchFamily="18" charset="0"/>
              </a:rPr>
              <a:t> </a:t>
            </a:r>
          </a:p>
          <a:p>
            <a:r>
              <a:rPr lang="en-US" sz="1800" b="1" dirty="0">
                <a:effectLst/>
                <a:latin typeface="Times New Roman" panose="02020603050405020304" pitchFamily="18" charset="0"/>
                <a:ea typeface="Times New Roman" panose="02020603050405020304" pitchFamily="18" charset="0"/>
              </a:rPr>
              <a:t>Results: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A total of 729 patients underwent Fontan surgery at a median age of 3.9 years (IQR 3.2-4.8). Liver assessment was performed in 390 patients (53.5%). The median follow-up time was 12.8 years (IQR 9.4-18), and the median age was 13.1 years (IQR 8.2-18.06). Liver assessment rates post-Fontan were 32.4% within 5 years, 44.2% at 5-10 years, 73.2% at 10-15 years, rising to 100% beyond 25 years. FALD prevalence increased over time: 10.9% at 0-5 years, 23.3% at 5-10 years, 63.7% at 10-15 years, 82.6% at 15-20 years, 91% at 20-25 years, and 100% at 25-40 years. Radiological findings included hepatomegaly (23.2%), caudate hypertrophy (17.8%), heterogeneous (32.2%) and coarse (44.6%) parenchyma, FNH-like nodules (27.5%), cirrhosis (40.9%), and splenomegaly (28.2%). Hepatocellular carcinoma prevalence was 0.14%. Cirrhosis was present in 18.2% of liver imaging within 5 years, 29.9% at 5-10 years, 37.7% at 10-15 years, and 83.3% beyond 25 years. Liver stiffness (n=127) showed no significant change over time nor correlation with MELD-XI or VAST. A positive correlation was found between follow-up time and higher VAST and MELD-XI scores (p &lt; 0.0005 and 0.0001), both significantly rising from the 10-15 years interval (p&lt;0.001). Older age at Fontan, cardiac isomerism, and male sex correlated with MELD-XI (p = 0.003, 0.004 and 0.036). Univariate Cox regression identified liver injury prior to Fontan surgery (HR 3.74, p = 0.041), VAST (HR 2.93, p &lt; 0.0005) and MELD-XI (HR 1.17, p = 0.015) as mortality predictors. Multivariable analysis confirmed VAST (HR 3.15, p &lt; 0.0005) and MELD-XI (HR 1.21, p = 0.013) independent role. ROC analysis identified VAST ≥1 (AUC 0.84) and MELDXI ≥10 (AUC 0.92) as mortality predictors. </a:t>
            </a:r>
          </a:p>
          <a:p>
            <a:r>
              <a:rPr lang="en-US" sz="1800" dirty="0">
                <a:effectLst/>
                <a:latin typeface="Times New Roman" panose="02020603050405020304" pitchFamily="18" charset="0"/>
                <a:ea typeface="Times New Roman" panose="02020603050405020304" pitchFamily="18" charset="0"/>
              </a:rPr>
              <a:t> </a:t>
            </a:r>
          </a:p>
          <a:p>
            <a:r>
              <a:rPr lang="en-US" sz="1800" b="1" dirty="0">
                <a:effectLst/>
                <a:latin typeface="Times New Roman" panose="02020603050405020304" pitchFamily="18" charset="0"/>
                <a:ea typeface="Times New Roman" panose="02020603050405020304" pitchFamily="18" charset="0"/>
              </a:rPr>
              <a:t>Conclusion: </a:t>
            </a:r>
            <a:r>
              <a:rPr lang="en-US" sz="1800" dirty="0">
                <a:effectLst/>
                <a:latin typeface="Times New Roman" panose="02020603050405020304" pitchFamily="18" charset="0"/>
                <a:ea typeface="Times New Roman" panose="02020603050405020304" pitchFamily="18" charset="0"/>
              </a:rPr>
              <a:t>FALD results in advanced liver disease in nearly all patients over time. MELD-XI and VAST scores predict mortality in FALD. Pre-Fontan liver injury is associated with increased mortality. Liver stiffness is not a reliable marker of FALD progression. Although disease severity increases significantly in the 10-15 years post-Fontan interval, a notable subset of patients develops FALD and cirrhosis earlier, when liver assessment rates are low. We therefore advocate for the initiation of liver assessments in all patients within the first decade post-Fontan to enable timely monitoring and management of hepatic complications. </a:t>
            </a:r>
          </a:p>
        </p:txBody>
      </p:sp>
      <p:sp>
        <p:nvSpPr>
          <p:cNvPr id="4" name="Slide Number Placeholder 3">
            <a:extLst>
              <a:ext uri="{FF2B5EF4-FFF2-40B4-BE49-F238E27FC236}">
                <a16:creationId xmlns:a16="http://schemas.microsoft.com/office/drawing/2014/main" id="{B5B3D0DD-6708-161F-202A-C91631A39356}"/>
              </a:ext>
            </a:extLst>
          </p:cNvPr>
          <p:cNvSpPr>
            <a:spLocks noGrp="1"/>
          </p:cNvSpPr>
          <p:nvPr>
            <p:ph type="sldNum" sz="quarter" idx="5"/>
          </p:nvPr>
        </p:nvSpPr>
        <p:spPr/>
        <p:txBody>
          <a:bodyPr/>
          <a:lstStyle/>
          <a:p>
            <a:fld id="{F872C0F0-71E7-46B6-AA6F-1D7E0E2B8B3E}" type="slidenum">
              <a:rPr lang="en-US" smtClean="0"/>
              <a:t>20</a:t>
            </a:fld>
            <a:endParaRPr lang="en-US"/>
          </a:p>
        </p:txBody>
      </p:sp>
    </p:spTree>
    <p:extLst>
      <p:ext uri="{BB962C8B-B14F-4D97-AF65-F5344CB8AC3E}">
        <p14:creationId xmlns:p14="http://schemas.microsoft.com/office/powerpoint/2010/main" val="538100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98A06-2C83-E34E-35C5-7D09522ED8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8CB6D9-87CF-2C71-8731-5723AE0863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5738A3-1887-2292-6C13-C1D5A48997B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US" sz="1800" b="0" i="0" u="none" dirty="0">
                <a:effectLst/>
                <a:latin typeface="Times New Roman" panose="02020603050405020304" pitchFamily="18" charset="0"/>
                <a:ea typeface="Times New Roman" panose="02020603050405020304" pitchFamily="18" charset="0"/>
              </a:rPr>
              <a:t>FALD = </a:t>
            </a:r>
            <a:r>
              <a:rPr lang="en-US" sz="1800" i="0" u="none" dirty="0">
                <a:effectLst/>
                <a:latin typeface="Calibri" panose="020F0502020204030204" pitchFamily="34" charset="0"/>
              </a:rPr>
              <a:t>Fontan-Associated Liver Disease; FNH = Focal nodular hyperplasia; HCC = Hepatocellular carcinoma; </a:t>
            </a:r>
            <a:r>
              <a:rPr lang="en-US" sz="1800" i="0" u="none" dirty="0" err="1">
                <a:effectLst/>
                <a:latin typeface="Calibri" panose="020F0502020204030204" pitchFamily="34" charset="0"/>
              </a:rPr>
              <a:t>pFALD</a:t>
            </a:r>
            <a:r>
              <a:rPr lang="en-US" sz="1800" i="0" u="none" dirty="0">
                <a:effectLst/>
                <a:latin typeface="Calibri" panose="020F0502020204030204" pitchFamily="34" charset="0"/>
              </a:rPr>
              <a:t> = </a:t>
            </a:r>
            <a:r>
              <a:rPr lang="en-US" sz="1800" b="0" i="0" u="none" dirty="0" err="1">
                <a:effectLst/>
                <a:latin typeface="Arial" panose="020B0604020202020204" pitchFamily="34" charset="0"/>
                <a:cs typeface="Arial" panose="020B0604020202020204" pitchFamily="34" charset="0"/>
              </a:rPr>
              <a:t>P</a:t>
            </a:r>
            <a:r>
              <a:rPr lang="en-US" sz="1800" b="0" dirty="0" err="1">
                <a:latin typeface="Arial" panose="020B0604020202020204" pitchFamily="34" charset="0"/>
                <a:cs typeface="Arial" panose="020B0604020202020204" pitchFamily="34" charset="0"/>
              </a:rPr>
              <a:t>aediatric</a:t>
            </a:r>
            <a:r>
              <a:rPr lang="en-US" sz="1800" b="0" dirty="0">
                <a:latin typeface="Arial" panose="020B0604020202020204" pitchFamily="34" charset="0"/>
                <a:cs typeface="Arial" panose="020B0604020202020204" pitchFamily="34" charset="0"/>
              </a:rPr>
              <a:t>-onset FALD.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dirty="0">
              <a:effectLst/>
              <a:latin typeface="Times New Roman" panose="02020603050405020304" pitchFamily="18" charset="0"/>
              <a:ea typeface="Times New Roman" panose="02020603050405020304" pitchFamily="18" charset="0"/>
            </a:endParaRPr>
          </a:p>
          <a:p>
            <a:r>
              <a:rPr lang="en-US" sz="1800" b="1" dirty="0">
                <a:effectLst/>
                <a:latin typeface="Times New Roman" panose="02020603050405020304" pitchFamily="18" charset="0"/>
                <a:ea typeface="Times New Roman" panose="02020603050405020304" pitchFamily="18" charset="0"/>
              </a:rPr>
              <a:t>OS-021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Times New Roman" panose="02020603050405020304" pitchFamily="18" charset="0"/>
                <a:ea typeface="Times New Roman" panose="02020603050405020304" pitchFamily="18" charset="0"/>
              </a:rPr>
              <a:t>Fontan-associated liver disease: clinical and epidemiological impact on a large cohort in the UK, a retrospective multicenter study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Eleonora Munaretto1 2, Hannah Bellsham-Revell3, Nathalie Dedieu4, Aaron Bell3, Mara Cananzi1, Anil Dhawan2, Michael Quail4, Alastair Baker2 </a:t>
            </a:r>
          </a:p>
          <a:p>
            <a:r>
              <a:rPr lang="en-US" sz="1800" i="1" dirty="0">
                <a:effectLst/>
                <a:latin typeface="Times New Roman" panose="02020603050405020304" pitchFamily="18" charset="0"/>
                <a:ea typeface="Times New Roman" panose="02020603050405020304" pitchFamily="18" charset="0"/>
              </a:rPr>
              <a:t>1Unit of pediatric gastroenterology, digestive endoscopy, hepatology and care of the child with liver transplantation, University Hospital of Padua, Padua, Italy</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2Paediatric liver </a:t>
            </a:r>
            <a:r>
              <a:rPr lang="en-US" sz="1800" i="1" dirty="0" err="1">
                <a:effectLst/>
                <a:latin typeface="Times New Roman" panose="02020603050405020304" pitchFamily="18" charset="0"/>
                <a:ea typeface="Times New Roman" panose="02020603050405020304" pitchFamily="18" charset="0"/>
              </a:rPr>
              <a:t>centre</a:t>
            </a:r>
            <a:r>
              <a:rPr lang="en-US" sz="1800" i="1" dirty="0">
                <a:effectLst/>
                <a:latin typeface="Times New Roman" panose="02020603050405020304" pitchFamily="18" charset="0"/>
                <a:ea typeface="Times New Roman" panose="02020603050405020304" pitchFamily="18" charset="0"/>
              </a:rPr>
              <a:t>, King's College Hospital, London, United Kingdom</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3Department of </a:t>
            </a:r>
            <a:r>
              <a:rPr lang="en-US" sz="1800" i="1" dirty="0" err="1">
                <a:effectLst/>
                <a:latin typeface="Times New Roman" panose="02020603050405020304" pitchFamily="18" charset="0"/>
                <a:ea typeface="Times New Roman" panose="02020603050405020304" pitchFamily="18" charset="0"/>
              </a:rPr>
              <a:t>paediatric</a:t>
            </a:r>
            <a:r>
              <a:rPr lang="en-US" sz="1800" i="1" dirty="0">
                <a:effectLst/>
                <a:latin typeface="Times New Roman" panose="02020603050405020304" pitchFamily="18" charset="0"/>
                <a:ea typeface="Times New Roman" panose="02020603050405020304" pitchFamily="18" charset="0"/>
              </a:rPr>
              <a:t> cardiology, Evelina London Children's Hospital, London, United Kingdom</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4Pediatric cardiology, Great Ormond Street Hospital, London, United Kingdom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Email: eleonoramunaretto92@gmail.com </a:t>
            </a:r>
          </a:p>
          <a:p>
            <a:r>
              <a:rPr lang="en-US" sz="1800" b="1" dirty="0">
                <a:effectLst/>
                <a:latin typeface="Times New Roman" panose="02020603050405020304" pitchFamily="18" charset="0"/>
                <a:ea typeface="Times New Roman" panose="02020603050405020304" pitchFamily="18" charset="0"/>
              </a:rPr>
              <a:t>Background and Aims:</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Fontan-Associated Liver Disease (FALD) is the consequence of liver exposure to the Fontan circulation. As surgical outcomes improve, FALD prevalence is rising. While </a:t>
            </a:r>
            <a:r>
              <a:rPr lang="en-US" sz="1800" dirty="0" err="1">
                <a:effectLst/>
                <a:latin typeface="Times New Roman" panose="02020603050405020304" pitchFamily="18" charset="0"/>
                <a:ea typeface="Times New Roman" panose="02020603050405020304" pitchFamily="18" charset="0"/>
              </a:rPr>
              <a:t>paediatric</a:t>
            </a:r>
            <a:r>
              <a:rPr lang="en-US" sz="1800" dirty="0">
                <a:effectLst/>
                <a:latin typeface="Times New Roman" panose="02020603050405020304" pitchFamily="18" charset="0"/>
                <a:ea typeface="Times New Roman" panose="02020603050405020304" pitchFamily="18" charset="0"/>
              </a:rPr>
              <a:t> FALD onset is increasingly recognized, data remain limited. This study aims to assess FALD prevalence, its impact on survival, and </a:t>
            </a:r>
            <a:r>
              <a:rPr lang="en-US" sz="1800" dirty="0" err="1">
                <a:effectLst/>
                <a:latin typeface="Times New Roman" panose="02020603050405020304" pitchFamily="18" charset="0"/>
                <a:ea typeface="Times New Roman" panose="02020603050405020304" pitchFamily="18" charset="0"/>
              </a:rPr>
              <a:t>indentify</a:t>
            </a:r>
            <a:r>
              <a:rPr lang="en-US" sz="1800" dirty="0">
                <a:effectLst/>
                <a:latin typeface="Times New Roman" panose="02020603050405020304" pitchFamily="18" charset="0"/>
                <a:ea typeface="Times New Roman" panose="02020603050405020304" pitchFamily="18" charset="0"/>
              </a:rPr>
              <a:t> risk factors for disease severity. </a:t>
            </a:r>
          </a:p>
          <a:p>
            <a:r>
              <a:rPr lang="en-US" sz="1800" dirty="0">
                <a:effectLst/>
                <a:latin typeface="Times New Roman" panose="02020603050405020304" pitchFamily="18" charset="0"/>
                <a:ea typeface="Times New Roman" panose="02020603050405020304" pitchFamily="18" charset="0"/>
              </a:rPr>
              <a:t> </a:t>
            </a:r>
          </a:p>
          <a:p>
            <a:r>
              <a:rPr lang="en-US" sz="1800" b="1" dirty="0">
                <a:effectLst/>
                <a:latin typeface="Times New Roman" panose="02020603050405020304" pitchFamily="18" charset="0"/>
                <a:ea typeface="Times New Roman" panose="02020603050405020304" pitchFamily="18" charset="0"/>
              </a:rPr>
              <a:t>Method: </a:t>
            </a:r>
            <a:r>
              <a:rPr lang="en-US" sz="1800" dirty="0">
                <a:effectLst/>
                <a:latin typeface="Times New Roman" panose="02020603050405020304" pitchFamily="18" charset="0"/>
                <a:ea typeface="Times New Roman" panose="02020603050405020304" pitchFamily="18" charset="0"/>
              </a:rPr>
              <a:t>This retrospective cohort study included three UK centers: Evelina Children’s Hospital, Great Ormond Street Hospital, and King’s College Hospital. Patients with univentricular heart who completed the Fontan sequence between 1987 and 2024 were enrolled. MELD-XI and VAST scores assessed the disease severity. </a:t>
            </a:r>
          </a:p>
          <a:p>
            <a:r>
              <a:rPr lang="en-US" sz="1800" dirty="0">
                <a:effectLst/>
                <a:latin typeface="Times New Roman" panose="02020603050405020304" pitchFamily="18" charset="0"/>
                <a:ea typeface="Times New Roman" panose="02020603050405020304" pitchFamily="18" charset="0"/>
              </a:rPr>
              <a:t> </a:t>
            </a:r>
          </a:p>
          <a:p>
            <a:r>
              <a:rPr lang="en-US" sz="1800" b="1" dirty="0">
                <a:effectLst/>
                <a:latin typeface="Times New Roman" panose="02020603050405020304" pitchFamily="18" charset="0"/>
                <a:ea typeface="Times New Roman" panose="02020603050405020304" pitchFamily="18" charset="0"/>
              </a:rPr>
              <a:t>Results: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A total of 729 patients underwent Fontan surgery at a median age of 3.9 years (IQR 3.2-4.8). Liver assessment was performed in 390 patients (53.5%). The median follow-up time was 12.8 years (IQR 9.4-18), and the median age was 13.1 years (IQR 8.2-18.06). Liver assessment rates post-Fontan were 32.4% within 5 years, 44.2% at 5-10 years, 73.2% at 10-15 years, rising to 100% beyond 25 years. FALD prevalence increased over time: 10.9% at 0-5 years, 23.3% at 5-10 years, 63.7% at 10-15 years, 82.6% at 15-20 years, 91% at 20-25 years, and 100% at 25-40 years. Radiological findings included hepatomegaly (23.2%), caudate hypertrophy (17.8%), heterogeneous (32.2%) and coarse (44.6%) parenchyma, FNH-like nodules (27.5%), cirrhosis (40.9%), and splenomegaly (28.2%). Hepatocellular carcinoma prevalence was 0.14%. Cirrhosis was present in 18.2% of liver imaging within 5 years, 29.9% at 5-10 years, 37.7% at 10-15 years, and 83.3% beyond 25 years. Liver stiffness (n=127) showed no significant change over time nor correlation with MELD-XI or VAST. A positive correlation was found between follow-up time and higher VAST and MELD-XI scores (p &lt; 0.0005 and 0.0001), both significantly rising from the 10-15 years interval (p&lt;0.001). Older age at Fontan, cardiac isomerism, and male sex correlated with MELD-XI (p = 0.003, 0.004 and 0.036). Univariate Cox regression identified liver injury prior to Fontan surgery (HR 3.74, p = 0.041), VAST (HR 2.93, p &lt; 0.0005) and MELD-XI (HR 1.17, p = 0.015) as mortality predictors. Multivariable analysis confirmed VAST (HR 3.15, p &lt; 0.0005) and MELD-XI (HR 1.21, p = 0.013) independent role. ROC analysis identified VAST ≥1 (AUC 0.84) and MELDXI ≥10 (AUC 0.92) as mortality predictors. </a:t>
            </a:r>
          </a:p>
          <a:p>
            <a:r>
              <a:rPr lang="en-US" sz="1800" dirty="0">
                <a:effectLst/>
                <a:latin typeface="Times New Roman" panose="02020603050405020304" pitchFamily="18" charset="0"/>
                <a:ea typeface="Times New Roman" panose="02020603050405020304" pitchFamily="18" charset="0"/>
              </a:rPr>
              <a:t> </a:t>
            </a:r>
          </a:p>
          <a:p>
            <a:r>
              <a:rPr lang="en-US" sz="1800" b="1" dirty="0">
                <a:effectLst/>
                <a:latin typeface="Times New Roman" panose="02020603050405020304" pitchFamily="18" charset="0"/>
                <a:ea typeface="Times New Roman" panose="02020603050405020304" pitchFamily="18" charset="0"/>
              </a:rPr>
              <a:t>Conclusion: </a:t>
            </a:r>
            <a:r>
              <a:rPr lang="en-US" sz="1800" dirty="0">
                <a:effectLst/>
                <a:latin typeface="Times New Roman" panose="02020603050405020304" pitchFamily="18" charset="0"/>
                <a:ea typeface="Times New Roman" panose="02020603050405020304" pitchFamily="18" charset="0"/>
              </a:rPr>
              <a:t>FALD results in advanced liver disease in nearly all patients over time. MELD-XI and VAST scores predict mortality in FALD. Pre-Fontan liver injury is associated with increased mortality. Liver stiffness is not a reliable marker of FALD progression. Although disease severity increases significantly in the 10-15 years post-Fontan interval, a notable subset of patients develops FALD and cirrhosis earlier, when liver assessment rates are low. We therefore advocate for the initiation of liver assessments in all patients within the first decade post-Fontan to enable timely monitoring and management of hepatic complications. </a:t>
            </a:r>
          </a:p>
        </p:txBody>
      </p:sp>
      <p:sp>
        <p:nvSpPr>
          <p:cNvPr id="4" name="Slide Number Placeholder 3">
            <a:extLst>
              <a:ext uri="{FF2B5EF4-FFF2-40B4-BE49-F238E27FC236}">
                <a16:creationId xmlns:a16="http://schemas.microsoft.com/office/drawing/2014/main" id="{3E15D2D3-5458-00D7-55DA-518F30F2C15E}"/>
              </a:ext>
            </a:extLst>
          </p:cNvPr>
          <p:cNvSpPr>
            <a:spLocks noGrp="1"/>
          </p:cNvSpPr>
          <p:nvPr>
            <p:ph type="sldNum" sz="quarter" idx="5"/>
          </p:nvPr>
        </p:nvSpPr>
        <p:spPr/>
        <p:txBody>
          <a:bodyPr/>
          <a:lstStyle/>
          <a:p>
            <a:fld id="{F872C0F0-71E7-46B6-AA6F-1D7E0E2B8B3E}" type="slidenum">
              <a:rPr lang="en-US" smtClean="0"/>
              <a:t>21</a:t>
            </a:fld>
            <a:endParaRPr lang="en-US"/>
          </a:p>
        </p:txBody>
      </p:sp>
    </p:spTree>
    <p:extLst>
      <p:ext uri="{BB962C8B-B14F-4D97-AF65-F5344CB8AC3E}">
        <p14:creationId xmlns:p14="http://schemas.microsoft.com/office/powerpoint/2010/main" val="2636765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47A97-CC2A-ABD6-7FC9-F791DAF2E7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C9E825-BE1A-6BA7-E20F-EA688ABFB4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F9DDFF-09B3-0768-FA24-FE4ECB452501}"/>
              </a:ext>
            </a:extLst>
          </p:cNvPr>
          <p:cNvSpPr>
            <a:spLocks noGrp="1"/>
          </p:cNvSpPr>
          <p:nvPr>
            <p:ph type="body" idx="1"/>
          </p:nvPr>
        </p:nvSpPr>
        <p:spPr/>
        <p:txBody>
          <a:bodyPr/>
          <a:lstStyle/>
          <a:p>
            <a:pPr algn="just"/>
            <a:r>
              <a:rPr lang="en-US" sz="1800" b="1" dirty="0">
                <a:effectLst/>
                <a:latin typeface="Arial" panose="020B0604020202020204" pitchFamily="34" charset="0"/>
                <a:ea typeface="Times New Roman" panose="02020603050405020304" pitchFamily="18" charset="0"/>
              </a:rPr>
              <a:t>Abbreviations: </a:t>
            </a:r>
            <a:r>
              <a:rPr lang="en-US" sz="1800" b="0" dirty="0">
                <a:effectLst/>
                <a:latin typeface="Arial" panose="020B0604020202020204" pitchFamily="34" charset="0"/>
                <a:ea typeface="Times New Roman" panose="02020603050405020304" pitchFamily="18" charset="0"/>
              </a:rPr>
              <a:t>BA = Biliary atresia.</a:t>
            </a:r>
          </a:p>
          <a:p>
            <a:pPr algn="just"/>
            <a:endParaRPr lang="en-US" sz="1800" b="1" dirty="0">
              <a:effectLst/>
              <a:latin typeface="Arial" panose="020B0604020202020204" pitchFamily="34"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OS-023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Single-cell spatial transcriptomic map of biliary atresia</a:t>
            </a:r>
            <a:endParaRPr lang="en-US" sz="1800" dirty="0">
              <a:effectLst/>
              <a:latin typeface="Times New Roman" panose="02020603050405020304" pitchFamily="18" charset="0"/>
              <a:ea typeface="Times New Roman" panose="02020603050405020304" pitchFamily="18" charset="0"/>
            </a:endParaRPr>
          </a:p>
          <a:p>
            <a:pPr algn="just"/>
            <a:r>
              <a:rPr lang="en-US" sz="1800" u="sng" dirty="0">
                <a:effectLst/>
                <a:latin typeface="Arial" panose="020B0604020202020204" pitchFamily="34" charset="0"/>
                <a:ea typeface="Times New Roman" panose="02020603050405020304" pitchFamily="18" charset="0"/>
              </a:rPr>
              <a:t>Jake Mann</a:t>
            </a:r>
            <a:r>
              <a:rPr lang="en-US" sz="1800" baseline="30000" dirty="0">
                <a:effectLst/>
                <a:latin typeface="Arial" panose="020B0604020202020204" pitchFamily="34" charset="0"/>
                <a:ea typeface="Times New Roman" panose="02020603050405020304" pitchFamily="18" charset="0"/>
              </a:rPr>
              <a:t>1 2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Annabelle Schofield</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Alba Bueno-Jimenez</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Scott Davies</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Girish Gupte</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Evelyn Ong</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Khalid Sharif</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Christopher Shave</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Hector Vilca-Melendez</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Ye Htun Oo</a:t>
            </a:r>
            <a:endParaRPr lang="en-US" sz="1800" dirty="0">
              <a:effectLst/>
              <a:latin typeface="Times New Roman" panose="02020603050405020304" pitchFamily="18" charset="0"/>
              <a:ea typeface="Times New Roman" panose="02020603050405020304" pitchFamily="18" charset="0"/>
            </a:endParaRPr>
          </a:p>
          <a:p>
            <a:pPr algn="just"/>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University of Birmingham, Birmingham, United Kingdom</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2</a:t>
            </a:r>
            <a:r>
              <a:rPr lang="en-US" sz="1800" i="1" dirty="0">
                <a:effectLst/>
                <a:latin typeface="Arial" panose="020B0604020202020204" pitchFamily="34" charset="0"/>
                <a:ea typeface="Times New Roman" panose="02020603050405020304" pitchFamily="18" charset="0"/>
              </a:rPr>
              <a:t>Birmingham Children's Hospital, Birmingham, United Kingdom</a:t>
            </a:r>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latin typeface="Arial" panose="020B0604020202020204" pitchFamily="34" charset="0"/>
                <a:ea typeface="Times New Roman" panose="02020603050405020304" pitchFamily="18" charset="0"/>
              </a:rPr>
              <a:t>Email:</a:t>
            </a:r>
            <a:r>
              <a:rPr lang="en-US" sz="1800" i="1"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j.p.mann@bham.ac.uk</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Background and aims: </a:t>
            </a:r>
            <a:r>
              <a:rPr lang="en-US" sz="1800" dirty="0">
                <a:effectLst/>
                <a:latin typeface="Arial" panose="020B0604020202020204" pitchFamily="34" charset="0"/>
                <a:ea typeface="Calibri" panose="020F0502020204030204" pitchFamily="34" charset="0"/>
              </a:rPr>
              <a:t>Biliary atresia is </a:t>
            </a:r>
            <a:r>
              <a:rPr lang="en-US" sz="1800" dirty="0" err="1">
                <a:effectLst/>
                <a:latin typeface="Arial" panose="020B0604020202020204" pitchFamily="34" charset="0"/>
                <a:ea typeface="Calibri" panose="020F0502020204030204" pitchFamily="34" charset="0"/>
              </a:rPr>
              <a:t>characterised</a:t>
            </a:r>
            <a:r>
              <a:rPr lang="en-US" sz="1800" dirty="0">
                <a:effectLst/>
                <a:latin typeface="Arial" panose="020B0604020202020204" pitchFamily="34" charset="0"/>
                <a:ea typeface="Calibri" panose="020F0502020204030204" pitchFamily="34" charset="0"/>
              </a:rPr>
              <a:t> by neonatal obliteration of the extrahepatic biliary tree. 50% of children require liver transplantation at under 5 years, despite Kasai portoenterostomy. Multiple </a:t>
            </a:r>
            <a:r>
              <a:rPr lang="en-US" sz="1800" dirty="0" err="1">
                <a:effectLst/>
                <a:latin typeface="Arial" panose="020B0604020202020204" pitchFamily="34" charset="0"/>
                <a:ea typeface="Calibri" panose="020F0502020204030204" pitchFamily="34" charset="0"/>
              </a:rPr>
              <a:t>aetiological</a:t>
            </a:r>
            <a:r>
              <a:rPr lang="en-US" sz="1800" dirty="0">
                <a:effectLst/>
                <a:latin typeface="Arial" panose="020B0604020202020204" pitchFamily="34" charset="0"/>
                <a:ea typeface="Calibri" panose="020F0502020204030204" pitchFamily="34" charset="0"/>
              </a:rPr>
              <a:t> factors are implicated in the initial hit to the biliary system (e.g. polygenic, viral). In the liver, cholangiocytes proliferate in an fibroinflammatory niche known as the 'ductular reaction'. These fibroinflammatory foci may expand to eventually result in end-stage cirrhosis. The epithelial-mesenchymal-immune interactions governing regulation of </a:t>
            </a:r>
            <a:r>
              <a:rPr lang="en-US" sz="1800" dirty="0" err="1">
                <a:effectLst/>
                <a:latin typeface="Arial" panose="020B0604020202020204" pitchFamily="34" charset="0"/>
                <a:ea typeface="Calibri" panose="020F0502020204030204" pitchFamily="34" charset="0"/>
              </a:rPr>
              <a:t>fibroinflammation</a:t>
            </a:r>
            <a:r>
              <a:rPr lang="en-US" sz="1800" dirty="0">
                <a:effectLst/>
                <a:latin typeface="Arial" panose="020B0604020202020204" pitchFamily="34" charset="0"/>
                <a:ea typeface="Calibri" panose="020F0502020204030204" pitchFamily="34" charset="0"/>
              </a:rPr>
              <a:t> across the disease course are not known. It is not clear why some children need early transplant ‘rapid progressors’ and some remain stable long-term. Here, our overall aim was to understand the interactions governing </a:t>
            </a:r>
            <a:r>
              <a:rPr lang="en-US" sz="1800" dirty="0" err="1">
                <a:effectLst/>
                <a:latin typeface="Arial" panose="020B0604020202020204" pitchFamily="34" charset="0"/>
                <a:ea typeface="Calibri" panose="020F0502020204030204" pitchFamily="34" charset="0"/>
              </a:rPr>
              <a:t>fibroinflammation</a:t>
            </a:r>
            <a:r>
              <a:rPr lang="en-US" sz="1800" dirty="0">
                <a:effectLst/>
                <a:latin typeface="Arial" panose="020B0604020202020204" pitchFamily="34" charset="0"/>
                <a:ea typeface="Calibri" panose="020F0502020204030204" pitchFamily="34" charset="0"/>
              </a:rPr>
              <a:t> across the spectrum of biliary atresia at single-cell resolution. Specifically, we aimed to identify differences at the time of Kasai that predict need for early transplantation.</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Method: </a:t>
            </a:r>
            <a:r>
              <a:rPr lang="en-US" sz="1800" dirty="0">
                <a:effectLst/>
                <a:latin typeface="Arial" panose="020B0604020202020204" pitchFamily="34" charset="0"/>
                <a:ea typeface="Calibri" panose="020F0502020204030204" pitchFamily="34" charset="0"/>
              </a:rPr>
              <a:t>We performed </a:t>
            </a:r>
            <a:r>
              <a:rPr lang="en-US" sz="1800" dirty="0" err="1">
                <a:effectLst/>
                <a:latin typeface="Arial" panose="020B0604020202020204" pitchFamily="34" charset="0"/>
                <a:ea typeface="Calibri" panose="020F0502020204030204" pitchFamily="34" charset="0"/>
              </a:rPr>
              <a:t>CosMx</a:t>
            </a:r>
            <a:r>
              <a:rPr lang="en-US" sz="1800" dirty="0">
                <a:effectLst/>
                <a:latin typeface="Arial" panose="020B0604020202020204" pitchFamily="34" charset="0"/>
                <a:ea typeface="Calibri" panose="020F0502020204030204" pitchFamily="34" charset="0"/>
              </a:rPr>
              <a:t> single-cell transcriptomic profiling (1000 genes) on liver at time of Kasai from 4 patients with non-syndromic biliary atresia. 2 patients were 'rapid progressors' - transplant under 2 years old; and 2 were 'slow progressors' requiring transplant at 12-15 years old. All patients had moderate (3/6) fibrosis at the time of Kasai. </a:t>
            </a:r>
            <a:r>
              <a:rPr lang="en-US" sz="1800" dirty="0" err="1">
                <a:effectLst/>
                <a:latin typeface="Arial" panose="020B0604020202020204" pitchFamily="34" charset="0"/>
                <a:ea typeface="Calibri" panose="020F0502020204030204" pitchFamily="34" charset="0"/>
              </a:rPr>
              <a:t>CellChat</a:t>
            </a:r>
            <a:r>
              <a:rPr lang="en-US" sz="1800" dirty="0">
                <a:effectLst/>
                <a:latin typeface="Arial" panose="020B0604020202020204" pitchFamily="34" charset="0"/>
                <a:ea typeface="Calibri" panose="020F0502020204030204" pitchFamily="34" charset="0"/>
              </a:rPr>
              <a:t> was used to calculate cell-cell interaction </a:t>
            </a:r>
            <a:r>
              <a:rPr lang="en-US" sz="1800" dirty="0" err="1">
                <a:effectLst/>
                <a:latin typeface="Arial" panose="020B0604020202020204" pitchFamily="34" charset="0"/>
                <a:ea typeface="Calibri" panose="020F0502020204030204" pitchFamily="34" charset="0"/>
              </a:rPr>
              <a:t>signalling</a:t>
            </a:r>
            <a:r>
              <a:rPr lang="en-US" sz="1800" dirty="0">
                <a:effectLst/>
                <a:latin typeface="Arial" panose="020B0604020202020204" pitchFamily="34" charset="0"/>
                <a:ea typeface="Calibri" panose="020F0502020204030204" pitchFamily="34" charset="0"/>
              </a:rPr>
              <a:t> networks. Markers were replicated using a meta-analysis of RNA sequencing data from 182 BA cases, 92 disease-free controls, and 19 cholestatic non-BA controls. Results were validated using multiplex immunofluorescence.</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Results: </a:t>
            </a:r>
            <a:r>
              <a:rPr lang="en-GB" sz="1800" dirty="0">
                <a:effectLst/>
                <a:latin typeface="Arial" panose="020B0604020202020204" pitchFamily="34" charset="0"/>
                <a:ea typeface="Calibri" panose="020F0502020204030204" pitchFamily="34" charset="0"/>
              </a:rPr>
              <a:t>Single-cell spatial profiling identified 269,825 </a:t>
            </a:r>
            <a:r>
              <a:rPr lang="en-US" sz="1800" dirty="0">
                <a:effectLst/>
                <a:latin typeface="Arial" panose="020B0604020202020204" pitchFamily="34" charset="0"/>
                <a:ea typeface="Calibri" panose="020F0502020204030204" pitchFamily="34" charset="0"/>
              </a:rPr>
              <a:t>individual cells, after quality-control. Liver at the time of Kasai demonstrated proliferative cholangiocytes, surrounded by portal fibroblasts (expressing IGFBP7, CXCL12, and CD74), accompanied by SPP1+TREM2+GPNMB+ macrophages. ‘Rapid progressors’ had more GPNMB+ macrophages, monocytes, and fibroblasts but fewer cholangiocytes. Sinusoidal endothelia from rapid progressors had higher expression of ICAM1 (51% vs. 29%, </a:t>
            </a:r>
            <a:r>
              <a:rPr lang="en-US" sz="1800" dirty="0" err="1">
                <a:effectLst/>
                <a:latin typeface="Arial" panose="020B0604020202020204" pitchFamily="34" charset="0"/>
                <a:ea typeface="Calibri" panose="020F0502020204030204" pitchFamily="34" charset="0"/>
              </a:rPr>
              <a:t>p.adj</a:t>
            </a:r>
            <a:r>
              <a:rPr lang="en-US" sz="1800" dirty="0">
                <a:effectLst/>
                <a:latin typeface="Arial" panose="020B0604020202020204" pitchFamily="34" charset="0"/>
                <a:ea typeface="Calibri" panose="020F0502020204030204" pitchFamily="34" charset="0"/>
              </a:rPr>
              <a:t>=9.7x10-96) and CCL2 (43% vs. 24%, </a:t>
            </a:r>
            <a:r>
              <a:rPr lang="en-US" sz="1800" dirty="0" err="1">
                <a:effectLst/>
                <a:latin typeface="Arial" panose="020B0604020202020204" pitchFamily="34" charset="0"/>
                <a:ea typeface="Calibri" panose="020F0502020204030204" pitchFamily="34" charset="0"/>
              </a:rPr>
              <a:t>p.adj</a:t>
            </a:r>
            <a:r>
              <a:rPr lang="en-US" sz="1800" dirty="0">
                <a:effectLst/>
                <a:latin typeface="Arial" panose="020B0604020202020204" pitchFamily="34" charset="0"/>
                <a:ea typeface="Calibri" panose="020F0502020204030204" pitchFamily="34" charset="0"/>
              </a:rPr>
              <a:t>=6.2x10-78). Cholangiocytes from rapid progressors had higher ANKRD1 expression (36% vs. 21%, </a:t>
            </a:r>
            <a:r>
              <a:rPr lang="en-US" sz="1800" dirty="0" err="1">
                <a:effectLst/>
                <a:latin typeface="Arial" panose="020B0604020202020204" pitchFamily="34" charset="0"/>
                <a:ea typeface="Calibri" panose="020F0502020204030204" pitchFamily="34" charset="0"/>
              </a:rPr>
              <a:t>p.adj</a:t>
            </a:r>
            <a:r>
              <a:rPr lang="en-US" sz="1800" dirty="0">
                <a:effectLst/>
                <a:latin typeface="Arial" panose="020B0604020202020204" pitchFamily="34" charset="0"/>
                <a:ea typeface="Calibri" panose="020F0502020204030204" pitchFamily="34" charset="0"/>
              </a:rPr>
              <a:t>=3.4x10-131), which is down-stream of the pro-fibrotic transcription factor YAP. In addition, </a:t>
            </a:r>
            <a:r>
              <a:rPr lang="en-US" sz="1800" dirty="0" err="1">
                <a:effectLst/>
                <a:latin typeface="Arial" panose="020B0604020202020204" pitchFamily="34" charset="0"/>
                <a:ea typeface="Calibri" panose="020F0502020204030204" pitchFamily="34" charset="0"/>
              </a:rPr>
              <a:t>CellChat</a:t>
            </a:r>
            <a:r>
              <a:rPr lang="en-US" sz="1800" dirty="0">
                <a:effectLst/>
                <a:latin typeface="Arial" panose="020B0604020202020204" pitchFamily="34" charset="0"/>
                <a:ea typeface="Calibri" panose="020F0502020204030204" pitchFamily="34" charset="0"/>
              </a:rPr>
              <a:t> found SPP1-ITGA V/ITGB1, MIF-CD74, CXCL12-CD44/ACKR3, to be key cell- communication factors in the fibroinflammatory niche at Kasai.</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Conclusion: </a:t>
            </a:r>
            <a:r>
              <a:rPr lang="en-US" sz="1800" dirty="0">
                <a:effectLst/>
                <a:latin typeface="Arial" panose="020B0604020202020204" pitchFamily="34" charset="0"/>
                <a:ea typeface="Calibri" panose="020F0502020204030204" pitchFamily="34" charset="0"/>
              </a:rPr>
              <a:t>At time of Kasai, patients who would go on to need early transplant was predicted by presence of a pro-inflammatory endothelial phenotype with increased monocytes and fewer, but dysfunctional cholangiocytes.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br>
              <a:rPr lang="en-US" sz="1800" kern="0" dirty="0">
                <a:effectLst/>
                <a:latin typeface="Times New Roman" panose="02020603050405020304" pitchFamily="18" charset="0"/>
                <a:ea typeface="Times New Roman" panose="02020603050405020304" pitchFamily="18" charset="0"/>
              </a:rPr>
            </a:br>
            <a:endParaRPr lang="en-US" dirty="0"/>
          </a:p>
        </p:txBody>
      </p:sp>
      <p:sp>
        <p:nvSpPr>
          <p:cNvPr id="4" name="Slide Number Placeholder 3">
            <a:extLst>
              <a:ext uri="{FF2B5EF4-FFF2-40B4-BE49-F238E27FC236}">
                <a16:creationId xmlns:a16="http://schemas.microsoft.com/office/drawing/2014/main" id="{1E59F0A8-8A94-BB9B-1854-E8CDCEBAABA8}"/>
              </a:ext>
            </a:extLst>
          </p:cNvPr>
          <p:cNvSpPr>
            <a:spLocks noGrp="1"/>
          </p:cNvSpPr>
          <p:nvPr>
            <p:ph type="sldNum" sz="quarter" idx="5"/>
          </p:nvPr>
        </p:nvSpPr>
        <p:spPr/>
        <p:txBody>
          <a:bodyPr/>
          <a:lstStyle/>
          <a:p>
            <a:fld id="{F872C0F0-71E7-46B6-AA6F-1D7E0E2B8B3E}" type="slidenum">
              <a:rPr lang="en-US" smtClean="0"/>
              <a:t>23</a:t>
            </a:fld>
            <a:endParaRPr lang="en-US"/>
          </a:p>
        </p:txBody>
      </p:sp>
    </p:spTree>
    <p:extLst>
      <p:ext uri="{BB962C8B-B14F-4D97-AF65-F5344CB8AC3E}">
        <p14:creationId xmlns:p14="http://schemas.microsoft.com/office/powerpoint/2010/main" val="3538737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1E718-F765-1716-EB8F-AACCDE0972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654634-3E5E-B203-A7CF-D90EBBB778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280016-BC99-EF29-FD11-6F277BFA19F6}"/>
              </a:ext>
            </a:extLst>
          </p:cNvPr>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dirty="0">
                <a:effectLst/>
                <a:latin typeface="Arial" panose="020B0604020202020204" pitchFamily="34" charset="0"/>
                <a:ea typeface="Times New Roman" panose="02020603050405020304" pitchFamily="18" charset="0"/>
              </a:rPr>
              <a:t>Abbreviations: </a:t>
            </a:r>
            <a:r>
              <a:rPr lang="en-US" sz="1800" b="0" dirty="0">
                <a:effectLst/>
                <a:latin typeface="Arial" panose="020B0604020202020204" pitchFamily="34" charset="0"/>
                <a:ea typeface="Times New Roman" panose="02020603050405020304" pitchFamily="18" charset="0"/>
              </a:rPr>
              <a:t>BA = Biliary atresia.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1" dirty="0">
              <a:effectLst/>
              <a:latin typeface="Arial" panose="020B0604020202020204" pitchFamily="34"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OS-023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Single-cell spatial transcriptomic map of biliary atresia</a:t>
            </a:r>
            <a:endParaRPr lang="en-US" sz="1800" dirty="0">
              <a:effectLst/>
              <a:latin typeface="Times New Roman" panose="02020603050405020304" pitchFamily="18" charset="0"/>
              <a:ea typeface="Times New Roman" panose="02020603050405020304" pitchFamily="18" charset="0"/>
            </a:endParaRPr>
          </a:p>
          <a:p>
            <a:pPr algn="just"/>
            <a:r>
              <a:rPr lang="en-US" sz="1800" u="sng" dirty="0">
                <a:effectLst/>
                <a:latin typeface="Arial" panose="020B0604020202020204" pitchFamily="34" charset="0"/>
                <a:ea typeface="Times New Roman" panose="02020603050405020304" pitchFamily="18" charset="0"/>
              </a:rPr>
              <a:t>Jake Mann</a:t>
            </a:r>
            <a:r>
              <a:rPr lang="en-US" sz="1800" baseline="30000" dirty="0">
                <a:effectLst/>
                <a:latin typeface="Arial" panose="020B0604020202020204" pitchFamily="34" charset="0"/>
                <a:ea typeface="Times New Roman" panose="02020603050405020304" pitchFamily="18" charset="0"/>
              </a:rPr>
              <a:t>1 2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Annabelle Schofield</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Alba Bueno-Jimenez</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Scott Davies</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Girish Gupte</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Evelyn Ong</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Khalid Sharif</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Christopher Shave</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Hector Vilca-Melendez</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Ye Htun Oo</a:t>
            </a:r>
            <a:endParaRPr lang="en-US" sz="1800" dirty="0">
              <a:effectLst/>
              <a:latin typeface="Times New Roman" panose="02020603050405020304" pitchFamily="18" charset="0"/>
              <a:ea typeface="Times New Roman" panose="02020603050405020304" pitchFamily="18" charset="0"/>
            </a:endParaRPr>
          </a:p>
          <a:p>
            <a:pPr algn="just"/>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University of Birmingham, Birmingham, United Kingdom</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2</a:t>
            </a:r>
            <a:r>
              <a:rPr lang="en-US" sz="1800" i="1" dirty="0">
                <a:effectLst/>
                <a:latin typeface="Arial" panose="020B0604020202020204" pitchFamily="34" charset="0"/>
                <a:ea typeface="Times New Roman" panose="02020603050405020304" pitchFamily="18" charset="0"/>
              </a:rPr>
              <a:t>Birmingham Children's Hospital, Birmingham, United Kingdom</a:t>
            </a:r>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latin typeface="Arial" panose="020B0604020202020204" pitchFamily="34" charset="0"/>
                <a:ea typeface="Times New Roman" panose="02020603050405020304" pitchFamily="18" charset="0"/>
              </a:rPr>
              <a:t>Email:</a:t>
            </a:r>
            <a:r>
              <a:rPr lang="en-US" sz="1800" i="1"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j.p.mann@bham.ac.uk</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Background and aims: </a:t>
            </a:r>
            <a:r>
              <a:rPr lang="en-US" sz="1800" dirty="0">
                <a:effectLst/>
                <a:latin typeface="Arial" panose="020B0604020202020204" pitchFamily="34" charset="0"/>
                <a:ea typeface="Calibri" panose="020F0502020204030204" pitchFamily="34" charset="0"/>
              </a:rPr>
              <a:t>Biliary atresia is </a:t>
            </a:r>
            <a:r>
              <a:rPr lang="en-US" sz="1800" dirty="0" err="1">
                <a:effectLst/>
                <a:latin typeface="Arial" panose="020B0604020202020204" pitchFamily="34" charset="0"/>
                <a:ea typeface="Calibri" panose="020F0502020204030204" pitchFamily="34" charset="0"/>
              </a:rPr>
              <a:t>characterised</a:t>
            </a:r>
            <a:r>
              <a:rPr lang="en-US" sz="1800" dirty="0">
                <a:effectLst/>
                <a:latin typeface="Arial" panose="020B0604020202020204" pitchFamily="34" charset="0"/>
                <a:ea typeface="Calibri" panose="020F0502020204030204" pitchFamily="34" charset="0"/>
              </a:rPr>
              <a:t> by neonatal obliteration of the extrahepatic biliary tree. 50% of children require liver transplantation at under 5 years, despite Kasai portoenterostomy. Multiple </a:t>
            </a:r>
            <a:r>
              <a:rPr lang="en-US" sz="1800" dirty="0" err="1">
                <a:effectLst/>
                <a:latin typeface="Arial" panose="020B0604020202020204" pitchFamily="34" charset="0"/>
                <a:ea typeface="Calibri" panose="020F0502020204030204" pitchFamily="34" charset="0"/>
              </a:rPr>
              <a:t>aetiological</a:t>
            </a:r>
            <a:r>
              <a:rPr lang="en-US" sz="1800" dirty="0">
                <a:effectLst/>
                <a:latin typeface="Arial" panose="020B0604020202020204" pitchFamily="34" charset="0"/>
                <a:ea typeface="Calibri" panose="020F0502020204030204" pitchFamily="34" charset="0"/>
              </a:rPr>
              <a:t> factors are implicated in the initial hit to the biliary system (e.g. polygenic, viral). In the liver, cholangiocytes proliferate in an fibroinflammatory niche known as the 'ductular reaction'. These fibroinflammatory foci may expand to eventually result in end-stage cirrhosis. The epithelial-mesenchymal-immune interactions governing regulation of </a:t>
            </a:r>
            <a:r>
              <a:rPr lang="en-US" sz="1800" dirty="0" err="1">
                <a:effectLst/>
                <a:latin typeface="Arial" panose="020B0604020202020204" pitchFamily="34" charset="0"/>
                <a:ea typeface="Calibri" panose="020F0502020204030204" pitchFamily="34" charset="0"/>
              </a:rPr>
              <a:t>fibroinflammation</a:t>
            </a:r>
            <a:r>
              <a:rPr lang="en-US" sz="1800" dirty="0">
                <a:effectLst/>
                <a:latin typeface="Arial" panose="020B0604020202020204" pitchFamily="34" charset="0"/>
                <a:ea typeface="Calibri" panose="020F0502020204030204" pitchFamily="34" charset="0"/>
              </a:rPr>
              <a:t> across the disease course are not known. It is not clear why some children need early transplant ‘rapid progressors’ and some remain stable long-term. Here, our overall aim was to understand the interactions governing </a:t>
            </a:r>
            <a:r>
              <a:rPr lang="en-US" sz="1800" dirty="0" err="1">
                <a:effectLst/>
                <a:latin typeface="Arial" panose="020B0604020202020204" pitchFamily="34" charset="0"/>
                <a:ea typeface="Calibri" panose="020F0502020204030204" pitchFamily="34" charset="0"/>
              </a:rPr>
              <a:t>fibroinflammation</a:t>
            </a:r>
            <a:r>
              <a:rPr lang="en-US" sz="1800" dirty="0">
                <a:effectLst/>
                <a:latin typeface="Arial" panose="020B0604020202020204" pitchFamily="34" charset="0"/>
                <a:ea typeface="Calibri" panose="020F0502020204030204" pitchFamily="34" charset="0"/>
              </a:rPr>
              <a:t> across the spectrum of biliary atresia at single-cell resolution. Specifically, we aimed to identify differences at the time of Kasai that predict need for early transplantation.</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Method: </a:t>
            </a:r>
            <a:r>
              <a:rPr lang="en-US" sz="1800" dirty="0">
                <a:effectLst/>
                <a:latin typeface="Arial" panose="020B0604020202020204" pitchFamily="34" charset="0"/>
                <a:ea typeface="Calibri" panose="020F0502020204030204" pitchFamily="34" charset="0"/>
              </a:rPr>
              <a:t>We performed </a:t>
            </a:r>
            <a:r>
              <a:rPr lang="en-US" sz="1800" dirty="0" err="1">
                <a:effectLst/>
                <a:latin typeface="Arial" panose="020B0604020202020204" pitchFamily="34" charset="0"/>
                <a:ea typeface="Calibri" panose="020F0502020204030204" pitchFamily="34" charset="0"/>
              </a:rPr>
              <a:t>CosMx</a:t>
            </a:r>
            <a:r>
              <a:rPr lang="en-US" sz="1800" dirty="0">
                <a:effectLst/>
                <a:latin typeface="Arial" panose="020B0604020202020204" pitchFamily="34" charset="0"/>
                <a:ea typeface="Calibri" panose="020F0502020204030204" pitchFamily="34" charset="0"/>
              </a:rPr>
              <a:t> single-cell transcriptomic profiling (1000 genes) on liver at time of Kasai from 4 patients with non-syndromic biliary atresia. 2 patients were 'rapid progressors' - transplant under 2 years old; and 2 were 'slow progressors' requiring transplant at 12-15 years old. All patients had moderate (3/6) fibrosis at the time of Kasai. </a:t>
            </a:r>
            <a:r>
              <a:rPr lang="en-US" sz="1800" dirty="0" err="1">
                <a:effectLst/>
                <a:latin typeface="Arial" panose="020B0604020202020204" pitchFamily="34" charset="0"/>
                <a:ea typeface="Calibri" panose="020F0502020204030204" pitchFamily="34" charset="0"/>
              </a:rPr>
              <a:t>CellChat</a:t>
            </a:r>
            <a:r>
              <a:rPr lang="en-US" sz="1800" dirty="0">
                <a:effectLst/>
                <a:latin typeface="Arial" panose="020B0604020202020204" pitchFamily="34" charset="0"/>
                <a:ea typeface="Calibri" panose="020F0502020204030204" pitchFamily="34" charset="0"/>
              </a:rPr>
              <a:t> was used to calculate cell-cell interaction </a:t>
            </a:r>
            <a:r>
              <a:rPr lang="en-US" sz="1800" dirty="0" err="1">
                <a:effectLst/>
                <a:latin typeface="Arial" panose="020B0604020202020204" pitchFamily="34" charset="0"/>
                <a:ea typeface="Calibri" panose="020F0502020204030204" pitchFamily="34" charset="0"/>
              </a:rPr>
              <a:t>signalling</a:t>
            </a:r>
            <a:r>
              <a:rPr lang="en-US" sz="1800" dirty="0">
                <a:effectLst/>
                <a:latin typeface="Arial" panose="020B0604020202020204" pitchFamily="34" charset="0"/>
                <a:ea typeface="Calibri" panose="020F0502020204030204" pitchFamily="34" charset="0"/>
              </a:rPr>
              <a:t> networks. Markers were replicated using a meta-analysis of RNA sequencing data from 182 BA cases, 92 disease-free controls, and 19 cholestatic non-BA controls. Results were validated using multiplex immunofluorescence.</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Results: </a:t>
            </a:r>
            <a:r>
              <a:rPr lang="en-GB" sz="1800" dirty="0">
                <a:effectLst/>
                <a:latin typeface="Arial" panose="020B0604020202020204" pitchFamily="34" charset="0"/>
                <a:ea typeface="Calibri" panose="020F0502020204030204" pitchFamily="34" charset="0"/>
              </a:rPr>
              <a:t>Single-cell spatial profiling identified 269,825 </a:t>
            </a:r>
            <a:r>
              <a:rPr lang="en-US" sz="1800" dirty="0">
                <a:effectLst/>
                <a:latin typeface="Arial" panose="020B0604020202020204" pitchFamily="34" charset="0"/>
                <a:ea typeface="Calibri" panose="020F0502020204030204" pitchFamily="34" charset="0"/>
              </a:rPr>
              <a:t>individual cells, after quality-control. Liver at the time of Kasai demonstrated proliferative cholangiocytes, surrounded by portal fibroblasts (expressing IGFBP7, CXCL12, and CD74), accompanied by SPP1+TREM2+GPNMB+ macrophages. ‘Rapid progressors’ had more GPNMB+ macrophages, monocytes, and fibroblasts but fewer cholangiocytes. Sinusoidal endothelia from rapid progressors had higher expression of ICAM1 (51% vs. 29%, </a:t>
            </a:r>
            <a:r>
              <a:rPr lang="en-US" sz="1800" dirty="0" err="1">
                <a:effectLst/>
                <a:latin typeface="Arial" panose="020B0604020202020204" pitchFamily="34" charset="0"/>
                <a:ea typeface="Calibri" panose="020F0502020204030204" pitchFamily="34" charset="0"/>
              </a:rPr>
              <a:t>p.adj</a:t>
            </a:r>
            <a:r>
              <a:rPr lang="en-US" sz="1800" dirty="0">
                <a:effectLst/>
                <a:latin typeface="Arial" panose="020B0604020202020204" pitchFamily="34" charset="0"/>
                <a:ea typeface="Calibri" panose="020F0502020204030204" pitchFamily="34" charset="0"/>
              </a:rPr>
              <a:t>=9.7x10-96) and CCL2 (43% vs. 24%, </a:t>
            </a:r>
            <a:r>
              <a:rPr lang="en-US" sz="1800" dirty="0" err="1">
                <a:effectLst/>
                <a:latin typeface="Arial" panose="020B0604020202020204" pitchFamily="34" charset="0"/>
                <a:ea typeface="Calibri" panose="020F0502020204030204" pitchFamily="34" charset="0"/>
              </a:rPr>
              <a:t>p.adj</a:t>
            </a:r>
            <a:r>
              <a:rPr lang="en-US" sz="1800" dirty="0">
                <a:effectLst/>
                <a:latin typeface="Arial" panose="020B0604020202020204" pitchFamily="34" charset="0"/>
                <a:ea typeface="Calibri" panose="020F0502020204030204" pitchFamily="34" charset="0"/>
              </a:rPr>
              <a:t>=6.2x10-78). Cholangiocytes from rapid progressors had higher ANKRD1 expression (36% vs. 21%, </a:t>
            </a:r>
            <a:r>
              <a:rPr lang="en-US" sz="1800" dirty="0" err="1">
                <a:effectLst/>
                <a:latin typeface="Arial" panose="020B0604020202020204" pitchFamily="34" charset="0"/>
                <a:ea typeface="Calibri" panose="020F0502020204030204" pitchFamily="34" charset="0"/>
              </a:rPr>
              <a:t>p.adj</a:t>
            </a:r>
            <a:r>
              <a:rPr lang="en-US" sz="1800" dirty="0">
                <a:effectLst/>
                <a:latin typeface="Arial" panose="020B0604020202020204" pitchFamily="34" charset="0"/>
                <a:ea typeface="Calibri" panose="020F0502020204030204" pitchFamily="34" charset="0"/>
              </a:rPr>
              <a:t>=3.4x10-131), which is down-stream of the pro-fibrotic transcription factor YAP. In addition, </a:t>
            </a:r>
            <a:r>
              <a:rPr lang="en-US" sz="1800" dirty="0" err="1">
                <a:effectLst/>
                <a:latin typeface="Arial" panose="020B0604020202020204" pitchFamily="34" charset="0"/>
                <a:ea typeface="Calibri" panose="020F0502020204030204" pitchFamily="34" charset="0"/>
              </a:rPr>
              <a:t>CellChat</a:t>
            </a:r>
            <a:r>
              <a:rPr lang="en-US" sz="1800" dirty="0">
                <a:effectLst/>
                <a:latin typeface="Arial" panose="020B0604020202020204" pitchFamily="34" charset="0"/>
                <a:ea typeface="Calibri" panose="020F0502020204030204" pitchFamily="34" charset="0"/>
              </a:rPr>
              <a:t> found SPP1-ITGA V/ITGB1, MIF-CD74, CXCL12-CD44/ACKR3, to be key cell- communication factors in the fibroinflammatory niche at Kasai.</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Conclusion: </a:t>
            </a:r>
            <a:r>
              <a:rPr lang="en-US" sz="1800" dirty="0">
                <a:effectLst/>
                <a:latin typeface="Arial" panose="020B0604020202020204" pitchFamily="34" charset="0"/>
                <a:ea typeface="Calibri" panose="020F0502020204030204" pitchFamily="34" charset="0"/>
              </a:rPr>
              <a:t>At time of Kasai, patients who would go on to need early transplant was predicted by presence of a pro-inflammatory endothelial phenotype with increased monocytes and fewer, but dysfunctional cholangiocytes.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br>
              <a:rPr lang="en-US" sz="1800" kern="0" dirty="0">
                <a:effectLst/>
                <a:latin typeface="Times New Roman" panose="02020603050405020304" pitchFamily="18" charset="0"/>
                <a:ea typeface="Times New Roman" panose="02020603050405020304" pitchFamily="18" charset="0"/>
              </a:rPr>
            </a:br>
            <a:endParaRPr lang="en-US" dirty="0"/>
          </a:p>
        </p:txBody>
      </p:sp>
      <p:sp>
        <p:nvSpPr>
          <p:cNvPr id="4" name="Slide Number Placeholder 3">
            <a:extLst>
              <a:ext uri="{FF2B5EF4-FFF2-40B4-BE49-F238E27FC236}">
                <a16:creationId xmlns:a16="http://schemas.microsoft.com/office/drawing/2014/main" id="{145B86CE-4419-DBA1-6B60-B705E7FAEDFD}"/>
              </a:ext>
            </a:extLst>
          </p:cNvPr>
          <p:cNvSpPr>
            <a:spLocks noGrp="1"/>
          </p:cNvSpPr>
          <p:nvPr>
            <p:ph type="sldNum" sz="quarter" idx="5"/>
          </p:nvPr>
        </p:nvSpPr>
        <p:spPr/>
        <p:txBody>
          <a:bodyPr/>
          <a:lstStyle/>
          <a:p>
            <a:fld id="{F872C0F0-71E7-46B6-AA6F-1D7E0E2B8B3E}" type="slidenum">
              <a:rPr lang="en-US" smtClean="0"/>
              <a:t>24</a:t>
            </a:fld>
            <a:endParaRPr lang="en-US"/>
          </a:p>
        </p:txBody>
      </p:sp>
    </p:spTree>
    <p:extLst>
      <p:ext uri="{BB962C8B-B14F-4D97-AF65-F5344CB8AC3E}">
        <p14:creationId xmlns:p14="http://schemas.microsoft.com/office/powerpoint/2010/main" val="55825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36A38-4208-01A6-D739-5BD552603A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BC5C8-CC32-6FE8-8AD9-D8F13BBB0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5BD0F3-7CE4-14DB-4479-CFD72201BD8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C8CF4A57-8CCA-C689-3A91-807399386927}"/>
              </a:ext>
            </a:extLst>
          </p:cNvPr>
          <p:cNvSpPr>
            <a:spLocks noGrp="1"/>
          </p:cNvSpPr>
          <p:nvPr>
            <p:ph type="sldNum" sz="quarter" idx="5"/>
          </p:nvPr>
        </p:nvSpPr>
        <p:spPr/>
        <p:txBody>
          <a:bodyPr/>
          <a:lstStyle/>
          <a:p>
            <a:fld id="{F872C0F0-71E7-46B6-AA6F-1D7E0E2B8B3E}" type="slidenum">
              <a:rPr lang="en-US" smtClean="0"/>
              <a:t>3</a:t>
            </a:fld>
            <a:endParaRPr lang="en-US"/>
          </a:p>
        </p:txBody>
      </p:sp>
    </p:spTree>
    <p:extLst>
      <p:ext uri="{BB962C8B-B14F-4D97-AF65-F5344CB8AC3E}">
        <p14:creationId xmlns:p14="http://schemas.microsoft.com/office/powerpoint/2010/main" val="2998738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81362-0DF0-68A7-A9D7-FDC5B6DF4E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5B8FB0-89C4-0698-F661-2EE333BC5D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D39DA4-AE5B-61AC-D3A3-4333D1E3F97F}"/>
              </a:ext>
            </a:extLst>
          </p:cNvPr>
          <p:cNvSpPr>
            <a:spLocks noGrp="1"/>
          </p:cNvSpPr>
          <p:nvPr>
            <p:ph type="body" idx="1"/>
          </p:nvPr>
        </p:nvSpPr>
        <p:spPr/>
        <p:txBody>
          <a:bodyPr/>
          <a:lstStyle/>
          <a:p>
            <a:r>
              <a:rPr lang="en-US" sz="18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US" sz="1800" i="0" dirty="0">
                <a:solidFill>
                  <a:srgbClr val="000000"/>
                </a:solidFill>
                <a:effectLst/>
                <a:latin typeface="Arial" panose="020B0604020202020204" pitchFamily="34" charset="0"/>
                <a:ea typeface="Aptos" panose="020B0004020202020204" pitchFamily="34" charset="0"/>
              </a:rPr>
              <a:t>ALP = Alkaline phosphatase; </a:t>
            </a:r>
            <a:r>
              <a:rPr lang="en-US" sz="1800" b="0" i="0" dirty="0">
                <a:effectLst/>
                <a:highlight>
                  <a:srgbClr val="FFFF00"/>
                </a:highlight>
                <a:latin typeface="Arial" panose="020B0604020202020204" pitchFamily="34" charset="0"/>
                <a:ea typeface="Times New Roman" panose="02020603050405020304" pitchFamily="18" charset="0"/>
              </a:rPr>
              <a:t>NCA = </a:t>
            </a:r>
            <a:r>
              <a:rPr lang="en-US" sz="1800" b="0" i="0" dirty="0" err="1">
                <a:solidFill>
                  <a:srgbClr val="000000"/>
                </a:solidFill>
                <a:effectLst/>
                <a:latin typeface="Arial" panose="020B0604020202020204" pitchFamily="34" charset="0"/>
                <a:ea typeface="Aptos" panose="020B0004020202020204" pitchFamily="34" charset="0"/>
              </a:rPr>
              <a:t>Norucholic</a:t>
            </a:r>
            <a:r>
              <a:rPr lang="en-US" sz="1800" b="0" i="0" dirty="0">
                <a:solidFill>
                  <a:srgbClr val="000000"/>
                </a:solidFill>
                <a:effectLst/>
                <a:latin typeface="Arial" panose="020B0604020202020204" pitchFamily="34" charset="0"/>
                <a:ea typeface="Aptos" panose="020B0004020202020204" pitchFamily="34" charset="0"/>
              </a:rPr>
              <a:t> acid; </a:t>
            </a:r>
            <a:r>
              <a:rPr lang="en-US" sz="1800" b="0" i="0" dirty="0">
                <a:effectLst/>
                <a:highlight>
                  <a:srgbClr val="FFFF00"/>
                </a:highlight>
                <a:latin typeface="Arial" panose="020B0604020202020204" pitchFamily="34" charset="0"/>
                <a:ea typeface="Times New Roman" panose="02020603050405020304" pitchFamily="18" charset="0"/>
              </a:rPr>
              <a:t>PBO = Placebo; PSC = Primary Sclerosing Cholangitis;</a:t>
            </a:r>
            <a:r>
              <a:rPr lang="en-US" sz="1800" b="0" i="0" dirty="0">
                <a:solidFill>
                  <a:srgbClr val="000000"/>
                </a:solidFill>
                <a:effectLst/>
                <a:highlight>
                  <a:srgbClr val="FFFF00"/>
                </a:highlight>
                <a:latin typeface="Arial" panose="020B0604020202020204" pitchFamily="34" charset="0"/>
                <a:ea typeface="Times New Roman" panose="02020603050405020304" pitchFamily="18" charset="0"/>
              </a:rPr>
              <a:t> </a:t>
            </a:r>
            <a:r>
              <a:rPr lang="en-US" sz="1800" i="0" dirty="0">
                <a:solidFill>
                  <a:srgbClr val="000000"/>
                </a:solidFill>
                <a:effectLst/>
                <a:latin typeface="Arial" panose="020B0604020202020204" pitchFamily="34" charset="0"/>
                <a:ea typeface="Aptos" panose="020B0004020202020204" pitchFamily="34" charset="0"/>
              </a:rPr>
              <a:t>UDCA = Ursodeoxycholic acid; </a:t>
            </a:r>
            <a:r>
              <a:rPr lang="en-US" sz="1800" b="0" i="0" dirty="0">
                <a:effectLst/>
                <a:highlight>
                  <a:srgbClr val="FFFF00"/>
                </a:highlight>
                <a:latin typeface="Arial" panose="020B0604020202020204" pitchFamily="34" charset="0"/>
                <a:ea typeface="Times New Roman" panose="02020603050405020304" pitchFamily="18" charset="0"/>
              </a:rPr>
              <a:t>ULN = </a:t>
            </a:r>
            <a:r>
              <a:rPr lang="en-US" sz="1800" b="0" i="0" dirty="0">
                <a:solidFill>
                  <a:srgbClr val="000000"/>
                </a:solidFill>
                <a:effectLst/>
                <a:highlight>
                  <a:srgbClr val="FFFF00"/>
                </a:highlight>
                <a:latin typeface="Arial" panose="020B0604020202020204" pitchFamily="34" charset="0"/>
                <a:ea typeface="Times New Roman" panose="02020603050405020304" pitchFamily="18" charset="0"/>
              </a:rPr>
              <a:t>U</a:t>
            </a:r>
            <a:r>
              <a:rPr lang="en-US" sz="1800" i="0" dirty="0">
                <a:solidFill>
                  <a:srgbClr val="000000"/>
                </a:solidFill>
                <a:effectLst/>
                <a:latin typeface="Arial" panose="020B0604020202020204" pitchFamily="34" charset="0"/>
                <a:ea typeface="Aptos" panose="020B0004020202020204" pitchFamily="34" charset="0"/>
              </a:rPr>
              <a:t>pper limit of normal.</a:t>
            </a:r>
            <a:endParaRPr lang="en-US" sz="1800" b="0" i="0" dirty="0">
              <a:effectLst/>
              <a:highlight>
                <a:srgbClr val="FFFF00"/>
              </a:highlight>
              <a:latin typeface="Arial" panose="020B0604020202020204" pitchFamily="34" charset="0"/>
              <a:ea typeface="Times New Roman" panose="02020603050405020304" pitchFamily="18" charset="0"/>
            </a:endParaRPr>
          </a:p>
          <a:p>
            <a:endParaRPr lang="en-US" sz="1800" b="1" dirty="0">
              <a:effectLst/>
              <a:highlight>
                <a:srgbClr val="FFFF00"/>
              </a:highlight>
              <a:latin typeface="Arial" panose="020B0604020202020204" pitchFamily="34" charset="0"/>
              <a:ea typeface="Times New Roman" panose="02020603050405020304" pitchFamily="18" charset="0"/>
            </a:endParaRPr>
          </a:p>
          <a:p>
            <a:r>
              <a:rPr lang="en-US" sz="1800" b="1" dirty="0">
                <a:solidFill>
                  <a:srgbClr val="000000"/>
                </a:solidFill>
                <a:effectLst/>
                <a:latin typeface="Arial" panose="020B0604020202020204" pitchFamily="34" charset="0"/>
                <a:ea typeface="Aptos" panose="020B0004020202020204" pitchFamily="34" charset="0"/>
              </a:rPr>
              <a:t>LB25148 </a:t>
            </a:r>
            <a:endParaRPr lang="en-US" sz="1800" dirty="0">
              <a:solidFill>
                <a:srgbClr val="000000"/>
              </a:solidFill>
              <a:effectLst/>
              <a:latin typeface="Arial" panose="020B0604020202020204" pitchFamily="34" charset="0"/>
              <a:ea typeface="Aptos" panose="020B0004020202020204" pitchFamily="34" charset="0"/>
            </a:endParaRPr>
          </a:p>
          <a:p>
            <a:r>
              <a:rPr lang="en-US" sz="1800" b="1" dirty="0" err="1">
                <a:solidFill>
                  <a:srgbClr val="000000"/>
                </a:solidFill>
                <a:effectLst/>
                <a:latin typeface="Arial" panose="020B0604020202020204" pitchFamily="34" charset="0"/>
                <a:ea typeface="Aptos" panose="020B0004020202020204" pitchFamily="34" charset="0"/>
              </a:rPr>
              <a:t>Norucholic</a:t>
            </a:r>
            <a:r>
              <a:rPr lang="en-US" sz="1800" b="1" dirty="0">
                <a:solidFill>
                  <a:srgbClr val="000000"/>
                </a:solidFill>
                <a:effectLst/>
                <a:latin typeface="Arial" panose="020B0604020202020204" pitchFamily="34" charset="0"/>
                <a:ea typeface="Aptos" panose="020B0004020202020204" pitchFamily="34" charset="0"/>
              </a:rPr>
              <a:t> acid for the treatment of primary sclerosing cholangitis: 96-week analysis of a pivotal phase 3 trial </a:t>
            </a:r>
            <a:endParaRPr lang="en-US" sz="1800" dirty="0">
              <a:solidFill>
                <a:srgbClr val="000000"/>
              </a:solidFill>
              <a:effectLst/>
              <a:latin typeface="Arial" panose="020B0604020202020204" pitchFamily="34" charset="0"/>
              <a:ea typeface="Aptos" panose="020B0004020202020204" pitchFamily="34" charset="0"/>
            </a:endParaRPr>
          </a:p>
          <a:p>
            <a:r>
              <a:rPr lang="en-US" sz="1800" dirty="0">
                <a:solidFill>
                  <a:srgbClr val="000000"/>
                </a:solidFill>
                <a:effectLst/>
                <a:latin typeface="Arial" panose="020B0604020202020204" pitchFamily="34" charset="0"/>
                <a:ea typeface="Aptos" panose="020B0004020202020204" pitchFamily="34" charset="0"/>
              </a:rPr>
              <a:t>Michael Trauner1, Palak J. Trivedi2, Gerald Denk3, Martti Färkkilä4, Peter Schirmacher5, Stefan G. Hübscher6, Michael Dill7, Gerda Elisabeth Villadsen8, Christoph P. Berg9, Kristin K. Jørgensen10 11, Marcel Vetter12, </a:t>
            </a:r>
            <a:r>
              <a:rPr lang="en-US" sz="1800" dirty="0" err="1">
                <a:solidFill>
                  <a:srgbClr val="000000"/>
                </a:solidFill>
                <a:effectLst/>
                <a:latin typeface="Arial" panose="020B0604020202020204" pitchFamily="34" charset="0"/>
                <a:ea typeface="Aptos" panose="020B0004020202020204" pitchFamily="34" charset="0"/>
              </a:rPr>
              <a:t>Münevver</a:t>
            </a:r>
            <a:r>
              <a:rPr lang="en-US" sz="1800" dirty="0">
                <a:solidFill>
                  <a:srgbClr val="000000"/>
                </a:solidFill>
                <a:effectLst/>
                <a:latin typeface="Arial" panose="020B0604020202020204" pitchFamily="34" charset="0"/>
                <a:ea typeface="Aptos" panose="020B0004020202020204" pitchFamily="34" charset="0"/>
              </a:rPr>
              <a:t> Demir13, Andreas E. Kremer14, Christoph Schramm15, Christian Strassburg16, Heike Bantel17, Tobias Böttler18, Michael Trauner1Ulrich Beuers19, Alexandre Louvet20, Emina Halilbasic1, Michael Stiess21, Markus Proels21, Ralph Müller21, Peter Fickert22, Michael P. Manns17 23 </a:t>
            </a:r>
          </a:p>
          <a:p>
            <a:r>
              <a:rPr lang="en-US" sz="1800" i="1" dirty="0">
                <a:solidFill>
                  <a:srgbClr val="000000"/>
                </a:solidFill>
                <a:effectLst/>
                <a:latin typeface="Arial" panose="020B0604020202020204" pitchFamily="34" charset="0"/>
                <a:ea typeface="Aptos" panose="020B0004020202020204" pitchFamily="34" charset="0"/>
              </a:rPr>
              <a:t>1Division of Gastroenterology and Hepatology, Department of Internal Medicine III, Medical University of Vienna, Vienna, Austria</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2NIHR Birmingham Biomedical Research Centre, University of Birmingham, Birmingham, United Kingdom</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3Department of Medicine II, University Hospital LMU, Munich,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4Department of Gastroenterology, University of Helsinki and Helsinki University Hospital, Helsinki, Finland</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5Institute of Pathology, University Hospital Heidelberg, Heidelberg University, Heidelberg,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6School of Infection, Inflammation and Immunology, University of Birmingham, Birmingham, United Kingdom</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7Department of Gastroenterology, Hepatology, Infectious Diseases and Intoxications, Heidelberg University Hospital, Heidelberg,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8Department of Hepatology and Gastroenterology, Aarhus University Hospital, Aarhus, Denmark</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9Department of Gastroenterology, Hepatology and Infectiology, University Hospital Tübingen, Tübingen,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10Norwegian PSC Research Center, Department of Transplantation Medicine, Clinic of Surgery and Specialized Medicine, Oslo University Hospital </a:t>
            </a:r>
            <a:r>
              <a:rPr lang="en-US" sz="1800" i="1" dirty="0" err="1">
                <a:solidFill>
                  <a:srgbClr val="000000"/>
                </a:solidFill>
                <a:effectLst/>
                <a:latin typeface="Arial" panose="020B0604020202020204" pitchFamily="34" charset="0"/>
                <a:ea typeface="Aptos" panose="020B0004020202020204" pitchFamily="34" charset="0"/>
              </a:rPr>
              <a:t>Rikshospitalet</a:t>
            </a:r>
            <a:r>
              <a:rPr lang="en-US" sz="1800" i="1" dirty="0">
                <a:solidFill>
                  <a:srgbClr val="000000"/>
                </a:solidFill>
                <a:effectLst/>
                <a:latin typeface="Arial" panose="020B0604020202020204" pitchFamily="34" charset="0"/>
                <a:ea typeface="Aptos" panose="020B0004020202020204" pitchFamily="34" charset="0"/>
              </a:rPr>
              <a:t>, Oslo, Norway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11Department of Gastroenterology, </a:t>
            </a:r>
            <a:r>
              <a:rPr lang="en-US" sz="1800" i="1" dirty="0" err="1">
                <a:solidFill>
                  <a:srgbClr val="000000"/>
                </a:solidFill>
                <a:effectLst/>
                <a:latin typeface="Arial" panose="020B0604020202020204" pitchFamily="34" charset="0"/>
                <a:ea typeface="Aptos" panose="020B0004020202020204" pitchFamily="34" charset="0"/>
              </a:rPr>
              <a:t>Akershus</a:t>
            </a:r>
            <a:r>
              <a:rPr lang="en-US" sz="1800" i="1" dirty="0">
                <a:solidFill>
                  <a:srgbClr val="000000"/>
                </a:solidFill>
                <a:effectLst/>
                <a:latin typeface="Arial" panose="020B0604020202020204" pitchFamily="34" charset="0"/>
                <a:ea typeface="Aptos" panose="020B0004020202020204" pitchFamily="34" charset="0"/>
              </a:rPr>
              <a:t> University Hospital, </a:t>
            </a:r>
            <a:r>
              <a:rPr lang="en-US" sz="1800" i="1" dirty="0" err="1">
                <a:solidFill>
                  <a:srgbClr val="000000"/>
                </a:solidFill>
                <a:effectLst/>
                <a:latin typeface="Arial" panose="020B0604020202020204" pitchFamily="34" charset="0"/>
                <a:ea typeface="Aptos" panose="020B0004020202020204" pitchFamily="34" charset="0"/>
              </a:rPr>
              <a:t>Akershus</a:t>
            </a:r>
            <a:r>
              <a:rPr lang="en-US" sz="1800" i="1" dirty="0">
                <a:solidFill>
                  <a:srgbClr val="000000"/>
                </a:solidFill>
                <a:effectLst/>
                <a:latin typeface="Arial" panose="020B0604020202020204" pitchFamily="34" charset="0"/>
                <a:ea typeface="Aptos" panose="020B0004020202020204" pitchFamily="34" charset="0"/>
              </a:rPr>
              <a:t>, Norway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12Department of Medicine 1, Friedrich-Alexander-University Erlangen-Nürnberg, Erlangen,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13Department of Hepatology and Gastroenterology, Charité </a:t>
            </a:r>
            <a:r>
              <a:rPr lang="en-US" sz="1800" i="1" dirty="0" err="1">
                <a:solidFill>
                  <a:srgbClr val="000000"/>
                </a:solidFill>
                <a:effectLst/>
                <a:latin typeface="Arial" panose="020B0604020202020204" pitchFamily="34" charset="0"/>
                <a:ea typeface="Aptos" panose="020B0004020202020204" pitchFamily="34" charset="0"/>
              </a:rPr>
              <a:t>Universitätsmedizin</a:t>
            </a:r>
            <a:r>
              <a:rPr lang="en-US" sz="1800" i="1" dirty="0">
                <a:solidFill>
                  <a:srgbClr val="000000"/>
                </a:solidFill>
                <a:effectLst/>
                <a:latin typeface="Arial" panose="020B0604020202020204" pitchFamily="34" charset="0"/>
                <a:ea typeface="Aptos" panose="020B0004020202020204" pitchFamily="34" charset="0"/>
              </a:rPr>
              <a:t> Berlin, Berlin,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14Department of Gastroenterology and Hepatology, University Hospital Zürich, University of Zürich, Zürich, Switzerland</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15Department of Medicine and Martin Zeitz Centre for Rare Diseases, University Medical Centre Hamburg-Eppendorf, Hamburg,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16Department of Internal Medicine I, University Hospital Bonn, Bonn,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17Department of Gastroenterology, Hepatology, Infectious Diseases and Endocrinology, Hannover Medical School, Hannover,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18Department of Medicine II, University Hospital Freiburg, Freiburg,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19Department of Gastroenterology and Hepatology, Amsterdam UMC, </a:t>
            </a:r>
            <a:r>
              <a:rPr lang="en-US" sz="1800" i="1" dirty="0" err="1">
                <a:solidFill>
                  <a:srgbClr val="000000"/>
                </a:solidFill>
                <a:effectLst/>
                <a:latin typeface="Arial" panose="020B0604020202020204" pitchFamily="34" charset="0"/>
                <a:ea typeface="Aptos" panose="020B0004020202020204" pitchFamily="34" charset="0"/>
              </a:rPr>
              <a:t>Locatie</a:t>
            </a:r>
            <a:r>
              <a:rPr lang="en-US" sz="1800" i="1" dirty="0">
                <a:solidFill>
                  <a:srgbClr val="000000"/>
                </a:solidFill>
                <a:effectLst/>
                <a:latin typeface="Arial" panose="020B0604020202020204" pitchFamily="34" charset="0"/>
                <a:ea typeface="Aptos" panose="020B0004020202020204" pitchFamily="34" charset="0"/>
              </a:rPr>
              <a:t> AMC, Amsterdam, Netherlands</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20Services des maladies de </a:t>
            </a:r>
            <a:r>
              <a:rPr lang="en-US" sz="1800" i="1" dirty="0" err="1">
                <a:solidFill>
                  <a:srgbClr val="000000"/>
                </a:solidFill>
                <a:effectLst/>
                <a:latin typeface="Arial" panose="020B0604020202020204" pitchFamily="34" charset="0"/>
                <a:ea typeface="Aptos" panose="020B0004020202020204" pitchFamily="34" charset="0"/>
              </a:rPr>
              <a:t>l’appareil</a:t>
            </a:r>
            <a:r>
              <a:rPr lang="en-US" sz="1800" i="1" dirty="0">
                <a:solidFill>
                  <a:srgbClr val="000000"/>
                </a:solidFill>
                <a:effectLst/>
                <a:latin typeface="Arial" panose="020B0604020202020204" pitchFamily="34" charset="0"/>
                <a:ea typeface="Aptos" panose="020B0004020202020204" pitchFamily="34" charset="0"/>
              </a:rPr>
              <a:t> digestif, CHRU de Lille, Lille, France</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21Dr. Falk Pharma GmbH, Freiburg,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22Department of Medicine, Medical University of Graz, Graz, Austria</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23Center for Individualized Infection Medicine (</a:t>
            </a:r>
            <a:r>
              <a:rPr lang="en-US" sz="1800" i="1" dirty="0" err="1">
                <a:solidFill>
                  <a:srgbClr val="000000"/>
                </a:solidFill>
                <a:effectLst/>
                <a:latin typeface="Arial" panose="020B0604020202020204" pitchFamily="34" charset="0"/>
                <a:ea typeface="Aptos" panose="020B0004020202020204" pitchFamily="34" charset="0"/>
              </a:rPr>
              <a:t>CiiM</a:t>
            </a:r>
            <a:r>
              <a:rPr lang="en-US" sz="1800" i="1" dirty="0">
                <a:solidFill>
                  <a:srgbClr val="000000"/>
                </a:solidFill>
                <a:effectLst/>
                <a:latin typeface="Arial" panose="020B0604020202020204" pitchFamily="34" charset="0"/>
                <a:ea typeface="Aptos" panose="020B0004020202020204" pitchFamily="34" charset="0"/>
              </a:rPr>
              <a:t>), Hannover, Germany </a:t>
            </a:r>
            <a:endParaRPr lang="en-US" sz="1800" dirty="0">
              <a:solidFill>
                <a:srgbClr val="000000"/>
              </a:solidFill>
              <a:effectLst/>
              <a:latin typeface="Arial" panose="020B0604020202020204" pitchFamily="34" charset="0"/>
              <a:ea typeface="Aptos" panose="020B0004020202020204" pitchFamily="34" charset="0"/>
            </a:endParaRPr>
          </a:p>
          <a:p>
            <a:r>
              <a:rPr lang="en-US" sz="1800" dirty="0">
                <a:solidFill>
                  <a:srgbClr val="000000"/>
                </a:solidFill>
                <a:effectLst/>
                <a:latin typeface="Arial" panose="020B0604020202020204" pitchFamily="34" charset="0"/>
                <a:ea typeface="Aptos" panose="020B0004020202020204" pitchFamily="34" charset="0"/>
              </a:rPr>
              <a:t>Email: michael.trauner@meduniwien.ac.at </a:t>
            </a:r>
          </a:p>
          <a:p>
            <a:r>
              <a:rPr lang="en-US" sz="1800" dirty="0">
                <a:solidFill>
                  <a:srgbClr val="000000"/>
                </a:solidFill>
                <a:effectLst/>
                <a:latin typeface="Arial" panose="020B0604020202020204" pitchFamily="34" charset="0"/>
                <a:ea typeface="Aptos" panose="020B0004020202020204" pitchFamily="34" charset="0"/>
              </a:rPr>
              <a:t> </a:t>
            </a:r>
          </a:p>
          <a:p>
            <a:r>
              <a:rPr lang="en-US" sz="1800" b="1" dirty="0">
                <a:solidFill>
                  <a:srgbClr val="000000"/>
                </a:solidFill>
                <a:effectLst/>
                <a:latin typeface="Arial" panose="020B0604020202020204" pitchFamily="34" charset="0"/>
                <a:ea typeface="Aptos" panose="020B0004020202020204" pitchFamily="34" charset="0"/>
              </a:rPr>
              <a:t>Background and Aims: </a:t>
            </a:r>
            <a:r>
              <a:rPr lang="en-US" sz="1800" dirty="0">
                <a:solidFill>
                  <a:srgbClr val="000000"/>
                </a:solidFill>
                <a:effectLst/>
                <a:latin typeface="Arial" panose="020B0604020202020204" pitchFamily="34" charset="0"/>
                <a:ea typeface="Aptos" panose="020B0004020202020204" pitchFamily="34" charset="0"/>
              </a:rPr>
              <a:t>Primary sclerosing cholangitis (PSC) is a chronic inflammatory, fibro-obliterative cholestatic liver disease lacking effective medical therapy. The semi-synthetic bile acid derivative </a:t>
            </a:r>
            <a:r>
              <a:rPr lang="en-US" sz="1800" dirty="0" err="1">
                <a:solidFill>
                  <a:srgbClr val="000000"/>
                </a:solidFill>
                <a:effectLst/>
                <a:latin typeface="Arial" panose="020B0604020202020204" pitchFamily="34" charset="0"/>
                <a:ea typeface="Aptos" panose="020B0004020202020204" pitchFamily="34" charset="0"/>
              </a:rPr>
              <a:t>norucholic</a:t>
            </a:r>
            <a:r>
              <a:rPr lang="en-US" sz="1800" dirty="0">
                <a:solidFill>
                  <a:srgbClr val="000000"/>
                </a:solidFill>
                <a:effectLst/>
                <a:latin typeface="Arial" panose="020B0604020202020204" pitchFamily="34" charset="0"/>
                <a:ea typeface="Aptos" panose="020B0004020202020204" pitchFamily="34" charset="0"/>
              </a:rPr>
              <a:t> acid (NCA) is resistant to </a:t>
            </a:r>
            <a:r>
              <a:rPr lang="en-US" sz="1800" dirty="0" err="1">
                <a:solidFill>
                  <a:srgbClr val="000000"/>
                </a:solidFill>
                <a:effectLst/>
                <a:latin typeface="Arial" panose="020B0604020202020204" pitchFamily="34" charset="0"/>
                <a:ea typeface="Aptos" panose="020B0004020202020204" pitchFamily="34" charset="0"/>
              </a:rPr>
              <a:t>amidation</a:t>
            </a:r>
            <a:r>
              <a:rPr lang="en-US" sz="1800" dirty="0">
                <a:solidFill>
                  <a:srgbClr val="000000"/>
                </a:solidFill>
                <a:effectLst/>
                <a:latin typeface="Arial" panose="020B0604020202020204" pitchFamily="34" charset="0"/>
                <a:ea typeface="Aptos" panose="020B0004020202020204" pitchFamily="34" charset="0"/>
              </a:rPr>
              <a:t>, allowing it to undergo </a:t>
            </a:r>
            <a:r>
              <a:rPr lang="en-US" sz="1800" dirty="0" err="1">
                <a:solidFill>
                  <a:srgbClr val="000000"/>
                </a:solidFill>
                <a:effectLst/>
                <a:latin typeface="Arial" panose="020B0604020202020204" pitchFamily="34" charset="0"/>
                <a:ea typeface="Aptos" panose="020B0004020202020204" pitchFamily="34" charset="0"/>
              </a:rPr>
              <a:t>cholehepatic</a:t>
            </a:r>
            <a:r>
              <a:rPr lang="en-US" sz="1800" dirty="0">
                <a:solidFill>
                  <a:srgbClr val="000000"/>
                </a:solidFill>
                <a:effectLst/>
                <a:latin typeface="Arial" panose="020B0604020202020204" pitchFamily="34" charset="0"/>
                <a:ea typeface="Aptos" panose="020B0004020202020204" pitchFamily="34" charset="0"/>
              </a:rPr>
              <a:t> shunting. This results in bicarbonate-rich </a:t>
            </a:r>
            <a:r>
              <a:rPr lang="en-US" sz="1800" dirty="0" err="1">
                <a:solidFill>
                  <a:srgbClr val="000000"/>
                </a:solidFill>
                <a:effectLst/>
                <a:latin typeface="Arial" panose="020B0604020202020204" pitchFamily="34" charset="0"/>
                <a:ea typeface="Aptos" panose="020B0004020202020204" pitchFamily="34" charset="0"/>
              </a:rPr>
              <a:t>hypercholeresis</a:t>
            </a:r>
            <a:r>
              <a:rPr lang="en-US" sz="1800" dirty="0">
                <a:solidFill>
                  <a:srgbClr val="000000"/>
                </a:solidFill>
                <a:effectLst/>
                <a:latin typeface="Arial" panose="020B0604020202020204" pitchFamily="34" charset="0"/>
                <a:ea typeface="Aptos" panose="020B0004020202020204" pitchFamily="34" charset="0"/>
              </a:rPr>
              <a:t> and cholangiocyte protection, as well as potential direct anti-inflammatory and immunomodulatory effects. Here, we report the results from the pivotal phase 3 trial of NCA in PSC over 96 weeks (NCT03872921). </a:t>
            </a:r>
          </a:p>
          <a:p>
            <a:r>
              <a:rPr lang="en-US" sz="1800" dirty="0">
                <a:solidFill>
                  <a:srgbClr val="000000"/>
                </a:solidFill>
                <a:effectLst/>
                <a:latin typeface="Arial" panose="020B0604020202020204" pitchFamily="34" charset="0"/>
                <a:ea typeface="Aptos" panose="020B0004020202020204" pitchFamily="34" charset="0"/>
              </a:rPr>
              <a:t> </a:t>
            </a:r>
          </a:p>
          <a:p>
            <a:r>
              <a:rPr lang="en-US" sz="1800" b="1" dirty="0">
                <a:solidFill>
                  <a:srgbClr val="000000"/>
                </a:solidFill>
                <a:effectLst/>
                <a:latin typeface="Arial" panose="020B0604020202020204" pitchFamily="34" charset="0"/>
                <a:ea typeface="Aptos" panose="020B0004020202020204" pitchFamily="34" charset="0"/>
              </a:rPr>
              <a:t>Method: </a:t>
            </a:r>
            <a:r>
              <a:rPr lang="en-US" sz="1800" dirty="0">
                <a:solidFill>
                  <a:srgbClr val="000000"/>
                </a:solidFill>
                <a:effectLst/>
                <a:latin typeface="Arial" panose="020B0604020202020204" pitchFamily="34" charset="0"/>
                <a:ea typeface="Aptos" panose="020B0004020202020204" pitchFamily="34" charset="0"/>
              </a:rPr>
              <a:t>In this randomized, placebo (PBO)-controlled, double-blind (DB) phase 3 trial, adult PSC patients with ALP &gt;1.5 × upper limit of normal (ULN) were randomized 2:1 to 1500 mg NCA once daily or to PBO. Randomization was stratified by concomitant ursodeoxycholic acid (UDCA) use. Overall treatment duration is 192 weeks, with analysis of the primary endpoint at 96 weeks, followed by an ongoing 96-week DB extension phase. The combined primary endpoint at week 96 was partial normalization of ALP to &lt;1.5 × ULN without worsening of fibrosis stage by Ludwig staging at week 96 compared to baseline in the full analysis set (FAS). Here, we report the results of the primary analysis after 96 weeks. </a:t>
            </a:r>
          </a:p>
          <a:p>
            <a:r>
              <a:rPr lang="en-US" sz="1800" b="1" dirty="0">
                <a:solidFill>
                  <a:srgbClr val="000000"/>
                </a:solidFill>
                <a:effectLst/>
                <a:latin typeface="Arial" panose="020B0604020202020204" pitchFamily="34" charset="0"/>
                <a:ea typeface="Aptos" panose="020B0004020202020204" pitchFamily="34" charset="0"/>
              </a:rPr>
              <a:t>Results: </a:t>
            </a:r>
            <a:r>
              <a:rPr lang="en-US" sz="1800" dirty="0">
                <a:solidFill>
                  <a:srgbClr val="000000"/>
                </a:solidFill>
                <a:effectLst/>
                <a:latin typeface="Arial" panose="020B0604020202020204" pitchFamily="34" charset="0"/>
                <a:ea typeface="Aptos" panose="020B0004020202020204" pitchFamily="34" charset="0"/>
              </a:rPr>
              <a:t>A total of 301 patients were included in the FAS population (NCA: 205; PBO: 96 patients), with 213 (70.8%) completing to week 96. Baseline data were similar between treatment groups, with slightly more severe disease in the NCA group (Ludwig stage 3-4: 50.5% (NCA) vs. 37.9% (PBO); modified </a:t>
            </a:r>
            <a:r>
              <a:rPr lang="en-US" sz="1800" dirty="0" err="1">
                <a:solidFill>
                  <a:srgbClr val="000000"/>
                </a:solidFill>
                <a:effectLst/>
                <a:latin typeface="Arial" panose="020B0604020202020204" pitchFamily="34" charset="0"/>
                <a:ea typeface="Aptos" panose="020B0004020202020204" pitchFamily="34" charset="0"/>
              </a:rPr>
              <a:t>Nakanuma</a:t>
            </a:r>
            <a:r>
              <a:rPr lang="en-US" sz="1800" dirty="0">
                <a:solidFill>
                  <a:srgbClr val="000000"/>
                </a:solidFill>
                <a:effectLst/>
                <a:latin typeface="Arial" panose="020B0604020202020204" pitchFamily="34" charset="0"/>
                <a:ea typeface="Aptos" panose="020B0004020202020204" pitchFamily="34" charset="0"/>
              </a:rPr>
              <a:t> stage 3-4: 72.1% (NCA) vs. 55.8% (PBO); median ALP: 320 U/L (NCA) vs. 290 U/L (PBO)). Concomitant UDCA use was reported for 78.7% of patients. At week 96, the percentage of patients achieving the primary endpoint was 15.1% for NCA versus 4.2% for PBO (p=0.0048). Among patients without concomitant UDCA, significantly more reached the primary endpoint with NCA versus none with placebo (23.4% vs. 0.0%, n=47 vs. n=18; p=0.0267). Improvement by at least 1 Ludwig stage was observed for 25.2% of NCA patients versus 10.5% in the PBO group (p=0.0217). Conversely, only 20.3% of NCA patients worsened by at least 1 Ludwig stage compared with 40.4% in the PBO group (p=0.0069). The percentage of patients with partial normalization of ALP without worsening of modified </a:t>
            </a:r>
            <a:r>
              <a:rPr lang="en-US" sz="1800" dirty="0" err="1">
                <a:solidFill>
                  <a:srgbClr val="000000"/>
                </a:solidFill>
                <a:effectLst/>
                <a:latin typeface="Arial" panose="020B0604020202020204" pitchFamily="34" charset="0"/>
                <a:ea typeface="Aptos" panose="020B0004020202020204" pitchFamily="34" charset="0"/>
              </a:rPr>
              <a:t>Nakanuma</a:t>
            </a:r>
            <a:r>
              <a:rPr lang="en-US" sz="1800" dirty="0">
                <a:solidFill>
                  <a:srgbClr val="000000"/>
                </a:solidFill>
                <a:effectLst/>
                <a:latin typeface="Arial" panose="020B0604020202020204" pitchFamily="34" charset="0"/>
                <a:ea typeface="Aptos" panose="020B0004020202020204" pitchFamily="34" charset="0"/>
              </a:rPr>
              <a:t> stage was 15.1% for NCA vs. 5.2% for PBO (p=0.0086), confirming the superiority of NCA by a second histological score. Sustained biochemical improvement in the levels of multiple liver enzymes was observed with NCA but not PBO. The study drug was well tolerated, with similar rates of patients with serious adverse events between both treatment groups. </a:t>
            </a:r>
            <a:br>
              <a:rPr lang="en-US" sz="1800" dirty="0">
                <a:solidFill>
                  <a:srgbClr val="000000"/>
                </a:solidFill>
                <a:effectLst/>
                <a:latin typeface="Arial" panose="020B0604020202020204" pitchFamily="34" charset="0"/>
                <a:ea typeface="Aptos" panose="020B0004020202020204" pitchFamily="34" charset="0"/>
              </a:rPr>
            </a:br>
            <a:br>
              <a:rPr lang="en-US" sz="1800" dirty="0">
                <a:solidFill>
                  <a:srgbClr val="000000"/>
                </a:solidFill>
                <a:effectLst/>
                <a:latin typeface="Arial" panose="020B0604020202020204" pitchFamily="34" charset="0"/>
                <a:ea typeface="Aptos" panose="020B0004020202020204" pitchFamily="34" charset="0"/>
              </a:rPr>
            </a:br>
            <a:r>
              <a:rPr lang="en-US" sz="1800" b="1" dirty="0">
                <a:solidFill>
                  <a:srgbClr val="000000"/>
                </a:solidFill>
                <a:effectLst/>
                <a:latin typeface="Arial" panose="020B0604020202020204" pitchFamily="34" charset="0"/>
                <a:ea typeface="Aptos" panose="020B0004020202020204" pitchFamily="34" charset="0"/>
              </a:rPr>
              <a:t>Conclusion</a:t>
            </a:r>
            <a:r>
              <a:rPr lang="en-US" sz="1800" dirty="0">
                <a:solidFill>
                  <a:srgbClr val="000000"/>
                </a:solidFill>
                <a:effectLst/>
                <a:latin typeface="Arial" panose="020B0604020202020204" pitchFamily="34" charset="0"/>
                <a:ea typeface="Aptos" panose="020B0004020202020204" pitchFamily="34" charset="0"/>
              </a:rPr>
              <a:t>: In this pivotal phase 3 trial in adult patients with PSC, treatment with 1500 mg/day NCA for 96 weeks was safe and superior to placebo for the primary combined endpoint, indicating beneficial effects of NCA for halting disease progression.</a:t>
            </a:r>
          </a:p>
          <a:p>
            <a:r>
              <a:rPr lang="en-US" sz="1800" dirty="0">
                <a:effectLst/>
                <a:latin typeface="Times New Roman" panose="02020603050405020304" pitchFamily="18" charset="0"/>
                <a:ea typeface="Times New Roman" panose="02020603050405020304" pitchFamily="18" charset="0"/>
              </a:rPr>
              <a:t> </a:t>
            </a:r>
          </a:p>
          <a:p>
            <a:r>
              <a:rPr lang="en-US" sz="1800" dirty="0">
                <a:effectLst/>
                <a:latin typeface="Times New Roman" panose="02020603050405020304" pitchFamily="18" charset="0"/>
                <a:ea typeface="Times New Roman" panose="02020603050405020304" pitchFamily="18" charset="0"/>
              </a:rPr>
              <a:t> </a:t>
            </a:r>
          </a:p>
          <a:p>
            <a:pPr algn="just"/>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91FCA1B7-487A-2FFC-0CE4-0C3141E1C2D6}"/>
              </a:ext>
            </a:extLst>
          </p:cNvPr>
          <p:cNvSpPr>
            <a:spLocks noGrp="1"/>
          </p:cNvSpPr>
          <p:nvPr>
            <p:ph type="sldNum" sz="quarter" idx="5"/>
          </p:nvPr>
        </p:nvSpPr>
        <p:spPr/>
        <p:txBody>
          <a:bodyPr/>
          <a:lstStyle/>
          <a:p>
            <a:fld id="{F872C0F0-71E7-46B6-AA6F-1D7E0E2B8B3E}" type="slidenum">
              <a:rPr lang="en-US" smtClean="0"/>
              <a:t>26</a:t>
            </a:fld>
            <a:endParaRPr lang="en-US"/>
          </a:p>
        </p:txBody>
      </p:sp>
    </p:spTree>
    <p:extLst>
      <p:ext uri="{BB962C8B-B14F-4D97-AF65-F5344CB8AC3E}">
        <p14:creationId xmlns:p14="http://schemas.microsoft.com/office/powerpoint/2010/main" val="49392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F4FFB-C672-B3D5-01C1-60E8CF053A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6FF8C4-B2BC-B207-C26F-E8272BB418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D6AB1A-33F9-8B40-F0F6-7615D1E09D76}"/>
              </a:ext>
            </a:extLst>
          </p:cNvPr>
          <p:cNvSpPr>
            <a:spLocks noGrp="1"/>
          </p:cNvSpPr>
          <p:nvPr>
            <p:ph type="body" idx="1"/>
          </p:nvPr>
        </p:nvSpPr>
        <p:spPr/>
        <p:txBody>
          <a:bodyPr/>
          <a:lstStyle/>
          <a:p>
            <a:r>
              <a:rPr lang="en-US" sz="18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US" sz="1800" i="0" dirty="0">
                <a:solidFill>
                  <a:srgbClr val="000000"/>
                </a:solidFill>
                <a:effectLst/>
                <a:latin typeface="Arial" panose="020B0604020202020204" pitchFamily="34" charset="0"/>
                <a:ea typeface="Aptos" panose="020B0004020202020204" pitchFamily="34" charset="0"/>
              </a:rPr>
              <a:t>ALP = Alkaline phosphatase; </a:t>
            </a:r>
            <a:r>
              <a:rPr lang="en-US" sz="1800" b="0" i="0" dirty="0">
                <a:effectLst/>
                <a:highlight>
                  <a:srgbClr val="FFFF00"/>
                </a:highlight>
                <a:latin typeface="Arial" panose="020B0604020202020204" pitchFamily="34" charset="0"/>
                <a:ea typeface="Times New Roman" panose="02020603050405020304" pitchFamily="18" charset="0"/>
              </a:rPr>
              <a:t>NCA = </a:t>
            </a:r>
            <a:r>
              <a:rPr lang="en-US" sz="1800" b="0" i="0" dirty="0" err="1">
                <a:solidFill>
                  <a:srgbClr val="000000"/>
                </a:solidFill>
                <a:effectLst/>
                <a:latin typeface="Arial" panose="020B0604020202020204" pitchFamily="34" charset="0"/>
                <a:ea typeface="Aptos" panose="020B0004020202020204" pitchFamily="34" charset="0"/>
              </a:rPr>
              <a:t>Norucholic</a:t>
            </a:r>
            <a:r>
              <a:rPr lang="en-US" sz="1800" b="0" i="0" dirty="0">
                <a:solidFill>
                  <a:srgbClr val="000000"/>
                </a:solidFill>
                <a:effectLst/>
                <a:latin typeface="Arial" panose="020B0604020202020204" pitchFamily="34" charset="0"/>
                <a:ea typeface="Aptos" panose="020B0004020202020204" pitchFamily="34" charset="0"/>
              </a:rPr>
              <a:t> acid; </a:t>
            </a:r>
            <a:r>
              <a:rPr lang="en-US" sz="1800" b="0" i="0" dirty="0">
                <a:effectLst/>
                <a:highlight>
                  <a:srgbClr val="FFFF00"/>
                </a:highlight>
                <a:latin typeface="Arial" panose="020B0604020202020204" pitchFamily="34" charset="0"/>
                <a:ea typeface="Times New Roman" panose="02020603050405020304" pitchFamily="18" charset="0"/>
              </a:rPr>
              <a:t>PBO = Placebo; PSC = Primary Sclerosing Cholangitis;</a:t>
            </a:r>
            <a:r>
              <a:rPr lang="en-US" sz="1800" b="0" i="0" dirty="0">
                <a:solidFill>
                  <a:srgbClr val="000000"/>
                </a:solidFill>
                <a:effectLst/>
                <a:highlight>
                  <a:srgbClr val="FFFF00"/>
                </a:highlight>
                <a:latin typeface="Arial" panose="020B0604020202020204" pitchFamily="34" charset="0"/>
                <a:ea typeface="Times New Roman" panose="02020603050405020304" pitchFamily="18" charset="0"/>
              </a:rPr>
              <a:t> </a:t>
            </a:r>
            <a:r>
              <a:rPr lang="en-US" sz="1800" i="0" dirty="0">
                <a:solidFill>
                  <a:srgbClr val="000000"/>
                </a:solidFill>
                <a:effectLst/>
                <a:latin typeface="Arial" panose="020B0604020202020204" pitchFamily="34" charset="0"/>
                <a:ea typeface="Aptos" panose="020B0004020202020204" pitchFamily="34" charset="0"/>
              </a:rPr>
              <a:t>UDCA = Ursodeoxycholic acid; </a:t>
            </a:r>
            <a:r>
              <a:rPr lang="en-US" sz="1800" b="0" i="0" dirty="0">
                <a:effectLst/>
                <a:highlight>
                  <a:srgbClr val="FFFF00"/>
                </a:highlight>
                <a:latin typeface="Arial" panose="020B0604020202020204" pitchFamily="34" charset="0"/>
                <a:ea typeface="Times New Roman" panose="02020603050405020304" pitchFamily="18" charset="0"/>
              </a:rPr>
              <a:t>ULN = </a:t>
            </a:r>
            <a:r>
              <a:rPr lang="en-US" sz="1800" b="0" i="0" dirty="0">
                <a:solidFill>
                  <a:srgbClr val="000000"/>
                </a:solidFill>
                <a:effectLst/>
                <a:highlight>
                  <a:srgbClr val="FFFF00"/>
                </a:highlight>
                <a:latin typeface="Arial" panose="020B0604020202020204" pitchFamily="34" charset="0"/>
                <a:ea typeface="Times New Roman" panose="02020603050405020304" pitchFamily="18" charset="0"/>
              </a:rPr>
              <a:t>U</a:t>
            </a:r>
            <a:r>
              <a:rPr lang="en-US" sz="1800" i="0" dirty="0">
                <a:solidFill>
                  <a:srgbClr val="000000"/>
                </a:solidFill>
                <a:effectLst/>
                <a:latin typeface="Arial" panose="020B0604020202020204" pitchFamily="34" charset="0"/>
                <a:ea typeface="Aptos" panose="020B0004020202020204" pitchFamily="34" charset="0"/>
              </a:rPr>
              <a:t>pper limit of normal.</a:t>
            </a:r>
            <a:endParaRPr lang="en-US" sz="1800" b="0" i="0" dirty="0">
              <a:effectLst/>
              <a:highlight>
                <a:srgbClr val="FFFF00"/>
              </a:highlight>
              <a:latin typeface="Arial" panose="020B0604020202020204" pitchFamily="34" charset="0"/>
              <a:ea typeface="Times New Roman" panose="02020603050405020304" pitchFamily="18" charset="0"/>
            </a:endParaRPr>
          </a:p>
          <a:p>
            <a:endParaRPr lang="en-US" sz="1800" b="1" dirty="0">
              <a:effectLst/>
              <a:highlight>
                <a:srgbClr val="FFFF00"/>
              </a:highlight>
              <a:latin typeface="Arial" panose="020B0604020202020204" pitchFamily="34" charset="0"/>
              <a:ea typeface="Times New Roman" panose="02020603050405020304" pitchFamily="18" charset="0"/>
            </a:endParaRPr>
          </a:p>
          <a:p>
            <a:r>
              <a:rPr lang="en-US" sz="1800" b="1" dirty="0">
                <a:solidFill>
                  <a:srgbClr val="000000"/>
                </a:solidFill>
                <a:effectLst/>
                <a:latin typeface="Arial" panose="020B0604020202020204" pitchFamily="34" charset="0"/>
                <a:ea typeface="Aptos" panose="020B0004020202020204" pitchFamily="34" charset="0"/>
              </a:rPr>
              <a:t>LB25148 </a:t>
            </a:r>
            <a:endParaRPr lang="en-US" sz="1800" dirty="0">
              <a:solidFill>
                <a:srgbClr val="000000"/>
              </a:solidFill>
              <a:effectLst/>
              <a:latin typeface="Arial" panose="020B0604020202020204" pitchFamily="34" charset="0"/>
              <a:ea typeface="Aptos" panose="020B0004020202020204" pitchFamily="34" charset="0"/>
            </a:endParaRPr>
          </a:p>
          <a:p>
            <a:r>
              <a:rPr lang="en-US" sz="1800" b="1" dirty="0" err="1">
                <a:solidFill>
                  <a:srgbClr val="000000"/>
                </a:solidFill>
                <a:effectLst/>
                <a:latin typeface="Arial" panose="020B0604020202020204" pitchFamily="34" charset="0"/>
                <a:ea typeface="Aptos" panose="020B0004020202020204" pitchFamily="34" charset="0"/>
              </a:rPr>
              <a:t>Norucholic</a:t>
            </a:r>
            <a:r>
              <a:rPr lang="en-US" sz="1800" b="1" dirty="0">
                <a:solidFill>
                  <a:srgbClr val="000000"/>
                </a:solidFill>
                <a:effectLst/>
                <a:latin typeface="Arial" panose="020B0604020202020204" pitchFamily="34" charset="0"/>
                <a:ea typeface="Aptos" panose="020B0004020202020204" pitchFamily="34" charset="0"/>
              </a:rPr>
              <a:t> acid for the treatment of primary sclerosing cholangitis: 96-week analysis of a pivotal phase 3 trial </a:t>
            </a:r>
            <a:endParaRPr lang="en-US" sz="1800" dirty="0">
              <a:solidFill>
                <a:srgbClr val="000000"/>
              </a:solidFill>
              <a:effectLst/>
              <a:latin typeface="Arial" panose="020B0604020202020204" pitchFamily="34" charset="0"/>
              <a:ea typeface="Aptos" panose="020B0004020202020204" pitchFamily="34" charset="0"/>
            </a:endParaRPr>
          </a:p>
          <a:p>
            <a:r>
              <a:rPr lang="en-US" sz="1800" dirty="0">
                <a:solidFill>
                  <a:srgbClr val="000000"/>
                </a:solidFill>
                <a:effectLst/>
                <a:latin typeface="Arial" panose="020B0604020202020204" pitchFamily="34" charset="0"/>
                <a:ea typeface="Aptos" panose="020B0004020202020204" pitchFamily="34" charset="0"/>
              </a:rPr>
              <a:t>Michael Trauner1, Palak J. Trivedi2, Gerald Denk3, Martti Färkkilä4, Peter Schirmacher5, Stefan G. Hübscher6, Michael Dill7, Gerda Elisabeth Villadsen8, Christoph P. Berg9, Kristin K. Jørgensen10 11, Marcel Vetter12, </a:t>
            </a:r>
            <a:r>
              <a:rPr lang="en-US" sz="1800" dirty="0" err="1">
                <a:solidFill>
                  <a:srgbClr val="000000"/>
                </a:solidFill>
                <a:effectLst/>
                <a:latin typeface="Arial" panose="020B0604020202020204" pitchFamily="34" charset="0"/>
                <a:ea typeface="Aptos" panose="020B0004020202020204" pitchFamily="34" charset="0"/>
              </a:rPr>
              <a:t>Münevver</a:t>
            </a:r>
            <a:r>
              <a:rPr lang="en-US" sz="1800" dirty="0">
                <a:solidFill>
                  <a:srgbClr val="000000"/>
                </a:solidFill>
                <a:effectLst/>
                <a:latin typeface="Arial" panose="020B0604020202020204" pitchFamily="34" charset="0"/>
                <a:ea typeface="Aptos" panose="020B0004020202020204" pitchFamily="34" charset="0"/>
              </a:rPr>
              <a:t> Demir13, Andreas E. Kremer14, Christoph Schramm15, Christian Strassburg16, Heike Bantel17, Tobias Böttler18, Michael Trauner1Ulrich Beuers19, Alexandre Louvet20, Emina Halilbasic1, Michael Stiess21, Markus Proels21, Ralph Müller21, Peter Fickert22, Michael P. Manns17 23 </a:t>
            </a:r>
          </a:p>
          <a:p>
            <a:r>
              <a:rPr lang="en-US" sz="1800" i="1" dirty="0">
                <a:solidFill>
                  <a:srgbClr val="000000"/>
                </a:solidFill>
                <a:effectLst/>
                <a:latin typeface="Arial" panose="020B0604020202020204" pitchFamily="34" charset="0"/>
                <a:ea typeface="Aptos" panose="020B0004020202020204" pitchFamily="34" charset="0"/>
              </a:rPr>
              <a:t>1Division of Gastroenterology and Hepatology, Department of Internal Medicine III, Medical University of Vienna, Vienna, Austria</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2NIHR Birmingham Biomedical Research Centre, University of Birmingham, Birmingham, United Kingdom</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3Department of Medicine II, University Hospital LMU, Munich,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4Department of Gastroenterology, University of Helsinki and Helsinki University Hospital, Helsinki, Finland</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5Institute of Pathology, University Hospital Heidelberg, Heidelberg University, Heidelberg,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6School of Infection, Inflammation and Immunology, University of Birmingham, Birmingham, United Kingdom</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7Department of Gastroenterology, Hepatology, Infectious Diseases and Intoxications, Heidelberg University Hospital, Heidelberg,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8Department of Hepatology and Gastroenterology, Aarhus University Hospital, Aarhus, Denmark</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9Department of Gastroenterology, Hepatology and Infectiology, University Hospital Tübingen, Tübingen,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10Norwegian PSC Research Center, Department of Transplantation Medicine, Clinic of Surgery and Specialized Medicine, Oslo University Hospital </a:t>
            </a:r>
            <a:r>
              <a:rPr lang="en-US" sz="1800" i="1" dirty="0" err="1">
                <a:solidFill>
                  <a:srgbClr val="000000"/>
                </a:solidFill>
                <a:effectLst/>
                <a:latin typeface="Arial" panose="020B0604020202020204" pitchFamily="34" charset="0"/>
                <a:ea typeface="Aptos" panose="020B0004020202020204" pitchFamily="34" charset="0"/>
              </a:rPr>
              <a:t>Rikshospitalet</a:t>
            </a:r>
            <a:r>
              <a:rPr lang="en-US" sz="1800" i="1" dirty="0">
                <a:solidFill>
                  <a:srgbClr val="000000"/>
                </a:solidFill>
                <a:effectLst/>
                <a:latin typeface="Arial" panose="020B0604020202020204" pitchFamily="34" charset="0"/>
                <a:ea typeface="Aptos" panose="020B0004020202020204" pitchFamily="34" charset="0"/>
              </a:rPr>
              <a:t>, Oslo, Norway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11Department of Gastroenterology, </a:t>
            </a:r>
            <a:r>
              <a:rPr lang="en-US" sz="1800" i="1" dirty="0" err="1">
                <a:solidFill>
                  <a:srgbClr val="000000"/>
                </a:solidFill>
                <a:effectLst/>
                <a:latin typeface="Arial" panose="020B0604020202020204" pitchFamily="34" charset="0"/>
                <a:ea typeface="Aptos" panose="020B0004020202020204" pitchFamily="34" charset="0"/>
              </a:rPr>
              <a:t>Akershus</a:t>
            </a:r>
            <a:r>
              <a:rPr lang="en-US" sz="1800" i="1" dirty="0">
                <a:solidFill>
                  <a:srgbClr val="000000"/>
                </a:solidFill>
                <a:effectLst/>
                <a:latin typeface="Arial" panose="020B0604020202020204" pitchFamily="34" charset="0"/>
                <a:ea typeface="Aptos" panose="020B0004020202020204" pitchFamily="34" charset="0"/>
              </a:rPr>
              <a:t> University Hospital, </a:t>
            </a:r>
            <a:r>
              <a:rPr lang="en-US" sz="1800" i="1" dirty="0" err="1">
                <a:solidFill>
                  <a:srgbClr val="000000"/>
                </a:solidFill>
                <a:effectLst/>
                <a:latin typeface="Arial" panose="020B0604020202020204" pitchFamily="34" charset="0"/>
                <a:ea typeface="Aptos" panose="020B0004020202020204" pitchFamily="34" charset="0"/>
              </a:rPr>
              <a:t>Akershus</a:t>
            </a:r>
            <a:r>
              <a:rPr lang="en-US" sz="1800" i="1" dirty="0">
                <a:solidFill>
                  <a:srgbClr val="000000"/>
                </a:solidFill>
                <a:effectLst/>
                <a:latin typeface="Arial" panose="020B0604020202020204" pitchFamily="34" charset="0"/>
                <a:ea typeface="Aptos" panose="020B0004020202020204" pitchFamily="34" charset="0"/>
              </a:rPr>
              <a:t>, Norway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12Department of Medicine 1, Friedrich-Alexander-University Erlangen-Nürnberg, Erlangen,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13Department of Hepatology and Gastroenterology, Charité </a:t>
            </a:r>
            <a:r>
              <a:rPr lang="en-US" sz="1800" i="1" dirty="0" err="1">
                <a:solidFill>
                  <a:srgbClr val="000000"/>
                </a:solidFill>
                <a:effectLst/>
                <a:latin typeface="Arial" panose="020B0604020202020204" pitchFamily="34" charset="0"/>
                <a:ea typeface="Aptos" panose="020B0004020202020204" pitchFamily="34" charset="0"/>
              </a:rPr>
              <a:t>Universitätsmedizin</a:t>
            </a:r>
            <a:r>
              <a:rPr lang="en-US" sz="1800" i="1" dirty="0">
                <a:solidFill>
                  <a:srgbClr val="000000"/>
                </a:solidFill>
                <a:effectLst/>
                <a:latin typeface="Arial" panose="020B0604020202020204" pitchFamily="34" charset="0"/>
                <a:ea typeface="Aptos" panose="020B0004020202020204" pitchFamily="34" charset="0"/>
              </a:rPr>
              <a:t> Berlin, Berlin,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14Department of Gastroenterology and Hepatology, University Hospital Zürich, University of Zürich, Zürich, Switzerland</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15Department of Medicine and Martin Zeitz Centre for Rare Diseases, University Medical Centre Hamburg-Eppendorf, Hamburg,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16Department of Internal Medicine I, University Hospital Bonn, Bonn,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17Department of Gastroenterology, Hepatology, Infectious Diseases and Endocrinology, Hannover Medical School, Hannover,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18Department of Medicine II, University Hospital Freiburg, Freiburg,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19Department of Gastroenterology and Hepatology, Amsterdam UMC, </a:t>
            </a:r>
            <a:r>
              <a:rPr lang="en-US" sz="1800" i="1" dirty="0" err="1">
                <a:solidFill>
                  <a:srgbClr val="000000"/>
                </a:solidFill>
                <a:effectLst/>
                <a:latin typeface="Arial" panose="020B0604020202020204" pitchFamily="34" charset="0"/>
                <a:ea typeface="Aptos" panose="020B0004020202020204" pitchFamily="34" charset="0"/>
              </a:rPr>
              <a:t>Locatie</a:t>
            </a:r>
            <a:r>
              <a:rPr lang="en-US" sz="1800" i="1" dirty="0">
                <a:solidFill>
                  <a:srgbClr val="000000"/>
                </a:solidFill>
                <a:effectLst/>
                <a:latin typeface="Arial" panose="020B0604020202020204" pitchFamily="34" charset="0"/>
                <a:ea typeface="Aptos" panose="020B0004020202020204" pitchFamily="34" charset="0"/>
              </a:rPr>
              <a:t> AMC, Amsterdam, Netherlands</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20Services des maladies de </a:t>
            </a:r>
            <a:r>
              <a:rPr lang="en-US" sz="1800" i="1" dirty="0" err="1">
                <a:solidFill>
                  <a:srgbClr val="000000"/>
                </a:solidFill>
                <a:effectLst/>
                <a:latin typeface="Arial" panose="020B0604020202020204" pitchFamily="34" charset="0"/>
                <a:ea typeface="Aptos" panose="020B0004020202020204" pitchFamily="34" charset="0"/>
              </a:rPr>
              <a:t>l’appareil</a:t>
            </a:r>
            <a:r>
              <a:rPr lang="en-US" sz="1800" i="1" dirty="0">
                <a:solidFill>
                  <a:srgbClr val="000000"/>
                </a:solidFill>
                <a:effectLst/>
                <a:latin typeface="Arial" panose="020B0604020202020204" pitchFamily="34" charset="0"/>
                <a:ea typeface="Aptos" panose="020B0004020202020204" pitchFamily="34" charset="0"/>
              </a:rPr>
              <a:t> digestif, CHRU de Lille, Lille, France</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21Dr. Falk Pharma GmbH, Freiburg,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22Department of Medicine, Medical University of Graz, Graz, Austria</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23Center for Individualized Infection Medicine (</a:t>
            </a:r>
            <a:r>
              <a:rPr lang="en-US" sz="1800" i="1" dirty="0" err="1">
                <a:solidFill>
                  <a:srgbClr val="000000"/>
                </a:solidFill>
                <a:effectLst/>
                <a:latin typeface="Arial" panose="020B0604020202020204" pitchFamily="34" charset="0"/>
                <a:ea typeface="Aptos" panose="020B0004020202020204" pitchFamily="34" charset="0"/>
              </a:rPr>
              <a:t>CiiM</a:t>
            </a:r>
            <a:r>
              <a:rPr lang="en-US" sz="1800" i="1" dirty="0">
                <a:solidFill>
                  <a:srgbClr val="000000"/>
                </a:solidFill>
                <a:effectLst/>
                <a:latin typeface="Arial" panose="020B0604020202020204" pitchFamily="34" charset="0"/>
                <a:ea typeface="Aptos" panose="020B0004020202020204" pitchFamily="34" charset="0"/>
              </a:rPr>
              <a:t>), Hannover, Germany </a:t>
            </a:r>
            <a:endParaRPr lang="en-US" sz="1800" dirty="0">
              <a:solidFill>
                <a:srgbClr val="000000"/>
              </a:solidFill>
              <a:effectLst/>
              <a:latin typeface="Arial" panose="020B0604020202020204" pitchFamily="34" charset="0"/>
              <a:ea typeface="Aptos" panose="020B0004020202020204" pitchFamily="34" charset="0"/>
            </a:endParaRPr>
          </a:p>
          <a:p>
            <a:r>
              <a:rPr lang="en-US" sz="1800" dirty="0">
                <a:solidFill>
                  <a:srgbClr val="000000"/>
                </a:solidFill>
                <a:effectLst/>
                <a:latin typeface="Arial" panose="020B0604020202020204" pitchFamily="34" charset="0"/>
                <a:ea typeface="Aptos" panose="020B0004020202020204" pitchFamily="34" charset="0"/>
              </a:rPr>
              <a:t>Email: michael.trauner@meduniwien.ac.at </a:t>
            </a:r>
          </a:p>
          <a:p>
            <a:r>
              <a:rPr lang="en-US" sz="1800" dirty="0">
                <a:solidFill>
                  <a:srgbClr val="000000"/>
                </a:solidFill>
                <a:effectLst/>
                <a:latin typeface="Arial" panose="020B0604020202020204" pitchFamily="34" charset="0"/>
                <a:ea typeface="Aptos" panose="020B0004020202020204" pitchFamily="34" charset="0"/>
              </a:rPr>
              <a:t> </a:t>
            </a:r>
          </a:p>
          <a:p>
            <a:r>
              <a:rPr lang="en-US" sz="1800" b="1" dirty="0">
                <a:solidFill>
                  <a:srgbClr val="000000"/>
                </a:solidFill>
                <a:effectLst/>
                <a:latin typeface="Arial" panose="020B0604020202020204" pitchFamily="34" charset="0"/>
                <a:ea typeface="Aptos" panose="020B0004020202020204" pitchFamily="34" charset="0"/>
              </a:rPr>
              <a:t>Background and Aims: </a:t>
            </a:r>
            <a:r>
              <a:rPr lang="en-US" sz="1800" dirty="0">
                <a:solidFill>
                  <a:srgbClr val="000000"/>
                </a:solidFill>
                <a:effectLst/>
                <a:latin typeface="Arial" panose="020B0604020202020204" pitchFamily="34" charset="0"/>
                <a:ea typeface="Aptos" panose="020B0004020202020204" pitchFamily="34" charset="0"/>
              </a:rPr>
              <a:t>Primary sclerosing cholangitis (PSC) is a chronic inflammatory, fibro-obliterative cholestatic liver disease lacking effective medical therapy. The semi-synthetic bile acid derivative </a:t>
            </a:r>
            <a:r>
              <a:rPr lang="en-US" sz="1800" dirty="0" err="1">
                <a:solidFill>
                  <a:srgbClr val="000000"/>
                </a:solidFill>
                <a:effectLst/>
                <a:latin typeface="Arial" panose="020B0604020202020204" pitchFamily="34" charset="0"/>
                <a:ea typeface="Aptos" panose="020B0004020202020204" pitchFamily="34" charset="0"/>
              </a:rPr>
              <a:t>norucholic</a:t>
            </a:r>
            <a:r>
              <a:rPr lang="en-US" sz="1800" dirty="0">
                <a:solidFill>
                  <a:srgbClr val="000000"/>
                </a:solidFill>
                <a:effectLst/>
                <a:latin typeface="Arial" panose="020B0604020202020204" pitchFamily="34" charset="0"/>
                <a:ea typeface="Aptos" panose="020B0004020202020204" pitchFamily="34" charset="0"/>
              </a:rPr>
              <a:t> acid (NCA) is resistant to </a:t>
            </a:r>
            <a:r>
              <a:rPr lang="en-US" sz="1800" dirty="0" err="1">
                <a:solidFill>
                  <a:srgbClr val="000000"/>
                </a:solidFill>
                <a:effectLst/>
                <a:latin typeface="Arial" panose="020B0604020202020204" pitchFamily="34" charset="0"/>
                <a:ea typeface="Aptos" panose="020B0004020202020204" pitchFamily="34" charset="0"/>
              </a:rPr>
              <a:t>amidation</a:t>
            </a:r>
            <a:r>
              <a:rPr lang="en-US" sz="1800" dirty="0">
                <a:solidFill>
                  <a:srgbClr val="000000"/>
                </a:solidFill>
                <a:effectLst/>
                <a:latin typeface="Arial" panose="020B0604020202020204" pitchFamily="34" charset="0"/>
                <a:ea typeface="Aptos" panose="020B0004020202020204" pitchFamily="34" charset="0"/>
              </a:rPr>
              <a:t>, allowing it to undergo </a:t>
            </a:r>
            <a:r>
              <a:rPr lang="en-US" sz="1800" dirty="0" err="1">
                <a:solidFill>
                  <a:srgbClr val="000000"/>
                </a:solidFill>
                <a:effectLst/>
                <a:latin typeface="Arial" panose="020B0604020202020204" pitchFamily="34" charset="0"/>
                <a:ea typeface="Aptos" panose="020B0004020202020204" pitchFamily="34" charset="0"/>
              </a:rPr>
              <a:t>cholehepatic</a:t>
            </a:r>
            <a:r>
              <a:rPr lang="en-US" sz="1800" dirty="0">
                <a:solidFill>
                  <a:srgbClr val="000000"/>
                </a:solidFill>
                <a:effectLst/>
                <a:latin typeface="Arial" panose="020B0604020202020204" pitchFamily="34" charset="0"/>
                <a:ea typeface="Aptos" panose="020B0004020202020204" pitchFamily="34" charset="0"/>
              </a:rPr>
              <a:t> shunting. This results in bicarbonate-rich </a:t>
            </a:r>
            <a:r>
              <a:rPr lang="en-US" sz="1800" dirty="0" err="1">
                <a:solidFill>
                  <a:srgbClr val="000000"/>
                </a:solidFill>
                <a:effectLst/>
                <a:latin typeface="Arial" panose="020B0604020202020204" pitchFamily="34" charset="0"/>
                <a:ea typeface="Aptos" panose="020B0004020202020204" pitchFamily="34" charset="0"/>
              </a:rPr>
              <a:t>hypercholeresis</a:t>
            </a:r>
            <a:r>
              <a:rPr lang="en-US" sz="1800" dirty="0">
                <a:solidFill>
                  <a:srgbClr val="000000"/>
                </a:solidFill>
                <a:effectLst/>
                <a:latin typeface="Arial" panose="020B0604020202020204" pitchFamily="34" charset="0"/>
                <a:ea typeface="Aptos" panose="020B0004020202020204" pitchFamily="34" charset="0"/>
              </a:rPr>
              <a:t> and cholangiocyte protection, as well as potential direct anti-inflammatory and immunomodulatory effects. Here, we report the results from the pivotal phase 3 trial of NCA in PSC over 96 weeks (NCT03872921). </a:t>
            </a:r>
          </a:p>
          <a:p>
            <a:r>
              <a:rPr lang="en-US" sz="1800" dirty="0">
                <a:solidFill>
                  <a:srgbClr val="000000"/>
                </a:solidFill>
                <a:effectLst/>
                <a:latin typeface="Arial" panose="020B0604020202020204" pitchFamily="34" charset="0"/>
                <a:ea typeface="Aptos" panose="020B0004020202020204" pitchFamily="34" charset="0"/>
              </a:rPr>
              <a:t> </a:t>
            </a:r>
          </a:p>
          <a:p>
            <a:r>
              <a:rPr lang="en-US" sz="1800" b="1" dirty="0">
                <a:solidFill>
                  <a:srgbClr val="000000"/>
                </a:solidFill>
                <a:effectLst/>
                <a:latin typeface="Arial" panose="020B0604020202020204" pitchFamily="34" charset="0"/>
                <a:ea typeface="Aptos" panose="020B0004020202020204" pitchFamily="34" charset="0"/>
              </a:rPr>
              <a:t>Method: </a:t>
            </a:r>
            <a:r>
              <a:rPr lang="en-US" sz="1800" dirty="0">
                <a:solidFill>
                  <a:srgbClr val="000000"/>
                </a:solidFill>
                <a:effectLst/>
                <a:latin typeface="Arial" panose="020B0604020202020204" pitchFamily="34" charset="0"/>
                <a:ea typeface="Aptos" panose="020B0004020202020204" pitchFamily="34" charset="0"/>
              </a:rPr>
              <a:t>In this randomized, placebo (PBO)-controlled, double-blind (DB) phase 3 trial, adult PSC patients with ALP &gt;1.5 × upper limit of normal (ULN) were randomized 2:1 to 1500 mg NCA once daily or to PBO. Randomization was stratified by concomitant ursodeoxycholic acid (UDCA) use. Overall treatment duration is 192 weeks, with analysis of the primary endpoint at 96 weeks, followed by an ongoing 96-week DB extension phase. The combined primary endpoint at week 96 was partial normalization of ALP to &lt;1.5 × ULN without worsening of fibrosis stage by Ludwig staging at week 96 compared to baseline in the full analysis set (FAS). Here, we report the results of the primary analysis after 96 weeks. </a:t>
            </a:r>
          </a:p>
          <a:p>
            <a:r>
              <a:rPr lang="en-US" sz="1800" b="1" dirty="0">
                <a:solidFill>
                  <a:srgbClr val="000000"/>
                </a:solidFill>
                <a:effectLst/>
                <a:latin typeface="Arial" panose="020B0604020202020204" pitchFamily="34" charset="0"/>
                <a:ea typeface="Aptos" panose="020B0004020202020204" pitchFamily="34" charset="0"/>
              </a:rPr>
              <a:t>Results: </a:t>
            </a:r>
            <a:r>
              <a:rPr lang="en-US" sz="1800" dirty="0">
                <a:solidFill>
                  <a:srgbClr val="000000"/>
                </a:solidFill>
                <a:effectLst/>
                <a:latin typeface="Arial" panose="020B0604020202020204" pitchFamily="34" charset="0"/>
                <a:ea typeface="Aptos" panose="020B0004020202020204" pitchFamily="34" charset="0"/>
              </a:rPr>
              <a:t>A total of 301 patients were included in the FAS population (NCA: 205; PBO: 96 patients), with 213 (70.8%) completing to week 96. Baseline data were similar between treatment groups, with slightly more severe disease in the NCA group (Ludwig stage 3-4: 50.5% (NCA) vs. 37.9% (PBO); modified </a:t>
            </a:r>
            <a:r>
              <a:rPr lang="en-US" sz="1800" dirty="0" err="1">
                <a:solidFill>
                  <a:srgbClr val="000000"/>
                </a:solidFill>
                <a:effectLst/>
                <a:latin typeface="Arial" panose="020B0604020202020204" pitchFamily="34" charset="0"/>
                <a:ea typeface="Aptos" panose="020B0004020202020204" pitchFamily="34" charset="0"/>
              </a:rPr>
              <a:t>Nakanuma</a:t>
            </a:r>
            <a:r>
              <a:rPr lang="en-US" sz="1800" dirty="0">
                <a:solidFill>
                  <a:srgbClr val="000000"/>
                </a:solidFill>
                <a:effectLst/>
                <a:latin typeface="Arial" panose="020B0604020202020204" pitchFamily="34" charset="0"/>
                <a:ea typeface="Aptos" panose="020B0004020202020204" pitchFamily="34" charset="0"/>
              </a:rPr>
              <a:t> stage 3-4: 72.1% (NCA) vs. 55.8% (PBO); median ALP: 320 U/L (NCA) vs. 290 U/L (PBO)). Concomitant UDCA use was reported for 78.7% of patients. At week 96, the percentage of patients achieving the primary endpoint was 15.1% for NCA versus 4.2% for PBO (p=0.0048). Among patients without concomitant UDCA, significantly more reached the primary endpoint with NCA versus none with placebo (23.4% vs. 0.0%, n=47 vs. n=18; p=0.0267). Improvement by at least 1 Ludwig stage was observed for 25.2% of NCA patients versus 10.5% in the PBO group (p=0.0217). Conversely, only 20.3% of NCA patients worsened by at least 1 Ludwig stage compared with 40.4% in the PBO group (p=0.0069). The percentage of patients with partial normalization of ALP without worsening of modified </a:t>
            </a:r>
            <a:r>
              <a:rPr lang="en-US" sz="1800" dirty="0" err="1">
                <a:solidFill>
                  <a:srgbClr val="000000"/>
                </a:solidFill>
                <a:effectLst/>
                <a:latin typeface="Arial" panose="020B0604020202020204" pitchFamily="34" charset="0"/>
                <a:ea typeface="Aptos" panose="020B0004020202020204" pitchFamily="34" charset="0"/>
              </a:rPr>
              <a:t>Nakanuma</a:t>
            </a:r>
            <a:r>
              <a:rPr lang="en-US" sz="1800" dirty="0">
                <a:solidFill>
                  <a:srgbClr val="000000"/>
                </a:solidFill>
                <a:effectLst/>
                <a:latin typeface="Arial" panose="020B0604020202020204" pitchFamily="34" charset="0"/>
                <a:ea typeface="Aptos" panose="020B0004020202020204" pitchFamily="34" charset="0"/>
              </a:rPr>
              <a:t> stage was 15.1% for NCA vs. 5.2% for PBO (p=0.0086), confirming the superiority of NCA by a second histological score. Sustained biochemical improvement in the levels of multiple liver enzymes was observed with NCA but not PBO. The study drug was well tolerated, with similar rates of patients with serious adverse events between both treatment groups. </a:t>
            </a:r>
            <a:br>
              <a:rPr lang="en-US" sz="1800" dirty="0">
                <a:solidFill>
                  <a:srgbClr val="000000"/>
                </a:solidFill>
                <a:effectLst/>
                <a:latin typeface="Arial" panose="020B0604020202020204" pitchFamily="34" charset="0"/>
                <a:ea typeface="Aptos" panose="020B0004020202020204" pitchFamily="34" charset="0"/>
              </a:rPr>
            </a:br>
            <a:br>
              <a:rPr lang="en-US" sz="1800" dirty="0">
                <a:solidFill>
                  <a:srgbClr val="000000"/>
                </a:solidFill>
                <a:effectLst/>
                <a:latin typeface="Arial" panose="020B0604020202020204" pitchFamily="34" charset="0"/>
                <a:ea typeface="Aptos" panose="020B0004020202020204" pitchFamily="34" charset="0"/>
              </a:rPr>
            </a:br>
            <a:r>
              <a:rPr lang="en-US" sz="1800" b="1" dirty="0">
                <a:solidFill>
                  <a:srgbClr val="000000"/>
                </a:solidFill>
                <a:effectLst/>
                <a:latin typeface="Arial" panose="020B0604020202020204" pitchFamily="34" charset="0"/>
                <a:ea typeface="Aptos" panose="020B0004020202020204" pitchFamily="34" charset="0"/>
              </a:rPr>
              <a:t>Conclusion</a:t>
            </a:r>
            <a:r>
              <a:rPr lang="en-US" sz="1800" dirty="0">
                <a:solidFill>
                  <a:srgbClr val="000000"/>
                </a:solidFill>
                <a:effectLst/>
                <a:latin typeface="Arial" panose="020B0604020202020204" pitchFamily="34" charset="0"/>
                <a:ea typeface="Aptos" panose="020B0004020202020204" pitchFamily="34" charset="0"/>
              </a:rPr>
              <a:t>: In this pivotal phase 3 trial in adult patients with PSC, treatment with 1500 mg/day NCA for 96 weeks was safe and superior to placebo for the primary combined endpoint, indicating beneficial effects of NCA for halting disease progression.</a:t>
            </a:r>
          </a:p>
          <a:p>
            <a:r>
              <a:rPr lang="en-US" sz="1800" dirty="0">
                <a:effectLst/>
                <a:latin typeface="Times New Roman" panose="02020603050405020304" pitchFamily="18" charset="0"/>
                <a:ea typeface="Times New Roman" panose="02020603050405020304" pitchFamily="18" charset="0"/>
              </a:rPr>
              <a:t> </a:t>
            </a:r>
          </a:p>
          <a:p>
            <a:r>
              <a:rPr lang="en-US" sz="1800" dirty="0">
                <a:effectLst/>
                <a:latin typeface="Times New Roman" panose="02020603050405020304" pitchFamily="18" charset="0"/>
                <a:ea typeface="Times New Roman" panose="02020603050405020304" pitchFamily="18" charset="0"/>
              </a:rPr>
              <a:t> </a:t>
            </a:r>
          </a:p>
          <a:p>
            <a:pPr algn="just"/>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DAE29736-7619-BC87-4FA5-1C782969EDF0}"/>
              </a:ext>
            </a:extLst>
          </p:cNvPr>
          <p:cNvSpPr>
            <a:spLocks noGrp="1"/>
          </p:cNvSpPr>
          <p:nvPr>
            <p:ph type="sldNum" sz="quarter" idx="5"/>
          </p:nvPr>
        </p:nvSpPr>
        <p:spPr/>
        <p:txBody>
          <a:bodyPr/>
          <a:lstStyle/>
          <a:p>
            <a:fld id="{F872C0F0-71E7-46B6-AA6F-1D7E0E2B8B3E}" type="slidenum">
              <a:rPr lang="en-US" smtClean="0"/>
              <a:t>27</a:t>
            </a:fld>
            <a:endParaRPr lang="en-US"/>
          </a:p>
        </p:txBody>
      </p:sp>
    </p:spTree>
    <p:extLst>
      <p:ext uri="{BB962C8B-B14F-4D97-AF65-F5344CB8AC3E}">
        <p14:creationId xmlns:p14="http://schemas.microsoft.com/office/powerpoint/2010/main" val="103637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ECC0A-9790-90B8-92A0-2DBE7F311C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941AE4-2B94-1F94-FCC1-5F4B15134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802B39-3A87-B914-8F5F-F921E7611E3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7AFBE396-DA09-381E-8E84-67A213B1A35F}"/>
              </a:ext>
            </a:extLst>
          </p:cNvPr>
          <p:cNvSpPr>
            <a:spLocks noGrp="1"/>
          </p:cNvSpPr>
          <p:nvPr>
            <p:ph type="sldNum" sz="quarter" idx="5"/>
          </p:nvPr>
        </p:nvSpPr>
        <p:spPr/>
        <p:txBody>
          <a:bodyPr/>
          <a:lstStyle/>
          <a:p>
            <a:fld id="{F872C0F0-71E7-46B6-AA6F-1D7E0E2B8B3E}" type="slidenum">
              <a:rPr lang="en-US" smtClean="0"/>
              <a:t>4</a:t>
            </a:fld>
            <a:endParaRPr lang="en-US"/>
          </a:p>
        </p:txBody>
      </p:sp>
    </p:spTree>
    <p:extLst>
      <p:ext uri="{BB962C8B-B14F-4D97-AF65-F5344CB8AC3E}">
        <p14:creationId xmlns:p14="http://schemas.microsoft.com/office/powerpoint/2010/main" val="552675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fr-CH" sz="1200" i="0" dirty="0"/>
              <a:t>AIH = </a:t>
            </a:r>
            <a:r>
              <a:rPr lang="fr-CH" sz="1200" i="0" dirty="0" err="1"/>
              <a:t>Autoimmune</a:t>
            </a:r>
            <a:r>
              <a:rPr lang="fr-CH" sz="1200" i="0" dirty="0"/>
              <a:t> </a:t>
            </a:r>
            <a:r>
              <a:rPr lang="fr-CH" sz="1200" i="0" dirty="0" err="1"/>
              <a:t>Hepatitis</a:t>
            </a:r>
            <a:r>
              <a:rPr lang="fr-CH" sz="1200" i="0" dirty="0"/>
              <a:t>; ALT = </a:t>
            </a:r>
            <a:r>
              <a:rPr lang="en-US" sz="1800" b="0" i="0" dirty="0">
                <a:solidFill>
                  <a:srgbClr val="EEF0FF"/>
                </a:solidFill>
                <a:effectLst/>
                <a:latin typeface="Google Sans"/>
              </a:rPr>
              <a:t>Alanine aminotransferase</a:t>
            </a:r>
            <a:r>
              <a:rPr lang="fr-CH" sz="1200" i="0" dirty="0"/>
              <a:t>; ALP = </a:t>
            </a:r>
            <a:r>
              <a:rPr lang="en-US" sz="1800" b="0" i="0" dirty="0">
                <a:solidFill>
                  <a:srgbClr val="EEF0FF"/>
                </a:solidFill>
                <a:effectLst/>
                <a:latin typeface="Google Sans"/>
              </a:rPr>
              <a:t>Alkaline phosphatase</a:t>
            </a:r>
            <a:r>
              <a:rPr lang="fr-CH" sz="1200" i="0" dirty="0"/>
              <a:t>; AUC = Area </a:t>
            </a:r>
            <a:r>
              <a:rPr lang="fr-CH" sz="1200" i="0" dirty="0" err="1"/>
              <a:t>under</a:t>
            </a:r>
            <a:r>
              <a:rPr lang="fr-CH" sz="1200" i="0" dirty="0"/>
              <a:t> </a:t>
            </a:r>
            <a:r>
              <a:rPr lang="fr-CH" sz="1200" i="0" dirty="0" err="1"/>
              <a:t>curve</a:t>
            </a:r>
            <a:r>
              <a:rPr lang="fr-CH" sz="1200" i="0" dirty="0"/>
              <a:t>; CBR = Complete </a:t>
            </a:r>
            <a:r>
              <a:rPr lang="fr-CH" sz="1200" i="0" dirty="0" err="1"/>
              <a:t>Biological</a:t>
            </a:r>
            <a:r>
              <a:rPr lang="fr-CH" sz="1200" i="0" dirty="0"/>
              <a:t> </a:t>
            </a:r>
            <a:r>
              <a:rPr lang="fr-CH" sz="1200" i="0" dirty="0" err="1"/>
              <a:t>Response</a:t>
            </a:r>
            <a:r>
              <a:rPr lang="fr-CH" sz="1200" i="0" dirty="0"/>
              <a:t>; I</a:t>
            </a:r>
            <a:r>
              <a:rPr lang="en-US" sz="1200" i="0" dirty="0">
                <a:latin typeface="Arial" panose="020B0604020202020204" pitchFamily="34" charset="0"/>
                <a:cs typeface="Arial" panose="020B0604020202020204" pitchFamily="34" charset="0"/>
              </a:rPr>
              <a:t>AIHG-RR = International </a:t>
            </a:r>
            <a:r>
              <a:rPr lang="en-US" sz="1800" i="0" kern="0" dirty="0">
                <a:effectLst/>
                <a:latin typeface="Arial" panose="020B0604020202020204" pitchFamily="34" charset="0"/>
                <a:ea typeface="Calibri" panose="020F0502020204030204" pitchFamily="34" charset="0"/>
              </a:rPr>
              <a:t>AIH Group Retrospective Registry; INR = </a:t>
            </a:r>
            <a:r>
              <a:rPr lang="en-US" sz="1800" b="0" i="0" dirty="0">
                <a:solidFill>
                  <a:srgbClr val="EEF0FF"/>
                </a:solidFill>
                <a:effectLst/>
                <a:latin typeface="Google Sans"/>
              </a:rPr>
              <a:t>International </a:t>
            </a:r>
            <a:r>
              <a:rPr lang="en-US" sz="1800" b="0" i="0" dirty="0" err="1">
                <a:solidFill>
                  <a:srgbClr val="EEF0FF"/>
                </a:solidFill>
                <a:effectLst/>
                <a:latin typeface="Google Sans"/>
              </a:rPr>
              <a:t>Normalised</a:t>
            </a:r>
            <a:r>
              <a:rPr lang="en-US" sz="1800" b="0" i="0" dirty="0">
                <a:solidFill>
                  <a:srgbClr val="EEF0FF"/>
                </a:solidFill>
                <a:effectLst/>
                <a:latin typeface="Google Sans"/>
              </a:rPr>
              <a:t> Ratio.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a:p>
            <a:pPr algn="just"/>
            <a:r>
              <a:rPr lang="en-US" sz="1800" b="1" dirty="0">
                <a:effectLst/>
                <a:latin typeface="Arial" panose="020B0604020202020204" pitchFamily="34" charset="0"/>
                <a:ea typeface="Times New Roman" panose="02020603050405020304" pitchFamily="18" charset="0"/>
              </a:rPr>
              <a:t>OS-085-YI</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Clinical prediction model with good discriminative capacity for mortality risk in autoimmune hepatitis</a:t>
            </a:r>
            <a:endParaRPr lang="en-US" sz="1800" dirty="0">
              <a:effectLst/>
              <a:latin typeface="Times New Roman" panose="02020603050405020304" pitchFamily="18" charset="0"/>
              <a:ea typeface="Times New Roman" panose="02020603050405020304" pitchFamily="18" charset="0"/>
            </a:endParaRPr>
          </a:p>
          <a:p>
            <a:pPr algn="just"/>
            <a:r>
              <a:rPr lang="en-US" sz="1800" u="sng" dirty="0">
                <a:effectLst/>
                <a:latin typeface="Arial" panose="020B0604020202020204" pitchFamily="34" charset="0"/>
                <a:ea typeface="Times New Roman" panose="02020603050405020304" pitchFamily="18" charset="0"/>
              </a:rPr>
              <a:t>Charlotte Slooter</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Floris van den Brand</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Ana Lleo</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Francesca Colapietro</a:t>
            </a:r>
            <a:r>
              <a:rPr lang="en-US" sz="1800" baseline="30000" dirty="0">
                <a:effectLst/>
                <a:latin typeface="Arial" panose="020B0604020202020204" pitchFamily="34" charset="0"/>
                <a:ea typeface="Times New Roman" panose="02020603050405020304" pitchFamily="18" charset="0"/>
              </a:rPr>
              <a:t>3</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Marco Lenzi</a:t>
            </a:r>
            <a:r>
              <a:rPr lang="en-US" sz="1800" baseline="30000" dirty="0">
                <a:effectLst/>
                <a:latin typeface="Arial" panose="020B0604020202020204" pitchFamily="34" charset="0"/>
                <a:ea typeface="Times New Roman" panose="02020603050405020304" pitchFamily="18" charset="0"/>
              </a:rPr>
              <a:t>4</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Paolo Muratori</a:t>
            </a:r>
            <a:r>
              <a:rPr lang="en-US" sz="1800" baseline="30000" dirty="0">
                <a:effectLst/>
                <a:latin typeface="Arial" panose="020B0604020202020204" pitchFamily="34" charset="0"/>
                <a:ea typeface="Times New Roman" panose="02020603050405020304" pitchFamily="18" charset="0"/>
              </a:rPr>
              <a:t>5</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Nanda Kerkar</a:t>
            </a:r>
            <a:r>
              <a:rPr lang="en-US" sz="1800" baseline="30000" dirty="0">
                <a:effectLst/>
                <a:latin typeface="Arial" panose="020B0604020202020204" pitchFamily="34" charset="0"/>
                <a:ea typeface="Times New Roman" panose="02020603050405020304" pitchFamily="18" charset="0"/>
              </a:rPr>
              <a:t>6</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George </a:t>
            </a:r>
            <a:r>
              <a:rPr lang="en-US" sz="1800" dirty="0" err="1">
                <a:effectLst/>
                <a:latin typeface="Arial" panose="020B0604020202020204" pitchFamily="34" charset="0"/>
                <a:ea typeface="Times New Roman" panose="02020603050405020304" pitchFamily="18" charset="0"/>
              </a:rPr>
              <a:t>Dalekos</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Times New Roman" panose="02020603050405020304" pitchFamily="18" charset="0"/>
              </a:rPr>
              <a:t>Kalliopi</a:t>
            </a:r>
            <a:r>
              <a:rPr lang="en-US" sz="1800" dirty="0">
                <a:effectLst/>
                <a:latin typeface="Arial" panose="020B0604020202020204" pitchFamily="34" charset="0"/>
                <a:ea typeface="Times New Roman" panose="02020603050405020304" pitchFamily="18" charset="0"/>
              </a:rPr>
              <a:t> Zachou</a:t>
            </a:r>
            <a:r>
              <a:rPr lang="en-US" sz="1800" baseline="30000" dirty="0">
                <a:effectLst/>
                <a:latin typeface="Arial" panose="020B0604020202020204" pitchFamily="34" charset="0"/>
                <a:ea typeface="Times New Roman" panose="02020603050405020304" pitchFamily="18" charset="0"/>
              </a:rPr>
              <a:t>7</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Maria Isabel Lucena</a:t>
            </a:r>
            <a:r>
              <a:rPr lang="en-US" sz="1800" baseline="30000" dirty="0">
                <a:effectLst/>
                <a:latin typeface="Arial" panose="020B0604020202020204" pitchFamily="34" charset="0"/>
                <a:ea typeface="Times New Roman" panose="02020603050405020304" pitchFamily="18" charset="0"/>
              </a:rPr>
              <a:t>8</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Mercedes Robles-Díaz</a:t>
            </a:r>
            <a:r>
              <a:rPr lang="en-US" sz="1800" baseline="30000" dirty="0">
                <a:effectLst/>
                <a:latin typeface="Arial" panose="020B0604020202020204" pitchFamily="34" charset="0"/>
                <a:ea typeface="Times New Roman" panose="02020603050405020304" pitchFamily="18" charset="0"/>
              </a:rPr>
              <a:t>8</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Daniel E. Di Zeo-Sánchez</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Raul J. Andrade</a:t>
            </a:r>
            <a:r>
              <a:rPr lang="en-US" sz="1800" baseline="30000" dirty="0">
                <a:effectLst/>
                <a:latin typeface="Arial" panose="020B0604020202020204" pitchFamily="34" charset="0"/>
                <a:ea typeface="Times New Roman" panose="02020603050405020304" pitchFamily="18" charset="0"/>
              </a:rPr>
              <a:t>8</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Aldo J Montano-Loza</a:t>
            </a:r>
            <a:r>
              <a:rPr lang="en-US" sz="1800" baseline="30000" dirty="0">
                <a:effectLst/>
                <a:latin typeface="Arial" panose="020B0604020202020204" pitchFamily="34" charset="0"/>
                <a:ea typeface="Times New Roman" panose="02020603050405020304" pitchFamily="18" charset="0"/>
              </a:rPr>
              <a:t>9</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Times New Roman" panose="02020603050405020304" pitchFamily="18" charset="0"/>
              </a:rPr>
              <a:t>Ellina</a:t>
            </a:r>
            <a:r>
              <a:rPr lang="en-US" sz="1800" dirty="0">
                <a:effectLst/>
                <a:latin typeface="Arial" panose="020B0604020202020204" pitchFamily="34" charset="0"/>
                <a:ea typeface="Times New Roman" panose="02020603050405020304" pitchFamily="18" charset="0"/>
              </a:rPr>
              <a:t> Lytvyak</a:t>
            </a:r>
            <a:r>
              <a:rPr lang="en-US" sz="1800" baseline="30000" dirty="0">
                <a:effectLst/>
                <a:latin typeface="Arial" panose="020B0604020202020204" pitchFamily="34" charset="0"/>
                <a:ea typeface="Times New Roman" panose="02020603050405020304" pitchFamily="18" charset="0"/>
              </a:rPr>
              <a:t>9</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Martijn Heymans</a:t>
            </a:r>
            <a:r>
              <a:rPr lang="en-US" sz="1800" baseline="30000" dirty="0">
                <a:effectLst/>
                <a:latin typeface="Arial" panose="020B0604020202020204" pitchFamily="34" charset="0"/>
                <a:ea typeface="Times New Roman" panose="02020603050405020304" pitchFamily="18" charset="0"/>
              </a:rPr>
              <a:t>10</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Olga Falco</a:t>
            </a:r>
            <a:r>
              <a:rPr lang="en-US" sz="1800" baseline="30000" dirty="0">
                <a:effectLst/>
                <a:latin typeface="Arial" panose="020B0604020202020204" pitchFamily="34" charset="0"/>
                <a:ea typeface="Times New Roman" panose="02020603050405020304" pitchFamily="18" charset="0"/>
              </a:rPr>
              <a:t>11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Alessio Gerussi</a:t>
            </a:r>
            <a:r>
              <a:rPr lang="en-US" sz="1800" baseline="30000" dirty="0">
                <a:effectLst/>
                <a:latin typeface="Arial" panose="020B0604020202020204" pitchFamily="34" charset="0"/>
                <a:ea typeface="Times New Roman" panose="02020603050405020304" pitchFamily="18" charset="0"/>
              </a:rPr>
              <a:t>11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Pietro Invernizzi</a:t>
            </a:r>
            <a:r>
              <a:rPr lang="en-US" sz="1800" baseline="30000" dirty="0">
                <a:effectLst/>
                <a:latin typeface="Arial" panose="020B0604020202020204" pitchFamily="34" charset="0"/>
                <a:ea typeface="Times New Roman" panose="02020603050405020304" pitchFamily="18" charset="0"/>
              </a:rPr>
              <a:t>11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Guilherme Macedo</a:t>
            </a:r>
            <a:r>
              <a:rPr lang="en-US" sz="1800" baseline="30000" dirty="0">
                <a:effectLst/>
                <a:latin typeface="Arial" panose="020B0604020202020204" pitchFamily="34" charset="0"/>
                <a:ea typeface="Times New Roman" panose="02020603050405020304" pitchFamily="18" charset="0"/>
              </a:rPr>
              <a:t>12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Gerd Bouma</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Rodrigo Liberal</a:t>
            </a:r>
            <a:r>
              <a:rPr lang="en-US" sz="1800" baseline="30000" dirty="0">
                <a:effectLst/>
                <a:latin typeface="Arial" panose="020B0604020202020204" pitchFamily="34" charset="0"/>
                <a:ea typeface="Times New Roman" panose="02020603050405020304" pitchFamily="18" charset="0"/>
              </a:rPr>
              <a:t>12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Joost PH Drenth</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Times New Roman" panose="02020603050405020304" pitchFamily="18" charset="0"/>
              </a:rPr>
              <a:t>Ynto</a:t>
            </a:r>
            <a:r>
              <a:rPr lang="en-US" sz="1800" dirty="0">
                <a:effectLst/>
                <a:latin typeface="Arial" panose="020B0604020202020204" pitchFamily="34" charset="0"/>
                <a:ea typeface="Times New Roman" panose="02020603050405020304" pitchFamily="18" charset="0"/>
              </a:rPr>
              <a:t> de Boer</a:t>
            </a:r>
            <a:r>
              <a:rPr lang="en-US" sz="1800" baseline="30000" dirty="0">
                <a:effectLst/>
                <a:latin typeface="Arial" panose="020B0604020202020204" pitchFamily="34"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p>
            <a:pPr algn="just"/>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Department of Gastroenterology and Hepatology, Amsterdam UMC, Vrije Universiteit Amsterdam, Amsterdam, Netherlands</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2</a:t>
            </a:r>
            <a:r>
              <a:rPr lang="en-US" sz="1800" i="1" dirty="0">
                <a:effectLst/>
                <a:latin typeface="Arial" panose="020B0604020202020204" pitchFamily="34" charset="0"/>
                <a:ea typeface="Times New Roman" panose="02020603050405020304" pitchFamily="18" charset="0"/>
              </a:rPr>
              <a:t>Department of Biomedical Sciences, Humanitas University, Pieve Emanuele, </a:t>
            </a:r>
            <a:r>
              <a:rPr lang="en-US" sz="1800" i="1" dirty="0" err="1">
                <a:effectLst/>
                <a:latin typeface="Arial" panose="020B0604020202020204" pitchFamily="34" charset="0"/>
                <a:ea typeface="Times New Roman" panose="02020603050405020304" pitchFamily="18" charset="0"/>
              </a:rPr>
              <a:t>milan</a:t>
            </a:r>
            <a:r>
              <a:rPr lang="en-US" sz="1800" i="1" dirty="0">
                <a:effectLst/>
                <a:latin typeface="Arial" panose="020B0604020202020204" pitchFamily="34" charset="0"/>
                <a:ea typeface="Times New Roman" panose="02020603050405020304" pitchFamily="18" charset="0"/>
              </a:rPr>
              <a:t>, Italy</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3</a:t>
            </a:r>
            <a:r>
              <a:rPr lang="en-US" sz="1800" i="1" dirty="0">
                <a:effectLst/>
                <a:latin typeface="Arial" panose="020B0604020202020204" pitchFamily="34" charset="0"/>
                <a:ea typeface="Times New Roman" panose="02020603050405020304" pitchFamily="18" charset="0"/>
              </a:rPr>
              <a:t>Department of Biomedical Sciences, Humanitas University, Pieve Emanuele, Milan, Italy</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4</a:t>
            </a:r>
            <a:r>
              <a:rPr lang="en-US" sz="1800" i="1" dirty="0">
                <a:effectLst/>
                <a:latin typeface="Arial" panose="020B0604020202020204" pitchFamily="34" charset="0"/>
                <a:ea typeface="Times New Roman" panose="02020603050405020304" pitchFamily="18" charset="0"/>
              </a:rPr>
              <a:t>Department of Clinical Medicine, University of Bologna, Bologna, Italy</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5</a:t>
            </a:r>
            <a:r>
              <a:rPr lang="en-US" sz="1800" i="1" dirty="0">
                <a:effectLst/>
                <a:latin typeface="Arial" panose="020B0604020202020204" pitchFamily="34" charset="0"/>
                <a:ea typeface="Times New Roman" panose="02020603050405020304" pitchFamily="18" charset="0"/>
              </a:rPr>
              <a:t>Department of Sciences for the Quality of Life, University of Bologna, Bologna, Italy</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6</a:t>
            </a:r>
            <a:r>
              <a:rPr lang="en-US" sz="1800" i="1" dirty="0">
                <a:effectLst/>
                <a:latin typeface="Arial" panose="020B0604020202020204" pitchFamily="34" charset="0"/>
                <a:ea typeface="Times New Roman" panose="02020603050405020304" pitchFamily="18" charset="0"/>
              </a:rPr>
              <a:t>Department of Gastroenterology, Hepatology and Nutrition, Golisano Children's Hospital, University of Rochester Medical Centre, Rochester, United States</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7</a:t>
            </a:r>
            <a:r>
              <a:rPr lang="en-US" sz="1800" i="1" dirty="0">
                <a:effectLst/>
                <a:latin typeface="Arial" panose="020B0604020202020204" pitchFamily="34" charset="0"/>
                <a:ea typeface="Times New Roman" panose="02020603050405020304" pitchFamily="18" charset="0"/>
              </a:rPr>
              <a:t>Department of Medicine and Research Laboratory of Internal Medicine, Expertise Center of Greece in Autoimmune Liver Diseases, European Reference Network on Hepatological Diseases (ERN-RARE LIVER), General University Hospital of Larissa, Larissa, Greece</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8</a:t>
            </a:r>
            <a:r>
              <a:rPr lang="en-US" sz="1800" i="1" dirty="0">
                <a:effectLst/>
                <a:latin typeface="Arial" panose="020B0604020202020204" pitchFamily="34" charset="0"/>
                <a:ea typeface="Times New Roman" panose="02020603050405020304" pitchFamily="18" charset="0"/>
              </a:rPr>
              <a:t>Liver Unit, Gastroenterology Service and Department of Medicine, </a:t>
            </a:r>
            <a:r>
              <a:rPr lang="en-US" sz="1800" i="1" dirty="0" err="1">
                <a:effectLst/>
                <a:latin typeface="Arial" panose="020B0604020202020204" pitchFamily="34" charset="0"/>
                <a:ea typeface="Times New Roman" panose="02020603050405020304" pitchFamily="18" charset="0"/>
              </a:rPr>
              <a:t>Vírgen</a:t>
            </a:r>
            <a:r>
              <a:rPr lang="en-US" sz="1800" i="1" dirty="0">
                <a:effectLst/>
                <a:latin typeface="Arial" panose="020B0604020202020204" pitchFamily="34" charset="0"/>
                <a:ea typeface="Times New Roman" panose="02020603050405020304" pitchFamily="18" charset="0"/>
              </a:rPr>
              <a:t> de Victoria University Hospital, University of Málaga, IBIMA-Plataforma BIONAND, Malaga, Spain</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9</a:t>
            </a:r>
            <a:r>
              <a:rPr lang="en-US" sz="1800" i="1" dirty="0">
                <a:effectLst/>
                <a:latin typeface="Arial" panose="020B0604020202020204" pitchFamily="34" charset="0"/>
                <a:ea typeface="Times New Roman" panose="02020603050405020304" pitchFamily="18" charset="0"/>
              </a:rPr>
              <a:t>Department of Gastroenterology and Hepatology, University of Alberta Hospital, Edmonton, Canada</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10</a:t>
            </a:r>
            <a:r>
              <a:rPr lang="en-US" sz="1800" i="1" dirty="0">
                <a:effectLst/>
                <a:latin typeface="Arial" panose="020B0604020202020204" pitchFamily="34" charset="0"/>
                <a:ea typeface="Times New Roman" panose="02020603050405020304" pitchFamily="18" charset="0"/>
              </a:rPr>
              <a:t>Department of Epidemiology and Biostatistics, Amsterdam UMC, Vrije Universiteit Amsterdam, Amsterdam, Netherlands</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11</a:t>
            </a:r>
            <a:r>
              <a:rPr lang="en-US" sz="1800" i="1" dirty="0">
                <a:effectLst/>
                <a:latin typeface="Arial" panose="020B0604020202020204" pitchFamily="34" charset="0"/>
                <a:ea typeface="Times New Roman" panose="02020603050405020304" pitchFamily="18" charset="0"/>
              </a:rPr>
              <a:t>Division of Gastroenterology, Center for Autoimmune Liver Diseases, European Reference Network on Hepatological Diseases (ERN RARE-LIVER), Fondazione IRCCS San Gerardo </a:t>
            </a:r>
            <a:r>
              <a:rPr lang="en-US" sz="1800" i="1" dirty="0" err="1">
                <a:effectLst/>
                <a:latin typeface="Arial" panose="020B0604020202020204" pitchFamily="34" charset="0"/>
                <a:ea typeface="Times New Roman" panose="02020603050405020304" pitchFamily="18" charset="0"/>
              </a:rPr>
              <a:t>dei</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Tintori</a:t>
            </a:r>
            <a:r>
              <a:rPr lang="en-US" sz="1800" i="1" dirty="0">
                <a:effectLst/>
                <a:latin typeface="Arial" panose="020B0604020202020204" pitchFamily="34" charset="0"/>
                <a:ea typeface="Times New Roman" panose="02020603050405020304" pitchFamily="18" charset="0"/>
              </a:rPr>
              <a:t>, Department of Medicine and Surgery, University of Milano-Bicocca, Monza, Italy</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12</a:t>
            </a:r>
            <a:r>
              <a:rPr lang="en-US" sz="1800" i="1" dirty="0">
                <a:effectLst/>
                <a:latin typeface="Arial" panose="020B0604020202020204" pitchFamily="34" charset="0"/>
                <a:ea typeface="Times New Roman" panose="02020603050405020304" pitchFamily="18" charset="0"/>
              </a:rPr>
              <a:t>Department of Gastroenterology and Hepatology, Centro </a:t>
            </a:r>
            <a:r>
              <a:rPr lang="en-US" sz="1800" i="1" dirty="0" err="1">
                <a:effectLst/>
                <a:latin typeface="Arial" panose="020B0604020202020204" pitchFamily="34" charset="0"/>
                <a:ea typeface="Times New Roman" panose="02020603050405020304" pitchFamily="18" charset="0"/>
              </a:rPr>
              <a:t>Hospitalar</a:t>
            </a:r>
            <a:r>
              <a:rPr lang="en-US" sz="1800" i="1" dirty="0">
                <a:effectLst/>
                <a:latin typeface="Arial" panose="020B0604020202020204" pitchFamily="34" charset="0"/>
                <a:ea typeface="Times New Roman" panose="02020603050405020304" pitchFamily="18" charset="0"/>
              </a:rPr>
              <a:t> São João, Porto, Portugal</a:t>
            </a:r>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latin typeface="Arial" panose="020B0604020202020204" pitchFamily="34" charset="0"/>
                <a:ea typeface="Times New Roman" panose="02020603050405020304" pitchFamily="18" charset="0"/>
              </a:rPr>
              <a:t>Email:</a:t>
            </a:r>
            <a:r>
              <a:rPr lang="en-US" sz="1800" i="1"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c.d.slooter@amsterdamumc.nl</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Background and aims:</a:t>
            </a:r>
            <a:r>
              <a:rPr lang="en-US" sz="1800" b="1"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latin typeface="Arial" panose="020B0604020202020204" pitchFamily="34" charset="0"/>
                <a:ea typeface="Calibri" panose="020F0502020204030204" pitchFamily="34" charset="0"/>
              </a:rPr>
              <a:t>Autoimmune hepatitis (AIH) is a complex condition with various prognostic factors linked to increased mortality risk. To date, only one prediction model for survival in AIH has been developed, which incorporates age, cirrhosis at diagnosis, and non-Caucasian ethnicity. However, this model is based on a relatively small dataset, limited to AIH type 1 without variant syndromes and does not include significant predictors such as achievement of complete biochemical response (CBR). Therefore, our study aims to develop and internally validate a prediction model for transplant-free survival in AIH that incorporates the achievement of CBR at 12 months.</a:t>
            </a:r>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Method:</a:t>
            </a:r>
            <a:r>
              <a:rPr lang="en-US" sz="1800" dirty="0">
                <a:effectLst/>
                <a:latin typeface="Arial" panose="020B0604020202020204" pitchFamily="34" charset="0"/>
                <a:ea typeface="Calibri" panose="020F0502020204030204" pitchFamily="34" charset="0"/>
              </a:rPr>
              <a:t> We included all patients with available follow-up data from the International AIH Group Retrospective Registry. The endpoint of the study was overall mortality or liver transplantation. The prediction model was developed using backward selection. We calculated the C-index and plotted the calibration curve. The model was updated after internal validation was performed with 250 bootstrap samples. The coefficients of the model were updated with the slope from internal validation.</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Results:</a:t>
            </a:r>
            <a:r>
              <a:rPr lang="en-US" sz="1800" dirty="0">
                <a:effectLst/>
                <a:latin typeface="Arial" panose="020B0604020202020204" pitchFamily="34" charset="0"/>
                <a:ea typeface="Calibri" panose="020F0502020204030204" pitchFamily="34" charset="0"/>
              </a:rPr>
              <a:t> With a median follow-up of 8 years, our study encompasses 1139 patients with AIH, of whom 159 died or received a liver transplantation. Among included patients 42.4% did not achieve CBR within 12 months. The prognostic model includes age and cirrhosis at diagnosis, non-Caucasian ethnicity, variant syndrome with PSC, and absence of CBR within 12 months. The model demonstrates C-index of 0.885 with a linear calibration curve. Internal validation yielded a C-index of 0.879 with a slope shrinkage factor of 0.932. This resulted in the following formula: Prognostic index = (0.034 × Age) + (0.960 × Ethnicity) + (1.430 × Cirrhosis) + (1.343 × PSC) + (1.601 × CBR).</a:t>
            </a:r>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latin typeface="Arial" panose="020B0604020202020204" pitchFamily="34" charset="0"/>
                <a:ea typeface="Calibri" panose="020F0502020204030204" pitchFamily="34" charset="0"/>
              </a:rPr>
              <a:t>· Age: age in years at diagnosis of AIH</a:t>
            </a:r>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latin typeface="Arial" panose="020B0604020202020204" pitchFamily="34" charset="0"/>
                <a:ea typeface="Calibri" panose="020F0502020204030204" pitchFamily="34" charset="0"/>
              </a:rPr>
              <a:t>· Ethnicity: non-Caucasian = 1; Caucasian = 0</a:t>
            </a:r>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latin typeface="Arial" panose="020B0604020202020204" pitchFamily="34" charset="0"/>
                <a:ea typeface="Calibri" panose="020F0502020204030204" pitchFamily="34" charset="0"/>
              </a:rPr>
              <a:t>· Cirrhosis: cirrhosis at diagnosis = 1; no cirrhosis at diagnosis = 0</a:t>
            </a:r>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latin typeface="Arial" panose="020B0604020202020204" pitchFamily="34" charset="0"/>
                <a:ea typeface="Calibri" panose="020F0502020204030204" pitchFamily="34" charset="0"/>
              </a:rPr>
              <a:t>· PSC: PSC at diagnosis = 1; no PSC at diagnosis = 0</a:t>
            </a:r>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latin typeface="Arial" panose="020B0604020202020204" pitchFamily="34" charset="0"/>
                <a:ea typeface="Calibri" panose="020F0502020204030204" pitchFamily="34" charset="0"/>
              </a:rPr>
              <a:t>· CBR: No CBR within 12 months = 1; CBR within 12 months = 0</a:t>
            </a:r>
            <a:endParaRPr lang="en-US" sz="1800" dirty="0">
              <a:effectLst/>
              <a:latin typeface="Times New Roman" panose="02020603050405020304" pitchFamily="18" charset="0"/>
              <a:ea typeface="Times New Roman" panose="02020603050405020304" pitchFamily="18" charset="0"/>
            </a:endParaRPr>
          </a:p>
          <a:p>
            <a:pPr algn="just"/>
            <a:r>
              <a:rPr lang="fr-FR" sz="1800" dirty="0">
                <a:effectLst/>
                <a:latin typeface="Arial" panose="020B0604020202020204" pitchFamily="34" charset="0"/>
                <a:ea typeface="Calibri" panose="020F0502020204030204" pitchFamily="34" charset="0"/>
              </a:rPr>
              <a:t>Survival(10y) = 1 – </a:t>
            </a:r>
            <a:r>
              <a:rPr lang="fr-FR" sz="1800" dirty="0" err="1">
                <a:effectLst/>
                <a:latin typeface="Arial" panose="020B0604020202020204" pitchFamily="34" charset="0"/>
                <a:ea typeface="Calibri" panose="020F0502020204030204" pitchFamily="34" charset="0"/>
              </a:rPr>
              <a:t>exp</a:t>
            </a:r>
            <a:r>
              <a:rPr lang="fr-FR" sz="1800" dirty="0">
                <a:effectLst/>
                <a:latin typeface="Arial" panose="020B0604020202020204" pitchFamily="34" charset="0"/>
                <a:ea typeface="Calibri" panose="020F0502020204030204" pitchFamily="34" charset="0"/>
              </a:rPr>
              <a:t>(−(0.049147616 × </a:t>
            </a:r>
            <a:r>
              <a:rPr lang="fr-FR" sz="1800" dirty="0" err="1">
                <a:effectLst/>
                <a:latin typeface="Arial" panose="020B0604020202020204" pitchFamily="34" charset="0"/>
                <a:ea typeface="Calibri" panose="020F0502020204030204" pitchFamily="34" charset="0"/>
              </a:rPr>
              <a:t>exp</a:t>
            </a:r>
            <a:r>
              <a:rPr lang="fr-FR" sz="1800" dirty="0">
                <a:effectLst/>
                <a:latin typeface="Arial" panose="020B0604020202020204" pitchFamily="34" charset="0"/>
                <a:ea typeface="Calibri" panose="020F0502020204030204" pitchFamily="34" charset="0"/>
              </a:rPr>
              <a:t>(PI)))</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Conclusion:</a:t>
            </a:r>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latin typeface="Arial" panose="020B0604020202020204" pitchFamily="34" charset="0"/>
                <a:ea typeface="Calibri" panose="020F0502020204030204" pitchFamily="34" charset="0"/>
              </a:rPr>
              <a:t>Our study establishes a predictive model for survival in AIH that incorporates age, cirrhosis at diagnosis, non-Caucasian ethnicity, variant syndrome with PSC, and absence of CBR within 12 months. The model demonstrates robust predictive performance in bootstrap samples and shows promising utility for clinical application.</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6</a:t>
            </a:fld>
            <a:endParaRPr lang="en-US"/>
          </a:p>
        </p:txBody>
      </p:sp>
    </p:spTree>
    <p:extLst>
      <p:ext uri="{BB962C8B-B14F-4D97-AF65-F5344CB8AC3E}">
        <p14:creationId xmlns:p14="http://schemas.microsoft.com/office/powerpoint/2010/main" val="3174897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38BEB-2D90-672D-F7E5-F46D12BB03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BF8E0B-6465-AFEA-E1EA-96B170F236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54D23E-E758-5F4B-BDF5-F212592853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fr-CH" sz="1000" i="0" dirty="0"/>
              <a:t>AIH = </a:t>
            </a:r>
            <a:r>
              <a:rPr lang="fr-CH" sz="1000" i="0" dirty="0" err="1"/>
              <a:t>Autoimmune</a:t>
            </a:r>
            <a:r>
              <a:rPr lang="fr-CH" sz="1000" i="0" dirty="0"/>
              <a:t> </a:t>
            </a:r>
            <a:r>
              <a:rPr lang="fr-CH" sz="1000" i="0" dirty="0" err="1"/>
              <a:t>Hepatitis</a:t>
            </a:r>
            <a:r>
              <a:rPr lang="fr-CH" sz="1000" i="0" dirty="0"/>
              <a:t>; ALT = </a:t>
            </a:r>
            <a:r>
              <a:rPr lang="en-US" sz="1200" b="0" i="0" dirty="0">
                <a:solidFill>
                  <a:srgbClr val="EEF0FF"/>
                </a:solidFill>
                <a:effectLst/>
                <a:latin typeface="Google Sans"/>
              </a:rPr>
              <a:t>Alanine aminotransferase</a:t>
            </a:r>
            <a:r>
              <a:rPr lang="fr-CH" sz="1000" i="0" dirty="0"/>
              <a:t>; ALP = </a:t>
            </a:r>
            <a:r>
              <a:rPr lang="en-US" sz="1200" b="0" i="0" dirty="0">
                <a:solidFill>
                  <a:srgbClr val="EEF0FF"/>
                </a:solidFill>
                <a:effectLst/>
                <a:latin typeface="Google Sans"/>
              </a:rPr>
              <a:t>Alkaline phosphatase</a:t>
            </a:r>
            <a:r>
              <a:rPr lang="fr-CH" sz="1000" i="0" dirty="0"/>
              <a:t>; AUC = Area </a:t>
            </a:r>
            <a:r>
              <a:rPr lang="fr-CH" sz="1000" i="0" dirty="0" err="1"/>
              <a:t>under</a:t>
            </a:r>
            <a:r>
              <a:rPr lang="fr-CH" sz="1000" i="0" dirty="0"/>
              <a:t> </a:t>
            </a:r>
            <a:r>
              <a:rPr lang="fr-CH" sz="1000" i="0" dirty="0" err="1"/>
              <a:t>curve</a:t>
            </a:r>
            <a:r>
              <a:rPr lang="fr-CH" sz="1000" i="0" dirty="0"/>
              <a:t>; CBR = Complete </a:t>
            </a:r>
            <a:r>
              <a:rPr lang="fr-CH" sz="1000" i="0" dirty="0" err="1"/>
              <a:t>Biological</a:t>
            </a:r>
            <a:r>
              <a:rPr lang="fr-CH" sz="1000" i="0" dirty="0"/>
              <a:t> </a:t>
            </a:r>
            <a:r>
              <a:rPr lang="fr-CH" sz="1000" i="0" dirty="0" err="1"/>
              <a:t>Response</a:t>
            </a:r>
            <a:r>
              <a:rPr lang="fr-CH" sz="1000" i="0" dirty="0"/>
              <a:t>; I</a:t>
            </a:r>
            <a:r>
              <a:rPr lang="en-US" sz="1000" i="0" dirty="0">
                <a:latin typeface="Arial" panose="020B0604020202020204" pitchFamily="34" charset="0"/>
                <a:cs typeface="Arial" panose="020B0604020202020204" pitchFamily="34" charset="0"/>
              </a:rPr>
              <a:t>AIHG-RR = International </a:t>
            </a:r>
            <a:r>
              <a:rPr lang="en-US" sz="1200" i="0" kern="0" dirty="0">
                <a:effectLst/>
                <a:latin typeface="Arial" panose="020B0604020202020204" pitchFamily="34" charset="0"/>
                <a:ea typeface="Calibri" panose="020F0502020204030204" pitchFamily="34" charset="0"/>
              </a:rPr>
              <a:t>AIH Group Retrospective Registry; INR = </a:t>
            </a:r>
            <a:r>
              <a:rPr lang="en-US" sz="1200" b="0" i="0" dirty="0">
                <a:solidFill>
                  <a:srgbClr val="EEF0FF"/>
                </a:solidFill>
                <a:effectLst/>
                <a:latin typeface="Google Sans"/>
              </a:rPr>
              <a:t>International </a:t>
            </a:r>
            <a:r>
              <a:rPr lang="en-US" sz="1200" b="0" i="0" dirty="0" err="1">
                <a:solidFill>
                  <a:srgbClr val="EEF0FF"/>
                </a:solidFill>
                <a:effectLst/>
                <a:latin typeface="Google Sans"/>
              </a:rPr>
              <a:t>Normalised</a:t>
            </a:r>
            <a:r>
              <a:rPr lang="en-US" sz="1200" b="0" i="0" dirty="0">
                <a:solidFill>
                  <a:srgbClr val="EEF0FF"/>
                </a:solidFill>
                <a:effectLst/>
                <a:latin typeface="Google Sans"/>
              </a:rPr>
              <a:t> Ratio.</a:t>
            </a:r>
            <a:br>
              <a:rPr lang="fr-CH" sz="1000" dirty="0"/>
            </a:br>
            <a:endParaRPr lang="fr-CH" sz="1000" dirty="0"/>
          </a:p>
          <a:p>
            <a:pPr algn="just"/>
            <a:r>
              <a:rPr lang="en-US" sz="1200" b="1" dirty="0">
                <a:effectLst/>
                <a:latin typeface="Arial" panose="020B0604020202020204" pitchFamily="34" charset="0"/>
                <a:ea typeface="Times New Roman" panose="02020603050405020304" pitchFamily="18" charset="0"/>
              </a:rPr>
              <a:t>OS-085-YI</a:t>
            </a:r>
            <a:endParaRPr lang="en-US" sz="1200" dirty="0">
              <a:effectLst/>
              <a:latin typeface="Times New Roman" panose="02020603050405020304" pitchFamily="18" charset="0"/>
              <a:ea typeface="Times New Roman" panose="02020603050405020304" pitchFamily="18" charset="0"/>
            </a:endParaRPr>
          </a:p>
          <a:p>
            <a:pPr algn="just"/>
            <a:r>
              <a:rPr lang="en-US" sz="1200" b="1" dirty="0">
                <a:effectLst/>
                <a:latin typeface="Arial" panose="020B0604020202020204" pitchFamily="34" charset="0"/>
                <a:ea typeface="Times New Roman" panose="02020603050405020304" pitchFamily="18" charset="0"/>
              </a:rPr>
              <a:t>Clinical prediction model with good discriminative capacity for mortality risk in autoimmune hepatitis</a:t>
            </a:r>
            <a:endParaRPr lang="en-US" sz="1200" dirty="0">
              <a:effectLst/>
              <a:latin typeface="Times New Roman" panose="02020603050405020304" pitchFamily="18" charset="0"/>
              <a:ea typeface="Times New Roman" panose="02020603050405020304" pitchFamily="18" charset="0"/>
            </a:endParaRPr>
          </a:p>
          <a:p>
            <a:pPr algn="just"/>
            <a:r>
              <a:rPr lang="en-US" sz="1200" u="sng" dirty="0">
                <a:effectLst/>
                <a:latin typeface="Arial" panose="020B0604020202020204" pitchFamily="34" charset="0"/>
                <a:ea typeface="Times New Roman" panose="02020603050405020304" pitchFamily="18" charset="0"/>
              </a:rPr>
              <a:t>Charlotte Slooter</a:t>
            </a:r>
            <a:r>
              <a:rPr lang="en-US" sz="1200" baseline="30000" dirty="0">
                <a:effectLst/>
                <a:latin typeface="Arial" panose="020B0604020202020204" pitchFamily="34" charset="0"/>
                <a:ea typeface="Times New Roman" panose="02020603050405020304" pitchFamily="18" charset="0"/>
              </a:rPr>
              <a:t>1</a:t>
            </a:r>
            <a:r>
              <a:rPr lang="en-US" sz="120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Times New Roman" panose="02020603050405020304" pitchFamily="18" charset="0"/>
              </a:rPr>
              <a:t>Floris van den Brand</a:t>
            </a:r>
            <a:r>
              <a:rPr lang="en-US" sz="1200" baseline="30000" dirty="0">
                <a:effectLst/>
                <a:latin typeface="Arial" panose="020B0604020202020204" pitchFamily="34" charset="0"/>
                <a:ea typeface="Times New Roman" panose="02020603050405020304" pitchFamily="18" charset="0"/>
              </a:rPr>
              <a:t>1</a:t>
            </a:r>
            <a:r>
              <a:rPr lang="en-US" sz="120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Times New Roman" panose="02020603050405020304" pitchFamily="18" charset="0"/>
              </a:rPr>
              <a:t>Ana Lleo</a:t>
            </a:r>
            <a:r>
              <a:rPr lang="en-US" sz="1200" baseline="30000" dirty="0">
                <a:effectLst/>
                <a:latin typeface="Arial" panose="020B0604020202020204" pitchFamily="34" charset="0"/>
                <a:ea typeface="Times New Roman" panose="02020603050405020304" pitchFamily="18" charset="0"/>
              </a:rPr>
              <a:t>2</a:t>
            </a:r>
            <a:r>
              <a:rPr lang="en-US" sz="120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Times New Roman" panose="02020603050405020304" pitchFamily="18" charset="0"/>
              </a:rPr>
              <a:t>Francesca Colapietro</a:t>
            </a:r>
            <a:r>
              <a:rPr lang="en-US" sz="1200" baseline="30000" dirty="0">
                <a:effectLst/>
                <a:latin typeface="Arial" panose="020B0604020202020204" pitchFamily="34" charset="0"/>
                <a:ea typeface="Times New Roman" panose="02020603050405020304" pitchFamily="18" charset="0"/>
              </a:rPr>
              <a:t>3</a:t>
            </a:r>
            <a:r>
              <a:rPr lang="en-US" sz="120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Times New Roman" panose="02020603050405020304" pitchFamily="18" charset="0"/>
              </a:rPr>
              <a:t>Marco Lenzi</a:t>
            </a:r>
            <a:r>
              <a:rPr lang="en-US" sz="1200" baseline="30000" dirty="0">
                <a:effectLst/>
                <a:latin typeface="Arial" panose="020B0604020202020204" pitchFamily="34" charset="0"/>
                <a:ea typeface="Times New Roman" panose="02020603050405020304" pitchFamily="18" charset="0"/>
              </a:rPr>
              <a:t>4</a:t>
            </a:r>
            <a:r>
              <a:rPr lang="en-US" sz="120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Times New Roman" panose="02020603050405020304" pitchFamily="18" charset="0"/>
              </a:rPr>
              <a:t>Paolo Muratori</a:t>
            </a:r>
            <a:r>
              <a:rPr lang="en-US" sz="1200" baseline="30000" dirty="0">
                <a:effectLst/>
                <a:latin typeface="Arial" panose="020B0604020202020204" pitchFamily="34" charset="0"/>
                <a:ea typeface="Times New Roman" panose="02020603050405020304" pitchFamily="18" charset="0"/>
              </a:rPr>
              <a:t>5</a:t>
            </a:r>
            <a:r>
              <a:rPr lang="en-US" sz="120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Times New Roman" panose="02020603050405020304" pitchFamily="18" charset="0"/>
              </a:rPr>
              <a:t>Nanda Kerkar</a:t>
            </a:r>
            <a:r>
              <a:rPr lang="en-US" sz="1200" baseline="30000" dirty="0">
                <a:effectLst/>
                <a:latin typeface="Arial" panose="020B0604020202020204" pitchFamily="34" charset="0"/>
                <a:ea typeface="Times New Roman" panose="02020603050405020304" pitchFamily="18" charset="0"/>
              </a:rPr>
              <a:t>6</a:t>
            </a:r>
            <a:r>
              <a:rPr lang="en-US" sz="120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Times New Roman" panose="02020603050405020304" pitchFamily="18" charset="0"/>
              </a:rPr>
              <a:t>George </a:t>
            </a:r>
            <a:r>
              <a:rPr lang="en-US" sz="1200" dirty="0" err="1">
                <a:effectLst/>
                <a:latin typeface="Arial" panose="020B0604020202020204" pitchFamily="34" charset="0"/>
                <a:ea typeface="Times New Roman" panose="02020603050405020304" pitchFamily="18" charset="0"/>
              </a:rPr>
              <a:t>Dalekos</a:t>
            </a:r>
            <a:r>
              <a:rPr lang="en-US" sz="1200" dirty="0">
                <a:effectLst/>
                <a:latin typeface="Arial" panose="020B0604020202020204" pitchFamily="34" charset="0"/>
                <a:ea typeface="Arial" panose="020B0604020202020204" pitchFamily="34" charset="0"/>
              </a:rPr>
              <a:t>, </a:t>
            </a:r>
            <a:r>
              <a:rPr lang="en-US" sz="1200" dirty="0" err="1">
                <a:effectLst/>
                <a:latin typeface="Arial" panose="020B0604020202020204" pitchFamily="34" charset="0"/>
                <a:ea typeface="Times New Roman" panose="02020603050405020304" pitchFamily="18" charset="0"/>
              </a:rPr>
              <a:t>Kalliopi</a:t>
            </a:r>
            <a:r>
              <a:rPr lang="en-US" sz="1200" dirty="0">
                <a:effectLst/>
                <a:latin typeface="Arial" panose="020B0604020202020204" pitchFamily="34" charset="0"/>
                <a:ea typeface="Times New Roman" panose="02020603050405020304" pitchFamily="18" charset="0"/>
              </a:rPr>
              <a:t> Zachou</a:t>
            </a:r>
            <a:r>
              <a:rPr lang="en-US" sz="1200" baseline="30000" dirty="0">
                <a:effectLst/>
                <a:latin typeface="Arial" panose="020B0604020202020204" pitchFamily="34" charset="0"/>
                <a:ea typeface="Times New Roman" panose="02020603050405020304" pitchFamily="18" charset="0"/>
              </a:rPr>
              <a:t>7</a:t>
            </a:r>
            <a:r>
              <a:rPr lang="en-US" sz="120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Times New Roman" panose="02020603050405020304" pitchFamily="18" charset="0"/>
              </a:rPr>
              <a:t>Maria Isabel Lucena</a:t>
            </a:r>
            <a:r>
              <a:rPr lang="en-US" sz="1200" baseline="30000" dirty="0">
                <a:effectLst/>
                <a:latin typeface="Arial" panose="020B0604020202020204" pitchFamily="34" charset="0"/>
                <a:ea typeface="Times New Roman" panose="02020603050405020304" pitchFamily="18" charset="0"/>
              </a:rPr>
              <a:t>8</a:t>
            </a:r>
            <a:r>
              <a:rPr lang="en-US" sz="120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Times New Roman" panose="02020603050405020304" pitchFamily="18" charset="0"/>
              </a:rPr>
              <a:t>Mercedes Robles-Díaz</a:t>
            </a:r>
            <a:r>
              <a:rPr lang="en-US" sz="1200" baseline="30000" dirty="0">
                <a:effectLst/>
                <a:latin typeface="Arial" panose="020B0604020202020204" pitchFamily="34" charset="0"/>
                <a:ea typeface="Times New Roman" panose="02020603050405020304" pitchFamily="18" charset="0"/>
              </a:rPr>
              <a:t>8</a:t>
            </a:r>
            <a:r>
              <a:rPr lang="en-US" sz="120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Times New Roman" panose="02020603050405020304" pitchFamily="18" charset="0"/>
              </a:rPr>
              <a:t>Daniel E. Di Zeo-Sánchez</a:t>
            </a:r>
            <a:r>
              <a:rPr lang="en-US" sz="120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Times New Roman" panose="02020603050405020304" pitchFamily="18" charset="0"/>
              </a:rPr>
              <a:t>Raul J. Andrade</a:t>
            </a:r>
            <a:r>
              <a:rPr lang="en-US" sz="1200" baseline="30000" dirty="0">
                <a:effectLst/>
                <a:latin typeface="Arial" panose="020B0604020202020204" pitchFamily="34" charset="0"/>
                <a:ea typeface="Times New Roman" panose="02020603050405020304" pitchFamily="18" charset="0"/>
              </a:rPr>
              <a:t>8</a:t>
            </a:r>
            <a:r>
              <a:rPr lang="en-US" sz="120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Times New Roman" panose="02020603050405020304" pitchFamily="18" charset="0"/>
              </a:rPr>
              <a:t>Aldo J Montano-Loza</a:t>
            </a:r>
            <a:r>
              <a:rPr lang="en-US" sz="1200" baseline="30000" dirty="0">
                <a:effectLst/>
                <a:latin typeface="Arial" panose="020B0604020202020204" pitchFamily="34" charset="0"/>
                <a:ea typeface="Times New Roman" panose="02020603050405020304" pitchFamily="18" charset="0"/>
              </a:rPr>
              <a:t>9</a:t>
            </a:r>
            <a:r>
              <a:rPr lang="en-US" sz="1200" dirty="0">
                <a:effectLst/>
                <a:latin typeface="Arial" panose="020B0604020202020204" pitchFamily="34" charset="0"/>
                <a:ea typeface="Arial" panose="020B0604020202020204" pitchFamily="34" charset="0"/>
              </a:rPr>
              <a:t>, </a:t>
            </a:r>
            <a:r>
              <a:rPr lang="en-US" sz="1200" dirty="0" err="1">
                <a:effectLst/>
                <a:latin typeface="Arial" panose="020B0604020202020204" pitchFamily="34" charset="0"/>
                <a:ea typeface="Times New Roman" panose="02020603050405020304" pitchFamily="18" charset="0"/>
              </a:rPr>
              <a:t>Ellina</a:t>
            </a:r>
            <a:r>
              <a:rPr lang="en-US" sz="1200" dirty="0">
                <a:effectLst/>
                <a:latin typeface="Arial" panose="020B0604020202020204" pitchFamily="34" charset="0"/>
                <a:ea typeface="Times New Roman" panose="02020603050405020304" pitchFamily="18" charset="0"/>
              </a:rPr>
              <a:t> Lytvyak</a:t>
            </a:r>
            <a:r>
              <a:rPr lang="en-US" sz="1200" baseline="30000" dirty="0">
                <a:effectLst/>
                <a:latin typeface="Arial" panose="020B0604020202020204" pitchFamily="34" charset="0"/>
                <a:ea typeface="Times New Roman" panose="02020603050405020304" pitchFamily="18" charset="0"/>
              </a:rPr>
              <a:t>9</a:t>
            </a:r>
            <a:r>
              <a:rPr lang="en-US" sz="120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Times New Roman" panose="02020603050405020304" pitchFamily="18" charset="0"/>
              </a:rPr>
              <a:t>Martijn Heymans</a:t>
            </a:r>
            <a:r>
              <a:rPr lang="en-US" sz="1200" baseline="30000" dirty="0">
                <a:effectLst/>
                <a:latin typeface="Arial" panose="020B0604020202020204" pitchFamily="34" charset="0"/>
                <a:ea typeface="Times New Roman" panose="02020603050405020304" pitchFamily="18" charset="0"/>
              </a:rPr>
              <a:t>10</a:t>
            </a:r>
            <a:r>
              <a:rPr lang="en-US" sz="120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Times New Roman" panose="02020603050405020304" pitchFamily="18" charset="0"/>
              </a:rPr>
              <a:t>Olga Falco</a:t>
            </a:r>
            <a:r>
              <a:rPr lang="en-US" sz="1200" baseline="30000" dirty="0">
                <a:effectLst/>
                <a:latin typeface="Arial" panose="020B0604020202020204" pitchFamily="34" charset="0"/>
                <a:ea typeface="Times New Roman" panose="02020603050405020304" pitchFamily="18" charset="0"/>
              </a:rPr>
              <a:t>11</a:t>
            </a:r>
            <a:r>
              <a:rPr lang="en-US" sz="120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Times New Roman" panose="02020603050405020304" pitchFamily="18" charset="0"/>
              </a:rPr>
              <a:t>Alessio Gerussi</a:t>
            </a:r>
            <a:r>
              <a:rPr lang="en-US" sz="1200" baseline="30000" dirty="0">
                <a:effectLst/>
                <a:latin typeface="Arial" panose="020B0604020202020204" pitchFamily="34" charset="0"/>
                <a:ea typeface="Times New Roman" panose="02020603050405020304" pitchFamily="18" charset="0"/>
              </a:rPr>
              <a:t>11</a:t>
            </a:r>
            <a:r>
              <a:rPr lang="en-US" sz="120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Times New Roman" panose="02020603050405020304" pitchFamily="18" charset="0"/>
              </a:rPr>
              <a:t>Pietro Invernizzi</a:t>
            </a:r>
            <a:r>
              <a:rPr lang="en-US" sz="1200" baseline="30000" dirty="0">
                <a:effectLst/>
                <a:latin typeface="Arial" panose="020B0604020202020204" pitchFamily="34" charset="0"/>
                <a:ea typeface="Times New Roman" panose="02020603050405020304" pitchFamily="18" charset="0"/>
              </a:rPr>
              <a:t>11</a:t>
            </a:r>
            <a:r>
              <a:rPr lang="en-US" sz="120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Times New Roman" panose="02020603050405020304" pitchFamily="18" charset="0"/>
              </a:rPr>
              <a:t>Guilherme Macedo</a:t>
            </a:r>
            <a:r>
              <a:rPr lang="en-US" sz="1200" baseline="30000" dirty="0">
                <a:effectLst/>
                <a:latin typeface="Arial" panose="020B0604020202020204" pitchFamily="34" charset="0"/>
                <a:ea typeface="Times New Roman" panose="02020603050405020304" pitchFamily="18" charset="0"/>
              </a:rPr>
              <a:t>12</a:t>
            </a:r>
            <a:r>
              <a:rPr lang="en-US" sz="120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Times New Roman" panose="02020603050405020304" pitchFamily="18" charset="0"/>
              </a:rPr>
              <a:t>Gerd Bouma</a:t>
            </a:r>
            <a:r>
              <a:rPr lang="en-US" sz="1200" baseline="30000" dirty="0">
                <a:effectLst/>
                <a:latin typeface="Arial" panose="020B0604020202020204" pitchFamily="34" charset="0"/>
                <a:ea typeface="Times New Roman" panose="02020603050405020304" pitchFamily="18" charset="0"/>
              </a:rPr>
              <a:t>1</a:t>
            </a:r>
            <a:r>
              <a:rPr lang="en-US" sz="120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Times New Roman" panose="02020603050405020304" pitchFamily="18" charset="0"/>
              </a:rPr>
              <a:t>Rodrigo Liberal</a:t>
            </a:r>
            <a:r>
              <a:rPr lang="en-US" sz="1200" baseline="30000" dirty="0">
                <a:effectLst/>
                <a:latin typeface="Arial" panose="020B0604020202020204" pitchFamily="34" charset="0"/>
                <a:ea typeface="Times New Roman" panose="02020603050405020304" pitchFamily="18" charset="0"/>
              </a:rPr>
              <a:t>12</a:t>
            </a:r>
            <a:r>
              <a:rPr lang="en-US" sz="120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Times New Roman" panose="02020603050405020304" pitchFamily="18" charset="0"/>
              </a:rPr>
              <a:t>Joost PH Drenth</a:t>
            </a:r>
            <a:r>
              <a:rPr lang="en-US" sz="1200" baseline="30000" dirty="0">
                <a:effectLst/>
                <a:latin typeface="Arial" panose="020B0604020202020204" pitchFamily="34" charset="0"/>
                <a:ea typeface="Times New Roman" panose="02020603050405020304" pitchFamily="18" charset="0"/>
              </a:rPr>
              <a:t>1</a:t>
            </a:r>
            <a:r>
              <a:rPr lang="en-US" sz="1200" dirty="0">
                <a:effectLst/>
                <a:latin typeface="Arial" panose="020B0604020202020204" pitchFamily="34" charset="0"/>
                <a:ea typeface="Arial" panose="020B0604020202020204" pitchFamily="34" charset="0"/>
              </a:rPr>
              <a:t>, </a:t>
            </a:r>
            <a:r>
              <a:rPr lang="en-US" sz="1200" dirty="0" err="1">
                <a:effectLst/>
                <a:latin typeface="Arial" panose="020B0604020202020204" pitchFamily="34" charset="0"/>
                <a:ea typeface="Times New Roman" panose="02020603050405020304" pitchFamily="18" charset="0"/>
              </a:rPr>
              <a:t>Ynto</a:t>
            </a:r>
            <a:r>
              <a:rPr lang="en-US" sz="1200" dirty="0">
                <a:effectLst/>
                <a:latin typeface="Arial" panose="020B0604020202020204" pitchFamily="34" charset="0"/>
                <a:ea typeface="Times New Roman" panose="02020603050405020304" pitchFamily="18" charset="0"/>
              </a:rPr>
              <a:t> de Boer</a:t>
            </a:r>
            <a:r>
              <a:rPr lang="en-US" sz="1200" baseline="30000" dirty="0">
                <a:effectLst/>
                <a:latin typeface="Arial" panose="020B0604020202020204" pitchFamily="34"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a:p>
            <a:pPr algn="just"/>
            <a:r>
              <a:rPr lang="en-US" sz="1200" i="1" baseline="30000" dirty="0">
                <a:effectLst/>
                <a:latin typeface="Arial" panose="020B0604020202020204" pitchFamily="34" charset="0"/>
                <a:ea typeface="Times New Roman" panose="02020603050405020304" pitchFamily="18" charset="0"/>
              </a:rPr>
              <a:t>1</a:t>
            </a:r>
            <a:r>
              <a:rPr lang="en-US" sz="1200" i="1" dirty="0">
                <a:effectLst/>
                <a:latin typeface="Arial" panose="020B0604020202020204" pitchFamily="34" charset="0"/>
                <a:ea typeface="Times New Roman" panose="02020603050405020304" pitchFamily="18" charset="0"/>
              </a:rPr>
              <a:t>Department of Gastroenterology and Hepatology, Amsterdam UMC, Vrije Universiteit Amsterdam, Amsterdam, Netherlands</a:t>
            </a:r>
            <a:r>
              <a:rPr lang="en-US" sz="1200" dirty="0">
                <a:effectLst/>
                <a:latin typeface="Arial" panose="020B0604020202020204" pitchFamily="34" charset="0"/>
                <a:ea typeface="Arial" panose="020B0604020202020204" pitchFamily="34" charset="0"/>
              </a:rPr>
              <a:t>, </a:t>
            </a:r>
            <a:r>
              <a:rPr lang="en-US" sz="1200" i="1" baseline="30000" dirty="0">
                <a:effectLst/>
                <a:latin typeface="Arial" panose="020B0604020202020204" pitchFamily="34" charset="0"/>
                <a:ea typeface="Times New Roman" panose="02020603050405020304" pitchFamily="18" charset="0"/>
              </a:rPr>
              <a:t>2</a:t>
            </a:r>
            <a:r>
              <a:rPr lang="en-US" sz="1200" i="1" dirty="0">
                <a:effectLst/>
                <a:latin typeface="Arial" panose="020B0604020202020204" pitchFamily="34" charset="0"/>
                <a:ea typeface="Times New Roman" panose="02020603050405020304" pitchFamily="18" charset="0"/>
              </a:rPr>
              <a:t>Department of Biomedical Sciences, Humanitas University, Pieve Emanuele, </a:t>
            </a:r>
            <a:r>
              <a:rPr lang="en-US" sz="1200" i="1" dirty="0" err="1">
                <a:effectLst/>
                <a:latin typeface="Arial" panose="020B0604020202020204" pitchFamily="34" charset="0"/>
                <a:ea typeface="Times New Roman" panose="02020603050405020304" pitchFamily="18" charset="0"/>
              </a:rPr>
              <a:t>milan</a:t>
            </a:r>
            <a:r>
              <a:rPr lang="en-US" sz="1200" i="1" dirty="0">
                <a:effectLst/>
                <a:latin typeface="Arial" panose="020B0604020202020204" pitchFamily="34" charset="0"/>
                <a:ea typeface="Times New Roman" panose="02020603050405020304" pitchFamily="18" charset="0"/>
              </a:rPr>
              <a:t>, Italy</a:t>
            </a:r>
            <a:r>
              <a:rPr lang="en-US" sz="1200" dirty="0">
                <a:effectLst/>
                <a:latin typeface="Arial" panose="020B0604020202020204" pitchFamily="34" charset="0"/>
                <a:ea typeface="Arial" panose="020B0604020202020204" pitchFamily="34" charset="0"/>
              </a:rPr>
              <a:t>, </a:t>
            </a:r>
            <a:r>
              <a:rPr lang="en-US" sz="1200" i="1" baseline="30000" dirty="0">
                <a:effectLst/>
                <a:latin typeface="Arial" panose="020B0604020202020204" pitchFamily="34" charset="0"/>
                <a:ea typeface="Times New Roman" panose="02020603050405020304" pitchFamily="18" charset="0"/>
              </a:rPr>
              <a:t>3</a:t>
            </a:r>
            <a:r>
              <a:rPr lang="en-US" sz="1200" i="1" dirty="0">
                <a:effectLst/>
                <a:latin typeface="Arial" panose="020B0604020202020204" pitchFamily="34" charset="0"/>
                <a:ea typeface="Times New Roman" panose="02020603050405020304" pitchFamily="18" charset="0"/>
              </a:rPr>
              <a:t>Department of Biomedical Sciences, Humanitas University, Pieve Emanuele, Milan, Italy</a:t>
            </a:r>
            <a:r>
              <a:rPr lang="en-US" sz="1200" dirty="0">
                <a:effectLst/>
                <a:latin typeface="Arial" panose="020B0604020202020204" pitchFamily="34" charset="0"/>
                <a:ea typeface="Arial" panose="020B0604020202020204" pitchFamily="34" charset="0"/>
              </a:rPr>
              <a:t>, </a:t>
            </a:r>
            <a:r>
              <a:rPr lang="en-US" sz="1200" i="1" baseline="30000" dirty="0">
                <a:effectLst/>
                <a:latin typeface="Arial" panose="020B0604020202020204" pitchFamily="34" charset="0"/>
                <a:ea typeface="Times New Roman" panose="02020603050405020304" pitchFamily="18" charset="0"/>
              </a:rPr>
              <a:t>4</a:t>
            </a:r>
            <a:r>
              <a:rPr lang="en-US" sz="1200" i="1" dirty="0">
                <a:effectLst/>
                <a:latin typeface="Arial" panose="020B0604020202020204" pitchFamily="34" charset="0"/>
                <a:ea typeface="Times New Roman" panose="02020603050405020304" pitchFamily="18" charset="0"/>
              </a:rPr>
              <a:t>Department of Clinical Medicine, University of Bologna, Bologna, Italy</a:t>
            </a:r>
            <a:r>
              <a:rPr lang="en-US" sz="1200" dirty="0">
                <a:effectLst/>
                <a:latin typeface="Arial" panose="020B0604020202020204" pitchFamily="34" charset="0"/>
                <a:ea typeface="Arial" panose="020B0604020202020204" pitchFamily="34" charset="0"/>
              </a:rPr>
              <a:t>, </a:t>
            </a:r>
            <a:r>
              <a:rPr lang="en-US" sz="1200" i="1" baseline="30000" dirty="0">
                <a:effectLst/>
                <a:latin typeface="Arial" panose="020B0604020202020204" pitchFamily="34" charset="0"/>
                <a:ea typeface="Times New Roman" panose="02020603050405020304" pitchFamily="18" charset="0"/>
              </a:rPr>
              <a:t>5</a:t>
            </a:r>
            <a:r>
              <a:rPr lang="en-US" sz="1200" i="1" dirty="0">
                <a:effectLst/>
                <a:latin typeface="Arial" panose="020B0604020202020204" pitchFamily="34" charset="0"/>
                <a:ea typeface="Times New Roman" panose="02020603050405020304" pitchFamily="18" charset="0"/>
              </a:rPr>
              <a:t>Department of Sciences for the Quality of Life, University of Bologna, Bologna, Italy</a:t>
            </a:r>
            <a:r>
              <a:rPr lang="en-US" sz="1200" dirty="0">
                <a:effectLst/>
                <a:latin typeface="Arial" panose="020B0604020202020204" pitchFamily="34" charset="0"/>
                <a:ea typeface="Arial" panose="020B0604020202020204" pitchFamily="34" charset="0"/>
              </a:rPr>
              <a:t>, </a:t>
            </a:r>
            <a:r>
              <a:rPr lang="en-US" sz="1200" i="1" baseline="30000" dirty="0">
                <a:effectLst/>
                <a:latin typeface="Arial" panose="020B0604020202020204" pitchFamily="34" charset="0"/>
                <a:ea typeface="Times New Roman" panose="02020603050405020304" pitchFamily="18" charset="0"/>
              </a:rPr>
              <a:t>6</a:t>
            </a:r>
            <a:r>
              <a:rPr lang="en-US" sz="1200" i="1" dirty="0">
                <a:effectLst/>
                <a:latin typeface="Arial" panose="020B0604020202020204" pitchFamily="34" charset="0"/>
                <a:ea typeface="Times New Roman" panose="02020603050405020304" pitchFamily="18" charset="0"/>
              </a:rPr>
              <a:t>Department of Gastroenterology, Hepatology and Nutrition, Golisano Children's Hospital, University of Rochester Medical Centre, Rochester, United States</a:t>
            </a:r>
            <a:r>
              <a:rPr lang="en-US" sz="1200" dirty="0">
                <a:effectLst/>
                <a:latin typeface="Arial" panose="020B0604020202020204" pitchFamily="34" charset="0"/>
                <a:ea typeface="Arial" panose="020B0604020202020204" pitchFamily="34" charset="0"/>
              </a:rPr>
              <a:t>, </a:t>
            </a:r>
            <a:r>
              <a:rPr lang="en-US" sz="1200" i="1" baseline="30000" dirty="0">
                <a:effectLst/>
                <a:latin typeface="Arial" panose="020B0604020202020204" pitchFamily="34" charset="0"/>
                <a:ea typeface="Times New Roman" panose="02020603050405020304" pitchFamily="18" charset="0"/>
              </a:rPr>
              <a:t>7</a:t>
            </a:r>
            <a:r>
              <a:rPr lang="en-US" sz="1200" i="1" dirty="0">
                <a:effectLst/>
                <a:latin typeface="Arial" panose="020B0604020202020204" pitchFamily="34" charset="0"/>
                <a:ea typeface="Times New Roman" panose="02020603050405020304" pitchFamily="18" charset="0"/>
              </a:rPr>
              <a:t>Department of Medicine and Research Laboratory of Internal Medicine, Expertise Center of Greece in Autoimmune Liver Diseases, European Reference Network on Hepatological Diseases (ERN-RARE LIVER), General University Hospital of Larissa, Larissa, Greece</a:t>
            </a:r>
            <a:r>
              <a:rPr lang="en-US" sz="1200" dirty="0">
                <a:effectLst/>
                <a:latin typeface="Arial" panose="020B0604020202020204" pitchFamily="34" charset="0"/>
                <a:ea typeface="Arial" panose="020B0604020202020204" pitchFamily="34" charset="0"/>
              </a:rPr>
              <a:t>, </a:t>
            </a:r>
            <a:r>
              <a:rPr lang="en-US" sz="1200" i="1" baseline="30000" dirty="0">
                <a:effectLst/>
                <a:latin typeface="Arial" panose="020B0604020202020204" pitchFamily="34" charset="0"/>
                <a:ea typeface="Times New Roman" panose="02020603050405020304" pitchFamily="18" charset="0"/>
              </a:rPr>
              <a:t>8</a:t>
            </a:r>
            <a:r>
              <a:rPr lang="en-US" sz="1200" i="1" dirty="0">
                <a:effectLst/>
                <a:latin typeface="Arial" panose="020B0604020202020204" pitchFamily="34" charset="0"/>
                <a:ea typeface="Times New Roman" panose="02020603050405020304" pitchFamily="18" charset="0"/>
              </a:rPr>
              <a:t>Liver Unit, Gastroenterology Service and Department of Medicine, </a:t>
            </a:r>
            <a:r>
              <a:rPr lang="en-US" sz="1200" i="1" dirty="0" err="1">
                <a:effectLst/>
                <a:latin typeface="Arial" panose="020B0604020202020204" pitchFamily="34" charset="0"/>
                <a:ea typeface="Times New Roman" panose="02020603050405020304" pitchFamily="18" charset="0"/>
              </a:rPr>
              <a:t>Vírgen</a:t>
            </a:r>
            <a:r>
              <a:rPr lang="en-US" sz="1200" i="1" dirty="0">
                <a:effectLst/>
                <a:latin typeface="Arial" panose="020B0604020202020204" pitchFamily="34" charset="0"/>
                <a:ea typeface="Times New Roman" panose="02020603050405020304" pitchFamily="18" charset="0"/>
              </a:rPr>
              <a:t> de Victoria University Hospital, University of Málaga, IBIMA-Plataforma BIONAND, Malaga, Spain</a:t>
            </a:r>
            <a:r>
              <a:rPr lang="en-US" sz="1200" dirty="0">
                <a:effectLst/>
                <a:latin typeface="Arial" panose="020B0604020202020204" pitchFamily="34" charset="0"/>
                <a:ea typeface="Arial" panose="020B0604020202020204" pitchFamily="34" charset="0"/>
              </a:rPr>
              <a:t>, </a:t>
            </a:r>
            <a:r>
              <a:rPr lang="en-US" sz="1200" i="1" baseline="30000" dirty="0">
                <a:effectLst/>
                <a:latin typeface="Arial" panose="020B0604020202020204" pitchFamily="34" charset="0"/>
                <a:ea typeface="Times New Roman" panose="02020603050405020304" pitchFamily="18" charset="0"/>
              </a:rPr>
              <a:t>9</a:t>
            </a:r>
            <a:r>
              <a:rPr lang="en-US" sz="1200" i="1" dirty="0">
                <a:effectLst/>
                <a:latin typeface="Arial" panose="020B0604020202020204" pitchFamily="34" charset="0"/>
                <a:ea typeface="Times New Roman" panose="02020603050405020304" pitchFamily="18" charset="0"/>
              </a:rPr>
              <a:t>Department of Gastroenterology and Hepatology, University of Alberta Hospital, Edmonton, Canada</a:t>
            </a:r>
            <a:r>
              <a:rPr lang="en-US" sz="1200" dirty="0">
                <a:effectLst/>
                <a:latin typeface="Arial" panose="020B0604020202020204" pitchFamily="34" charset="0"/>
                <a:ea typeface="Arial" panose="020B0604020202020204" pitchFamily="34" charset="0"/>
              </a:rPr>
              <a:t>, </a:t>
            </a:r>
            <a:r>
              <a:rPr lang="en-US" sz="1200" i="1" baseline="30000" dirty="0">
                <a:effectLst/>
                <a:latin typeface="Arial" panose="020B0604020202020204" pitchFamily="34" charset="0"/>
                <a:ea typeface="Times New Roman" panose="02020603050405020304" pitchFamily="18" charset="0"/>
              </a:rPr>
              <a:t>10</a:t>
            </a:r>
            <a:r>
              <a:rPr lang="en-US" sz="1200" i="1" dirty="0">
                <a:effectLst/>
                <a:latin typeface="Arial" panose="020B0604020202020204" pitchFamily="34" charset="0"/>
                <a:ea typeface="Times New Roman" panose="02020603050405020304" pitchFamily="18" charset="0"/>
              </a:rPr>
              <a:t>Department of Epidemiology and Biostatistics, Amsterdam UMC, Vrije Universiteit Amsterdam, Amsterdam, Netherlands</a:t>
            </a:r>
            <a:r>
              <a:rPr lang="en-US" sz="1200" dirty="0">
                <a:effectLst/>
                <a:latin typeface="Arial" panose="020B0604020202020204" pitchFamily="34" charset="0"/>
                <a:ea typeface="Arial" panose="020B0604020202020204" pitchFamily="34" charset="0"/>
              </a:rPr>
              <a:t>, </a:t>
            </a:r>
            <a:r>
              <a:rPr lang="en-US" sz="1200" i="1" baseline="30000" dirty="0">
                <a:effectLst/>
                <a:latin typeface="Arial" panose="020B0604020202020204" pitchFamily="34" charset="0"/>
                <a:ea typeface="Times New Roman" panose="02020603050405020304" pitchFamily="18" charset="0"/>
              </a:rPr>
              <a:t>11</a:t>
            </a:r>
            <a:r>
              <a:rPr lang="en-US" sz="1200" i="1" dirty="0">
                <a:effectLst/>
                <a:latin typeface="Arial" panose="020B0604020202020204" pitchFamily="34" charset="0"/>
                <a:ea typeface="Times New Roman" panose="02020603050405020304" pitchFamily="18" charset="0"/>
              </a:rPr>
              <a:t>Division of Gastroenterology, Center for Autoimmune Liver Diseases, European Reference Network on Hepatological Diseases (ERN RARE-LIVER), Fondazione IRCCS San Gerardo </a:t>
            </a:r>
            <a:r>
              <a:rPr lang="en-US" sz="1200" i="1" dirty="0" err="1">
                <a:effectLst/>
                <a:latin typeface="Arial" panose="020B0604020202020204" pitchFamily="34" charset="0"/>
                <a:ea typeface="Times New Roman" panose="02020603050405020304" pitchFamily="18" charset="0"/>
              </a:rPr>
              <a:t>dei</a:t>
            </a:r>
            <a:r>
              <a:rPr lang="en-US" sz="1200" i="1" dirty="0">
                <a:effectLst/>
                <a:latin typeface="Arial" panose="020B0604020202020204" pitchFamily="34" charset="0"/>
                <a:ea typeface="Times New Roman" panose="02020603050405020304" pitchFamily="18" charset="0"/>
              </a:rPr>
              <a:t> </a:t>
            </a:r>
            <a:r>
              <a:rPr lang="en-US" sz="1200" i="1" dirty="0" err="1">
                <a:effectLst/>
                <a:latin typeface="Arial" panose="020B0604020202020204" pitchFamily="34" charset="0"/>
                <a:ea typeface="Times New Roman" panose="02020603050405020304" pitchFamily="18" charset="0"/>
              </a:rPr>
              <a:t>Tintori</a:t>
            </a:r>
            <a:r>
              <a:rPr lang="en-US" sz="1200" i="1" dirty="0">
                <a:effectLst/>
                <a:latin typeface="Arial" panose="020B0604020202020204" pitchFamily="34" charset="0"/>
                <a:ea typeface="Times New Roman" panose="02020603050405020304" pitchFamily="18" charset="0"/>
              </a:rPr>
              <a:t>, Department of Medicine and Surgery, University of Milano-Bicocca, Monza, Italy</a:t>
            </a:r>
            <a:r>
              <a:rPr lang="en-US" sz="1200" dirty="0">
                <a:effectLst/>
                <a:latin typeface="Arial" panose="020B0604020202020204" pitchFamily="34" charset="0"/>
                <a:ea typeface="Arial" panose="020B0604020202020204" pitchFamily="34" charset="0"/>
              </a:rPr>
              <a:t>, </a:t>
            </a:r>
            <a:r>
              <a:rPr lang="en-US" sz="1200" i="1" baseline="30000" dirty="0">
                <a:effectLst/>
                <a:latin typeface="Arial" panose="020B0604020202020204" pitchFamily="34" charset="0"/>
                <a:ea typeface="Times New Roman" panose="02020603050405020304" pitchFamily="18" charset="0"/>
              </a:rPr>
              <a:t>12</a:t>
            </a:r>
            <a:r>
              <a:rPr lang="en-US" sz="1200" i="1" dirty="0">
                <a:effectLst/>
                <a:latin typeface="Arial" panose="020B0604020202020204" pitchFamily="34" charset="0"/>
                <a:ea typeface="Times New Roman" panose="02020603050405020304" pitchFamily="18" charset="0"/>
              </a:rPr>
              <a:t>Department of Gastroenterology and Hepatology, Centro </a:t>
            </a:r>
            <a:r>
              <a:rPr lang="en-US" sz="1200" i="1" dirty="0" err="1">
                <a:effectLst/>
                <a:latin typeface="Arial" panose="020B0604020202020204" pitchFamily="34" charset="0"/>
                <a:ea typeface="Times New Roman" panose="02020603050405020304" pitchFamily="18" charset="0"/>
              </a:rPr>
              <a:t>Hospitalar</a:t>
            </a:r>
            <a:r>
              <a:rPr lang="en-US" sz="1200" i="1" dirty="0">
                <a:effectLst/>
                <a:latin typeface="Arial" panose="020B0604020202020204" pitchFamily="34" charset="0"/>
                <a:ea typeface="Times New Roman" panose="02020603050405020304" pitchFamily="18" charset="0"/>
              </a:rPr>
              <a:t> São João, Porto, Portugal</a:t>
            </a:r>
            <a:endParaRPr lang="en-US" sz="1200" dirty="0">
              <a:effectLst/>
              <a:latin typeface="Times New Roman" panose="02020603050405020304" pitchFamily="18" charset="0"/>
              <a:ea typeface="Times New Roman" panose="02020603050405020304" pitchFamily="18" charset="0"/>
            </a:endParaRPr>
          </a:p>
          <a:p>
            <a:pPr algn="just"/>
            <a:r>
              <a:rPr lang="en-US" sz="1200" dirty="0">
                <a:effectLst/>
                <a:latin typeface="Arial" panose="020B0604020202020204" pitchFamily="34" charset="0"/>
                <a:ea typeface="Times New Roman" panose="02020603050405020304" pitchFamily="18" charset="0"/>
              </a:rPr>
              <a:t>Email:</a:t>
            </a:r>
            <a:r>
              <a:rPr lang="en-US" sz="1200" i="1" dirty="0">
                <a:effectLst/>
                <a:latin typeface="Arial" panose="020B0604020202020204" pitchFamily="34" charset="0"/>
                <a:ea typeface="Times New Roman" panose="02020603050405020304" pitchFamily="18" charset="0"/>
              </a:rPr>
              <a:t> </a:t>
            </a:r>
            <a:r>
              <a:rPr lang="en-US" sz="1200" dirty="0">
                <a:effectLst/>
                <a:latin typeface="Arial" panose="020B0604020202020204" pitchFamily="34" charset="0"/>
                <a:ea typeface="Times New Roman" panose="02020603050405020304" pitchFamily="18" charset="0"/>
              </a:rPr>
              <a:t>c.d.slooter@amsterdamumc.nl</a:t>
            </a:r>
            <a:endParaRPr lang="en-US" sz="1200" dirty="0">
              <a:effectLst/>
              <a:latin typeface="Times New Roman" panose="02020603050405020304" pitchFamily="18" charset="0"/>
              <a:ea typeface="Times New Roman" panose="02020603050405020304" pitchFamily="18" charset="0"/>
            </a:endParaRPr>
          </a:p>
          <a:p>
            <a:pPr algn="just"/>
            <a:r>
              <a:rPr lang="en-US" sz="1200" b="1"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algn="just"/>
            <a:r>
              <a:rPr lang="en-US" sz="1200" b="1" dirty="0">
                <a:effectLst/>
                <a:latin typeface="Arial" panose="020B0604020202020204" pitchFamily="34" charset="0"/>
                <a:ea typeface="Times New Roman" panose="02020603050405020304" pitchFamily="18" charset="0"/>
              </a:rPr>
              <a:t>Background and aims:</a:t>
            </a:r>
            <a:r>
              <a:rPr lang="en-US" sz="1200" b="1" dirty="0">
                <a:effectLst/>
                <a:latin typeface="Arial" panose="020B060402020202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algn="just"/>
            <a:r>
              <a:rPr lang="en-US" sz="1200" dirty="0">
                <a:effectLst/>
                <a:latin typeface="Arial" panose="020B0604020202020204" pitchFamily="34" charset="0"/>
                <a:ea typeface="Calibri" panose="020F0502020204030204" pitchFamily="34" charset="0"/>
              </a:rPr>
              <a:t>Autoimmune hepatitis (AIH) is a complex condition with various prognostic factors linked to increased mortality risk. To date, only one prediction model for survival in AIH has been developed, which incorporates age, cirrhosis at diagnosis, and non-Caucasian ethnicity. However, this model is based on a relatively small dataset, limited to AIH type 1 without variant syndromes and does not include significant predictors such as achievement of complete biochemical response (CBR). Therefore, our study aims to develop and internally validate a prediction model for transplant-free survival in AIH that incorporates the achievement of CBR at 12 months.</a:t>
            </a:r>
            <a:endParaRPr lang="en-US" sz="1200" dirty="0">
              <a:effectLst/>
              <a:latin typeface="Times New Roman" panose="02020603050405020304" pitchFamily="18" charset="0"/>
              <a:ea typeface="Times New Roman" panose="02020603050405020304" pitchFamily="18" charset="0"/>
            </a:endParaRPr>
          </a:p>
          <a:p>
            <a:pPr algn="just"/>
            <a:r>
              <a:rPr lang="en-US" sz="1200" dirty="0">
                <a:effectLst/>
                <a:latin typeface="Arial" panose="020B0604020202020204" pitchFamily="34" charset="0"/>
                <a:ea typeface="Calibri" panose="020F0502020204030204" pitchFamily="34" charset="0"/>
              </a:rPr>
              <a:t> </a:t>
            </a:r>
            <a:r>
              <a:rPr lang="en-US" sz="1200" b="1" dirty="0">
                <a:effectLst/>
                <a:latin typeface="Arial" panose="020B060402020202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algn="just"/>
            <a:r>
              <a:rPr lang="en-US" sz="1200" b="1" dirty="0">
                <a:effectLst/>
                <a:latin typeface="Arial" panose="020B0604020202020204" pitchFamily="34" charset="0"/>
                <a:ea typeface="Calibri" panose="020F0502020204030204" pitchFamily="34" charset="0"/>
              </a:rPr>
              <a:t>Method:</a:t>
            </a:r>
            <a:r>
              <a:rPr lang="en-US" sz="1200" dirty="0">
                <a:effectLst/>
                <a:latin typeface="Arial" panose="020B0604020202020204" pitchFamily="34" charset="0"/>
                <a:ea typeface="Calibri" panose="020F0502020204030204" pitchFamily="34" charset="0"/>
              </a:rPr>
              <a:t> We included all patients with available follow-up data from the International AIH Group Retrospective Registry. The endpoint of the study was overall mortality or liver transplantation. The prediction model was developed using backward selection. We calculated the C-index and plotted the calibration curve. The model was updated after internal validation was performed with 250 bootstrap samples. The coefficients of the model were updated with the slope from internal validation.</a:t>
            </a:r>
            <a:endParaRPr lang="en-US" sz="1200" dirty="0">
              <a:effectLst/>
              <a:latin typeface="Times New Roman" panose="02020603050405020304" pitchFamily="18" charset="0"/>
              <a:ea typeface="Times New Roman" panose="02020603050405020304" pitchFamily="18" charset="0"/>
            </a:endParaRPr>
          </a:p>
          <a:p>
            <a:pPr algn="just"/>
            <a:r>
              <a:rPr lang="en-US" sz="1200" b="1" dirty="0">
                <a:effectLst/>
                <a:latin typeface="Arial" panose="020B060402020202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algn="just"/>
            <a:r>
              <a:rPr lang="en-US" sz="1200" b="1" dirty="0">
                <a:effectLst/>
                <a:latin typeface="Arial" panose="020B0604020202020204" pitchFamily="34" charset="0"/>
                <a:ea typeface="Calibri" panose="020F0502020204030204" pitchFamily="34" charset="0"/>
              </a:rPr>
              <a:t>Results:</a:t>
            </a:r>
            <a:r>
              <a:rPr lang="en-US" sz="1200" dirty="0">
                <a:effectLst/>
                <a:latin typeface="Arial" panose="020B0604020202020204" pitchFamily="34" charset="0"/>
                <a:ea typeface="Calibri" panose="020F0502020204030204" pitchFamily="34" charset="0"/>
              </a:rPr>
              <a:t> With a median follow-up of 8 years, our study encompasses 1139 patients with AIH, of whom 159 died or received a liver transplantation. Among included patients 42.4% did not achieve CBR within 12 months. The prognostic model includes age and cirrhosis at diagnosis, non-Caucasian ethnicity, variant syndrome with PSC, and absence of CBR within 12 months. The model demonstrates C-index of 0.885 with a linear calibration curve. Internal validation yielded a C-index of 0.879 with a slope shrinkage factor of 0.932. This resulted in the following formula: Prognostic index = (0.034 × Age) + (0.960 × Ethnicity) + (1.430 × Cirrhosis) + (1.343 × PSC) + (1.601 × CBR).</a:t>
            </a:r>
            <a:endParaRPr lang="en-US" sz="1200" dirty="0">
              <a:effectLst/>
              <a:latin typeface="Times New Roman" panose="02020603050405020304" pitchFamily="18" charset="0"/>
              <a:ea typeface="Times New Roman" panose="02020603050405020304" pitchFamily="18" charset="0"/>
            </a:endParaRPr>
          </a:p>
          <a:p>
            <a:pPr algn="just"/>
            <a:r>
              <a:rPr lang="en-US" sz="1200" dirty="0">
                <a:effectLst/>
                <a:latin typeface="Arial" panose="020B0604020202020204" pitchFamily="34" charset="0"/>
                <a:ea typeface="Calibri" panose="020F0502020204030204" pitchFamily="34" charset="0"/>
              </a:rPr>
              <a:t>· Age: age in years at diagnosis of AIH</a:t>
            </a:r>
            <a:endParaRPr lang="en-US" sz="1200" dirty="0">
              <a:effectLst/>
              <a:latin typeface="Times New Roman" panose="02020603050405020304" pitchFamily="18" charset="0"/>
              <a:ea typeface="Times New Roman" panose="02020603050405020304" pitchFamily="18" charset="0"/>
            </a:endParaRPr>
          </a:p>
          <a:p>
            <a:pPr algn="just"/>
            <a:r>
              <a:rPr lang="en-US" sz="1200" dirty="0">
                <a:effectLst/>
                <a:latin typeface="Arial" panose="020B0604020202020204" pitchFamily="34" charset="0"/>
                <a:ea typeface="Calibri" panose="020F0502020204030204" pitchFamily="34" charset="0"/>
              </a:rPr>
              <a:t>· Ethnicity: non-Caucasian = 1; Caucasian = 0</a:t>
            </a:r>
            <a:endParaRPr lang="en-US" sz="1200" dirty="0">
              <a:effectLst/>
              <a:latin typeface="Times New Roman" panose="02020603050405020304" pitchFamily="18" charset="0"/>
              <a:ea typeface="Times New Roman" panose="02020603050405020304" pitchFamily="18" charset="0"/>
            </a:endParaRPr>
          </a:p>
          <a:p>
            <a:pPr algn="just"/>
            <a:r>
              <a:rPr lang="en-US" sz="1200" dirty="0">
                <a:effectLst/>
                <a:latin typeface="Arial" panose="020B0604020202020204" pitchFamily="34" charset="0"/>
                <a:ea typeface="Calibri" panose="020F0502020204030204" pitchFamily="34" charset="0"/>
              </a:rPr>
              <a:t>· Cirrhosis: cirrhosis at diagnosis = 1; no cirrhosis at diagnosis = 0</a:t>
            </a:r>
            <a:endParaRPr lang="en-US" sz="1200" dirty="0">
              <a:effectLst/>
              <a:latin typeface="Times New Roman" panose="02020603050405020304" pitchFamily="18" charset="0"/>
              <a:ea typeface="Times New Roman" panose="02020603050405020304" pitchFamily="18" charset="0"/>
            </a:endParaRPr>
          </a:p>
          <a:p>
            <a:pPr algn="just"/>
            <a:r>
              <a:rPr lang="en-US" sz="1200" dirty="0">
                <a:effectLst/>
                <a:latin typeface="Arial" panose="020B0604020202020204" pitchFamily="34" charset="0"/>
                <a:ea typeface="Calibri" panose="020F0502020204030204" pitchFamily="34" charset="0"/>
              </a:rPr>
              <a:t>· PSC: PSC at diagnosis = 1; no PSC at diagnosis = 0</a:t>
            </a:r>
            <a:endParaRPr lang="en-US" sz="1200" dirty="0">
              <a:effectLst/>
              <a:latin typeface="Times New Roman" panose="02020603050405020304" pitchFamily="18" charset="0"/>
              <a:ea typeface="Times New Roman" panose="02020603050405020304" pitchFamily="18" charset="0"/>
            </a:endParaRPr>
          </a:p>
          <a:p>
            <a:pPr algn="just"/>
            <a:r>
              <a:rPr lang="en-US" sz="1200" dirty="0">
                <a:effectLst/>
                <a:latin typeface="Arial" panose="020B0604020202020204" pitchFamily="34" charset="0"/>
                <a:ea typeface="Calibri" panose="020F0502020204030204" pitchFamily="34" charset="0"/>
              </a:rPr>
              <a:t>· CBR: No CBR within 12 months = 1; CBR within 12 months = 0</a:t>
            </a:r>
            <a:endParaRPr lang="en-US" sz="1200" dirty="0">
              <a:effectLst/>
              <a:latin typeface="Times New Roman" panose="02020603050405020304" pitchFamily="18" charset="0"/>
              <a:ea typeface="Times New Roman" panose="02020603050405020304" pitchFamily="18" charset="0"/>
            </a:endParaRPr>
          </a:p>
          <a:p>
            <a:pPr algn="just"/>
            <a:r>
              <a:rPr lang="fr-FR" sz="1200" dirty="0">
                <a:effectLst/>
                <a:latin typeface="Arial" panose="020B0604020202020204" pitchFamily="34" charset="0"/>
                <a:ea typeface="Calibri" panose="020F0502020204030204" pitchFamily="34" charset="0"/>
              </a:rPr>
              <a:t>Survival(10y) = 1 – </a:t>
            </a:r>
            <a:r>
              <a:rPr lang="fr-FR" sz="1200" dirty="0" err="1">
                <a:effectLst/>
                <a:latin typeface="Arial" panose="020B0604020202020204" pitchFamily="34" charset="0"/>
                <a:ea typeface="Calibri" panose="020F0502020204030204" pitchFamily="34" charset="0"/>
              </a:rPr>
              <a:t>exp</a:t>
            </a:r>
            <a:r>
              <a:rPr lang="fr-FR" sz="1200" dirty="0">
                <a:effectLst/>
                <a:latin typeface="Arial" panose="020B0604020202020204" pitchFamily="34" charset="0"/>
                <a:ea typeface="Calibri" panose="020F0502020204030204" pitchFamily="34" charset="0"/>
              </a:rPr>
              <a:t>(−(0.049147616 × </a:t>
            </a:r>
            <a:r>
              <a:rPr lang="fr-FR" sz="1200" dirty="0" err="1">
                <a:effectLst/>
                <a:latin typeface="Arial" panose="020B0604020202020204" pitchFamily="34" charset="0"/>
                <a:ea typeface="Calibri" panose="020F0502020204030204" pitchFamily="34" charset="0"/>
              </a:rPr>
              <a:t>exp</a:t>
            </a:r>
            <a:r>
              <a:rPr lang="fr-FR" sz="1200" dirty="0">
                <a:effectLst/>
                <a:latin typeface="Arial" panose="020B0604020202020204" pitchFamily="34" charset="0"/>
                <a:ea typeface="Calibri" panose="020F0502020204030204" pitchFamily="34" charset="0"/>
              </a:rPr>
              <a:t>(PI)))</a:t>
            </a:r>
          </a:p>
          <a:p>
            <a:pPr algn="just"/>
            <a:endParaRPr lang="en-US" sz="1200" dirty="0">
              <a:effectLst/>
              <a:latin typeface="Times New Roman" panose="02020603050405020304" pitchFamily="18" charset="0"/>
              <a:ea typeface="Times New Roman" panose="02020603050405020304" pitchFamily="18" charset="0"/>
            </a:endParaRPr>
          </a:p>
          <a:p>
            <a:pPr algn="just"/>
            <a:r>
              <a:rPr lang="en-US" sz="1200" b="1" dirty="0">
                <a:effectLst/>
                <a:latin typeface="Arial" panose="020B0604020202020204" pitchFamily="34" charset="0"/>
                <a:ea typeface="Calibri" panose="020F0502020204030204" pitchFamily="34" charset="0"/>
              </a:rPr>
              <a:t>Conclusion:</a:t>
            </a:r>
            <a:r>
              <a:rPr lang="en-US" sz="1200" dirty="0">
                <a:effectLst/>
                <a:latin typeface="Arial" panose="020B060402020202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algn="just"/>
            <a:r>
              <a:rPr lang="en-US" sz="1200" dirty="0">
                <a:effectLst/>
                <a:latin typeface="Arial" panose="020B0604020202020204" pitchFamily="34" charset="0"/>
                <a:ea typeface="Calibri" panose="020F0502020204030204" pitchFamily="34" charset="0"/>
              </a:rPr>
              <a:t>Our study establishes a predictive model for survival in AIH that incorporates age, cirrhosis at diagnosis, non-Caucasian ethnicity, variant syndrome with PSC, and absence of CBR within 12 months. The model demonstrates robust predictive performance in bootstrap samples and shows promising utility for clinical application.</a:t>
            </a: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434807FD-C917-6B58-F9BB-F2613217D900}"/>
              </a:ext>
            </a:extLst>
          </p:cNvPr>
          <p:cNvSpPr>
            <a:spLocks noGrp="1"/>
          </p:cNvSpPr>
          <p:nvPr>
            <p:ph type="sldNum" sz="quarter" idx="5"/>
          </p:nvPr>
        </p:nvSpPr>
        <p:spPr/>
        <p:txBody>
          <a:bodyPr/>
          <a:lstStyle/>
          <a:p>
            <a:fld id="{F872C0F0-71E7-46B6-AA6F-1D7E0E2B8B3E}" type="slidenum">
              <a:rPr lang="en-US" smtClean="0"/>
              <a:t>7</a:t>
            </a:fld>
            <a:endParaRPr lang="en-US"/>
          </a:p>
        </p:txBody>
      </p:sp>
    </p:spTree>
    <p:extLst>
      <p:ext uri="{BB962C8B-B14F-4D97-AF65-F5344CB8AC3E}">
        <p14:creationId xmlns:p14="http://schemas.microsoft.com/office/powerpoint/2010/main" val="3866838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1307A-949B-4390-6ADD-92BBA6724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65BDEA-7233-D12F-ADEF-B26F10FB0D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08122E-96C8-EAAD-63AB-CA14CD7C7A1B}"/>
              </a:ext>
            </a:extLst>
          </p:cNvPr>
          <p:cNvSpPr>
            <a:spLocks noGrp="1"/>
          </p:cNvSpPr>
          <p:nvPr>
            <p:ph type="body" idx="1"/>
          </p:nvPr>
        </p:nvSpPr>
        <p:spPr/>
        <p:txBody>
          <a:bodyPr/>
          <a:lstStyle/>
          <a:p>
            <a:r>
              <a:rPr lang="en-US" sz="12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fr-CH" sz="1200" i="0" dirty="0"/>
              <a:t>AE = adverse </a:t>
            </a:r>
            <a:r>
              <a:rPr lang="fr-CH" sz="1200" i="0" dirty="0" err="1"/>
              <a:t>event</a:t>
            </a:r>
            <a:r>
              <a:rPr lang="fr-CH" sz="1200" i="0" dirty="0"/>
              <a:t>; ALP = </a:t>
            </a:r>
            <a:r>
              <a:rPr lang="fr-CH" sz="1200" i="0" dirty="0" err="1"/>
              <a:t>Alkaline</a:t>
            </a:r>
            <a:r>
              <a:rPr lang="fr-CH" sz="1200" i="0" dirty="0"/>
              <a:t> phosphatase; ALT =  Alanine </a:t>
            </a:r>
            <a:r>
              <a:rPr lang="fr-CH" sz="1200" i="0" dirty="0" err="1"/>
              <a:t>aminotransferase</a:t>
            </a:r>
            <a:r>
              <a:rPr lang="fr-CH" sz="1200" i="0" dirty="0"/>
              <a:t>; AMA =</a:t>
            </a:r>
            <a:r>
              <a:rPr lang="en-US" sz="1800" b="0" i="0" dirty="0">
                <a:solidFill>
                  <a:srgbClr val="EEF0FF"/>
                </a:solidFill>
                <a:effectLst/>
                <a:latin typeface="Google Sans"/>
              </a:rPr>
              <a:t> Anti-mitochondrial antibodies;</a:t>
            </a:r>
            <a:r>
              <a:rPr lang="fr-CH" sz="1200" i="0" dirty="0"/>
              <a:t> AST = Aspartate </a:t>
            </a:r>
            <a:r>
              <a:rPr lang="fr-CH" sz="1200" i="0" dirty="0" err="1"/>
              <a:t>aminotransferase</a:t>
            </a:r>
            <a:r>
              <a:rPr lang="fr-CH" sz="1200" i="0" dirty="0"/>
              <a:t>; D = Day; LLN = </a:t>
            </a:r>
            <a:r>
              <a:rPr lang="fr-CH" sz="1200" i="0" dirty="0" err="1"/>
              <a:t>Lower</a:t>
            </a:r>
            <a:r>
              <a:rPr lang="fr-CH" sz="1200" i="0" dirty="0"/>
              <a:t> </a:t>
            </a:r>
            <a:r>
              <a:rPr lang="fr-CH" sz="1200" i="0" dirty="0" err="1"/>
              <a:t>limit</a:t>
            </a:r>
            <a:r>
              <a:rPr lang="fr-CH" sz="1200" i="0" dirty="0"/>
              <a:t> of normal; M = </a:t>
            </a:r>
            <a:r>
              <a:rPr lang="fr-CH" sz="1200" i="0" dirty="0" err="1"/>
              <a:t>Month</a:t>
            </a:r>
            <a:r>
              <a:rPr lang="fr-CH" sz="1200" i="0" dirty="0"/>
              <a:t>; PBC = </a:t>
            </a:r>
            <a:r>
              <a:rPr lang="fr-CH" sz="1200" i="0" dirty="0" err="1"/>
              <a:t>Primary</a:t>
            </a:r>
            <a:r>
              <a:rPr lang="fr-CH" sz="1200" i="0" dirty="0"/>
              <a:t> </a:t>
            </a:r>
            <a:r>
              <a:rPr lang="fr-CH" sz="1200" i="0" dirty="0" err="1"/>
              <a:t>biliary</a:t>
            </a:r>
            <a:endParaRPr lang="fr-CH" sz="1200" i="0" dirty="0"/>
          </a:p>
          <a:p>
            <a:r>
              <a:rPr lang="fr-CH" sz="1200" i="0" dirty="0" err="1"/>
              <a:t>cholangitis</a:t>
            </a:r>
            <a:r>
              <a:rPr lang="fr-CH" sz="1200" i="0" dirty="0"/>
              <a:t>; SD = Standard </a:t>
            </a:r>
            <a:r>
              <a:rPr lang="fr-CH" sz="1200" i="0" dirty="0" err="1"/>
              <a:t>Deviation</a:t>
            </a:r>
            <a:r>
              <a:rPr lang="fr-CH" sz="1200" i="0" dirty="0"/>
              <a:t>; TB = Total </a:t>
            </a:r>
            <a:r>
              <a:rPr lang="fr-CH" sz="1200" i="0" dirty="0" err="1"/>
              <a:t>bilirubin</a:t>
            </a:r>
            <a:r>
              <a:rPr lang="fr-CH" sz="1200" i="0" dirty="0"/>
              <a:t>; UDCA = </a:t>
            </a:r>
            <a:r>
              <a:rPr lang="fr-CH" sz="1200" i="0" dirty="0" err="1"/>
              <a:t>Ursodeoxycholic</a:t>
            </a:r>
            <a:r>
              <a:rPr lang="fr-CH" sz="1200" i="0" dirty="0"/>
              <a:t> </a:t>
            </a:r>
            <a:r>
              <a:rPr lang="fr-CH" sz="1200" i="0" dirty="0" err="1"/>
              <a:t>acid</a:t>
            </a:r>
            <a:r>
              <a:rPr lang="fr-CH" sz="1200" i="0" dirty="0"/>
              <a:t>; ULN = </a:t>
            </a:r>
            <a:r>
              <a:rPr lang="fr-CH" sz="1200" i="0" dirty="0" err="1"/>
              <a:t>Upper</a:t>
            </a:r>
            <a:r>
              <a:rPr lang="fr-CH" sz="1200" i="0" dirty="0"/>
              <a:t> </a:t>
            </a:r>
            <a:r>
              <a:rPr lang="fr-CH" sz="1200" i="0" dirty="0" err="1"/>
              <a:t>limit</a:t>
            </a:r>
            <a:r>
              <a:rPr lang="fr-CH" sz="1200" i="0" dirty="0"/>
              <a:t> of normal; W = Week.</a:t>
            </a:r>
          </a:p>
          <a:p>
            <a:endParaRPr lang="fr-CH" dirty="0"/>
          </a:p>
          <a:p>
            <a:r>
              <a:rPr lang="en-US" sz="1800" b="1" kern="0" dirty="0">
                <a:effectLst/>
                <a:latin typeface="Arial" panose="020B0604020202020204" pitchFamily="34" charset="0"/>
                <a:ea typeface="Times New Roman" panose="02020603050405020304" pitchFamily="18" charset="0"/>
              </a:rPr>
              <a:t>THU-286</a:t>
            </a:r>
          </a:p>
          <a:p>
            <a:r>
              <a:rPr lang="en-US" sz="1800" b="1" dirty="0" err="1">
                <a:effectLst/>
                <a:latin typeface="Arial" panose="020B0604020202020204" pitchFamily="34" charset="0"/>
                <a:ea typeface="Times New Roman" panose="02020603050405020304" pitchFamily="18" charset="0"/>
              </a:rPr>
              <a:t>Seladelpar</a:t>
            </a:r>
            <a:r>
              <a:rPr lang="en-US" sz="1800" b="1" dirty="0">
                <a:effectLst/>
                <a:latin typeface="Arial" panose="020B0604020202020204" pitchFamily="34" charset="0"/>
                <a:ea typeface="Times New Roman" panose="02020603050405020304" pitchFamily="18" charset="0"/>
              </a:rPr>
              <a:t> treatment of patients with primary biliary cholangitis improves the GLOBE score and predicts improved transplant-free survival</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u="sng" dirty="0">
                <a:effectLst/>
                <a:latin typeface="Arial" panose="020B0604020202020204" pitchFamily="34" charset="0"/>
                <a:ea typeface="Times New Roman" panose="02020603050405020304" pitchFamily="18" charset="0"/>
              </a:rPr>
              <a:t>Bettina Hansen</a:t>
            </a:r>
            <a:r>
              <a:rPr lang="en-US" sz="1800" baseline="30000" dirty="0">
                <a:effectLst/>
                <a:latin typeface="Arial" panose="020B0604020202020204" pitchFamily="34" charset="0"/>
                <a:ea typeface="Times New Roman" panose="02020603050405020304" pitchFamily="18" charset="0"/>
              </a:rPr>
              <a:t>1 2 3</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Susheela Carroll</a:t>
            </a:r>
            <a:r>
              <a:rPr lang="en-US" sz="1800" baseline="30000" dirty="0">
                <a:effectLst/>
                <a:latin typeface="Arial" panose="020B0604020202020204" pitchFamily="34" charset="0"/>
                <a:ea typeface="Times New Roman" panose="02020603050405020304" pitchFamily="18" charset="0"/>
              </a:rPr>
              <a:t>4</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Yan Zhou</a:t>
            </a:r>
            <a:r>
              <a:rPr lang="en-US" sz="1800" baseline="30000" dirty="0">
                <a:effectLst/>
                <a:latin typeface="Arial" panose="020B0604020202020204" pitchFamily="34" charset="0"/>
                <a:ea typeface="Times New Roman" panose="02020603050405020304" pitchFamily="18" charset="0"/>
              </a:rPr>
              <a:t>4</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C. Fiorella Murillo Perez</a:t>
            </a:r>
            <a:r>
              <a:rPr lang="en-US" sz="1800" baseline="30000" dirty="0">
                <a:effectLst/>
                <a:latin typeface="Arial" panose="020B0604020202020204" pitchFamily="34" charset="0"/>
                <a:ea typeface="Times New Roman" panose="02020603050405020304" pitchFamily="18" charset="0"/>
              </a:rPr>
              <a:t>4</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Gideon M. Hirschfield</a:t>
            </a:r>
            <a:r>
              <a:rPr lang="en-US" sz="1800" baseline="30000" dirty="0">
                <a:effectLst/>
                <a:latin typeface="Arial" panose="020B0604020202020204" pitchFamily="34"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p>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Division of Gastroenterology and Hepatology, Toronto Centre for Liver Disease, University of Toronto, Toronto, Canada</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2</a:t>
            </a:r>
            <a:r>
              <a:rPr lang="en-US" sz="1800" i="1" dirty="0">
                <a:effectLst/>
                <a:latin typeface="Arial" panose="020B0604020202020204" pitchFamily="34" charset="0"/>
                <a:ea typeface="Times New Roman" panose="02020603050405020304" pitchFamily="18" charset="0"/>
              </a:rPr>
              <a:t>Department of Epidemiology, Erasmus MC, Rotterdam, Netherlands</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3</a:t>
            </a:r>
            <a:r>
              <a:rPr lang="en-US" sz="1800" i="1" dirty="0">
                <a:effectLst/>
                <a:latin typeface="Arial" panose="020B0604020202020204" pitchFamily="34" charset="0"/>
                <a:ea typeface="Times New Roman" panose="02020603050405020304" pitchFamily="18" charset="0"/>
              </a:rPr>
              <a:t>Institute of Health Policy, Management and Evaluation, University of Toronto, Toronto, Canada</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4</a:t>
            </a:r>
            <a:r>
              <a:rPr lang="en-US" sz="1800" i="1" dirty="0">
                <a:effectLst/>
                <a:latin typeface="Arial" panose="020B0604020202020204" pitchFamily="34" charset="0"/>
                <a:ea typeface="Times New Roman" panose="02020603050405020304" pitchFamily="18" charset="0"/>
              </a:rPr>
              <a:t>Gilead Sciences, Inc., Foster City, United States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Email:</a:t>
            </a:r>
            <a:r>
              <a:rPr lang="en-US" sz="1800" i="1"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bettina.hansen@utoronto.ca</a:t>
            </a:r>
          </a:p>
          <a:p>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Background and Aims: </a:t>
            </a:r>
            <a:r>
              <a:rPr lang="en-US" sz="1800" dirty="0">
                <a:effectLst/>
                <a:latin typeface="Arial" panose="020B0604020202020204" pitchFamily="34" charset="0"/>
                <a:ea typeface="Calibri" panose="020F0502020204030204" pitchFamily="34" charset="0"/>
              </a:rPr>
              <a:t>The GLOBE score is a validated risk assessment tool that provides an estimate of transplant-free survival for patients (pts) with primary biliary cholangitis (PBC). </a:t>
            </a:r>
            <a:r>
              <a:rPr lang="en-US" sz="1800" dirty="0" err="1">
                <a:effectLst/>
                <a:latin typeface="Arial" panose="020B0604020202020204" pitchFamily="34" charset="0"/>
                <a:ea typeface="Calibri" panose="020F0502020204030204" pitchFamily="34" charset="0"/>
              </a:rPr>
              <a:t>Seladelpar</a:t>
            </a:r>
            <a:r>
              <a:rPr lang="en-US" sz="1800" dirty="0">
                <a:effectLst/>
                <a:latin typeface="Arial" panose="020B0604020202020204" pitchFamily="34" charset="0"/>
                <a:ea typeface="Calibri" panose="020F0502020204030204" pitchFamily="34" charset="0"/>
              </a:rPr>
              <a:t> is a first-in-class </a:t>
            </a:r>
            <a:r>
              <a:rPr lang="en-US" sz="1800" dirty="0" err="1">
                <a:effectLst/>
                <a:latin typeface="Arial" panose="020B0604020202020204" pitchFamily="34" charset="0"/>
                <a:ea typeface="Calibri" panose="020F0502020204030204" pitchFamily="34" charset="0"/>
              </a:rPr>
              <a:t>delpar</a:t>
            </a:r>
            <a:r>
              <a:rPr lang="en-US" sz="1800" dirty="0">
                <a:effectLst/>
                <a:latin typeface="Arial" panose="020B0604020202020204" pitchFamily="34" charset="0"/>
                <a:ea typeface="Calibri" panose="020F0502020204030204" pitchFamily="34" charset="0"/>
              </a:rPr>
              <a:t> (selective PPAR-delta agonist) with anticholestatic, anti-inflammatory, and antipruritic activity indicated for the treatment of PBC in combination with ursodeoxycholic acid (UDCA) in adults who have an inadequate response to UDCA, or as a monotherapy in pts intolerant to UDCA. This analysis evaluated the change in GLOBE score in pts with PBC on </a:t>
            </a:r>
            <a:r>
              <a:rPr lang="en-US" sz="1800" dirty="0" err="1">
                <a:effectLst/>
                <a:latin typeface="Arial" panose="020B0604020202020204" pitchFamily="34" charset="0"/>
                <a:ea typeface="Calibri" panose="020F0502020204030204" pitchFamily="34" charset="0"/>
              </a:rPr>
              <a:t>seladelpar</a:t>
            </a:r>
            <a:r>
              <a:rPr lang="en-US" sz="1800" dirty="0">
                <a:effectLst/>
                <a:latin typeface="Arial" panose="020B0604020202020204" pitchFamily="34" charset="0"/>
                <a:ea typeface="Calibri" panose="020F0502020204030204" pitchFamily="34" charset="0"/>
              </a:rPr>
              <a:t> from the pivotal, placebo-controlled Phase 3 RESPONSE (NCT04620733) trial and the subsequent open-label extension (ASSURE; NCT03301506).</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Method:</a:t>
            </a:r>
            <a:r>
              <a:rPr lang="en-US" sz="1800" dirty="0">
                <a:effectLst/>
                <a:latin typeface="Arial" panose="020B0604020202020204" pitchFamily="34" charset="0"/>
                <a:ea typeface="Calibri" panose="020F0502020204030204" pitchFamily="34" charset="0"/>
              </a:rPr>
              <a:t> Pts with PBC who received UDCA for ≥ 12 months (M) or were intolerant to UDCA and had alkaline phosphatase (ALP) ≥ 1.67 × the upper limit of normal (ULN) and total bilirubin (TB) ≤ 2 × ULN were enrolled into RESPONSE and </a:t>
            </a:r>
            <a:r>
              <a:rPr lang="en-US" sz="1800" dirty="0" err="1">
                <a:effectLst/>
                <a:latin typeface="Arial" panose="020B0604020202020204" pitchFamily="34" charset="0"/>
                <a:ea typeface="Calibri" panose="020F0502020204030204" pitchFamily="34" charset="0"/>
              </a:rPr>
              <a:t>randomised</a:t>
            </a:r>
            <a:r>
              <a:rPr lang="en-US" sz="1800" dirty="0">
                <a:effectLst/>
                <a:latin typeface="Arial" panose="020B0604020202020204" pitchFamily="34" charset="0"/>
                <a:ea typeface="Calibri" panose="020F0502020204030204" pitchFamily="34" charset="0"/>
              </a:rPr>
              <a:t> 2:1 to receive daily </a:t>
            </a:r>
            <a:r>
              <a:rPr lang="en-US" sz="1800" dirty="0" err="1">
                <a:effectLst/>
                <a:latin typeface="Arial" panose="020B0604020202020204" pitchFamily="34" charset="0"/>
                <a:ea typeface="Calibri" panose="020F0502020204030204" pitchFamily="34" charset="0"/>
              </a:rPr>
              <a:t>seladelpar</a:t>
            </a:r>
            <a:r>
              <a:rPr lang="en-US" sz="1800" dirty="0">
                <a:effectLst/>
                <a:latin typeface="Arial" panose="020B0604020202020204" pitchFamily="34" charset="0"/>
                <a:ea typeface="Calibri" panose="020F0502020204030204" pitchFamily="34" charset="0"/>
              </a:rPr>
              <a:t> 10 mg or placebo. After 1 year (Y), pts were eligible for ASSURE. At this time, pts on placebo could cross over to </a:t>
            </a:r>
            <a:r>
              <a:rPr lang="en-US" sz="1800" dirty="0" err="1">
                <a:effectLst/>
                <a:latin typeface="Arial" panose="020B0604020202020204" pitchFamily="34" charset="0"/>
                <a:ea typeface="Calibri" panose="020F0502020204030204" pitchFamily="34" charset="0"/>
              </a:rPr>
              <a:t>seladelpar</a:t>
            </a:r>
            <a:r>
              <a:rPr lang="en-US" sz="1800" dirty="0">
                <a:effectLst/>
                <a:latin typeface="Arial" panose="020B0604020202020204" pitchFamily="34" charset="0"/>
                <a:ea typeface="Calibri" panose="020F0502020204030204" pitchFamily="34" charset="0"/>
              </a:rPr>
              <a:t> (crossover) and pts on </a:t>
            </a:r>
            <a:r>
              <a:rPr lang="en-US" sz="1800" dirty="0" err="1">
                <a:effectLst/>
                <a:latin typeface="Arial" panose="020B0604020202020204" pitchFamily="34" charset="0"/>
                <a:ea typeface="Calibri" panose="020F0502020204030204" pitchFamily="34" charset="0"/>
              </a:rPr>
              <a:t>seladelpar</a:t>
            </a:r>
            <a:r>
              <a:rPr lang="en-US" sz="1800" dirty="0">
                <a:effectLst/>
                <a:latin typeface="Arial" panose="020B0604020202020204" pitchFamily="34" charset="0"/>
                <a:ea typeface="Calibri" panose="020F0502020204030204" pitchFamily="34" charset="0"/>
              </a:rPr>
              <a:t> continued treatment (continuous). The change in GLOBE score was assessed for pts who received continuous or crossover </a:t>
            </a:r>
            <a:r>
              <a:rPr lang="en-US" sz="1800" dirty="0" err="1">
                <a:effectLst/>
                <a:latin typeface="Arial" panose="020B0604020202020204" pitchFamily="34" charset="0"/>
                <a:ea typeface="Calibri" panose="020F0502020204030204" pitchFamily="34" charset="0"/>
              </a:rPr>
              <a:t>seladelpar</a:t>
            </a:r>
            <a:r>
              <a:rPr lang="en-US" sz="1800" dirty="0">
                <a:effectLst/>
                <a:latin typeface="Arial" panose="020B0604020202020204" pitchFamily="34" charset="0"/>
                <a:ea typeface="Calibri" panose="020F0502020204030204" pitchFamily="34" charset="0"/>
              </a:rPr>
              <a:t> after placebo. The predicted transplant-free survival was assessed for pts who received continuous </a:t>
            </a:r>
            <a:r>
              <a:rPr lang="en-US" sz="1800" dirty="0" err="1">
                <a:effectLst/>
                <a:latin typeface="Arial" panose="020B0604020202020204" pitchFamily="34" charset="0"/>
                <a:ea typeface="Calibri" panose="020F0502020204030204" pitchFamily="34" charset="0"/>
              </a:rPr>
              <a:t>seladelpar</a:t>
            </a:r>
            <a:r>
              <a:rPr lang="en-US" sz="1800" dirty="0">
                <a:effectLst/>
                <a:latin typeface="Arial" panose="020B0604020202020204" pitchFamily="34" charset="0"/>
                <a:ea typeface="Calibri" panose="020F0502020204030204" pitchFamily="34" charset="0"/>
              </a:rPr>
              <a:t> up to 2Y or placebo up to 1Y. The contributions of ALP, TB, albumin, and platelets to changes in GLOBE score were evaluated.</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Results:</a:t>
            </a:r>
            <a:r>
              <a:rPr lang="en-US" sz="1800" dirty="0">
                <a:effectLst/>
                <a:latin typeface="Arial" panose="020B0604020202020204" pitchFamily="34" charset="0"/>
                <a:ea typeface="Calibri" panose="020F0502020204030204" pitchFamily="34" charset="0"/>
              </a:rPr>
              <a:t> A total of 193 pts were enrolled. Baseline (BL) characteristics were balanced between treatment groups; 95% were female; mean (SD) age and duration of PBC were 57 (9.7) and 8 (6.6) years. Mean (SD) BL values were 314 (120.9) U/L for ALP, 0.76 (0.31) mg/dL for TB, 4.1 (0.26) g/dL for albumin, 242 (80.6) × 10</a:t>
            </a:r>
            <a:r>
              <a:rPr lang="en-US" sz="1800" baseline="30000" dirty="0">
                <a:effectLst/>
                <a:latin typeface="Arial" panose="020B0604020202020204" pitchFamily="34" charset="0"/>
                <a:ea typeface="Calibri" panose="020F0502020204030204" pitchFamily="34" charset="0"/>
              </a:rPr>
              <a:t>3</a:t>
            </a:r>
            <a:r>
              <a:rPr lang="en-US" sz="1800" dirty="0">
                <a:effectLst/>
                <a:latin typeface="Arial" panose="020B0604020202020204" pitchFamily="34" charset="0"/>
                <a:ea typeface="Calibri" panose="020F0502020204030204" pitchFamily="34" charset="0"/>
              </a:rPr>
              <a:t>/</a:t>
            </a:r>
            <a:r>
              <a:rPr lang="en-US" sz="1800" dirty="0" err="1">
                <a:effectLst/>
                <a:latin typeface="Arial" panose="020B0604020202020204" pitchFamily="34" charset="0"/>
                <a:ea typeface="Calibri" panose="020F0502020204030204" pitchFamily="34" charset="0"/>
              </a:rPr>
              <a:t>uL</a:t>
            </a:r>
            <a:r>
              <a:rPr lang="en-US" sz="1800" dirty="0">
                <a:effectLst/>
                <a:latin typeface="Arial" panose="020B0604020202020204" pitchFamily="34" charset="0"/>
                <a:ea typeface="Calibri" panose="020F0502020204030204" pitchFamily="34" charset="0"/>
              </a:rPr>
              <a:t> for platelets, and 0.32 (0.68) for GLOBE score. Mean (SD) changes in GLOBE score from BL at 3M and 1Y for pts on </a:t>
            </a:r>
            <a:r>
              <a:rPr lang="en-US" sz="1800" dirty="0" err="1">
                <a:effectLst/>
                <a:latin typeface="Arial" panose="020B0604020202020204" pitchFamily="34" charset="0"/>
                <a:ea typeface="Calibri" panose="020F0502020204030204" pitchFamily="34" charset="0"/>
              </a:rPr>
              <a:t>seladelpar</a:t>
            </a:r>
            <a:r>
              <a:rPr lang="en-US" sz="1800" dirty="0">
                <a:effectLst/>
                <a:latin typeface="Arial" panose="020B0604020202020204" pitchFamily="34" charset="0"/>
                <a:ea typeface="Calibri" panose="020F0502020204030204" pitchFamily="34" charset="0"/>
              </a:rPr>
              <a:t> were −0.38 (0.21) and −0.34 (0.39), respectively, vs −0.07 (0.28) and −0.01 (0.32) for pts on placebo. At 2Y, GLOBE score changes were −0.39 (0.33) and −0.42 (0.50) for pts on continuous or crossover </a:t>
            </a:r>
            <a:r>
              <a:rPr lang="en-US" sz="1800" dirty="0" err="1">
                <a:effectLst/>
                <a:latin typeface="Arial" panose="020B0604020202020204" pitchFamily="34" charset="0"/>
                <a:ea typeface="Calibri" panose="020F0502020204030204" pitchFamily="34" charset="0"/>
              </a:rPr>
              <a:t>seladelpar</a:t>
            </a:r>
            <a:r>
              <a:rPr lang="en-US" sz="1800" dirty="0">
                <a:effectLst/>
                <a:latin typeface="Arial" panose="020B0604020202020204" pitchFamily="34" charset="0"/>
                <a:ea typeface="Calibri" panose="020F0502020204030204" pitchFamily="34" charset="0"/>
              </a:rPr>
              <a:t>, respectively. For pts on </a:t>
            </a:r>
            <a:r>
              <a:rPr lang="en-US" sz="1800" dirty="0" err="1">
                <a:effectLst/>
                <a:latin typeface="Arial" panose="020B0604020202020204" pitchFamily="34" charset="0"/>
                <a:ea typeface="Calibri" panose="020F0502020204030204" pitchFamily="34" charset="0"/>
              </a:rPr>
              <a:t>seladelpar</a:t>
            </a:r>
            <a:r>
              <a:rPr lang="en-US" sz="1800" dirty="0">
                <a:effectLst/>
                <a:latin typeface="Arial" panose="020B0604020202020204" pitchFamily="34" charset="0"/>
                <a:ea typeface="Calibri" panose="020F0502020204030204" pitchFamily="34" charset="0"/>
              </a:rPr>
              <a:t>, the greatest changes in GLOBE score were attributable to the ALP component (3M, −0.20; 1Y, −0.21; 2Y, −0.19), followed by the TB component (3M, −0.11; 1Y, −0.09; 2Y, −0.13). </a:t>
            </a:r>
            <a:r>
              <a:rPr lang="en-US" sz="1800" dirty="0" err="1">
                <a:effectLst/>
                <a:latin typeface="Arial" panose="020B0604020202020204" pitchFamily="34" charset="0"/>
                <a:ea typeface="Calibri" panose="020F0502020204030204" pitchFamily="34" charset="0"/>
              </a:rPr>
              <a:t>Seladelpar</a:t>
            </a:r>
            <a:r>
              <a:rPr lang="en-US" sz="1800" dirty="0">
                <a:effectLst/>
                <a:latin typeface="Arial" panose="020B0604020202020204" pitchFamily="34" charset="0"/>
                <a:ea typeface="Calibri" panose="020F0502020204030204" pitchFamily="34" charset="0"/>
              </a:rPr>
              <a:t> treatment for 3M, 1Y, and 2Y led to predicted changes in transplant-free survival with hazard ratios (95% CIs) of 0.7 (0.7–0.7), 0.8 (0.7–0.9), and 0.7 (0.6–0.8) compared to BL, respectively. The hazard ratios (95% CIs) for pts on placebo at 3M and 1Y were 1.0 (0.9–1.0) and 1.0 (1.0–1.1). At 2Y, pts on crossover </a:t>
            </a:r>
            <a:r>
              <a:rPr lang="en-US" sz="1800" dirty="0" err="1">
                <a:effectLst/>
                <a:latin typeface="Arial" panose="020B0604020202020204" pitchFamily="34" charset="0"/>
                <a:ea typeface="Calibri" panose="020F0502020204030204" pitchFamily="34" charset="0"/>
              </a:rPr>
              <a:t>seladelpar</a:t>
            </a:r>
            <a:r>
              <a:rPr lang="en-US" sz="1800" dirty="0">
                <a:effectLst/>
                <a:latin typeface="Arial" panose="020B0604020202020204" pitchFamily="34" charset="0"/>
                <a:ea typeface="Calibri" panose="020F0502020204030204" pitchFamily="34" charset="0"/>
              </a:rPr>
              <a:t> had similar results to those on continuous </a:t>
            </a:r>
            <a:r>
              <a:rPr lang="en-US" sz="1800" dirty="0" err="1">
                <a:effectLst/>
                <a:latin typeface="Arial" panose="020B0604020202020204" pitchFamily="34" charset="0"/>
                <a:ea typeface="Calibri" panose="020F0502020204030204" pitchFamily="34" charset="0"/>
              </a:rPr>
              <a:t>seladelpar</a:t>
            </a:r>
            <a:r>
              <a:rPr lang="en-US" sz="1800" dirty="0">
                <a:effectLst/>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Conclusion: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Seladelpar</a:t>
            </a:r>
            <a:r>
              <a:rPr lang="en-US" sz="1800" dirty="0">
                <a:effectLst/>
                <a:latin typeface="Arial" panose="020B0604020202020204" pitchFamily="34" charset="0"/>
                <a:ea typeface="Calibri" panose="020F0502020204030204" pitchFamily="34" charset="0"/>
              </a:rPr>
              <a:t> treatment resulted in an early decrease in GLOBE score for pts with PBC, which was maintained over 2Y and was associated with improved predicted transplant-free survival.</a:t>
            </a:r>
            <a:endParaRPr lang="en-US" sz="1800" dirty="0">
              <a:effectLst/>
              <a:latin typeface="Times New Roman" panose="02020603050405020304" pitchFamily="18" charset="0"/>
              <a:ea typeface="Times New Roman" panose="02020603050405020304" pitchFamily="18" charset="0"/>
            </a:endParaRPr>
          </a:p>
          <a:p>
            <a:pPr>
              <a:lnSpc>
                <a:spcPct val="115000"/>
              </a:lnSpc>
              <a:spcAft>
                <a:spcPts val="800"/>
              </a:spcAft>
            </a:pPr>
            <a:br>
              <a:rPr lang="en-US" sz="1800" kern="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a:extLst>
              <a:ext uri="{FF2B5EF4-FFF2-40B4-BE49-F238E27FC236}">
                <a16:creationId xmlns:a16="http://schemas.microsoft.com/office/drawing/2014/main" id="{49E176CE-BC85-BA16-6697-6B9EC592E46D}"/>
              </a:ext>
            </a:extLst>
          </p:cNvPr>
          <p:cNvSpPr>
            <a:spLocks noGrp="1"/>
          </p:cNvSpPr>
          <p:nvPr>
            <p:ph type="sldNum" sz="quarter" idx="5"/>
          </p:nvPr>
        </p:nvSpPr>
        <p:spPr/>
        <p:txBody>
          <a:bodyPr/>
          <a:lstStyle/>
          <a:p>
            <a:fld id="{F872C0F0-71E7-46B6-AA6F-1D7E0E2B8B3E}" type="slidenum">
              <a:rPr lang="en-US" smtClean="0"/>
              <a:t>8</a:t>
            </a:fld>
            <a:endParaRPr lang="en-US"/>
          </a:p>
        </p:txBody>
      </p:sp>
    </p:spTree>
    <p:extLst>
      <p:ext uri="{BB962C8B-B14F-4D97-AF65-F5344CB8AC3E}">
        <p14:creationId xmlns:p14="http://schemas.microsoft.com/office/powerpoint/2010/main" val="254528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1F369-28C5-1BBC-B991-15CD731DC3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4C4C31-C3C4-4330-4678-0CC6986FC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AC7DC-4159-169D-91D9-712BA1BA0370}"/>
              </a:ext>
            </a:extLst>
          </p:cNvPr>
          <p:cNvSpPr>
            <a:spLocks noGrp="1"/>
          </p:cNvSpPr>
          <p:nvPr>
            <p:ph type="body" idx="1"/>
          </p:nvPr>
        </p:nvSpPr>
        <p:spPr/>
        <p:txBody>
          <a:bodyPr/>
          <a:lstStyle/>
          <a:p>
            <a:r>
              <a:rPr lang="en-US" sz="18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fr-CH" sz="1800" i="0" dirty="0"/>
              <a:t>AE = adverse </a:t>
            </a:r>
            <a:r>
              <a:rPr lang="fr-CH" sz="1800" i="0" dirty="0" err="1"/>
              <a:t>event</a:t>
            </a:r>
            <a:r>
              <a:rPr lang="fr-CH" sz="1800" i="0" dirty="0"/>
              <a:t>; ALP = </a:t>
            </a:r>
            <a:r>
              <a:rPr lang="fr-CH" sz="1800" i="0" dirty="0" err="1"/>
              <a:t>Alkaline</a:t>
            </a:r>
            <a:r>
              <a:rPr lang="fr-CH" sz="1800" i="0" dirty="0"/>
              <a:t> phosphatase; ALT =  Alanine </a:t>
            </a:r>
            <a:r>
              <a:rPr lang="fr-CH" sz="1800" i="0" dirty="0" err="1"/>
              <a:t>aminotransferase</a:t>
            </a:r>
            <a:r>
              <a:rPr lang="fr-CH" sz="1800" i="0" dirty="0"/>
              <a:t>; AMA =</a:t>
            </a:r>
            <a:r>
              <a:rPr lang="en-US" sz="2800" b="0" i="0" dirty="0">
                <a:solidFill>
                  <a:srgbClr val="EEF0FF"/>
                </a:solidFill>
                <a:effectLst/>
                <a:latin typeface="Google Sans"/>
              </a:rPr>
              <a:t> Anti-mitochondrial antibodies;</a:t>
            </a:r>
            <a:r>
              <a:rPr lang="fr-CH" sz="1800" i="0" dirty="0"/>
              <a:t> AST = Aspartate </a:t>
            </a:r>
            <a:r>
              <a:rPr lang="fr-CH" sz="1800" i="0" dirty="0" err="1"/>
              <a:t>aminotransferase</a:t>
            </a:r>
            <a:r>
              <a:rPr lang="fr-CH" sz="1800" i="0" dirty="0"/>
              <a:t>; D = Day; LLN = </a:t>
            </a:r>
            <a:r>
              <a:rPr lang="fr-CH" sz="1800" i="0" dirty="0" err="1"/>
              <a:t>Lower</a:t>
            </a:r>
            <a:r>
              <a:rPr lang="fr-CH" sz="1800" i="0" dirty="0"/>
              <a:t> </a:t>
            </a:r>
            <a:r>
              <a:rPr lang="fr-CH" sz="1800" i="0" dirty="0" err="1"/>
              <a:t>limit</a:t>
            </a:r>
            <a:r>
              <a:rPr lang="fr-CH" sz="1800" i="0" dirty="0"/>
              <a:t> of normal; M = </a:t>
            </a:r>
            <a:r>
              <a:rPr lang="fr-CH" sz="1800" i="0" dirty="0" err="1"/>
              <a:t>Month</a:t>
            </a:r>
            <a:r>
              <a:rPr lang="fr-CH" sz="1800" i="0" dirty="0"/>
              <a:t>; PBC = </a:t>
            </a:r>
            <a:r>
              <a:rPr lang="fr-CH" sz="1800" i="0" dirty="0" err="1"/>
              <a:t>Primary</a:t>
            </a:r>
            <a:r>
              <a:rPr lang="fr-CH" sz="1800" i="0" dirty="0"/>
              <a:t> </a:t>
            </a:r>
            <a:r>
              <a:rPr lang="fr-CH" sz="1800" i="0" dirty="0" err="1"/>
              <a:t>biliary</a:t>
            </a:r>
            <a:endParaRPr lang="fr-CH" sz="1800" i="0" dirty="0"/>
          </a:p>
          <a:p>
            <a:r>
              <a:rPr lang="fr-CH" sz="1800" i="0" dirty="0" err="1"/>
              <a:t>cholangitis</a:t>
            </a:r>
            <a:r>
              <a:rPr lang="fr-CH" sz="1800" i="0" dirty="0"/>
              <a:t>; SD = Standard </a:t>
            </a:r>
            <a:r>
              <a:rPr lang="fr-CH" sz="1800" i="0" dirty="0" err="1"/>
              <a:t>Deviation</a:t>
            </a:r>
            <a:r>
              <a:rPr lang="fr-CH" sz="1800" i="0" dirty="0"/>
              <a:t>; TB = Total </a:t>
            </a:r>
            <a:r>
              <a:rPr lang="fr-CH" sz="1800" i="0" dirty="0" err="1"/>
              <a:t>bilirubin</a:t>
            </a:r>
            <a:r>
              <a:rPr lang="fr-CH" sz="1800" i="0" dirty="0"/>
              <a:t>; UDCA = </a:t>
            </a:r>
            <a:r>
              <a:rPr lang="fr-CH" sz="1800" i="0" dirty="0" err="1"/>
              <a:t>Ursodeoxycholic</a:t>
            </a:r>
            <a:r>
              <a:rPr lang="fr-CH" sz="1800" i="0" dirty="0"/>
              <a:t> </a:t>
            </a:r>
            <a:r>
              <a:rPr lang="fr-CH" sz="1800" i="0" dirty="0" err="1"/>
              <a:t>acid</a:t>
            </a:r>
            <a:r>
              <a:rPr lang="fr-CH" sz="1800" i="0" dirty="0"/>
              <a:t>; ULN = </a:t>
            </a:r>
            <a:r>
              <a:rPr lang="fr-CH" sz="1800" i="0" dirty="0" err="1"/>
              <a:t>Upper</a:t>
            </a:r>
            <a:r>
              <a:rPr lang="fr-CH" sz="1800" i="0" dirty="0"/>
              <a:t> </a:t>
            </a:r>
            <a:r>
              <a:rPr lang="fr-CH" sz="1800" i="0" dirty="0" err="1"/>
              <a:t>limit</a:t>
            </a:r>
            <a:r>
              <a:rPr lang="fr-CH" sz="1800" i="0" dirty="0"/>
              <a:t> of normal; W = Week.</a:t>
            </a:r>
          </a:p>
          <a:p>
            <a:endParaRPr lang="fr-CH" sz="1800" dirty="0"/>
          </a:p>
          <a:p>
            <a:r>
              <a:rPr lang="en-US" sz="2800" b="1" kern="0" dirty="0">
                <a:effectLst/>
                <a:latin typeface="Arial" panose="020B0604020202020204" pitchFamily="34" charset="0"/>
                <a:ea typeface="Times New Roman" panose="02020603050405020304" pitchFamily="18" charset="0"/>
              </a:rPr>
              <a:t>THU-286</a:t>
            </a:r>
          </a:p>
          <a:p>
            <a:r>
              <a:rPr lang="en-US" sz="1800" b="1" dirty="0" err="1">
                <a:effectLst/>
                <a:latin typeface="Arial" panose="020B0604020202020204" pitchFamily="34" charset="0"/>
                <a:ea typeface="Times New Roman" panose="02020603050405020304" pitchFamily="18" charset="0"/>
              </a:rPr>
              <a:t>Seladelpar</a:t>
            </a:r>
            <a:r>
              <a:rPr lang="en-US" sz="1800" b="1" dirty="0">
                <a:effectLst/>
                <a:latin typeface="Arial" panose="020B0604020202020204" pitchFamily="34" charset="0"/>
                <a:ea typeface="Times New Roman" panose="02020603050405020304" pitchFamily="18" charset="0"/>
              </a:rPr>
              <a:t> treatment of patients with primary biliary cholangitis improves the GLOBE score and predicts improved transplant-free survival</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u="sng" dirty="0">
                <a:effectLst/>
                <a:latin typeface="Arial" panose="020B0604020202020204" pitchFamily="34" charset="0"/>
                <a:ea typeface="Times New Roman" panose="02020603050405020304" pitchFamily="18" charset="0"/>
              </a:rPr>
              <a:t>Bettina Hansen</a:t>
            </a:r>
            <a:r>
              <a:rPr lang="en-US" sz="1800" baseline="30000" dirty="0">
                <a:effectLst/>
                <a:latin typeface="Arial" panose="020B0604020202020204" pitchFamily="34" charset="0"/>
                <a:ea typeface="Times New Roman" panose="02020603050405020304" pitchFamily="18" charset="0"/>
              </a:rPr>
              <a:t>1 2 3</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Susheela Carroll</a:t>
            </a:r>
            <a:r>
              <a:rPr lang="en-US" sz="1800" baseline="30000" dirty="0">
                <a:effectLst/>
                <a:latin typeface="Arial" panose="020B0604020202020204" pitchFamily="34" charset="0"/>
                <a:ea typeface="Times New Roman" panose="02020603050405020304" pitchFamily="18" charset="0"/>
              </a:rPr>
              <a:t>4</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Yan Zhou</a:t>
            </a:r>
            <a:r>
              <a:rPr lang="en-US" sz="1800" baseline="30000" dirty="0">
                <a:effectLst/>
                <a:latin typeface="Arial" panose="020B0604020202020204" pitchFamily="34" charset="0"/>
                <a:ea typeface="Times New Roman" panose="02020603050405020304" pitchFamily="18" charset="0"/>
              </a:rPr>
              <a:t>4</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C. Fiorella Murillo Perez</a:t>
            </a:r>
            <a:r>
              <a:rPr lang="en-US" sz="1800" baseline="30000" dirty="0">
                <a:effectLst/>
                <a:latin typeface="Arial" panose="020B0604020202020204" pitchFamily="34" charset="0"/>
                <a:ea typeface="Times New Roman" panose="02020603050405020304" pitchFamily="18" charset="0"/>
              </a:rPr>
              <a:t>4</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Gideon M. Hirschfield</a:t>
            </a:r>
            <a:r>
              <a:rPr lang="en-US" sz="1800" baseline="30000" dirty="0">
                <a:effectLst/>
                <a:latin typeface="Arial" panose="020B0604020202020204" pitchFamily="34"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p>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Division of Gastroenterology and Hepatology, Toronto Centre for Liver Disease, University of Toronto, Toronto, Canada</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2</a:t>
            </a:r>
            <a:r>
              <a:rPr lang="en-US" sz="1800" i="1" dirty="0">
                <a:effectLst/>
                <a:latin typeface="Arial" panose="020B0604020202020204" pitchFamily="34" charset="0"/>
                <a:ea typeface="Times New Roman" panose="02020603050405020304" pitchFamily="18" charset="0"/>
              </a:rPr>
              <a:t>Department of Epidemiology, Erasmus MC, Rotterdam, Netherlands</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3</a:t>
            </a:r>
            <a:r>
              <a:rPr lang="en-US" sz="1800" i="1" dirty="0">
                <a:effectLst/>
                <a:latin typeface="Arial" panose="020B0604020202020204" pitchFamily="34" charset="0"/>
                <a:ea typeface="Times New Roman" panose="02020603050405020304" pitchFamily="18" charset="0"/>
              </a:rPr>
              <a:t>Institute of Health Policy, Management and Evaluation, University of Toronto, Toronto, Canada</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4</a:t>
            </a:r>
            <a:r>
              <a:rPr lang="en-US" sz="1800" i="1" dirty="0">
                <a:effectLst/>
                <a:latin typeface="Arial" panose="020B0604020202020204" pitchFamily="34" charset="0"/>
                <a:ea typeface="Times New Roman" panose="02020603050405020304" pitchFamily="18" charset="0"/>
              </a:rPr>
              <a:t>Gilead Sciences, Inc., Foster City, United States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Email:</a:t>
            </a:r>
            <a:r>
              <a:rPr lang="en-US" sz="1800" i="1"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bettina.hansen@utoronto.ca</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Background and Aims: </a:t>
            </a:r>
            <a:r>
              <a:rPr lang="en-US" sz="1800" dirty="0">
                <a:effectLst/>
                <a:latin typeface="Arial" panose="020B0604020202020204" pitchFamily="34" charset="0"/>
                <a:ea typeface="Calibri" panose="020F0502020204030204" pitchFamily="34" charset="0"/>
              </a:rPr>
              <a:t>The GLOBE score is a validated risk assessment tool that provides an estimate of transplant-free survival for patients (pts) with primary biliary cholangitis (PBC). </a:t>
            </a:r>
            <a:r>
              <a:rPr lang="en-US" sz="1800" dirty="0" err="1">
                <a:effectLst/>
                <a:latin typeface="Arial" panose="020B0604020202020204" pitchFamily="34" charset="0"/>
                <a:ea typeface="Calibri" panose="020F0502020204030204" pitchFamily="34" charset="0"/>
              </a:rPr>
              <a:t>Seladelpar</a:t>
            </a:r>
            <a:r>
              <a:rPr lang="en-US" sz="1800" dirty="0">
                <a:effectLst/>
                <a:latin typeface="Arial" panose="020B0604020202020204" pitchFamily="34" charset="0"/>
                <a:ea typeface="Calibri" panose="020F0502020204030204" pitchFamily="34" charset="0"/>
              </a:rPr>
              <a:t> is a first-in-class </a:t>
            </a:r>
            <a:r>
              <a:rPr lang="en-US" sz="1800" dirty="0" err="1">
                <a:effectLst/>
                <a:latin typeface="Arial" panose="020B0604020202020204" pitchFamily="34" charset="0"/>
                <a:ea typeface="Calibri" panose="020F0502020204030204" pitchFamily="34" charset="0"/>
              </a:rPr>
              <a:t>delpar</a:t>
            </a:r>
            <a:r>
              <a:rPr lang="en-US" sz="1800" dirty="0">
                <a:effectLst/>
                <a:latin typeface="Arial" panose="020B0604020202020204" pitchFamily="34" charset="0"/>
                <a:ea typeface="Calibri" panose="020F0502020204030204" pitchFamily="34" charset="0"/>
              </a:rPr>
              <a:t> (selective PPAR-delta agonist) with anticholestatic, anti-inflammatory, and antipruritic activity indicated for the treatment of PBC in combination with ursodeoxycholic acid (UDCA) in adults who have an inadequate response to UDCA, or as a monotherapy in pts intolerant to UDCA. This analysis evaluated the change in GLOBE score in pts with PBC on </a:t>
            </a:r>
            <a:r>
              <a:rPr lang="en-US" sz="1800" dirty="0" err="1">
                <a:effectLst/>
                <a:latin typeface="Arial" panose="020B0604020202020204" pitchFamily="34" charset="0"/>
                <a:ea typeface="Calibri" panose="020F0502020204030204" pitchFamily="34" charset="0"/>
              </a:rPr>
              <a:t>seladelpar</a:t>
            </a:r>
            <a:r>
              <a:rPr lang="en-US" sz="1800" dirty="0">
                <a:effectLst/>
                <a:latin typeface="Arial" panose="020B0604020202020204" pitchFamily="34" charset="0"/>
                <a:ea typeface="Calibri" panose="020F0502020204030204" pitchFamily="34" charset="0"/>
              </a:rPr>
              <a:t> from the pivotal, placebo-controlled Phase 3 RESPONSE (NCT04620733) trial and the subsequent open-label extension (ASSURE; NCT03301506).</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Method:</a:t>
            </a:r>
            <a:r>
              <a:rPr lang="en-US" sz="1800" dirty="0">
                <a:effectLst/>
                <a:latin typeface="Arial" panose="020B0604020202020204" pitchFamily="34" charset="0"/>
                <a:ea typeface="Calibri" panose="020F0502020204030204" pitchFamily="34" charset="0"/>
              </a:rPr>
              <a:t> Pts with PBC who received UDCA for ≥ 12 months (M) or were intolerant to UDCA and had alkaline phosphatase (ALP) ≥ 1.67 × the upper limit of normal (ULN) and total bilirubin (TB) ≤ 2 × ULN were enrolled into RESPONSE and </a:t>
            </a:r>
            <a:r>
              <a:rPr lang="en-US" sz="1800" dirty="0" err="1">
                <a:effectLst/>
                <a:latin typeface="Arial" panose="020B0604020202020204" pitchFamily="34" charset="0"/>
                <a:ea typeface="Calibri" panose="020F0502020204030204" pitchFamily="34" charset="0"/>
              </a:rPr>
              <a:t>randomised</a:t>
            </a:r>
            <a:r>
              <a:rPr lang="en-US" sz="1800" dirty="0">
                <a:effectLst/>
                <a:latin typeface="Arial" panose="020B0604020202020204" pitchFamily="34" charset="0"/>
                <a:ea typeface="Calibri" panose="020F0502020204030204" pitchFamily="34" charset="0"/>
              </a:rPr>
              <a:t> 2:1 to receive daily </a:t>
            </a:r>
            <a:r>
              <a:rPr lang="en-US" sz="1800" dirty="0" err="1">
                <a:effectLst/>
                <a:latin typeface="Arial" panose="020B0604020202020204" pitchFamily="34" charset="0"/>
                <a:ea typeface="Calibri" panose="020F0502020204030204" pitchFamily="34" charset="0"/>
              </a:rPr>
              <a:t>seladelpar</a:t>
            </a:r>
            <a:r>
              <a:rPr lang="en-US" sz="1800" dirty="0">
                <a:effectLst/>
                <a:latin typeface="Arial" panose="020B0604020202020204" pitchFamily="34" charset="0"/>
                <a:ea typeface="Calibri" panose="020F0502020204030204" pitchFamily="34" charset="0"/>
              </a:rPr>
              <a:t> 10 mg or placebo. After 1 year (Y), pts were eligible for ASSURE. At this time, pts on placebo could cross over to </a:t>
            </a:r>
            <a:r>
              <a:rPr lang="en-US" sz="1800" dirty="0" err="1">
                <a:effectLst/>
                <a:latin typeface="Arial" panose="020B0604020202020204" pitchFamily="34" charset="0"/>
                <a:ea typeface="Calibri" panose="020F0502020204030204" pitchFamily="34" charset="0"/>
              </a:rPr>
              <a:t>seladelpar</a:t>
            </a:r>
            <a:r>
              <a:rPr lang="en-US" sz="1800" dirty="0">
                <a:effectLst/>
                <a:latin typeface="Arial" panose="020B0604020202020204" pitchFamily="34" charset="0"/>
                <a:ea typeface="Calibri" panose="020F0502020204030204" pitchFamily="34" charset="0"/>
              </a:rPr>
              <a:t> (crossover) and pts on </a:t>
            </a:r>
            <a:r>
              <a:rPr lang="en-US" sz="1800" dirty="0" err="1">
                <a:effectLst/>
                <a:latin typeface="Arial" panose="020B0604020202020204" pitchFamily="34" charset="0"/>
                <a:ea typeface="Calibri" panose="020F0502020204030204" pitchFamily="34" charset="0"/>
              </a:rPr>
              <a:t>seladelpar</a:t>
            </a:r>
            <a:r>
              <a:rPr lang="en-US" sz="1800" dirty="0">
                <a:effectLst/>
                <a:latin typeface="Arial" panose="020B0604020202020204" pitchFamily="34" charset="0"/>
                <a:ea typeface="Calibri" panose="020F0502020204030204" pitchFamily="34" charset="0"/>
              </a:rPr>
              <a:t> continued treatment (continuous). The change in GLOBE score was assessed for pts who received continuous or crossover </a:t>
            </a:r>
            <a:r>
              <a:rPr lang="en-US" sz="1800" dirty="0" err="1">
                <a:effectLst/>
                <a:latin typeface="Arial" panose="020B0604020202020204" pitchFamily="34" charset="0"/>
                <a:ea typeface="Calibri" panose="020F0502020204030204" pitchFamily="34" charset="0"/>
              </a:rPr>
              <a:t>seladelpar</a:t>
            </a:r>
            <a:r>
              <a:rPr lang="en-US" sz="1800" dirty="0">
                <a:effectLst/>
                <a:latin typeface="Arial" panose="020B0604020202020204" pitchFamily="34" charset="0"/>
                <a:ea typeface="Calibri" panose="020F0502020204030204" pitchFamily="34" charset="0"/>
              </a:rPr>
              <a:t> after placebo. The predicted transplant-free survival was assessed for pts who received continuous </a:t>
            </a:r>
            <a:r>
              <a:rPr lang="en-US" sz="1800" dirty="0" err="1">
                <a:effectLst/>
                <a:latin typeface="Arial" panose="020B0604020202020204" pitchFamily="34" charset="0"/>
                <a:ea typeface="Calibri" panose="020F0502020204030204" pitchFamily="34" charset="0"/>
              </a:rPr>
              <a:t>seladelpar</a:t>
            </a:r>
            <a:r>
              <a:rPr lang="en-US" sz="1800" dirty="0">
                <a:effectLst/>
                <a:latin typeface="Arial" panose="020B0604020202020204" pitchFamily="34" charset="0"/>
                <a:ea typeface="Calibri" panose="020F0502020204030204" pitchFamily="34" charset="0"/>
              </a:rPr>
              <a:t> up to 2Y or placebo up to 1Y. The contributions of ALP, TB, albumin, and platelets to changes in GLOBE score were evaluated.</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Results:</a:t>
            </a:r>
            <a:r>
              <a:rPr lang="en-US" sz="1800" dirty="0">
                <a:effectLst/>
                <a:latin typeface="Arial" panose="020B0604020202020204" pitchFamily="34" charset="0"/>
                <a:ea typeface="Calibri" panose="020F0502020204030204" pitchFamily="34" charset="0"/>
              </a:rPr>
              <a:t> A total of 193 pts were enrolled. Baseline (BL) characteristics were balanced between treatment groups; 95% were female; mean (SD) age and duration of PBC were 57 (9.7) and 8 (6.6) years. Mean (SD) BL values were 314 (120.9) U/L for ALP, 0.76 (0.31) mg/dL for TB, 4.1 (0.26) g/dL for albumin, 242 (80.6) × 10</a:t>
            </a:r>
            <a:r>
              <a:rPr lang="en-US" sz="1800" baseline="30000" dirty="0">
                <a:effectLst/>
                <a:latin typeface="Arial" panose="020B0604020202020204" pitchFamily="34" charset="0"/>
                <a:ea typeface="Calibri" panose="020F0502020204030204" pitchFamily="34" charset="0"/>
              </a:rPr>
              <a:t>3</a:t>
            </a:r>
            <a:r>
              <a:rPr lang="en-US" sz="1800" dirty="0">
                <a:effectLst/>
                <a:latin typeface="Arial" panose="020B0604020202020204" pitchFamily="34" charset="0"/>
                <a:ea typeface="Calibri" panose="020F0502020204030204" pitchFamily="34" charset="0"/>
              </a:rPr>
              <a:t>/</a:t>
            </a:r>
            <a:r>
              <a:rPr lang="en-US" sz="1800" dirty="0" err="1">
                <a:effectLst/>
                <a:latin typeface="Arial" panose="020B0604020202020204" pitchFamily="34" charset="0"/>
                <a:ea typeface="Calibri" panose="020F0502020204030204" pitchFamily="34" charset="0"/>
              </a:rPr>
              <a:t>uL</a:t>
            </a:r>
            <a:r>
              <a:rPr lang="en-US" sz="1800" dirty="0">
                <a:effectLst/>
                <a:latin typeface="Arial" panose="020B0604020202020204" pitchFamily="34" charset="0"/>
                <a:ea typeface="Calibri" panose="020F0502020204030204" pitchFamily="34" charset="0"/>
              </a:rPr>
              <a:t> for platelets, and 0.32 (0.68) for GLOBE score. Mean (SD) changes in GLOBE score from BL at 3M and 1Y for pts on </a:t>
            </a:r>
            <a:r>
              <a:rPr lang="en-US" sz="1800" dirty="0" err="1">
                <a:effectLst/>
                <a:latin typeface="Arial" panose="020B0604020202020204" pitchFamily="34" charset="0"/>
                <a:ea typeface="Calibri" panose="020F0502020204030204" pitchFamily="34" charset="0"/>
              </a:rPr>
              <a:t>seladelpar</a:t>
            </a:r>
            <a:r>
              <a:rPr lang="en-US" sz="1800" dirty="0">
                <a:effectLst/>
                <a:latin typeface="Arial" panose="020B0604020202020204" pitchFamily="34" charset="0"/>
                <a:ea typeface="Calibri" panose="020F0502020204030204" pitchFamily="34" charset="0"/>
              </a:rPr>
              <a:t> were −0.38 (0.21) and −0.34 (0.39), respectively, vs −0.07 (0.28) and −0.01 (0.32) for pts on placebo. At 2Y, GLOBE score changes were −0.39 (0.33) and −0.42 (0.50) for pts on continuous or crossover </a:t>
            </a:r>
            <a:r>
              <a:rPr lang="en-US" sz="1800" dirty="0" err="1">
                <a:effectLst/>
                <a:latin typeface="Arial" panose="020B0604020202020204" pitchFamily="34" charset="0"/>
                <a:ea typeface="Calibri" panose="020F0502020204030204" pitchFamily="34" charset="0"/>
              </a:rPr>
              <a:t>seladelpar</a:t>
            </a:r>
            <a:r>
              <a:rPr lang="en-US" sz="1800" dirty="0">
                <a:effectLst/>
                <a:latin typeface="Arial" panose="020B0604020202020204" pitchFamily="34" charset="0"/>
                <a:ea typeface="Calibri" panose="020F0502020204030204" pitchFamily="34" charset="0"/>
              </a:rPr>
              <a:t>, respectively. For pts on </a:t>
            </a:r>
            <a:r>
              <a:rPr lang="en-US" sz="1800" dirty="0" err="1">
                <a:effectLst/>
                <a:latin typeface="Arial" panose="020B0604020202020204" pitchFamily="34" charset="0"/>
                <a:ea typeface="Calibri" panose="020F0502020204030204" pitchFamily="34" charset="0"/>
              </a:rPr>
              <a:t>seladelpar</a:t>
            </a:r>
            <a:r>
              <a:rPr lang="en-US" sz="1800" dirty="0">
                <a:effectLst/>
                <a:latin typeface="Arial" panose="020B0604020202020204" pitchFamily="34" charset="0"/>
                <a:ea typeface="Calibri" panose="020F0502020204030204" pitchFamily="34" charset="0"/>
              </a:rPr>
              <a:t>, the greatest changes in GLOBE score were attributable to the ALP component (3M, −0.20; 1Y, −0.21; 2Y, −0.19), followed by the TB component (3M, −0.11; 1Y, −0.09; 2Y, −0.13). </a:t>
            </a:r>
            <a:r>
              <a:rPr lang="en-US" sz="1800" dirty="0" err="1">
                <a:effectLst/>
                <a:latin typeface="Arial" panose="020B0604020202020204" pitchFamily="34" charset="0"/>
                <a:ea typeface="Calibri" panose="020F0502020204030204" pitchFamily="34" charset="0"/>
              </a:rPr>
              <a:t>Seladelpar</a:t>
            </a:r>
            <a:r>
              <a:rPr lang="en-US" sz="1800" dirty="0">
                <a:effectLst/>
                <a:latin typeface="Arial" panose="020B0604020202020204" pitchFamily="34" charset="0"/>
                <a:ea typeface="Calibri" panose="020F0502020204030204" pitchFamily="34" charset="0"/>
              </a:rPr>
              <a:t> treatment for 3M, 1Y, and 2Y led to predicted changes in transplant-free survival with hazard ratios (95% CIs) of 0.7 (0.7–0.7), 0.8 (0.7–0.9), and 0.7 (0.6–0.8) compared to BL, respectively. The hazard ratios (95% CIs) for pts on placebo at 3M and 1Y were 1.0 (0.9–1.0) and 1.0 (1.0–1.1). At 2Y, pts on crossover </a:t>
            </a:r>
            <a:r>
              <a:rPr lang="en-US" sz="1800" dirty="0" err="1">
                <a:effectLst/>
                <a:latin typeface="Arial" panose="020B0604020202020204" pitchFamily="34" charset="0"/>
                <a:ea typeface="Calibri" panose="020F0502020204030204" pitchFamily="34" charset="0"/>
              </a:rPr>
              <a:t>seladelpar</a:t>
            </a:r>
            <a:r>
              <a:rPr lang="en-US" sz="1800" dirty="0">
                <a:effectLst/>
                <a:latin typeface="Arial" panose="020B0604020202020204" pitchFamily="34" charset="0"/>
                <a:ea typeface="Calibri" panose="020F0502020204030204" pitchFamily="34" charset="0"/>
              </a:rPr>
              <a:t> had similar results to those on continuous </a:t>
            </a:r>
            <a:r>
              <a:rPr lang="en-US" sz="1800" dirty="0" err="1">
                <a:effectLst/>
                <a:latin typeface="Arial" panose="020B0604020202020204" pitchFamily="34" charset="0"/>
                <a:ea typeface="Calibri" panose="020F0502020204030204" pitchFamily="34" charset="0"/>
              </a:rPr>
              <a:t>seladelpar</a:t>
            </a:r>
            <a:r>
              <a:rPr lang="en-US" sz="1800" dirty="0">
                <a:effectLst/>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Conclusion: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Seladelpar</a:t>
            </a:r>
            <a:r>
              <a:rPr lang="en-US" sz="1800" dirty="0">
                <a:effectLst/>
                <a:latin typeface="Arial" panose="020B0604020202020204" pitchFamily="34" charset="0"/>
                <a:ea typeface="Calibri" panose="020F0502020204030204" pitchFamily="34" charset="0"/>
              </a:rPr>
              <a:t> treatment resulted in an early decrease in GLOBE score for pts with PBC, which was maintained over 2Y and was associated with improved predicted transplant-free survival.</a:t>
            </a:r>
            <a:endParaRPr lang="en-US" sz="1800" dirty="0">
              <a:effectLst/>
              <a:latin typeface="Times New Roman" panose="02020603050405020304" pitchFamily="18" charset="0"/>
              <a:ea typeface="Times New Roman" panose="02020603050405020304" pitchFamily="18" charset="0"/>
            </a:endParaRPr>
          </a:p>
          <a:p>
            <a:pPr>
              <a:lnSpc>
                <a:spcPct val="115000"/>
              </a:lnSpc>
              <a:spcAft>
                <a:spcPts val="800"/>
              </a:spcAft>
            </a:pPr>
            <a:br>
              <a:rPr lang="en-US" sz="1800" kern="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 </a:t>
            </a:r>
          </a:p>
        </p:txBody>
      </p:sp>
      <p:sp>
        <p:nvSpPr>
          <p:cNvPr id="4" name="Slide Number Placeholder 3">
            <a:extLst>
              <a:ext uri="{FF2B5EF4-FFF2-40B4-BE49-F238E27FC236}">
                <a16:creationId xmlns:a16="http://schemas.microsoft.com/office/drawing/2014/main" id="{9A61949B-A645-3901-B497-0612DF9F18B7}"/>
              </a:ext>
            </a:extLst>
          </p:cNvPr>
          <p:cNvSpPr>
            <a:spLocks noGrp="1"/>
          </p:cNvSpPr>
          <p:nvPr>
            <p:ph type="sldNum" sz="quarter" idx="5"/>
          </p:nvPr>
        </p:nvSpPr>
        <p:spPr/>
        <p:txBody>
          <a:bodyPr/>
          <a:lstStyle/>
          <a:p>
            <a:fld id="{F872C0F0-71E7-46B6-AA6F-1D7E0E2B8B3E}" type="slidenum">
              <a:rPr lang="en-US" smtClean="0"/>
              <a:t>9</a:t>
            </a:fld>
            <a:endParaRPr lang="en-US"/>
          </a:p>
        </p:txBody>
      </p:sp>
    </p:spTree>
    <p:extLst>
      <p:ext uri="{BB962C8B-B14F-4D97-AF65-F5344CB8AC3E}">
        <p14:creationId xmlns:p14="http://schemas.microsoft.com/office/powerpoint/2010/main" val="3049176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E56F2-AFA8-3A3E-582E-D38DF0121F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ADF44-7E29-5EB7-F7E6-79C33F1AC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70C1F1-FDDC-7973-5DF7-EBFBD52A6179}"/>
              </a:ext>
            </a:extLst>
          </p:cNvPr>
          <p:cNvSpPr>
            <a:spLocks noGrp="1"/>
          </p:cNvSpPr>
          <p:nvPr>
            <p:ph type="body" idx="1"/>
          </p:nvPr>
        </p:nvSpPr>
        <p:spPr/>
        <p:txBody>
          <a:bodyPr/>
          <a:lstStyle/>
          <a:p>
            <a:r>
              <a:rPr lang="en-US" sz="18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AEs = Adverse Events; CI: Confidence Interval; </a:t>
            </a:r>
            <a:r>
              <a:rPr lang="en-US" sz="1800" b="0" i="0" dirty="0">
                <a:effectLst/>
                <a:latin typeface="Times New Roman" panose="02020603050405020304" pitchFamily="18" charset="0"/>
                <a:ea typeface="Times New Roman" panose="02020603050405020304" pitchFamily="18" charset="0"/>
              </a:rPr>
              <a:t>HR = Hazard Ratios; IgG4-RD = IgG4-related disease; INEB = </a:t>
            </a:r>
            <a:r>
              <a:rPr lang="en-US" sz="1800" b="0" i="0" dirty="0" err="1">
                <a:effectLst/>
                <a:latin typeface="Times New Roman" panose="02020603050405020304" pitchFamily="18" charset="0"/>
                <a:ea typeface="Times New Roman" panose="02020603050405020304" pitchFamily="18" charset="0"/>
              </a:rPr>
              <a:t>Inebilizumab</a:t>
            </a:r>
            <a:r>
              <a:rPr lang="en-US" sz="1800" b="0" i="0" dirty="0">
                <a:effectLst/>
                <a:latin typeface="Times New Roman" panose="02020603050405020304" pitchFamily="18" charset="0"/>
                <a:ea typeface="Times New Roman" panose="02020603050405020304" pitchFamily="18" charset="0"/>
              </a:rPr>
              <a:t>; PBO = Placebo.</a:t>
            </a:r>
          </a:p>
          <a:p>
            <a:endParaRPr lang="en-US" sz="1800" b="1" dirty="0">
              <a:effectLst/>
              <a:latin typeface="Times New Roman" panose="02020603050405020304" pitchFamily="18" charset="0"/>
              <a:ea typeface="Times New Roman" panose="02020603050405020304" pitchFamily="18" charset="0"/>
            </a:endParaRPr>
          </a:p>
          <a:p>
            <a:r>
              <a:rPr lang="en-US" sz="1800" b="1" dirty="0">
                <a:effectLst/>
                <a:latin typeface="Times New Roman" panose="02020603050405020304" pitchFamily="18" charset="0"/>
                <a:ea typeface="Times New Roman" panose="02020603050405020304" pitchFamily="18" charset="0"/>
              </a:rPr>
              <a:t>GS-002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Times New Roman" panose="02020603050405020304" pitchFamily="18" charset="0"/>
                <a:ea typeface="Times New Roman" panose="02020603050405020304" pitchFamily="18" charset="0"/>
              </a:rPr>
              <a:t>Safety and efficacy of </a:t>
            </a:r>
            <a:r>
              <a:rPr lang="en-US" sz="1800" b="1" dirty="0" err="1">
                <a:effectLst/>
                <a:latin typeface="Times New Roman" panose="02020603050405020304" pitchFamily="18" charset="0"/>
                <a:ea typeface="Times New Roman" panose="02020603050405020304" pitchFamily="18" charset="0"/>
              </a:rPr>
              <a:t>inebilizumab</a:t>
            </a:r>
            <a:r>
              <a:rPr lang="en-US" sz="1800" b="1" dirty="0">
                <a:effectLst/>
                <a:latin typeface="Times New Roman" panose="02020603050405020304" pitchFamily="18" charset="0"/>
                <a:ea typeface="Times New Roman" panose="02020603050405020304" pitchFamily="18" charset="0"/>
              </a:rPr>
              <a:t> in IgG4 related disease in participants with pancreatic, biliary, and hepatic involvement: results from the phase 3 MITIGATE trial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Emma Culver1, John Stone2, Arezou Khosroshahi3, Wen Zhang4, Nicolas Schleinitz5, </a:t>
            </a:r>
            <a:r>
              <a:rPr lang="en-US" sz="1800" dirty="0" err="1">
                <a:effectLst/>
                <a:latin typeface="Times New Roman" panose="02020603050405020304" pitchFamily="18" charset="0"/>
                <a:ea typeface="Times New Roman" panose="02020603050405020304" pitchFamily="18" charset="0"/>
              </a:rPr>
              <a:t>Kazuichi</a:t>
            </a:r>
            <a:r>
              <a:rPr lang="en-US" sz="1800" dirty="0">
                <a:effectLst/>
                <a:latin typeface="Times New Roman" panose="02020603050405020304" pitchFamily="18" charset="0"/>
                <a:ea typeface="Times New Roman" panose="02020603050405020304" pitchFamily="18" charset="0"/>
              </a:rPr>
              <a:t> Okazaki6, </a:t>
            </a:r>
            <a:r>
              <a:rPr lang="en-US" sz="1800" dirty="0" err="1">
                <a:effectLst/>
                <a:latin typeface="Times New Roman" panose="02020603050405020304" pitchFamily="18" charset="0"/>
                <a:ea typeface="Times New Roman" panose="02020603050405020304" pitchFamily="18" charset="0"/>
              </a:rPr>
              <a:t>Yoshiya</a:t>
            </a:r>
            <a:r>
              <a:rPr lang="en-US" sz="1800" dirty="0">
                <a:effectLst/>
                <a:latin typeface="Times New Roman" panose="02020603050405020304" pitchFamily="18" charset="0"/>
                <a:ea typeface="Times New Roman" panose="02020603050405020304" pitchFamily="18" charset="0"/>
              </a:rPr>
              <a:t> Tanaka7, Matthias Lohr8, Qian Huang9, Xinxin Dong9, Melissa Rosen9, Sue Cheng9, Daniel Cimbora9 </a:t>
            </a:r>
          </a:p>
          <a:p>
            <a:r>
              <a:rPr lang="en-US" sz="1800" i="1" dirty="0">
                <a:effectLst/>
                <a:latin typeface="Times New Roman" panose="02020603050405020304" pitchFamily="18" charset="0"/>
                <a:ea typeface="Times New Roman" panose="02020603050405020304" pitchFamily="18" charset="0"/>
              </a:rPr>
              <a:t>1Translational Gastroenterology and Liver Unit, John Radcliffe Hospital, and Nuffield Department of Medicine, University of Oxford, Oxford, United Kingdom</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2Division of Rheumatology, Allergy, and Immunology, Massachusetts General Hospital, Harvard Medical School, Boston, United States</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3Division of Rheumatology, Emory University School of Medicine, Atlanta, United States</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4Department of Rheumatology, Peking Union Medical College Hospital, Chinese Academy of Medical Science, National Clinical Research Center for Dermatologic and Immunologic Diseases, Beijing, China</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5Departement de </a:t>
            </a:r>
            <a:r>
              <a:rPr lang="en-US" sz="1800" i="1" dirty="0" err="1">
                <a:effectLst/>
                <a:latin typeface="Times New Roman" panose="02020603050405020304" pitchFamily="18" charset="0"/>
                <a:ea typeface="Times New Roman" panose="02020603050405020304" pitchFamily="18" charset="0"/>
              </a:rPr>
              <a:t>Medecine</a:t>
            </a:r>
            <a:r>
              <a:rPr lang="en-US" sz="1800" i="1" dirty="0">
                <a:effectLst/>
                <a:latin typeface="Times New Roman" panose="02020603050405020304" pitchFamily="18" charset="0"/>
                <a:ea typeface="Times New Roman" panose="02020603050405020304" pitchFamily="18" charset="0"/>
              </a:rPr>
              <a:t> Interne </a:t>
            </a:r>
            <a:r>
              <a:rPr lang="en-US" sz="1800" i="1" dirty="0" err="1">
                <a:effectLst/>
                <a:latin typeface="Times New Roman" panose="02020603050405020304" pitchFamily="18" charset="0"/>
                <a:ea typeface="Times New Roman" panose="02020603050405020304" pitchFamily="18" charset="0"/>
              </a:rPr>
              <a:t>Hôpital</a:t>
            </a:r>
            <a:r>
              <a:rPr lang="en-US" sz="1800" i="1" dirty="0">
                <a:effectLst/>
                <a:latin typeface="Times New Roman" panose="02020603050405020304" pitchFamily="18" charset="0"/>
                <a:ea typeface="Times New Roman" panose="02020603050405020304" pitchFamily="18" charset="0"/>
              </a:rPr>
              <a:t> de la Timone, AP-HM, Aix-Marseille Université, Marseille, France</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6Department of Internal Medicine, Kansai Medical University Kori Hospital, Osaka, Japan</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7The First Department of Internal Medicine, University of Occupational and Environmental Health, Kitakyushu, Japan</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8Department of Clinical Science, Intervention, and Technology, Karolinska </a:t>
            </a:r>
            <a:r>
              <a:rPr lang="en-US" sz="1800" i="1" dirty="0" err="1">
                <a:effectLst/>
                <a:latin typeface="Times New Roman" panose="02020603050405020304" pitchFamily="18" charset="0"/>
                <a:ea typeface="Times New Roman" panose="02020603050405020304" pitchFamily="18" charset="0"/>
              </a:rPr>
              <a:t>Institutet</a:t>
            </a:r>
            <a:r>
              <a:rPr lang="en-US" sz="1800" i="1" dirty="0">
                <a:effectLst/>
                <a:latin typeface="Times New Roman" panose="02020603050405020304" pitchFamily="18" charset="0"/>
                <a:ea typeface="Times New Roman" panose="02020603050405020304" pitchFamily="18" charset="0"/>
              </a:rPr>
              <a:t>, Stockholm, Sweden</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9Amgen Inc., Thousand Oaks, United States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Email: </a:t>
            </a:r>
            <a:r>
              <a:rPr lang="en-US" sz="1800" u="sng" dirty="0">
                <a:solidFill>
                  <a:srgbClr val="467886"/>
                </a:solidFill>
                <a:effectLst/>
                <a:latin typeface="Times New Roman" panose="02020603050405020304" pitchFamily="18" charset="0"/>
                <a:ea typeface="Times New Roman" panose="02020603050405020304" pitchFamily="18" charset="0"/>
                <a:hlinkClick r:id="rId3"/>
              </a:rPr>
              <a:t>emma.culver@nhs.net</a:t>
            </a:r>
            <a:r>
              <a:rPr lang="en-US" sz="1800" dirty="0">
                <a:effectLst/>
                <a:latin typeface="Times New Roman" panose="02020603050405020304" pitchFamily="18" charset="0"/>
                <a:ea typeface="Times New Roman" panose="02020603050405020304" pitchFamily="18" charset="0"/>
              </a:rPr>
              <a:t> </a:t>
            </a:r>
          </a:p>
          <a:p>
            <a:r>
              <a:rPr lang="en-US" sz="1800" dirty="0">
                <a:effectLst/>
                <a:latin typeface="Times New Roman" panose="02020603050405020304" pitchFamily="18" charset="0"/>
                <a:ea typeface="Times New Roman" panose="02020603050405020304" pitchFamily="18" charset="0"/>
              </a:rPr>
              <a:t> </a:t>
            </a:r>
          </a:p>
          <a:p>
            <a:r>
              <a:rPr lang="en-US" sz="1800" b="1" dirty="0">
                <a:effectLst/>
                <a:latin typeface="Times New Roman" panose="02020603050405020304" pitchFamily="18" charset="0"/>
                <a:ea typeface="Times New Roman" panose="02020603050405020304" pitchFamily="18" charset="0"/>
              </a:rPr>
              <a:t>Background and Aims: </a:t>
            </a:r>
            <a:r>
              <a:rPr lang="en-US" sz="1800" dirty="0">
                <a:effectLst/>
                <a:latin typeface="Times New Roman" panose="02020603050405020304" pitchFamily="18" charset="0"/>
                <a:ea typeface="Times New Roman" panose="02020603050405020304" pitchFamily="18" charset="0"/>
              </a:rPr>
              <a:t>Pancreatic and hepatobiliary disease are frequent manifestations of IgG4 Related Disease (IgG4-RD), an immune-mediated, relapsing, fibroinflammatory disease that results in tissue damage and loss of organ function. </a:t>
            </a:r>
            <a:r>
              <a:rPr lang="en-US" sz="1800" dirty="0" err="1">
                <a:effectLst/>
                <a:latin typeface="Times New Roman" panose="02020603050405020304" pitchFamily="18" charset="0"/>
                <a:ea typeface="Times New Roman" panose="02020603050405020304" pitchFamily="18" charset="0"/>
              </a:rPr>
              <a:t>Inebilizumab</a:t>
            </a:r>
            <a:r>
              <a:rPr lang="en-US" sz="1800" dirty="0">
                <a:effectLst/>
                <a:latin typeface="Times New Roman" panose="02020603050405020304" pitchFamily="18" charset="0"/>
                <a:ea typeface="Times New Roman" panose="02020603050405020304" pitchFamily="18" charset="0"/>
              </a:rPr>
              <a:t> (INEB) is an anti-CD19 antibody that results in rapid and durable B cell depletion. MITIGATE (NCT04540497) is an international, </a:t>
            </a:r>
            <a:r>
              <a:rPr lang="en-US" sz="1800" dirty="0" err="1">
                <a:effectLst/>
                <a:latin typeface="Times New Roman" panose="02020603050405020304" pitchFamily="18" charset="0"/>
                <a:ea typeface="Times New Roman" panose="02020603050405020304" pitchFamily="18" charset="0"/>
              </a:rPr>
              <a:t>randomised</a:t>
            </a:r>
            <a:r>
              <a:rPr lang="en-US" sz="1800" dirty="0">
                <a:effectLst/>
                <a:latin typeface="Times New Roman" panose="02020603050405020304" pitchFamily="18" charset="0"/>
                <a:ea typeface="Times New Roman" panose="02020603050405020304" pitchFamily="18" charset="0"/>
              </a:rPr>
              <a:t>, blinded, placebo (PBO)-controlled Phase 3 trial evaluating the safety and efficacy of INEB as treatment for IgG4-RD. </a:t>
            </a:r>
          </a:p>
          <a:p>
            <a:r>
              <a:rPr lang="en-US" sz="1800" dirty="0">
                <a:effectLst/>
                <a:latin typeface="Times New Roman" panose="02020603050405020304" pitchFamily="18" charset="0"/>
                <a:ea typeface="Times New Roman" panose="02020603050405020304" pitchFamily="18" charset="0"/>
              </a:rPr>
              <a:t> </a:t>
            </a:r>
          </a:p>
          <a:p>
            <a:r>
              <a:rPr lang="en-US" sz="1800" dirty="0">
                <a:effectLst/>
                <a:latin typeface="Times New Roman" panose="02020603050405020304" pitchFamily="18" charset="0"/>
                <a:ea typeface="Times New Roman" panose="02020603050405020304" pitchFamily="18" charset="0"/>
              </a:rPr>
              <a:t> </a:t>
            </a:r>
          </a:p>
          <a:p>
            <a:r>
              <a:rPr lang="en-US" sz="1800" b="1" dirty="0">
                <a:effectLst/>
                <a:latin typeface="Times New Roman" panose="02020603050405020304" pitchFamily="18" charset="0"/>
                <a:ea typeface="Times New Roman" panose="02020603050405020304" pitchFamily="18" charset="0"/>
              </a:rPr>
              <a:t>Method: </a:t>
            </a:r>
            <a:r>
              <a:rPr lang="en-US" sz="1800" dirty="0">
                <a:effectLst/>
                <a:latin typeface="Times New Roman" panose="02020603050405020304" pitchFamily="18" charset="0"/>
                <a:ea typeface="Times New Roman" panose="02020603050405020304" pitchFamily="18" charset="0"/>
              </a:rPr>
              <a:t>A post hoc subgroup analysis of MITIGATE trial results was conducted to evaluate safety and efficacy outcomes in participants who had baseline disease activity in the pancreas, bile ducts, or liver. Eligible participants had a history of at least 2 organs involved and had experienced an IgG4-RD flare that required glucocorticoid treatment during the screening period. Participants were </a:t>
            </a:r>
            <a:r>
              <a:rPr lang="en-US" sz="1800" dirty="0" err="1">
                <a:effectLst/>
                <a:latin typeface="Times New Roman" panose="02020603050405020304" pitchFamily="18" charset="0"/>
                <a:ea typeface="Times New Roman" panose="02020603050405020304" pitchFamily="18" charset="0"/>
              </a:rPr>
              <a:t>randomised</a:t>
            </a:r>
            <a:r>
              <a:rPr lang="en-US" sz="1800" dirty="0">
                <a:effectLst/>
                <a:latin typeface="Times New Roman" panose="02020603050405020304" pitchFamily="18" charset="0"/>
                <a:ea typeface="Times New Roman" panose="02020603050405020304" pitchFamily="18" charset="0"/>
              </a:rPr>
              <a:t> 1:1 to INEB or PBO and were treated on day 1, day 15, and week 26 of the 1-year </a:t>
            </a:r>
            <a:r>
              <a:rPr lang="en-US" sz="1800" dirty="0" err="1">
                <a:effectLst/>
                <a:latin typeface="Times New Roman" panose="02020603050405020304" pitchFamily="18" charset="0"/>
                <a:ea typeface="Times New Roman" panose="02020603050405020304" pitchFamily="18" charset="0"/>
              </a:rPr>
              <a:t>randomised</a:t>
            </a:r>
            <a:r>
              <a:rPr lang="en-US" sz="1800" dirty="0">
                <a:effectLst/>
                <a:latin typeface="Times New Roman" panose="02020603050405020304" pitchFamily="18" charset="0"/>
                <a:ea typeface="Times New Roman" panose="02020603050405020304" pitchFamily="18" charset="0"/>
              </a:rPr>
              <a:t> controlled period (RCP). Steroids were tapered to discontinuation at the end of RCP week 8. Other immunosuppressive therapy for IgG4-RD was prohibited during the study. </a:t>
            </a:r>
          </a:p>
          <a:p>
            <a:r>
              <a:rPr lang="en-US" sz="1800" dirty="0">
                <a:effectLst/>
                <a:latin typeface="Times New Roman" panose="02020603050405020304" pitchFamily="18" charset="0"/>
                <a:ea typeface="Times New Roman" panose="02020603050405020304" pitchFamily="18" charset="0"/>
              </a:rPr>
              <a:t> </a:t>
            </a:r>
          </a:p>
          <a:p>
            <a:r>
              <a:rPr lang="en-US" sz="1800" b="1" dirty="0">
                <a:effectLst/>
                <a:latin typeface="Times New Roman" panose="02020603050405020304" pitchFamily="18" charset="0"/>
                <a:ea typeface="Times New Roman" panose="02020603050405020304" pitchFamily="18" charset="0"/>
              </a:rPr>
              <a:t>Results: </a:t>
            </a:r>
            <a:r>
              <a:rPr lang="en-US" sz="1800" dirty="0">
                <a:effectLst/>
                <a:latin typeface="Times New Roman" panose="02020603050405020304" pitchFamily="18" charset="0"/>
                <a:ea typeface="Times New Roman" panose="02020603050405020304" pitchFamily="18" charset="0"/>
              </a:rPr>
              <a:t>Among 135 enrolled participants, 52% had historic involvement of the pancreas, 32% of the bile ducts, and 7% liver. At study baseline, disease activity was seen in the pancreas, bile ducts, and liver in 51 (38%), 28 (21%), and 5 (4%) participants, respectively. INEB reduced the risk of flare (primary endpoint of the study) relative to PBO in the pancreas group (HR = 0.03, nominal p = .005). In the bile duct group, 0/13 INEB-treated and 12/15 PBO-treated participants experienced a flare. In the liver group, 0/2 INEB-treated and 3/3 PBO-treated participants experienced a flare. </a:t>
            </a:r>
            <a:r>
              <a:rPr lang="en-US" sz="1800" dirty="0" err="1">
                <a:effectLst/>
                <a:latin typeface="Times New Roman" panose="02020603050405020304" pitchFamily="18" charset="0"/>
                <a:ea typeface="Times New Roman" panose="02020603050405020304" pitchFamily="18" charset="0"/>
              </a:rPr>
              <a:t>Annualised</a:t>
            </a:r>
            <a:r>
              <a:rPr lang="en-US" sz="1800" dirty="0">
                <a:effectLst/>
                <a:latin typeface="Times New Roman" panose="02020603050405020304" pitchFamily="18" charset="0"/>
                <a:ea typeface="Times New Roman" panose="02020603050405020304" pitchFamily="18" charset="0"/>
              </a:rPr>
              <a:t> flare rates were reduced by INEB relative to PBO in all groups (rate ratio of 0.04 in the pancreas group, nominal p = .0015; no flares in the INEB-treated bile duct or liver groups). The proportion of participants achieving flare-free, treatment-free complete remission were higher with INEB vs. PBO (odds ratios 10.8 and 35.8 for the pancreas and bile duct groups, respectively). Steroid use was substantially reduced with INEB vs. PBO in the pancreas and bile duct groups (nominal p &lt; .001). Adverse event (AE) incidences in the pancreas, bile duct, and liver groups were similar to the overall study population. The most frequent (&gt;10%) AEs in any group of the INEB arm were lymphopenia, COVID-19, pyrexia, back pain, upper respiratory tract infection, and urinary tract infection. Serious AEs included </a:t>
            </a:r>
            <a:r>
              <a:rPr lang="en-US" sz="1800" dirty="0" err="1">
                <a:effectLst/>
                <a:latin typeface="Times New Roman" panose="02020603050405020304" pitchFamily="18" charset="0"/>
                <a:ea typeface="Times New Roman" panose="02020603050405020304" pitchFamily="18" charset="0"/>
              </a:rPr>
              <a:t>hyponatraemia</a:t>
            </a:r>
            <a:r>
              <a:rPr lang="en-US" sz="1800" dirty="0">
                <a:effectLst/>
                <a:latin typeface="Times New Roman" panose="02020603050405020304" pitchFamily="18" charset="0"/>
                <a:ea typeface="Times New Roman" panose="02020603050405020304" pitchFamily="18" charset="0"/>
              </a:rPr>
              <a:t> and </a:t>
            </a:r>
            <a:r>
              <a:rPr lang="en-US" sz="1800" dirty="0" err="1">
                <a:effectLst/>
                <a:latin typeface="Times New Roman" panose="02020603050405020304" pitchFamily="18" charset="0"/>
                <a:ea typeface="Times New Roman" panose="02020603050405020304" pitchFamily="18" charset="0"/>
              </a:rPr>
              <a:t>fibroadenomatoid</a:t>
            </a:r>
            <a:r>
              <a:rPr lang="en-US" sz="1800" dirty="0">
                <a:effectLst/>
                <a:latin typeface="Times New Roman" panose="02020603050405020304" pitchFamily="18" charset="0"/>
                <a:ea typeface="Times New Roman" panose="02020603050405020304" pitchFamily="18" charset="0"/>
              </a:rPr>
              <a:t> mastopathy (benign), each occurring in one participant. Sclerosing cholangitis was observed in one PBO-treated participant. No deaths occurred during the study. </a:t>
            </a:r>
          </a:p>
          <a:p>
            <a:r>
              <a:rPr lang="en-US" sz="1800" dirty="0">
                <a:effectLst/>
                <a:latin typeface="Times New Roman" panose="02020603050405020304" pitchFamily="18" charset="0"/>
                <a:ea typeface="Times New Roman" panose="02020603050405020304" pitchFamily="18" charset="0"/>
              </a:rPr>
              <a:t> </a:t>
            </a:r>
          </a:p>
          <a:p>
            <a:r>
              <a:rPr lang="en-US" sz="1800" b="1" kern="0" dirty="0">
                <a:effectLst/>
                <a:latin typeface="Times New Roman" panose="02020603050405020304" pitchFamily="18" charset="0"/>
                <a:ea typeface="Times New Roman" panose="02020603050405020304" pitchFamily="18" charset="0"/>
              </a:rPr>
              <a:t>Conclusion: </a:t>
            </a:r>
            <a:r>
              <a:rPr lang="en-US" sz="1800" kern="0" dirty="0">
                <a:effectLst/>
                <a:latin typeface="Times New Roman" panose="02020603050405020304" pitchFamily="18" charset="0"/>
                <a:ea typeface="Times New Roman" panose="02020603050405020304" pitchFamily="18" charset="0"/>
              </a:rPr>
              <a:t>Analysis of IgG4-RD patients with pancreas and hepatobiliary involvement from the MITIGATE trial demonstrates the benefit and safety of CD19-targeted B cell depletion by INEB in this cohort. </a:t>
            </a:r>
            <a:endParaRPr lang="en-US" dirty="0"/>
          </a:p>
        </p:txBody>
      </p:sp>
      <p:sp>
        <p:nvSpPr>
          <p:cNvPr id="4" name="Slide Number Placeholder 3">
            <a:extLst>
              <a:ext uri="{FF2B5EF4-FFF2-40B4-BE49-F238E27FC236}">
                <a16:creationId xmlns:a16="http://schemas.microsoft.com/office/drawing/2014/main" id="{9BCA27E4-FFA6-893A-92A0-CCBE82DF7ABD}"/>
              </a:ext>
            </a:extLst>
          </p:cNvPr>
          <p:cNvSpPr>
            <a:spLocks noGrp="1"/>
          </p:cNvSpPr>
          <p:nvPr>
            <p:ph type="sldNum" sz="quarter" idx="5"/>
          </p:nvPr>
        </p:nvSpPr>
        <p:spPr/>
        <p:txBody>
          <a:bodyPr/>
          <a:lstStyle/>
          <a:p>
            <a:fld id="{F872C0F0-71E7-46B6-AA6F-1D7E0E2B8B3E}" type="slidenum">
              <a:rPr lang="en-US" smtClean="0"/>
              <a:t>10</a:t>
            </a:fld>
            <a:endParaRPr lang="en-US"/>
          </a:p>
        </p:txBody>
      </p:sp>
    </p:spTree>
    <p:extLst>
      <p:ext uri="{BB962C8B-B14F-4D97-AF65-F5344CB8AC3E}">
        <p14:creationId xmlns:p14="http://schemas.microsoft.com/office/powerpoint/2010/main" val="2043328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E0701-1891-D20D-A1BF-AD900E2D0A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B2397A-AABF-94E7-80DA-2EE5C09AB7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6DA004-2ABA-AC9B-DB99-4363AAD2F2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AEs = Adverse Events; CI: Confidence Interval; </a:t>
            </a:r>
            <a:r>
              <a:rPr lang="en-US" sz="1800" b="0" i="0" dirty="0">
                <a:effectLst/>
                <a:latin typeface="Times New Roman" panose="02020603050405020304" pitchFamily="18" charset="0"/>
                <a:ea typeface="Times New Roman" panose="02020603050405020304" pitchFamily="18" charset="0"/>
              </a:rPr>
              <a:t>HR = Hazard Ratios; IgG4-RD = IgG4-related disease; INEB = </a:t>
            </a:r>
            <a:r>
              <a:rPr lang="en-US" sz="1800" b="0" i="0" dirty="0" err="1">
                <a:effectLst/>
                <a:latin typeface="Times New Roman" panose="02020603050405020304" pitchFamily="18" charset="0"/>
                <a:ea typeface="Times New Roman" panose="02020603050405020304" pitchFamily="18" charset="0"/>
              </a:rPr>
              <a:t>Inebilizumab</a:t>
            </a:r>
            <a:r>
              <a:rPr lang="en-US" sz="1800" b="0" i="0" dirty="0">
                <a:effectLst/>
                <a:latin typeface="Times New Roman" panose="02020603050405020304" pitchFamily="18" charset="0"/>
                <a:ea typeface="Times New Roman" panose="02020603050405020304" pitchFamily="18" charset="0"/>
              </a:rPr>
              <a:t>; PBO = Placebo.</a:t>
            </a:r>
          </a:p>
          <a:p>
            <a:endParaRPr lang="en-US" sz="1800" b="1" dirty="0">
              <a:effectLst/>
              <a:latin typeface="Times New Roman" panose="02020603050405020304" pitchFamily="18" charset="0"/>
              <a:ea typeface="Times New Roman" panose="02020603050405020304" pitchFamily="18" charset="0"/>
            </a:endParaRPr>
          </a:p>
          <a:p>
            <a:r>
              <a:rPr lang="en-US" sz="1800" b="1" dirty="0">
                <a:effectLst/>
                <a:latin typeface="Times New Roman" panose="02020603050405020304" pitchFamily="18" charset="0"/>
                <a:ea typeface="Times New Roman" panose="02020603050405020304" pitchFamily="18" charset="0"/>
              </a:rPr>
              <a:t>GS-002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Times New Roman" panose="02020603050405020304" pitchFamily="18" charset="0"/>
                <a:ea typeface="Times New Roman" panose="02020603050405020304" pitchFamily="18" charset="0"/>
              </a:rPr>
              <a:t>Safety and efficacy of </a:t>
            </a:r>
            <a:r>
              <a:rPr lang="en-US" sz="1800" b="1" dirty="0" err="1">
                <a:effectLst/>
                <a:latin typeface="Times New Roman" panose="02020603050405020304" pitchFamily="18" charset="0"/>
                <a:ea typeface="Times New Roman" panose="02020603050405020304" pitchFamily="18" charset="0"/>
              </a:rPr>
              <a:t>inebilizumab</a:t>
            </a:r>
            <a:r>
              <a:rPr lang="en-US" sz="1800" b="1" dirty="0">
                <a:effectLst/>
                <a:latin typeface="Times New Roman" panose="02020603050405020304" pitchFamily="18" charset="0"/>
                <a:ea typeface="Times New Roman" panose="02020603050405020304" pitchFamily="18" charset="0"/>
              </a:rPr>
              <a:t> in IgG4 related disease in participants with pancreatic, biliary, and hepatic involvement: results from the phase 3 MITIGATE trial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Emma Culver1, John Stone2, Arezou Khosroshahi3, Wen Zhang4, Nicolas Schleinitz5, </a:t>
            </a:r>
            <a:r>
              <a:rPr lang="en-US" sz="1800" dirty="0" err="1">
                <a:effectLst/>
                <a:latin typeface="Times New Roman" panose="02020603050405020304" pitchFamily="18" charset="0"/>
                <a:ea typeface="Times New Roman" panose="02020603050405020304" pitchFamily="18" charset="0"/>
              </a:rPr>
              <a:t>Kazuichi</a:t>
            </a:r>
            <a:r>
              <a:rPr lang="en-US" sz="1800" dirty="0">
                <a:effectLst/>
                <a:latin typeface="Times New Roman" panose="02020603050405020304" pitchFamily="18" charset="0"/>
                <a:ea typeface="Times New Roman" panose="02020603050405020304" pitchFamily="18" charset="0"/>
              </a:rPr>
              <a:t> Okazaki6, </a:t>
            </a:r>
            <a:r>
              <a:rPr lang="en-US" sz="1800" dirty="0" err="1">
                <a:effectLst/>
                <a:latin typeface="Times New Roman" panose="02020603050405020304" pitchFamily="18" charset="0"/>
                <a:ea typeface="Times New Roman" panose="02020603050405020304" pitchFamily="18" charset="0"/>
              </a:rPr>
              <a:t>Yoshiya</a:t>
            </a:r>
            <a:r>
              <a:rPr lang="en-US" sz="1800" dirty="0">
                <a:effectLst/>
                <a:latin typeface="Times New Roman" panose="02020603050405020304" pitchFamily="18" charset="0"/>
                <a:ea typeface="Times New Roman" panose="02020603050405020304" pitchFamily="18" charset="0"/>
              </a:rPr>
              <a:t> Tanaka7, Matthias Lohr8, Qian Huang9, Xinxin Dong9, Melissa Rosen9, Sue Cheng9, Daniel Cimbora9  </a:t>
            </a:r>
          </a:p>
          <a:p>
            <a:r>
              <a:rPr lang="en-US" sz="1800" i="1" dirty="0">
                <a:effectLst/>
                <a:latin typeface="Times New Roman" panose="02020603050405020304" pitchFamily="18" charset="0"/>
                <a:ea typeface="Times New Roman" panose="02020603050405020304" pitchFamily="18" charset="0"/>
              </a:rPr>
              <a:t>1Translational Gastroenterology and Liver Unit, John Radcliffe Hospital, and Nuffield Department of Medicine, University of Oxford, Oxford, United Kingdom</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2Division of Rheumatology, Allergy, and Immunology, Massachusetts General Hospital, Harvard Medical School, Boston, United States</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3Division of Rheumatology, Emory University School of Medicine, Atlanta, United States</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4Department of Rheumatology, Peking Union Medical College Hospital, Chinese Academy of Medical Science, National Clinical Research Center for Dermatologic and Immunologic Diseases, Beijing, China</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5Departement de </a:t>
            </a:r>
            <a:r>
              <a:rPr lang="en-US" sz="1800" i="1" dirty="0" err="1">
                <a:effectLst/>
                <a:latin typeface="Times New Roman" panose="02020603050405020304" pitchFamily="18" charset="0"/>
                <a:ea typeface="Times New Roman" panose="02020603050405020304" pitchFamily="18" charset="0"/>
              </a:rPr>
              <a:t>Medecine</a:t>
            </a:r>
            <a:r>
              <a:rPr lang="en-US" sz="1800" i="1" dirty="0">
                <a:effectLst/>
                <a:latin typeface="Times New Roman" panose="02020603050405020304" pitchFamily="18" charset="0"/>
                <a:ea typeface="Times New Roman" panose="02020603050405020304" pitchFamily="18" charset="0"/>
              </a:rPr>
              <a:t> Interne </a:t>
            </a:r>
            <a:r>
              <a:rPr lang="en-US" sz="1800" i="1" dirty="0" err="1">
                <a:effectLst/>
                <a:latin typeface="Times New Roman" panose="02020603050405020304" pitchFamily="18" charset="0"/>
                <a:ea typeface="Times New Roman" panose="02020603050405020304" pitchFamily="18" charset="0"/>
              </a:rPr>
              <a:t>Hôpital</a:t>
            </a:r>
            <a:r>
              <a:rPr lang="en-US" sz="1800" i="1" dirty="0">
                <a:effectLst/>
                <a:latin typeface="Times New Roman" panose="02020603050405020304" pitchFamily="18" charset="0"/>
                <a:ea typeface="Times New Roman" panose="02020603050405020304" pitchFamily="18" charset="0"/>
              </a:rPr>
              <a:t> de la Timone, AP-HM, Aix-Marseille Université, Marseille, France</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6Department of Internal Medicine, Kansai Medical University Kori Hospital, Osaka, Japan</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7The First Department of Internal Medicine, University of Occupational and Environmental Health, Kitakyushu, Japan</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8Department of Clinical Science, Intervention, and Technology, Karolinska </a:t>
            </a:r>
            <a:r>
              <a:rPr lang="en-US" sz="1800" i="1" dirty="0" err="1">
                <a:effectLst/>
                <a:latin typeface="Times New Roman" panose="02020603050405020304" pitchFamily="18" charset="0"/>
                <a:ea typeface="Times New Roman" panose="02020603050405020304" pitchFamily="18" charset="0"/>
              </a:rPr>
              <a:t>Institutet</a:t>
            </a:r>
            <a:r>
              <a:rPr lang="en-US" sz="1800" i="1" dirty="0">
                <a:effectLst/>
                <a:latin typeface="Times New Roman" panose="02020603050405020304" pitchFamily="18" charset="0"/>
                <a:ea typeface="Times New Roman" panose="02020603050405020304" pitchFamily="18" charset="0"/>
              </a:rPr>
              <a:t>, Stockholm, Sweden</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9Amgen Inc., Thousand Oaks, United States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Email: </a:t>
            </a:r>
            <a:r>
              <a:rPr lang="en-US" sz="1800" u="sng" dirty="0">
                <a:solidFill>
                  <a:srgbClr val="467886"/>
                </a:solidFill>
                <a:effectLst/>
                <a:latin typeface="Times New Roman" panose="02020603050405020304" pitchFamily="18" charset="0"/>
                <a:ea typeface="Times New Roman" panose="02020603050405020304" pitchFamily="18" charset="0"/>
                <a:hlinkClick r:id="rId3"/>
              </a:rPr>
              <a:t>emma.culver@nhs.net</a:t>
            </a:r>
            <a:r>
              <a:rPr lang="en-US" sz="1800" dirty="0">
                <a:effectLst/>
                <a:latin typeface="Times New Roman" panose="02020603050405020304" pitchFamily="18" charset="0"/>
                <a:ea typeface="Times New Roman" panose="02020603050405020304" pitchFamily="18" charset="0"/>
              </a:rPr>
              <a:t> </a:t>
            </a:r>
          </a:p>
          <a:p>
            <a:r>
              <a:rPr lang="en-US" sz="1800" dirty="0">
                <a:effectLst/>
                <a:latin typeface="Times New Roman" panose="02020603050405020304" pitchFamily="18" charset="0"/>
                <a:ea typeface="Times New Roman" panose="02020603050405020304" pitchFamily="18" charset="0"/>
              </a:rPr>
              <a:t> </a:t>
            </a:r>
          </a:p>
          <a:p>
            <a:r>
              <a:rPr lang="en-US" sz="1800" b="1" dirty="0">
                <a:effectLst/>
                <a:latin typeface="Times New Roman" panose="02020603050405020304" pitchFamily="18" charset="0"/>
                <a:ea typeface="Times New Roman" panose="02020603050405020304" pitchFamily="18" charset="0"/>
              </a:rPr>
              <a:t>Background and Aims: </a:t>
            </a:r>
            <a:r>
              <a:rPr lang="en-US" sz="1800" dirty="0">
                <a:effectLst/>
                <a:latin typeface="Times New Roman" panose="02020603050405020304" pitchFamily="18" charset="0"/>
                <a:ea typeface="Times New Roman" panose="02020603050405020304" pitchFamily="18" charset="0"/>
              </a:rPr>
              <a:t>Pancreatic and hepatobiliary disease are frequent manifestations of IgG4 Related Disease (IgG4-RD), an immune-mediated, relapsing, fibroinflammatory disease that results in tissue damage and loss of organ function. </a:t>
            </a:r>
            <a:r>
              <a:rPr lang="en-US" sz="1800" dirty="0" err="1">
                <a:effectLst/>
                <a:latin typeface="Times New Roman" panose="02020603050405020304" pitchFamily="18" charset="0"/>
                <a:ea typeface="Times New Roman" panose="02020603050405020304" pitchFamily="18" charset="0"/>
              </a:rPr>
              <a:t>Inebilizumab</a:t>
            </a:r>
            <a:r>
              <a:rPr lang="en-US" sz="1800" dirty="0">
                <a:effectLst/>
                <a:latin typeface="Times New Roman" panose="02020603050405020304" pitchFamily="18" charset="0"/>
                <a:ea typeface="Times New Roman" panose="02020603050405020304" pitchFamily="18" charset="0"/>
              </a:rPr>
              <a:t> (INEB) is an anti-CD19 antibody that results in rapid and durable B cell depletion. MITIGATE (NCT04540497) is an international, </a:t>
            </a:r>
            <a:r>
              <a:rPr lang="en-US" sz="1800" dirty="0" err="1">
                <a:effectLst/>
                <a:latin typeface="Times New Roman" panose="02020603050405020304" pitchFamily="18" charset="0"/>
                <a:ea typeface="Times New Roman" panose="02020603050405020304" pitchFamily="18" charset="0"/>
              </a:rPr>
              <a:t>randomised</a:t>
            </a:r>
            <a:r>
              <a:rPr lang="en-US" sz="1800" dirty="0">
                <a:effectLst/>
                <a:latin typeface="Times New Roman" panose="02020603050405020304" pitchFamily="18" charset="0"/>
                <a:ea typeface="Times New Roman" panose="02020603050405020304" pitchFamily="18" charset="0"/>
              </a:rPr>
              <a:t>, blinded, placebo (PBO)-controlled Phase 3 trial evaluating the safety and efficacy of INEB as treatment for IgG4-RD. </a:t>
            </a:r>
          </a:p>
          <a:p>
            <a:r>
              <a:rPr lang="en-US" sz="1800" dirty="0">
                <a:effectLst/>
                <a:latin typeface="Times New Roman" panose="02020603050405020304" pitchFamily="18" charset="0"/>
                <a:ea typeface="Times New Roman" panose="02020603050405020304" pitchFamily="18" charset="0"/>
              </a:rPr>
              <a:t> </a:t>
            </a:r>
          </a:p>
          <a:p>
            <a:r>
              <a:rPr lang="en-US" sz="1800" dirty="0">
                <a:effectLst/>
                <a:latin typeface="Times New Roman" panose="02020603050405020304" pitchFamily="18" charset="0"/>
                <a:ea typeface="Times New Roman" panose="02020603050405020304" pitchFamily="18" charset="0"/>
              </a:rPr>
              <a:t> </a:t>
            </a:r>
          </a:p>
          <a:p>
            <a:r>
              <a:rPr lang="en-US" sz="1800" b="1" dirty="0">
                <a:effectLst/>
                <a:latin typeface="Times New Roman" panose="02020603050405020304" pitchFamily="18" charset="0"/>
                <a:ea typeface="Times New Roman" panose="02020603050405020304" pitchFamily="18" charset="0"/>
              </a:rPr>
              <a:t>Method: </a:t>
            </a:r>
            <a:r>
              <a:rPr lang="en-US" sz="1800" dirty="0">
                <a:effectLst/>
                <a:latin typeface="Times New Roman" panose="02020603050405020304" pitchFamily="18" charset="0"/>
                <a:ea typeface="Times New Roman" panose="02020603050405020304" pitchFamily="18" charset="0"/>
              </a:rPr>
              <a:t>A post hoc subgroup analysis of MITIGATE trial results was conducted to evaluate safety and efficacy outcomes in participants who had baseline disease activity in the pancreas, bile ducts, or liver. Eligible participants had a history of at least 2 organs involved and had experienced an IgG4-RD flare that required glucocorticoid treatment during the screening period. Participants were </a:t>
            </a:r>
            <a:r>
              <a:rPr lang="en-US" sz="1800" dirty="0" err="1">
                <a:effectLst/>
                <a:latin typeface="Times New Roman" panose="02020603050405020304" pitchFamily="18" charset="0"/>
                <a:ea typeface="Times New Roman" panose="02020603050405020304" pitchFamily="18" charset="0"/>
              </a:rPr>
              <a:t>randomised</a:t>
            </a:r>
            <a:r>
              <a:rPr lang="en-US" sz="1800" dirty="0">
                <a:effectLst/>
                <a:latin typeface="Times New Roman" panose="02020603050405020304" pitchFamily="18" charset="0"/>
                <a:ea typeface="Times New Roman" panose="02020603050405020304" pitchFamily="18" charset="0"/>
              </a:rPr>
              <a:t> 1:1 to INEB or PBO and were treated on day 1, day 15, and week 26 of the 1-year </a:t>
            </a:r>
            <a:r>
              <a:rPr lang="en-US" sz="1800" dirty="0" err="1">
                <a:effectLst/>
                <a:latin typeface="Times New Roman" panose="02020603050405020304" pitchFamily="18" charset="0"/>
                <a:ea typeface="Times New Roman" panose="02020603050405020304" pitchFamily="18" charset="0"/>
              </a:rPr>
              <a:t>randomised</a:t>
            </a:r>
            <a:r>
              <a:rPr lang="en-US" sz="1800" dirty="0">
                <a:effectLst/>
                <a:latin typeface="Times New Roman" panose="02020603050405020304" pitchFamily="18" charset="0"/>
                <a:ea typeface="Times New Roman" panose="02020603050405020304" pitchFamily="18" charset="0"/>
              </a:rPr>
              <a:t> controlled period (RCP). Steroids were tapered to discontinuation at the end of RCP week 8. Other immunosuppressive therapy for IgG4-RD was prohibited during the study. </a:t>
            </a:r>
          </a:p>
          <a:p>
            <a:r>
              <a:rPr lang="en-US" sz="1800" dirty="0">
                <a:effectLst/>
                <a:latin typeface="Times New Roman" panose="02020603050405020304" pitchFamily="18" charset="0"/>
                <a:ea typeface="Times New Roman" panose="02020603050405020304" pitchFamily="18" charset="0"/>
              </a:rPr>
              <a:t> </a:t>
            </a:r>
          </a:p>
          <a:p>
            <a:r>
              <a:rPr lang="en-US" sz="1800" b="1" dirty="0">
                <a:effectLst/>
                <a:latin typeface="Times New Roman" panose="02020603050405020304" pitchFamily="18" charset="0"/>
                <a:ea typeface="Times New Roman" panose="02020603050405020304" pitchFamily="18" charset="0"/>
              </a:rPr>
              <a:t>Results: </a:t>
            </a:r>
            <a:r>
              <a:rPr lang="en-US" sz="1800" dirty="0">
                <a:effectLst/>
                <a:latin typeface="Times New Roman" panose="02020603050405020304" pitchFamily="18" charset="0"/>
                <a:ea typeface="Times New Roman" panose="02020603050405020304" pitchFamily="18" charset="0"/>
              </a:rPr>
              <a:t>Among 135 enrolled participants, 52% had historic involvement of the pancreas, 32% of the bile ducts, and 7% liver. At study baseline, disease activity was seen in the pancreas, bile ducts, and liver in 51 (38%), 28 (21%), and 5 (4%) participants, respectively. INEB reduced the risk of flare (primary endpoint of the study) relative to PBO in the pancreas group (HR = 0.03, nominal p = .005). In the bile duct group, 0/13 INEB-treated and 12/15 PBO-treated participants experienced a flare. In the liver group, 0/2 INEB-treated and 3/3 PBO-treated participants experienced a flare. </a:t>
            </a:r>
            <a:r>
              <a:rPr lang="en-US" sz="1800" dirty="0" err="1">
                <a:effectLst/>
                <a:latin typeface="Times New Roman" panose="02020603050405020304" pitchFamily="18" charset="0"/>
                <a:ea typeface="Times New Roman" panose="02020603050405020304" pitchFamily="18" charset="0"/>
              </a:rPr>
              <a:t>Annualised</a:t>
            </a:r>
            <a:r>
              <a:rPr lang="en-US" sz="1800" dirty="0">
                <a:effectLst/>
                <a:latin typeface="Times New Roman" panose="02020603050405020304" pitchFamily="18" charset="0"/>
                <a:ea typeface="Times New Roman" panose="02020603050405020304" pitchFamily="18" charset="0"/>
              </a:rPr>
              <a:t> flare rates were reduced by INEB relative to PBO in all groups (rate ratio of 0.04 in the pancreas group, nominal p = .0015; no flares in the INEB-treated bile duct or liver groups). The proportion of participants achieving flare-free, treatment-free complete remission were higher with INEB vs. PBO (odds ratios 10.8 and 35.8 for the pancreas and bile duct groups, respectively). Steroid use was substantially reduced with INEB vs. PBO in the pancreas and bile duct groups (nominal p &lt; .001). Adverse event (AE) incidences in the pancreas, bile duct, and liver groups were similar to the overall study population. The most frequent (&gt;10%) AEs in any group of the INEB arm were lymphopenia, COVID-19, pyrexia, back pain, upper respiratory tract infection, and urinary tract infection. Serious AEs included </a:t>
            </a:r>
            <a:r>
              <a:rPr lang="en-US" sz="1800" dirty="0" err="1">
                <a:effectLst/>
                <a:latin typeface="Times New Roman" panose="02020603050405020304" pitchFamily="18" charset="0"/>
                <a:ea typeface="Times New Roman" panose="02020603050405020304" pitchFamily="18" charset="0"/>
              </a:rPr>
              <a:t>hyponatraemia</a:t>
            </a:r>
            <a:r>
              <a:rPr lang="en-US" sz="1800" dirty="0">
                <a:effectLst/>
                <a:latin typeface="Times New Roman" panose="02020603050405020304" pitchFamily="18" charset="0"/>
                <a:ea typeface="Times New Roman" panose="02020603050405020304" pitchFamily="18" charset="0"/>
              </a:rPr>
              <a:t> and </a:t>
            </a:r>
            <a:r>
              <a:rPr lang="en-US" sz="1800" dirty="0" err="1">
                <a:effectLst/>
                <a:latin typeface="Times New Roman" panose="02020603050405020304" pitchFamily="18" charset="0"/>
                <a:ea typeface="Times New Roman" panose="02020603050405020304" pitchFamily="18" charset="0"/>
              </a:rPr>
              <a:t>fibroadenomatoid</a:t>
            </a:r>
            <a:r>
              <a:rPr lang="en-US" sz="1800" dirty="0">
                <a:effectLst/>
                <a:latin typeface="Times New Roman" panose="02020603050405020304" pitchFamily="18" charset="0"/>
                <a:ea typeface="Times New Roman" panose="02020603050405020304" pitchFamily="18" charset="0"/>
              </a:rPr>
              <a:t> mastopathy (benign), each occurring in one participant. Sclerosing cholangitis was observed in one PBO-treated participant. No deaths occurred during the study. </a:t>
            </a:r>
          </a:p>
          <a:p>
            <a:r>
              <a:rPr lang="en-US" sz="1800" dirty="0">
                <a:effectLst/>
                <a:latin typeface="Times New Roman" panose="02020603050405020304" pitchFamily="18" charset="0"/>
                <a:ea typeface="Times New Roman" panose="02020603050405020304" pitchFamily="18" charset="0"/>
              </a:rPr>
              <a:t> </a:t>
            </a:r>
          </a:p>
          <a:p>
            <a:r>
              <a:rPr lang="en-US" sz="1800" b="1" kern="0" dirty="0">
                <a:effectLst/>
                <a:latin typeface="Times New Roman" panose="02020603050405020304" pitchFamily="18" charset="0"/>
                <a:ea typeface="Times New Roman" panose="02020603050405020304" pitchFamily="18" charset="0"/>
              </a:rPr>
              <a:t>Conclusion: </a:t>
            </a:r>
            <a:r>
              <a:rPr lang="en-US" sz="1800" kern="0" dirty="0">
                <a:effectLst/>
                <a:latin typeface="Times New Roman" panose="02020603050405020304" pitchFamily="18" charset="0"/>
                <a:ea typeface="Times New Roman" panose="02020603050405020304" pitchFamily="18" charset="0"/>
              </a:rPr>
              <a:t>Analysis of IgG4-RD patients with pancreas and hepatobiliary involvement from the MITIGATE trial demonstrates the benefit and safety of CD19-targeted B cell depletion by INEB in this cohort. </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0135E80D-5FCB-16CA-1981-4E8ED3894458}"/>
              </a:ext>
            </a:extLst>
          </p:cNvPr>
          <p:cNvSpPr>
            <a:spLocks noGrp="1"/>
          </p:cNvSpPr>
          <p:nvPr>
            <p:ph type="sldNum" sz="quarter" idx="5"/>
          </p:nvPr>
        </p:nvSpPr>
        <p:spPr/>
        <p:txBody>
          <a:bodyPr/>
          <a:lstStyle/>
          <a:p>
            <a:fld id="{F872C0F0-71E7-46B6-AA6F-1D7E0E2B8B3E}" type="slidenum">
              <a:rPr lang="en-US" smtClean="0"/>
              <a:t>11</a:t>
            </a:fld>
            <a:endParaRPr lang="en-US"/>
          </a:p>
        </p:txBody>
      </p:sp>
    </p:spTree>
    <p:extLst>
      <p:ext uri="{BB962C8B-B14F-4D97-AF65-F5344CB8AC3E}">
        <p14:creationId xmlns:p14="http://schemas.microsoft.com/office/powerpoint/2010/main" val="4199544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descr="An orange and white logo&#10;&#10;AI-generated content may be incorrect.">
            <a:extLst>
              <a:ext uri="{FF2B5EF4-FFF2-40B4-BE49-F238E27FC236}">
                <a16:creationId xmlns:a16="http://schemas.microsoft.com/office/drawing/2014/main" id="{8F3A7131-5F05-F2D9-9270-7776126AB7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071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5" name="Picture 4" descr="An orange and white border with flowers&#10;&#10;AI-generated content may be incorrect.">
            <a:extLst>
              <a:ext uri="{FF2B5EF4-FFF2-40B4-BE49-F238E27FC236}">
                <a16:creationId xmlns:a16="http://schemas.microsoft.com/office/drawing/2014/main" id="{E721D618-AEF2-F272-F1CE-A4F0F9E506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37BABE-C495-855B-AFFA-817EE2BE2570}"/>
              </a:ext>
            </a:extLst>
          </p:cNvPr>
          <p:cNvSpPr>
            <a:spLocks noGrp="1"/>
          </p:cNvSpPr>
          <p:nvPr>
            <p:ph type="ctrTitle" hasCustomPrompt="1"/>
          </p:nvPr>
        </p:nvSpPr>
        <p:spPr>
          <a:xfrm>
            <a:off x="7339106" y="2498272"/>
            <a:ext cx="4643718" cy="1517877"/>
          </a:xfrm>
        </p:spPr>
        <p:txBody>
          <a:bodyPr anchor="b"/>
          <a:lstStyle>
            <a:lvl1pPr algn="ctr">
              <a:defRPr sz="5400">
                <a:solidFill>
                  <a:srgbClr val="004B87"/>
                </a:solidFill>
                <a:latin typeface="HelveticaNeueLT Pro 65 Md" panose="020B0604020202020204" pitchFamily="34" charset="0"/>
              </a:defRPr>
            </a:lvl1pPr>
          </a:lstStyle>
          <a:p>
            <a:r>
              <a:rPr lang="en-US" dirty="0"/>
              <a:t>Title</a:t>
            </a:r>
            <a:br>
              <a:rPr lang="en-US" dirty="0"/>
            </a:br>
            <a:endParaRPr lang="en-US" dirty="0"/>
          </a:p>
        </p:txBody>
      </p:sp>
      <p:sp>
        <p:nvSpPr>
          <p:cNvPr id="3" name="Subtitle 2">
            <a:extLst>
              <a:ext uri="{FF2B5EF4-FFF2-40B4-BE49-F238E27FC236}">
                <a16:creationId xmlns:a16="http://schemas.microsoft.com/office/drawing/2014/main" id="{F3A43D77-79CF-B8FC-4A14-0DCDC783EB8B}"/>
              </a:ext>
            </a:extLst>
          </p:cNvPr>
          <p:cNvSpPr>
            <a:spLocks noGrp="1"/>
          </p:cNvSpPr>
          <p:nvPr>
            <p:ph type="subTitle" idx="1" hasCustomPrompt="1"/>
          </p:nvPr>
        </p:nvSpPr>
        <p:spPr>
          <a:xfrm>
            <a:off x="7339106" y="4359728"/>
            <a:ext cx="4643718" cy="783771"/>
          </a:xfrm>
        </p:spPr>
        <p:txBody>
          <a:bodyPr/>
          <a:lstStyle>
            <a:lvl1pPr marL="0" indent="0" algn="ctr">
              <a:buNone/>
              <a:defRPr sz="2400">
                <a:solidFill>
                  <a:srgbClr val="004B87"/>
                </a:solidFill>
                <a:latin typeface="HelveticaNeueLT Pro 55 Roman"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64022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descr="A blue and white screen&#10;&#10;AI-generated content may be incorrect.">
            <a:extLst>
              <a:ext uri="{FF2B5EF4-FFF2-40B4-BE49-F238E27FC236}">
                <a16:creationId xmlns:a16="http://schemas.microsoft.com/office/drawing/2014/main" id="{526136D4-0D99-A3CC-10E0-C23F18982E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874323-051A-E54C-1353-B1D00220079D}"/>
              </a:ext>
            </a:extLst>
          </p:cNvPr>
          <p:cNvSpPr>
            <a:spLocks noGrp="1"/>
          </p:cNvSpPr>
          <p:nvPr>
            <p:ph type="title" hasCustomPrompt="1"/>
          </p:nvPr>
        </p:nvSpPr>
        <p:spPr>
          <a:xfrm>
            <a:off x="838200" y="-89087"/>
            <a:ext cx="10515600" cy="838947"/>
          </a:xfrm>
        </p:spPr>
        <p:txBody>
          <a:bodyPr>
            <a:normAutofit/>
          </a:bodyPr>
          <a:lstStyle>
            <a:lvl1pPr>
              <a:defRPr sz="3200">
                <a:solidFill>
                  <a:schemeClr val="bg1"/>
                </a:solidFill>
                <a:latin typeface="HelveticaNeueLT Pro 65 Md" panose="020B0604020202020204" pitchFamily="34" charset="0"/>
              </a:defRPr>
            </a:lvl1pPr>
          </a:lstStyle>
          <a:p>
            <a:r>
              <a:rPr lang="en-US" dirty="0"/>
              <a:t>Title</a:t>
            </a:r>
          </a:p>
        </p:txBody>
      </p:sp>
      <p:sp>
        <p:nvSpPr>
          <p:cNvPr id="3" name="Content Placeholder 2">
            <a:extLst>
              <a:ext uri="{FF2B5EF4-FFF2-40B4-BE49-F238E27FC236}">
                <a16:creationId xmlns:a16="http://schemas.microsoft.com/office/drawing/2014/main" id="{055A20CF-5D5F-C7D1-E03F-25214AAFACF8}"/>
              </a:ext>
            </a:extLst>
          </p:cNvPr>
          <p:cNvSpPr>
            <a:spLocks noGrp="1"/>
          </p:cNvSpPr>
          <p:nvPr>
            <p:ph idx="1" hasCustomPrompt="1"/>
          </p:nvPr>
        </p:nvSpPr>
        <p:spPr>
          <a:xfrm>
            <a:off x="838200" y="950259"/>
            <a:ext cx="10515600" cy="5226703"/>
          </a:xfrm>
        </p:spPr>
        <p:txBody>
          <a:bodyPr/>
          <a:lstStyle>
            <a:lvl1pPr>
              <a:defRPr>
                <a:solidFill>
                  <a:srgbClr val="004B87"/>
                </a:solidFill>
                <a:latin typeface="HelveticaNeueLT Pro 55 Roman" panose="020B0604020202020204" pitchFamily="34" charset="0"/>
              </a:defRPr>
            </a:lvl1pPr>
          </a:lstStyle>
          <a:p>
            <a:pPr lvl="0"/>
            <a:r>
              <a:rPr lang="en-US" dirty="0"/>
              <a:t>Content</a:t>
            </a:r>
          </a:p>
        </p:txBody>
      </p:sp>
    </p:spTree>
    <p:extLst>
      <p:ext uri="{BB962C8B-B14F-4D97-AF65-F5344CB8AC3E}">
        <p14:creationId xmlns:p14="http://schemas.microsoft.com/office/powerpoint/2010/main" val="166046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pic>
        <p:nvPicPr>
          <p:cNvPr id="2" name="Picture 1" descr="A blue and white screen&#10;&#10;AI-generated content may be incorrect.">
            <a:extLst>
              <a:ext uri="{FF2B5EF4-FFF2-40B4-BE49-F238E27FC236}">
                <a16:creationId xmlns:a16="http://schemas.microsoft.com/office/drawing/2014/main" id="{25856A99-0005-7AF7-0BDF-E6F453BF4E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55A20CF-5D5F-C7D1-E03F-25214AAFACF8}"/>
              </a:ext>
            </a:extLst>
          </p:cNvPr>
          <p:cNvSpPr>
            <a:spLocks noGrp="1"/>
          </p:cNvSpPr>
          <p:nvPr>
            <p:ph idx="1" hasCustomPrompt="1"/>
          </p:nvPr>
        </p:nvSpPr>
        <p:spPr>
          <a:xfrm>
            <a:off x="838199" y="998071"/>
            <a:ext cx="5177589" cy="5178891"/>
          </a:xfrm>
        </p:spPr>
        <p:txBody>
          <a:bodyPr/>
          <a:lstStyle>
            <a:lvl1pPr>
              <a:defRPr>
                <a:solidFill>
                  <a:srgbClr val="004B87"/>
                </a:solidFill>
                <a:latin typeface="HelveticaNeueLT Pro 55 Roman" panose="020B0604020202020204" pitchFamily="34" charset="0"/>
              </a:defRPr>
            </a:lvl1pPr>
          </a:lstStyle>
          <a:p>
            <a:pPr lvl="0"/>
            <a:r>
              <a:rPr lang="en-US"/>
              <a:t>Content</a:t>
            </a:r>
          </a:p>
        </p:txBody>
      </p:sp>
      <p:sp>
        <p:nvSpPr>
          <p:cNvPr id="5" name="Content Placeholder 2">
            <a:extLst>
              <a:ext uri="{FF2B5EF4-FFF2-40B4-BE49-F238E27FC236}">
                <a16:creationId xmlns:a16="http://schemas.microsoft.com/office/drawing/2014/main" id="{66DE287F-FD69-EB37-9406-FFD839FB3CB1}"/>
              </a:ext>
            </a:extLst>
          </p:cNvPr>
          <p:cNvSpPr>
            <a:spLocks noGrp="1"/>
          </p:cNvSpPr>
          <p:nvPr>
            <p:ph idx="10" hasCustomPrompt="1"/>
          </p:nvPr>
        </p:nvSpPr>
        <p:spPr>
          <a:xfrm>
            <a:off x="6176214" y="998071"/>
            <a:ext cx="5177589" cy="5178891"/>
          </a:xfrm>
        </p:spPr>
        <p:txBody>
          <a:bodyPr/>
          <a:lstStyle>
            <a:lvl1pPr>
              <a:defRPr>
                <a:solidFill>
                  <a:srgbClr val="004B87"/>
                </a:solidFill>
                <a:latin typeface="HelveticaNeueLT Pro 55 Roman" panose="020B0604020202020204" pitchFamily="34" charset="0"/>
              </a:defRPr>
            </a:lvl1pPr>
          </a:lstStyle>
          <a:p>
            <a:pPr lvl="0"/>
            <a:r>
              <a:rPr lang="en-US"/>
              <a:t>Content</a:t>
            </a:r>
          </a:p>
        </p:txBody>
      </p:sp>
      <p:sp>
        <p:nvSpPr>
          <p:cNvPr id="6" name="Title 1">
            <a:extLst>
              <a:ext uri="{FF2B5EF4-FFF2-40B4-BE49-F238E27FC236}">
                <a16:creationId xmlns:a16="http://schemas.microsoft.com/office/drawing/2014/main" id="{F17C41FE-4C8A-AD47-3829-D8857DBFCD56}"/>
              </a:ext>
            </a:extLst>
          </p:cNvPr>
          <p:cNvSpPr>
            <a:spLocks noGrp="1"/>
          </p:cNvSpPr>
          <p:nvPr>
            <p:ph type="title" hasCustomPrompt="1"/>
          </p:nvPr>
        </p:nvSpPr>
        <p:spPr>
          <a:xfrm>
            <a:off x="838200" y="-89087"/>
            <a:ext cx="10515600" cy="838947"/>
          </a:xfrm>
        </p:spPr>
        <p:txBody>
          <a:bodyPr>
            <a:normAutofit/>
          </a:bodyPr>
          <a:lstStyle>
            <a:lvl1pPr>
              <a:defRPr sz="3200">
                <a:solidFill>
                  <a:schemeClr val="bg1"/>
                </a:solidFill>
                <a:latin typeface="HelveticaNeueLT Pro 65 Md" panose="020B0604020202020204" pitchFamily="34" charset="0"/>
              </a:defRPr>
            </a:lvl1pPr>
          </a:lstStyle>
          <a:p>
            <a:r>
              <a:rPr lang="en-US" dirty="0"/>
              <a:t>Title</a:t>
            </a:r>
          </a:p>
        </p:txBody>
      </p:sp>
    </p:spTree>
    <p:extLst>
      <p:ext uri="{BB962C8B-B14F-4D97-AF65-F5344CB8AC3E}">
        <p14:creationId xmlns:p14="http://schemas.microsoft.com/office/powerpoint/2010/main" val="2205083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8F829-637E-DBDE-1FB7-CBDDBAC5FC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AB771C-3F30-543E-74E5-8DB2AC96C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C8742-38EE-516B-8C7C-3FFEBB8C75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C94ABE-8428-494D-935C-2BBF84E6E166}" type="datetimeFigureOut">
              <a:rPr lang="en-US" smtClean="0"/>
              <a:t>5/1/2025</a:t>
            </a:fld>
            <a:endParaRPr lang="en-US"/>
          </a:p>
        </p:txBody>
      </p:sp>
      <p:sp>
        <p:nvSpPr>
          <p:cNvPr id="5" name="Footer Placeholder 4">
            <a:extLst>
              <a:ext uri="{FF2B5EF4-FFF2-40B4-BE49-F238E27FC236}">
                <a16:creationId xmlns:a16="http://schemas.microsoft.com/office/drawing/2014/main" id="{5E3AEE43-711F-AA56-EF0C-533598390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D1EA8EA-837F-4DC6-27A3-3A518DD5C9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A3895D-F3A9-457C-B9FC-B3115E256DDB}" type="slidenum">
              <a:rPr lang="en-US" smtClean="0"/>
              <a:t>‹#›</a:t>
            </a:fld>
            <a:endParaRPr lang="en-US"/>
          </a:p>
        </p:txBody>
      </p:sp>
    </p:spTree>
    <p:extLst>
      <p:ext uri="{BB962C8B-B14F-4D97-AF65-F5344CB8AC3E}">
        <p14:creationId xmlns:p14="http://schemas.microsoft.com/office/powerpoint/2010/main" val="3053995954"/>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50"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4.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9.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9.png"/><Relationship Id="rId7" Type="http://schemas.openxmlformats.org/officeDocument/2006/relationships/image" Target="../media/image11.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33.svg"/><Relationship Id="rId5" Type="http://schemas.openxmlformats.org/officeDocument/2006/relationships/image" Target="../media/image5.svg"/><Relationship Id="rId10" Type="http://schemas.openxmlformats.org/officeDocument/2006/relationships/image" Target="../media/image32.png"/><Relationship Id="rId4" Type="http://schemas.openxmlformats.org/officeDocument/2006/relationships/image" Target="../media/image4.png"/><Relationship Id="rId9" Type="http://schemas.openxmlformats.org/officeDocument/2006/relationships/image" Target="../media/image31.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4.png"/><Relationship Id="rId7" Type="http://schemas.openxmlformats.org/officeDocument/2006/relationships/image" Target="../media/image36.png"/><Relationship Id="rId12" Type="http://schemas.openxmlformats.org/officeDocument/2006/relationships/image" Target="../media/image31.sv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1.svg"/><Relationship Id="rId11" Type="http://schemas.openxmlformats.org/officeDocument/2006/relationships/image" Target="../media/image30.png"/><Relationship Id="rId5" Type="http://schemas.openxmlformats.org/officeDocument/2006/relationships/image" Target="../media/image10.png"/><Relationship Id="rId10" Type="http://schemas.openxmlformats.org/officeDocument/2006/relationships/image" Target="../media/image39.svg"/><Relationship Id="rId4" Type="http://schemas.openxmlformats.org/officeDocument/2006/relationships/image" Target="../media/image5.sv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png"/><Relationship Id="rId7"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5.sv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46.jpg"/><Relationship Id="rId4" Type="http://schemas.openxmlformats.org/officeDocument/2006/relationships/image" Target="../media/image5.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linicaltrials.gov/study/NCT03872921" TargetMode="External"/><Relationship Id="rId7" Type="http://schemas.openxmlformats.org/officeDocument/2006/relationships/image" Target="../media/image11.sv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5.sv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4.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slide" Target="slide5.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slide" Target="slide15.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hyperlink" Target="https://www.nejm.org/doi/10.1056/NEJMoa2312100?url_ver=Z39.88-2003&amp;rfr_id=ori:rid:crossref.org&amp;rfr_dat=cr_pub%20%200pubmed" TargetMode="External"/><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pubmed.ncbi.nlm.nih.gov/3790431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176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CF6C9-D050-6F4E-C5AD-A2A8F6FE886C}"/>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33EB0AB-9EAB-8798-FCCE-360FFEBD7375}"/>
              </a:ext>
            </a:extLst>
          </p:cNvPr>
          <p:cNvSpPr>
            <a:spLocks noGrp="1"/>
          </p:cNvSpPr>
          <p:nvPr>
            <p:ph idx="1"/>
          </p:nvPr>
        </p:nvSpPr>
        <p:spPr>
          <a:xfrm>
            <a:off x="485571" y="1295965"/>
            <a:ext cx="11179557" cy="1570606"/>
          </a:xfrm>
        </p:spPr>
        <p:txBody>
          <a:bodyPr>
            <a:noAutofit/>
          </a:bodyPr>
          <a:lstStyle/>
          <a:p>
            <a:pPr marL="0" marR="0"/>
            <a:r>
              <a:rPr lang="fr-CH" sz="1800" dirty="0">
                <a:latin typeface="Arial" panose="020B0604020202020204" pitchFamily="34" charset="0"/>
                <a:cs typeface="Arial" panose="020B0604020202020204" pitchFamily="34" charset="0"/>
              </a:rPr>
              <a:t>IgG4-RD </a:t>
            </a:r>
            <a:r>
              <a:rPr lang="fr-CH" sz="1800" dirty="0" err="1">
                <a:latin typeface="Arial" panose="020B0604020202020204" pitchFamily="34" charset="0"/>
                <a:cs typeface="Arial" panose="020B0604020202020204" pitchFamily="34" charset="0"/>
              </a:rPr>
              <a:t>is</a:t>
            </a:r>
            <a:r>
              <a:rPr lang="fr-CH" sz="1800" dirty="0">
                <a:latin typeface="Arial" panose="020B0604020202020204" pitchFamily="34" charset="0"/>
                <a:cs typeface="Arial" panose="020B0604020202020204" pitchFamily="34" charset="0"/>
              </a:rPr>
              <a:t> an immune-</a:t>
            </a:r>
            <a:r>
              <a:rPr lang="fr-CH" sz="1800" dirty="0" err="1">
                <a:latin typeface="Arial" panose="020B0604020202020204" pitchFamily="34" charset="0"/>
                <a:cs typeface="Arial" panose="020B0604020202020204" pitchFamily="34" charset="0"/>
              </a:rPr>
              <a:t>mediated</a:t>
            </a:r>
            <a:r>
              <a:rPr lang="fr-CH" sz="1800" dirty="0">
                <a:latin typeface="Arial" panose="020B0604020202020204" pitchFamily="34" charset="0"/>
                <a:cs typeface="Arial" panose="020B0604020202020204" pitchFamily="34" charset="0"/>
              </a:rPr>
              <a:t>, </a:t>
            </a:r>
            <a:r>
              <a:rPr lang="fr-CH" sz="1800" dirty="0" err="1">
                <a:latin typeface="Arial" panose="020B0604020202020204" pitchFamily="34" charset="0"/>
                <a:cs typeface="Arial" panose="020B0604020202020204" pitchFamily="34" charset="0"/>
              </a:rPr>
              <a:t>relapsing</a:t>
            </a:r>
            <a:r>
              <a:rPr lang="fr-CH" sz="1800" dirty="0">
                <a:latin typeface="Arial" panose="020B0604020202020204" pitchFamily="34" charset="0"/>
                <a:cs typeface="Arial" panose="020B0604020202020204" pitchFamily="34" charset="0"/>
              </a:rPr>
              <a:t>, </a:t>
            </a:r>
            <a:r>
              <a:rPr lang="fr-CH" sz="1800" dirty="0" err="1">
                <a:latin typeface="Arial" panose="020B0604020202020204" pitchFamily="34" charset="0"/>
                <a:cs typeface="Arial" panose="020B0604020202020204" pitchFamily="34" charset="0"/>
              </a:rPr>
              <a:t>fibroinflammatory</a:t>
            </a:r>
            <a:r>
              <a:rPr lang="fr-CH" sz="1800" dirty="0">
                <a:latin typeface="Arial" panose="020B0604020202020204" pitchFamily="34" charset="0"/>
                <a:cs typeface="Arial" panose="020B0604020202020204" pitchFamily="34" charset="0"/>
              </a:rPr>
              <a:t> </a:t>
            </a:r>
            <a:r>
              <a:rPr lang="fr-CH" sz="1800" dirty="0" err="1">
                <a:latin typeface="Arial" panose="020B0604020202020204" pitchFamily="34" charset="0"/>
                <a:cs typeface="Arial" panose="020B0604020202020204" pitchFamily="34" charset="0"/>
              </a:rPr>
              <a:t>disease</a:t>
            </a:r>
            <a:r>
              <a:rPr lang="fr-CH" sz="1800" dirty="0">
                <a:latin typeface="Arial" panose="020B0604020202020204" pitchFamily="34" charset="0"/>
                <a:cs typeface="Arial" panose="020B0604020202020204" pitchFamily="34" charset="0"/>
              </a:rPr>
              <a:t> </a:t>
            </a:r>
            <a:r>
              <a:rPr lang="fr-CH" sz="1800" dirty="0" err="1">
                <a:latin typeface="Arial" panose="020B0604020202020204" pitchFamily="34" charset="0"/>
                <a:cs typeface="Arial" panose="020B0604020202020204" pitchFamily="34" charset="0"/>
              </a:rPr>
              <a:t>that</a:t>
            </a:r>
            <a:r>
              <a:rPr lang="fr-CH" sz="1800" dirty="0">
                <a:latin typeface="Arial" panose="020B0604020202020204" pitchFamily="34" charset="0"/>
                <a:cs typeface="Arial" panose="020B0604020202020204" pitchFamily="34" charset="0"/>
              </a:rPr>
              <a:t> </a:t>
            </a:r>
            <a:r>
              <a:rPr lang="fr-CH" sz="1800" dirty="0" err="1">
                <a:latin typeface="Arial" panose="020B0604020202020204" pitchFamily="34" charset="0"/>
                <a:cs typeface="Arial" panose="020B0604020202020204" pitchFamily="34" charset="0"/>
              </a:rPr>
              <a:t>results</a:t>
            </a:r>
            <a:r>
              <a:rPr lang="fr-CH" sz="1800" dirty="0">
                <a:latin typeface="Arial" panose="020B0604020202020204" pitchFamily="34" charset="0"/>
                <a:cs typeface="Arial" panose="020B0604020202020204" pitchFamily="34" charset="0"/>
              </a:rPr>
              <a:t> in tissue damage and </a:t>
            </a:r>
            <a:r>
              <a:rPr lang="fr-CH" sz="1800" dirty="0" err="1">
                <a:latin typeface="Arial" panose="020B0604020202020204" pitchFamily="34" charset="0"/>
                <a:cs typeface="Arial" panose="020B0604020202020204" pitchFamily="34" charset="0"/>
              </a:rPr>
              <a:t>loss</a:t>
            </a:r>
            <a:r>
              <a:rPr lang="fr-CH" sz="1800" dirty="0">
                <a:latin typeface="Arial" panose="020B0604020202020204" pitchFamily="34" charset="0"/>
                <a:cs typeface="Arial" panose="020B0604020202020204" pitchFamily="34" charset="0"/>
              </a:rPr>
              <a:t> of </a:t>
            </a:r>
            <a:r>
              <a:rPr lang="fr-CH" sz="1800" dirty="0" err="1">
                <a:latin typeface="Arial" panose="020B0604020202020204" pitchFamily="34" charset="0"/>
                <a:cs typeface="Arial" panose="020B0604020202020204" pitchFamily="34" charset="0"/>
              </a:rPr>
              <a:t>organ</a:t>
            </a:r>
            <a:r>
              <a:rPr lang="fr-CH" sz="1800" dirty="0">
                <a:latin typeface="Arial" panose="020B0604020202020204" pitchFamily="34" charset="0"/>
                <a:cs typeface="Arial" panose="020B0604020202020204" pitchFamily="34" charset="0"/>
              </a:rPr>
              <a:t> </a:t>
            </a:r>
            <a:r>
              <a:rPr lang="fr-CH" sz="1800" dirty="0" err="1">
                <a:latin typeface="Arial" panose="020B0604020202020204" pitchFamily="34" charset="0"/>
                <a:cs typeface="Arial" panose="020B0604020202020204" pitchFamily="34" charset="0"/>
              </a:rPr>
              <a:t>function</a:t>
            </a:r>
            <a:r>
              <a:rPr lang="fr-CH" sz="1800" dirty="0">
                <a:latin typeface="Arial" panose="020B0604020202020204" pitchFamily="34" charset="0"/>
                <a:cs typeface="Arial" panose="020B0604020202020204" pitchFamily="34" charset="0"/>
              </a:rPr>
              <a:t>.</a:t>
            </a:r>
          </a:p>
          <a:p>
            <a:pPr>
              <a:buClr>
                <a:srgbClr val="004B87"/>
              </a:buClr>
              <a:defRPr/>
            </a:pPr>
            <a:r>
              <a:rPr lang="fr-CH" sz="1800" dirty="0" err="1">
                <a:effectLst/>
                <a:latin typeface="Arial" panose="020B0604020202020204" pitchFamily="34" charset="0"/>
                <a:cs typeface="Arial" panose="020B0604020202020204" pitchFamily="34" charset="0"/>
              </a:rPr>
              <a:t>Pancreatic</a:t>
            </a:r>
            <a:r>
              <a:rPr lang="fr-CH" sz="1800" dirty="0">
                <a:effectLst/>
                <a:latin typeface="Arial" panose="020B0604020202020204" pitchFamily="34" charset="0"/>
                <a:cs typeface="Arial" panose="020B0604020202020204" pitchFamily="34" charset="0"/>
              </a:rPr>
              <a:t> and </a:t>
            </a:r>
            <a:r>
              <a:rPr lang="fr-CH" sz="1800" dirty="0" err="1">
                <a:effectLst/>
                <a:latin typeface="Arial" panose="020B0604020202020204" pitchFamily="34" charset="0"/>
                <a:cs typeface="Arial" panose="020B0604020202020204" pitchFamily="34" charset="0"/>
              </a:rPr>
              <a:t>hepatobiliary</a:t>
            </a:r>
            <a:r>
              <a:rPr lang="fr-CH" sz="1800" dirty="0">
                <a:effectLst/>
                <a:latin typeface="Arial" panose="020B0604020202020204" pitchFamily="34" charset="0"/>
                <a:cs typeface="Arial" panose="020B0604020202020204" pitchFamily="34" charset="0"/>
              </a:rPr>
              <a:t> </a:t>
            </a:r>
            <a:r>
              <a:rPr lang="fr-CH" sz="1800" dirty="0" err="1">
                <a:effectLst/>
                <a:latin typeface="Arial" panose="020B0604020202020204" pitchFamily="34" charset="0"/>
                <a:cs typeface="Arial" panose="020B0604020202020204" pitchFamily="34" charset="0"/>
              </a:rPr>
              <a:t>disease</a:t>
            </a:r>
            <a:r>
              <a:rPr lang="fr-CH" sz="1800" dirty="0">
                <a:effectLst/>
                <a:latin typeface="Arial" panose="020B0604020202020204" pitchFamily="34" charset="0"/>
                <a:cs typeface="Arial" panose="020B0604020202020204" pitchFamily="34" charset="0"/>
              </a:rPr>
              <a:t> are </a:t>
            </a:r>
            <a:r>
              <a:rPr lang="fr-CH" sz="1800" dirty="0" err="1">
                <a:effectLst/>
                <a:latin typeface="Arial" panose="020B0604020202020204" pitchFamily="34" charset="0"/>
                <a:cs typeface="Arial" panose="020B0604020202020204" pitchFamily="34" charset="0"/>
              </a:rPr>
              <a:t>frequent</a:t>
            </a:r>
            <a:r>
              <a:rPr lang="fr-CH" sz="1800" dirty="0">
                <a:effectLst/>
                <a:latin typeface="Arial" panose="020B0604020202020204" pitchFamily="34" charset="0"/>
                <a:cs typeface="Arial" panose="020B0604020202020204" pitchFamily="34" charset="0"/>
              </a:rPr>
              <a:t> manifestations of IgG4-RD.</a:t>
            </a:r>
          </a:p>
          <a:p>
            <a:pPr>
              <a:buClr>
                <a:srgbClr val="004B87"/>
              </a:buClr>
              <a:defRPr/>
            </a:pPr>
            <a:r>
              <a:rPr lang="en-US" sz="1800" dirty="0">
                <a:latin typeface="Arial" panose="020B0604020202020204" pitchFamily="34" charset="0"/>
                <a:cs typeface="Arial" panose="020B0604020202020204" pitchFamily="34" charset="0"/>
              </a:rPr>
              <a:t>INEB is an anti-CD19 antibody that results in rapid and durable B cell depletion.</a:t>
            </a:r>
          </a:p>
        </p:txBody>
      </p:sp>
      <p:sp>
        <p:nvSpPr>
          <p:cNvPr id="6" name="Rectangle: Rounded Corners 5">
            <a:extLst>
              <a:ext uri="{FF2B5EF4-FFF2-40B4-BE49-F238E27FC236}">
                <a16:creationId xmlns:a16="http://schemas.microsoft.com/office/drawing/2014/main" id="{B2502277-2DF4-8D19-5B60-D46A58DDB82C}"/>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Background &amp; Aims</a:t>
            </a:r>
            <a:endParaRPr lang="en-US" b="1" i="0" dirty="0">
              <a:solidFill>
                <a:schemeClr val="bg1"/>
              </a:solidFill>
              <a:effectLst/>
            </a:endParaRPr>
          </a:p>
        </p:txBody>
      </p:sp>
      <p:sp>
        <p:nvSpPr>
          <p:cNvPr id="12" name="Rectangle: Rounded Corners 11">
            <a:extLst>
              <a:ext uri="{FF2B5EF4-FFF2-40B4-BE49-F238E27FC236}">
                <a16:creationId xmlns:a16="http://schemas.microsoft.com/office/drawing/2014/main" id="{89E328FA-583C-B862-373D-F8E67C5FECFD}"/>
              </a:ext>
            </a:extLst>
          </p:cNvPr>
          <p:cNvSpPr/>
          <p:nvPr/>
        </p:nvSpPr>
        <p:spPr>
          <a:xfrm>
            <a:off x="331470" y="846658"/>
            <a:ext cx="11513412" cy="2849042"/>
          </a:xfrm>
          <a:prstGeom prst="roundRect">
            <a:avLst>
              <a:gd name="adj" fmla="val 3254"/>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pic>
        <p:nvPicPr>
          <p:cNvPr id="13" name="Graphic 12" descr="Home with solid fill">
            <a:extLst>
              <a:ext uri="{FF2B5EF4-FFF2-40B4-BE49-F238E27FC236}">
                <a16:creationId xmlns:a16="http://schemas.microsoft.com/office/drawing/2014/main" id="{340D5302-9EDB-53AC-0597-9E432D64B8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65129" y="87085"/>
            <a:ext cx="374469" cy="374469"/>
          </a:xfrm>
          <a:prstGeom prst="rect">
            <a:avLst/>
          </a:prstGeom>
        </p:spPr>
      </p:pic>
      <p:sp>
        <p:nvSpPr>
          <p:cNvPr id="11" name="Title 1">
            <a:extLst>
              <a:ext uri="{FF2B5EF4-FFF2-40B4-BE49-F238E27FC236}">
                <a16:creationId xmlns:a16="http://schemas.microsoft.com/office/drawing/2014/main" id="{CF6EB07F-BC1E-BBAB-BB10-818216DA9417}"/>
              </a:ext>
            </a:extLst>
          </p:cNvPr>
          <p:cNvSpPr>
            <a:spLocks noGrp="1"/>
          </p:cNvSpPr>
          <p:nvPr>
            <p:ph type="title"/>
          </p:nvPr>
        </p:nvSpPr>
        <p:spPr>
          <a:xfrm>
            <a:off x="838200" y="-89087"/>
            <a:ext cx="10515600" cy="838947"/>
          </a:xfrm>
        </p:spPr>
        <p:txBody>
          <a:bodyPr>
            <a:normAutofit/>
          </a:bodyPr>
          <a:lstStyle/>
          <a:p>
            <a:r>
              <a:rPr lang="en-US" sz="1800" b="1" kern="0" dirty="0">
                <a:effectLst/>
                <a:latin typeface="Arial" panose="020B0604020202020204" pitchFamily="34" charset="0"/>
                <a:ea typeface="Times New Roman" panose="02020603050405020304" pitchFamily="18" charset="0"/>
              </a:rPr>
              <a:t>GS-002 </a:t>
            </a:r>
            <a:r>
              <a:rPr lang="en-US" sz="1800" dirty="0">
                <a:effectLst/>
                <a:latin typeface="Arial" panose="020B0604020202020204" pitchFamily="34" charset="0"/>
                <a:ea typeface="Times New Roman" panose="02020603050405020304" pitchFamily="18" charset="0"/>
              </a:rPr>
              <a:t>Safety and efficacy of </a:t>
            </a:r>
            <a:r>
              <a:rPr lang="en-US" sz="1800" dirty="0" err="1">
                <a:effectLst/>
                <a:latin typeface="Arial" panose="020B0604020202020204" pitchFamily="34" charset="0"/>
                <a:ea typeface="Times New Roman" panose="02020603050405020304" pitchFamily="18" charset="0"/>
              </a:rPr>
              <a:t>inebilizumab</a:t>
            </a:r>
            <a:r>
              <a:rPr lang="en-US" sz="1800" dirty="0">
                <a:effectLst/>
                <a:latin typeface="Arial" panose="020B0604020202020204" pitchFamily="34" charset="0"/>
                <a:ea typeface="Times New Roman" panose="02020603050405020304" pitchFamily="18" charset="0"/>
              </a:rPr>
              <a:t> in IgG4 related disease in participants with pancreatic, biliary, and hepatic involvement: results from the phase 3 MITIGATE trial</a:t>
            </a:r>
            <a:endParaRPr lang="en-US" dirty="0"/>
          </a:p>
        </p:txBody>
      </p:sp>
      <p:sp>
        <p:nvSpPr>
          <p:cNvPr id="18" name="TextBox 17">
            <a:extLst>
              <a:ext uri="{FF2B5EF4-FFF2-40B4-BE49-F238E27FC236}">
                <a16:creationId xmlns:a16="http://schemas.microsoft.com/office/drawing/2014/main" id="{8C76042F-0FA5-C4E1-AD47-CCF5D5FC15C5}"/>
              </a:ext>
            </a:extLst>
          </p:cNvPr>
          <p:cNvSpPr txBox="1"/>
          <p:nvPr/>
        </p:nvSpPr>
        <p:spPr>
          <a:xfrm>
            <a:off x="435224" y="2577214"/>
            <a:ext cx="11229904" cy="646331"/>
          </a:xfrm>
          <a:prstGeom prst="rect">
            <a:avLst/>
          </a:prstGeom>
          <a:noFill/>
        </p:spPr>
        <p:txBody>
          <a:bodyPr wrap="square">
            <a:spAutoFit/>
          </a:bodyPr>
          <a:lstStyle/>
          <a:p>
            <a:r>
              <a:rPr lang="en-US" b="1" dirty="0">
                <a:solidFill>
                  <a:srgbClr val="FF6720"/>
                </a:solidFill>
                <a:latin typeface="Arial" panose="020B0604020202020204" pitchFamily="34" charset="0"/>
                <a:cs typeface="Arial" panose="020B0604020202020204" pitchFamily="34" charset="0"/>
              </a:rPr>
              <a:t>Aim: </a:t>
            </a:r>
            <a:r>
              <a:rPr lang="en-US" b="1" dirty="0">
                <a:latin typeface="Arial" panose="020B0604020202020204" pitchFamily="34" charset="0"/>
                <a:cs typeface="Arial" panose="020B0604020202020204" pitchFamily="34" charset="0"/>
              </a:rPr>
              <a:t>MITIGATE</a:t>
            </a:r>
            <a:r>
              <a:rPr lang="en-US" dirty="0">
                <a:latin typeface="Arial" panose="020B0604020202020204" pitchFamily="34" charset="0"/>
                <a:cs typeface="Arial" panose="020B0604020202020204" pitchFamily="34" charset="0"/>
              </a:rPr>
              <a:t> is an international, </a:t>
            </a:r>
            <a:r>
              <a:rPr lang="en-US" dirty="0" err="1">
                <a:latin typeface="Arial" panose="020B0604020202020204" pitchFamily="34" charset="0"/>
                <a:cs typeface="Arial" panose="020B0604020202020204" pitchFamily="34" charset="0"/>
              </a:rPr>
              <a:t>randomised</a:t>
            </a:r>
            <a:r>
              <a:rPr lang="en-US" dirty="0">
                <a:latin typeface="Arial" panose="020B0604020202020204" pitchFamily="34" charset="0"/>
                <a:cs typeface="Arial" panose="020B0604020202020204" pitchFamily="34" charset="0"/>
              </a:rPr>
              <a:t>, blinded, placebo-controlled Phase 3 trial evaluating the safety and efficacy of INEB as treatment for IgG4-RD.</a:t>
            </a:r>
          </a:p>
        </p:txBody>
      </p:sp>
      <p:grpSp>
        <p:nvGrpSpPr>
          <p:cNvPr id="83" name="Group 82">
            <a:extLst>
              <a:ext uri="{FF2B5EF4-FFF2-40B4-BE49-F238E27FC236}">
                <a16:creationId xmlns:a16="http://schemas.microsoft.com/office/drawing/2014/main" id="{41C02EB8-9F6B-9C1D-9A27-2F8B753D21B8}"/>
              </a:ext>
            </a:extLst>
          </p:cNvPr>
          <p:cNvGrpSpPr/>
          <p:nvPr/>
        </p:nvGrpSpPr>
        <p:grpSpPr>
          <a:xfrm>
            <a:off x="485570" y="4554594"/>
            <a:ext cx="3531057" cy="1364496"/>
            <a:chOff x="6831225" y="1451248"/>
            <a:chExt cx="3582797" cy="1364496"/>
          </a:xfrm>
        </p:grpSpPr>
        <p:grpSp>
          <p:nvGrpSpPr>
            <p:cNvPr id="84" name="Group 83">
              <a:extLst>
                <a:ext uri="{FF2B5EF4-FFF2-40B4-BE49-F238E27FC236}">
                  <a16:creationId xmlns:a16="http://schemas.microsoft.com/office/drawing/2014/main" id="{71BB2449-0C99-373B-294D-965A5D8A0D6D}"/>
                </a:ext>
              </a:extLst>
            </p:cNvPr>
            <p:cNvGrpSpPr/>
            <p:nvPr/>
          </p:nvGrpSpPr>
          <p:grpSpPr>
            <a:xfrm>
              <a:off x="6831225" y="1451248"/>
              <a:ext cx="1380282" cy="1240192"/>
              <a:chOff x="6831225" y="1451248"/>
              <a:chExt cx="1380282" cy="1240192"/>
            </a:xfrm>
          </p:grpSpPr>
          <p:sp>
            <p:nvSpPr>
              <p:cNvPr id="88" name="Rectangle: Rounded Corners 87">
                <a:extLst>
                  <a:ext uri="{FF2B5EF4-FFF2-40B4-BE49-F238E27FC236}">
                    <a16:creationId xmlns:a16="http://schemas.microsoft.com/office/drawing/2014/main" id="{DE02DDBB-012F-F793-42CD-F494525C33CB}"/>
                  </a:ext>
                </a:extLst>
              </p:cNvPr>
              <p:cNvSpPr/>
              <p:nvPr/>
            </p:nvSpPr>
            <p:spPr>
              <a:xfrm>
                <a:off x="6853132" y="1451248"/>
                <a:ext cx="1358375" cy="1240192"/>
              </a:xfrm>
              <a:prstGeom prst="roundRect">
                <a:avLst>
                  <a:gd name="adj" fmla="val 3384"/>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grpSp>
            <p:nvGrpSpPr>
              <p:cNvPr id="89" name="Group 88">
                <a:extLst>
                  <a:ext uri="{FF2B5EF4-FFF2-40B4-BE49-F238E27FC236}">
                    <a16:creationId xmlns:a16="http://schemas.microsoft.com/office/drawing/2014/main" id="{0AF16068-C3F1-291E-09D3-F3F7DC526CE7}"/>
                  </a:ext>
                </a:extLst>
              </p:cNvPr>
              <p:cNvGrpSpPr/>
              <p:nvPr/>
            </p:nvGrpSpPr>
            <p:grpSpPr>
              <a:xfrm>
                <a:off x="6831225" y="1572687"/>
                <a:ext cx="1358374" cy="1118753"/>
                <a:chOff x="6831225" y="1788739"/>
                <a:chExt cx="1358374" cy="1118753"/>
              </a:xfrm>
            </p:grpSpPr>
            <p:sp>
              <p:nvSpPr>
                <p:cNvPr id="90" name="Content Placeholder 2">
                  <a:extLst>
                    <a:ext uri="{FF2B5EF4-FFF2-40B4-BE49-F238E27FC236}">
                      <a16:creationId xmlns:a16="http://schemas.microsoft.com/office/drawing/2014/main" id="{9E1B6C4A-4DD8-E690-B1C8-495D6A661F53}"/>
                    </a:ext>
                  </a:extLst>
                </p:cNvPr>
                <p:cNvSpPr txBox="1">
                  <a:spLocks/>
                </p:cNvSpPr>
                <p:nvPr/>
              </p:nvSpPr>
              <p:spPr>
                <a:xfrm>
                  <a:off x="6831225" y="2412145"/>
                  <a:ext cx="1358374" cy="4953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dirty="0">
                      <a:latin typeface="Arial" panose="020B0604020202020204" pitchFamily="34" charset="0"/>
                      <a:cs typeface="Arial" panose="020B0604020202020204" pitchFamily="34" charset="0"/>
                    </a:rPr>
                    <a:t>135 participants</a:t>
                  </a:r>
                </a:p>
              </p:txBody>
            </p:sp>
            <p:pic>
              <p:nvPicPr>
                <p:cNvPr id="91" name="Graphic 90" descr="Group of men with solid fill">
                  <a:extLst>
                    <a:ext uri="{FF2B5EF4-FFF2-40B4-BE49-F238E27FC236}">
                      <a16:creationId xmlns:a16="http://schemas.microsoft.com/office/drawing/2014/main" id="{C0DB5C30-6FEC-3433-55B2-5132439C58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39311" y="1788739"/>
                  <a:ext cx="642441" cy="642441"/>
                </a:xfrm>
                <a:prstGeom prst="rect">
                  <a:avLst/>
                </a:prstGeom>
              </p:spPr>
            </p:pic>
          </p:grpSp>
        </p:grpSp>
        <p:grpSp>
          <p:nvGrpSpPr>
            <p:cNvPr id="85" name="Group 84">
              <a:extLst>
                <a:ext uri="{FF2B5EF4-FFF2-40B4-BE49-F238E27FC236}">
                  <a16:creationId xmlns:a16="http://schemas.microsoft.com/office/drawing/2014/main" id="{D567D57A-E841-9FB4-DBC0-A883C2210076}"/>
                </a:ext>
              </a:extLst>
            </p:cNvPr>
            <p:cNvGrpSpPr/>
            <p:nvPr/>
          </p:nvGrpSpPr>
          <p:grpSpPr>
            <a:xfrm>
              <a:off x="8160566" y="1451249"/>
              <a:ext cx="2253456" cy="1364495"/>
              <a:chOff x="8160566" y="1451249"/>
              <a:chExt cx="2253456" cy="1364495"/>
            </a:xfrm>
          </p:grpSpPr>
          <p:sp>
            <p:nvSpPr>
              <p:cNvPr id="86" name="Rectangle: Rounded Corners 85">
                <a:extLst>
                  <a:ext uri="{FF2B5EF4-FFF2-40B4-BE49-F238E27FC236}">
                    <a16:creationId xmlns:a16="http://schemas.microsoft.com/office/drawing/2014/main" id="{085805A3-2741-E2F5-D418-3AAB28F2ACA9}"/>
                  </a:ext>
                </a:extLst>
              </p:cNvPr>
              <p:cNvSpPr/>
              <p:nvPr/>
            </p:nvSpPr>
            <p:spPr>
              <a:xfrm>
                <a:off x="8160566" y="1451249"/>
                <a:ext cx="2033595" cy="1240192"/>
              </a:xfrm>
              <a:prstGeom prst="roundRect">
                <a:avLst>
                  <a:gd name="adj" fmla="val 5108"/>
                </a:avLst>
              </a:prstGeom>
              <a:solidFill>
                <a:srgbClr val="FDDDCE">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sp>
            <p:nvSpPr>
              <p:cNvPr id="87" name="Content Placeholder 2">
                <a:extLst>
                  <a:ext uri="{FF2B5EF4-FFF2-40B4-BE49-F238E27FC236}">
                    <a16:creationId xmlns:a16="http://schemas.microsoft.com/office/drawing/2014/main" id="{0C226825-E439-56F1-5EB3-53037FD49C64}"/>
                  </a:ext>
                </a:extLst>
              </p:cNvPr>
              <p:cNvSpPr txBox="1">
                <a:spLocks/>
              </p:cNvSpPr>
              <p:nvPr/>
            </p:nvSpPr>
            <p:spPr>
              <a:xfrm>
                <a:off x="8208711" y="1665893"/>
                <a:ext cx="2205311" cy="11498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004B87"/>
                  </a:buClr>
                  <a:buNone/>
                  <a:defRPr/>
                </a:pPr>
                <a:r>
                  <a:rPr lang="fr-CH" sz="1200" b="1" dirty="0">
                    <a:latin typeface="Arial" panose="020B0604020202020204" pitchFamily="34" charset="0"/>
                    <a:cs typeface="Arial" panose="020B0604020202020204" pitchFamily="34" charset="0"/>
                  </a:rPr>
                  <a:t>Baseline </a:t>
                </a:r>
                <a:r>
                  <a:rPr lang="fr-CH" sz="1200" b="1" dirty="0" err="1">
                    <a:latin typeface="Arial" panose="020B0604020202020204" pitchFamily="34" charset="0"/>
                    <a:cs typeface="Arial" panose="020B0604020202020204" pitchFamily="34" charset="0"/>
                  </a:rPr>
                  <a:t>disease</a:t>
                </a:r>
                <a:r>
                  <a:rPr lang="fr-CH" sz="1200" b="1" dirty="0">
                    <a:latin typeface="Arial" panose="020B0604020202020204" pitchFamily="34" charset="0"/>
                    <a:cs typeface="Arial" panose="020B0604020202020204" pitchFamily="34" charset="0"/>
                  </a:rPr>
                  <a:t> </a:t>
                </a:r>
                <a:r>
                  <a:rPr lang="fr-CH" sz="1200" b="1" dirty="0" err="1">
                    <a:latin typeface="Arial" panose="020B0604020202020204" pitchFamily="34" charset="0"/>
                    <a:cs typeface="Arial" panose="020B0604020202020204" pitchFamily="34" charset="0"/>
                  </a:rPr>
                  <a:t>activity</a:t>
                </a:r>
                <a:endParaRPr lang="fr-CH" sz="1200" b="1" dirty="0">
                  <a:latin typeface="Arial" panose="020B0604020202020204" pitchFamily="34" charset="0"/>
                  <a:cs typeface="Arial" panose="020B0604020202020204" pitchFamily="34" charset="0"/>
                </a:endParaRPr>
              </a:p>
              <a:p>
                <a:pPr>
                  <a:lnSpc>
                    <a:spcPct val="100000"/>
                  </a:lnSpc>
                  <a:spcBef>
                    <a:spcPts val="0"/>
                  </a:spcBef>
                  <a:buClr>
                    <a:srgbClr val="004B87"/>
                  </a:buClr>
                  <a:defRPr/>
                </a:pPr>
                <a:r>
                  <a:rPr lang="fr-CH" sz="1200" dirty="0" err="1">
                    <a:latin typeface="Arial" panose="020B0604020202020204" pitchFamily="34" charset="0"/>
                    <a:cs typeface="Arial" panose="020B0604020202020204" pitchFamily="34" charset="0"/>
                  </a:rPr>
                  <a:t>Pancreas</a:t>
                </a:r>
                <a:r>
                  <a:rPr lang="fr-CH" sz="1200" dirty="0">
                    <a:latin typeface="Arial" panose="020B0604020202020204" pitchFamily="34" charset="0"/>
                    <a:cs typeface="Arial" panose="020B0604020202020204" pitchFamily="34" charset="0"/>
                  </a:rPr>
                  <a:t> 40%</a:t>
                </a:r>
              </a:p>
              <a:p>
                <a:pPr>
                  <a:lnSpc>
                    <a:spcPct val="100000"/>
                  </a:lnSpc>
                  <a:spcBef>
                    <a:spcPts val="0"/>
                  </a:spcBef>
                  <a:buClr>
                    <a:srgbClr val="004B87"/>
                  </a:buClr>
                  <a:defRPr/>
                </a:pPr>
                <a:r>
                  <a:rPr lang="fr-CH" sz="1200" dirty="0">
                    <a:latin typeface="Arial" panose="020B0604020202020204" pitchFamily="34" charset="0"/>
                    <a:cs typeface="Arial" panose="020B0604020202020204" pitchFamily="34" charset="0"/>
                  </a:rPr>
                  <a:t>Bile </a:t>
                </a:r>
                <a:r>
                  <a:rPr lang="fr-CH" sz="1200" dirty="0" err="1">
                    <a:latin typeface="Arial" panose="020B0604020202020204" pitchFamily="34" charset="0"/>
                    <a:cs typeface="Arial" panose="020B0604020202020204" pitchFamily="34" charset="0"/>
                  </a:rPr>
                  <a:t>Ducts</a:t>
                </a:r>
                <a:r>
                  <a:rPr lang="fr-CH" sz="1200" dirty="0">
                    <a:latin typeface="Arial" panose="020B0604020202020204" pitchFamily="34" charset="0"/>
                    <a:cs typeface="Arial" panose="020B0604020202020204" pitchFamily="34" charset="0"/>
                  </a:rPr>
                  <a:t> 19%</a:t>
                </a:r>
              </a:p>
              <a:p>
                <a:pPr>
                  <a:lnSpc>
                    <a:spcPct val="100000"/>
                  </a:lnSpc>
                  <a:spcBef>
                    <a:spcPts val="0"/>
                  </a:spcBef>
                  <a:buClr>
                    <a:srgbClr val="004B87"/>
                  </a:buClr>
                  <a:defRPr/>
                </a:pPr>
                <a:r>
                  <a:rPr lang="fr-CH" sz="1200" dirty="0" err="1">
                    <a:latin typeface="Arial" panose="020B0604020202020204" pitchFamily="34" charset="0"/>
                    <a:cs typeface="Arial" panose="020B0604020202020204" pitchFamily="34" charset="0"/>
                  </a:rPr>
                  <a:t>Liver</a:t>
                </a:r>
                <a:r>
                  <a:rPr lang="fr-CH" sz="1200" dirty="0">
                    <a:latin typeface="Arial" panose="020B0604020202020204" pitchFamily="34" charset="0"/>
                    <a:cs typeface="Arial" panose="020B0604020202020204" pitchFamily="34" charset="0"/>
                  </a:rPr>
                  <a:t> 3%</a:t>
                </a:r>
              </a:p>
            </p:txBody>
          </p:sp>
        </p:grpSp>
      </p:grpSp>
      <p:sp>
        <p:nvSpPr>
          <p:cNvPr id="92" name="Rectangle: Rounded Corners 91">
            <a:extLst>
              <a:ext uri="{FF2B5EF4-FFF2-40B4-BE49-F238E27FC236}">
                <a16:creationId xmlns:a16="http://schemas.microsoft.com/office/drawing/2014/main" id="{9676F3CB-E9B5-68E0-81F5-61DB7B0C261A}"/>
              </a:ext>
            </a:extLst>
          </p:cNvPr>
          <p:cNvSpPr/>
          <p:nvPr/>
        </p:nvSpPr>
        <p:spPr>
          <a:xfrm>
            <a:off x="331469" y="3857663"/>
            <a:ext cx="11513411" cy="2447887"/>
          </a:xfrm>
          <a:prstGeom prst="roundRect">
            <a:avLst>
              <a:gd name="adj" fmla="val 4230"/>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93" name="Rectangle: Rounded Corners 92">
            <a:extLst>
              <a:ext uri="{FF2B5EF4-FFF2-40B4-BE49-F238E27FC236}">
                <a16:creationId xmlns:a16="http://schemas.microsoft.com/office/drawing/2014/main" id="{5517C592-D759-C522-5181-465F15875371}"/>
              </a:ext>
            </a:extLst>
          </p:cNvPr>
          <p:cNvSpPr/>
          <p:nvPr/>
        </p:nvSpPr>
        <p:spPr>
          <a:xfrm>
            <a:off x="515506" y="4026618"/>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Methods</a:t>
            </a:r>
            <a:endParaRPr lang="en-US" b="1" i="0" dirty="0">
              <a:solidFill>
                <a:schemeClr val="bg1"/>
              </a:solidFill>
              <a:effectLst/>
            </a:endParaRPr>
          </a:p>
        </p:txBody>
      </p:sp>
      <p:grpSp>
        <p:nvGrpSpPr>
          <p:cNvPr id="94" name="Group 93">
            <a:extLst>
              <a:ext uri="{FF2B5EF4-FFF2-40B4-BE49-F238E27FC236}">
                <a16:creationId xmlns:a16="http://schemas.microsoft.com/office/drawing/2014/main" id="{293C1BD9-B547-E2AC-185A-E68E73E071A5}"/>
              </a:ext>
            </a:extLst>
          </p:cNvPr>
          <p:cNvGrpSpPr/>
          <p:nvPr/>
        </p:nvGrpSpPr>
        <p:grpSpPr>
          <a:xfrm>
            <a:off x="3799943" y="4554594"/>
            <a:ext cx="2168409" cy="1106742"/>
            <a:chOff x="2596366" y="4415947"/>
            <a:chExt cx="2168409" cy="1106742"/>
          </a:xfrm>
        </p:grpSpPr>
        <p:grpSp>
          <p:nvGrpSpPr>
            <p:cNvPr id="95" name="Group 94">
              <a:extLst>
                <a:ext uri="{FF2B5EF4-FFF2-40B4-BE49-F238E27FC236}">
                  <a16:creationId xmlns:a16="http://schemas.microsoft.com/office/drawing/2014/main" id="{524C1BD0-1E6C-DD9A-1D94-730938C750E2}"/>
                </a:ext>
              </a:extLst>
            </p:cNvPr>
            <p:cNvGrpSpPr/>
            <p:nvPr/>
          </p:nvGrpSpPr>
          <p:grpSpPr>
            <a:xfrm>
              <a:off x="2596366" y="4682006"/>
              <a:ext cx="1686457" cy="571597"/>
              <a:chOff x="2596366" y="4682006"/>
              <a:chExt cx="1686457" cy="571597"/>
            </a:xfrm>
          </p:grpSpPr>
          <p:cxnSp>
            <p:nvCxnSpPr>
              <p:cNvPr id="108" name="Straight Arrow Connector 107">
                <a:extLst>
                  <a:ext uri="{FF2B5EF4-FFF2-40B4-BE49-F238E27FC236}">
                    <a16:creationId xmlns:a16="http://schemas.microsoft.com/office/drawing/2014/main" id="{306F8621-5D29-E8B1-E34B-69C846540C44}"/>
                  </a:ext>
                </a:extLst>
              </p:cNvPr>
              <p:cNvCxnSpPr>
                <a:cxnSpLocks/>
              </p:cNvCxnSpPr>
              <p:nvPr/>
            </p:nvCxnSpPr>
            <p:spPr>
              <a:xfrm>
                <a:off x="2596366" y="4970155"/>
                <a:ext cx="1686457" cy="0"/>
              </a:xfrm>
              <a:prstGeom prst="straightConnector1">
                <a:avLst/>
              </a:prstGeom>
              <a:ln w="47625" cap="flat">
                <a:solidFill>
                  <a:srgbClr val="FF6720"/>
                </a:solidFill>
                <a:tailEnd type="none"/>
              </a:ln>
            </p:spPr>
            <p:style>
              <a:lnRef idx="2">
                <a:schemeClr val="accent1"/>
              </a:lnRef>
              <a:fillRef idx="0">
                <a:schemeClr val="accent1"/>
              </a:fillRef>
              <a:effectRef idx="1">
                <a:schemeClr val="accent1"/>
              </a:effectRef>
              <a:fontRef idx="minor">
                <a:schemeClr val="tx1"/>
              </a:fontRef>
            </p:style>
          </p:cxnSp>
          <p:grpSp>
            <p:nvGrpSpPr>
              <p:cNvPr id="109" name="Group 108">
                <a:extLst>
                  <a:ext uri="{FF2B5EF4-FFF2-40B4-BE49-F238E27FC236}">
                    <a16:creationId xmlns:a16="http://schemas.microsoft.com/office/drawing/2014/main" id="{9AD7C83B-7FED-843A-6F25-B422B8337D2F}"/>
                  </a:ext>
                </a:extLst>
              </p:cNvPr>
              <p:cNvGrpSpPr/>
              <p:nvPr/>
            </p:nvGrpSpPr>
            <p:grpSpPr>
              <a:xfrm>
                <a:off x="2730448" y="4682006"/>
                <a:ext cx="1348854" cy="571597"/>
                <a:chOff x="2480082" y="4750009"/>
                <a:chExt cx="1348854" cy="571597"/>
              </a:xfrm>
            </p:grpSpPr>
            <p:sp>
              <p:nvSpPr>
                <p:cNvPr id="111" name="Rectangle: Rounded Corners 110">
                  <a:extLst>
                    <a:ext uri="{FF2B5EF4-FFF2-40B4-BE49-F238E27FC236}">
                      <a16:creationId xmlns:a16="http://schemas.microsoft.com/office/drawing/2014/main" id="{6442CD27-7F5F-AED9-F6AD-11C86908A791}"/>
                    </a:ext>
                  </a:extLst>
                </p:cNvPr>
                <p:cNvSpPr/>
                <p:nvPr/>
              </p:nvSpPr>
              <p:spPr>
                <a:xfrm>
                  <a:off x="2529806" y="4750009"/>
                  <a:ext cx="1249407" cy="571597"/>
                </a:xfrm>
                <a:prstGeom prst="roundRect">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sp>
              <p:nvSpPr>
                <p:cNvPr id="113" name="Content Placeholder 2">
                  <a:extLst>
                    <a:ext uri="{FF2B5EF4-FFF2-40B4-BE49-F238E27FC236}">
                      <a16:creationId xmlns:a16="http://schemas.microsoft.com/office/drawing/2014/main" id="{2DF011EB-84D2-E83B-8019-2EC2B344B13B}"/>
                    </a:ext>
                  </a:extLst>
                </p:cNvPr>
                <p:cNvSpPr txBox="1">
                  <a:spLocks/>
                </p:cNvSpPr>
                <p:nvPr/>
              </p:nvSpPr>
              <p:spPr>
                <a:xfrm>
                  <a:off x="2480082" y="4823176"/>
                  <a:ext cx="1348854" cy="4252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dirty="0" err="1">
                      <a:latin typeface="Arial" panose="020B0604020202020204" pitchFamily="34" charset="0"/>
                      <a:cs typeface="Arial" panose="020B0604020202020204" pitchFamily="34" charset="0"/>
                    </a:rPr>
                    <a:t>Randomised</a:t>
                  </a:r>
                  <a:endParaRPr lang="fr-CH" sz="1400" dirty="0">
                    <a:latin typeface="Arial" panose="020B0604020202020204" pitchFamily="34" charset="0"/>
                    <a:cs typeface="Arial" panose="020B0604020202020204" pitchFamily="34" charset="0"/>
                  </a:endParaRPr>
                </a:p>
                <a:p>
                  <a:pPr marL="0" indent="0" algn="ctr">
                    <a:spcBef>
                      <a:spcPts val="0"/>
                    </a:spcBef>
                    <a:buClr>
                      <a:srgbClr val="004B87"/>
                    </a:buClr>
                    <a:buFont typeface="Arial" panose="020B0604020202020204" pitchFamily="34" charset="0"/>
                    <a:buNone/>
                    <a:defRPr/>
                  </a:pPr>
                  <a:r>
                    <a:rPr lang="fr-CH" sz="1400" dirty="0">
                      <a:latin typeface="Arial" panose="020B0604020202020204" pitchFamily="34" charset="0"/>
                      <a:cs typeface="Arial" panose="020B0604020202020204" pitchFamily="34" charset="0"/>
                    </a:rPr>
                    <a:t>1:1</a:t>
                  </a:r>
                </a:p>
              </p:txBody>
            </p:sp>
          </p:grpSp>
        </p:grpSp>
        <p:cxnSp>
          <p:nvCxnSpPr>
            <p:cNvPr id="96" name="Connector: Elbow 95">
              <a:extLst>
                <a:ext uri="{FF2B5EF4-FFF2-40B4-BE49-F238E27FC236}">
                  <a16:creationId xmlns:a16="http://schemas.microsoft.com/office/drawing/2014/main" id="{C387BE84-A6DE-DB79-4019-B0A58641D7F6}"/>
                </a:ext>
              </a:extLst>
            </p:cNvPr>
            <p:cNvCxnSpPr/>
            <p:nvPr/>
          </p:nvCxnSpPr>
          <p:spPr>
            <a:xfrm flipV="1">
              <a:off x="4131914" y="4415947"/>
              <a:ext cx="632861" cy="551858"/>
            </a:xfrm>
            <a:prstGeom prst="bentConnector3">
              <a:avLst/>
            </a:prstGeom>
            <a:ln w="47625">
              <a:tailEnd type="triangle"/>
            </a:ln>
          </p:spPr>
          <p:style>
            <a:lnRef idx="2">
              <a:schemeClr val="accent2"/>
            </a:lnRef>
            <a:fillRef idx="0">
              <a:schemeClr val="accent2"/>
            </a:fillRef>
            <a:effectRef idx="1">
              <a:schemeClr val="accent2"/>
            </a:effectRef>
            <a:fontRef idx="minor">
              <a:schemeClr val="tx1"/>
            </a:fontRef>
          </p:style>
        </p:cxnSp>
        <p:cxnSp>
          <p:nvCxnSpPr>
            <p:cNvPr id="104" name="Connector: Elbow 103">
              <a:extLst>
                <a:ext uri="{FF2B5EF4-FFF2-40B4-BE49-F238E27FC236}">
                  <a16:creationId xmlns:a16="http://schemas.microsoft.com/office/drawing/2014/main" id="{07F24E28-754A-081F-8FF9-9FAA80A9A052}"/>
                </a:ext>
              </a:extLst>
            </p:cNvPr>
            <p:cNvCxnSpPr>
              <a:cxnSpLocks/>
            </p:cNvCxnSpPr>
            <p:nvPr/>
          </p:nvCxnSpPr>
          <p:spPr>
            <a:xfrm>
              <a:off x="4130720" y="4971889"/>
              <a:ext cx="633600" cy="550800"/>
            </a:xfrm>
            <a:prstGeom prst="bentConnector3">
              <a:avLst/>
            </a:prstGeom>
            <a:ln w="47625">
              <a:tailEnd type="triangle"/>
            </a:ln>
          </p:spPr>
          <p:style>
            <a:lnRef idx="2">
              <a:schemeClr val="accent2"/>
            </a:lnRef>
            <a:fillRef idx="0">
              <a:schemeClr val="accent2"/>
            </a:fillRef>
            <a:effectRef idx="1">
              <a:schemeClr val="accent2"/>
            </a:effectRef>
            <a:fontRef idx="minor">
              <a:schemeClr val="tx1"/>
            </a:fontRef>
          </p:style>
        </p:cxnSp>
      </p:grpSp>
      <p:grpSp>
        <p:nvGrpSpPr>
          <p:cNvPr id="115" name="Group 114">
            <a:extLst>
              <a:ext uri="{FF2B5EF4-FFF2-40B4-BE49-F238E27FC236}">
                <a16:creationId xmlns:a16="http://schemas.microsoft.com/office/drawing/2014/main" id="{8B6B6944-4397-5BE2-40D0-38628EE84763}"/>
              </a:ext>
            </a:extLst>
          </p:cNvPr>
          <p:cNvGrpSpPr/>
          <p:nvPr/>
        </p:nvGrpSpPr>
        <p:grpSpPr>
          <a:xfrm>
            <a:off x="5967896" y="5426256"/>
            <a:ext cx="1436389" cy="394666"/>
            <a:chOff x="5053006" y="3992179"/>
            <a:chExt cx="1436389" cy="394666"/>
          </a:xfrm>
        </p:grpSpPr>
        <p:sp>
          <p:nvSpPr>
            <p:cNvPr id="116" name="Rectangle: Rounded Corners 115">
              <a:extLst>
                <a:ext uri="{FF2B5EF4-FFF2-40B4-BE49-F238E27FC236}">
                  <a16:creationId xmlns:a16="http://schemas.microsoft.com/office/drawing/2014/main" id="{81C2B7B3-3BD8-9B7C-A622-28BB81DC0A43}"/>
                </a:ext>
              </a:extLst>
            </p:cNvPr>
            <p:cNvSpPr/>
            <p:nvPr/>
          </p:nvSpPr>
          <p:spPr>
            <a:xfrm>
              <a:off x="5053006" y="3992179"/>
              <a:ext cx="1436389" cy="394666"/>
            </a:xfrm>
            <a:prstGeom prst="roundRect">
              <a:avLst/>
            </a:prstGeom>
            <a:solidFill>
              <a:srgbClr val="FDDDCE"/>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sp>
          <p:nvSpPr>
            <p:cNvPr id="117" name="Content Placeholder 2">
              <a:extLst>
                <a:ext uri="{FF2B5EF4-FFF2-40B4-BE49-F238E27FC236}">
                  <a16:creationId xmlns:a16="http://schemas.microsoft.com/office/drawing/2014/main" id="{EA85951F-170E-4EAE-1674-DF4BBD184EC5}"/>
                </a:ext>
              </a:extLst>
            </p:cNvPr>
            <p:cNvSpPr txBox="1">
              <a:spLocks/>
            </p:cNvSpPr>
            <p:nvPr/>
          </p:nvSpPr>
          <p:spPr>
            <a:xfrm>
              <a:off x="5053006" y="4074597"/>
              <a:ext cx="1436389" cy="2795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600" b="1" dirty="0">
                  <a:latin typeface="Arial" panose="020B0604020202020204" pitchFamily="34" charset="0"/>
                  <a:cs typeface="Arial" panose="020B0604020202020204" pitchFamily="34" charset="0"/>
                </a:rPr>
                <a:t>INEB</a:t>
              </a:r>
            </a:p>
          </p:txBody>
        </p:sp>
      </p:grpSp>
      <p:grpSp>
        <p:nvGrpSpPr>
          <p:cNvPr id="118" name="Group 117">
            <a:extLst>
              <a:ext uri="{FF2B5EF4-FFF2-40B4-BE49-F238E27FC236}">
                <a16:creationId xmlns:a16="http://schemas.microsoft.com/office/drawing/2014/main" id="{F568C049-C665-7487-C866-7C0072B06462}"/>
              </a:ext>
            </a:extLst>
          </p:cNvPr>
          <p:cNvGrpSpPr/>
          <p:nvPr/>
        </p:nvGrpSpPr>
        <p:grpSpPr>
          <a:xfrm>
            <a:off x="5967897" y="4368504"/>
            <a:ext cx="1449088" cy="394666"/>
            <a:chOff x="5040307" y="4995461"/>
            <a:chExt cx="1449088" cy="426308"/>
          </a:xfrm>
        </p:grpSpPr>
        <p:sp>
          <p:nvSpPr>
            <p:cNvPr id="119" name="Rectangle: Rounded Corners 118">
              <a:extLst>
                <a:ext uri="{FF2B5EF4-FFF2-40B4-BE49-F238E27FC236}">
                  <a16:creationId xmlns:a16="http://schemas.microsoft.com/office/drawing/2014/main" id="{57B7561C-1D19-A110-4F5A-BCF9ABE2120B}"/>
                </a:ext>
              </a:extLst>
            </p:cNvPr>
            <p:cNvSpPr/>
            <p:nvPr/>
          </p:nvSpPr>
          <p:spPr>
            <a:xfrm>
              <a:off x="5053006" y="4995461"/>
              <a:ext cx="1436389" cy="426308"/>
            </a:xfrm>
            <a:prstGeom prst="roundRect">
              <a:avLst/>
            </a:prstGeom>
            <a:solidFill>
              <a:schemeClr val="bg1">
                <a:alpha val="66000"/>
              </a:schemeClr>
            </a:solidFill>
            <a:ln>
              <a:solidFill>
                <a:srgbClr val="FFBE3D">
                  <a:alpha val="99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sp>
          <p:nvSpPr>
            <p:cNvPr id="120" name="Content Placeholder 2">
              <a:extLst>
                <a:ext uri="{FF2B5EF4-FFF2-40B4-BE49-F238E27FC236}">
                  <a16:creationId xmlns:a16="http://schemas.microsoft.com/office/drawing/2014/main" id="{11772DE9-037F-576B-5786-A2897C50CDBE}"/>
                </a:ext>
              </a:extLst>
            </p:cNvPr>
            <p:cNvSpPr txBox="1">
              <a:spLocks/>
            </p:cNvSpPr>
            <p:nvPr/>
          </p:nvSpPr>
          <p:spPr>
            <a:xfrm>
              <a:off x="5040307" y="5058321"/>
              <a:ext cx="1436389" cy="24442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600" b="1" dirty="0">
                  <a:latin typeface="Arial" panose="020B0604020202020204" pitchFamily="34" charset="0"/>
                  <a:cs typeface="Arial" panose="020B0604020202020204" pitchFamily="34" charset="0"/>
                </a:rPr>
                <a:t>Placebo</a:t>
              </a:r>
            </a:p>
          </p:txBody>
        </p:sp>
      </p:grpSp>
      <p:sp>
        <p:nvSpPr>
          <p:cNvPr id="129" name="Rectangle: Rounded Corners 128">
            <a:extLst>
              <a:ext uri="{FF2B5EF4-FFF2-40B4-BE49-F238E27FC236}">
                <a16:creationId xmlns:a16="http://schemas.microsoft.com/office/drawing/2014/main" id="{4C7E7541-32C3-6A7F-31A7-444C6CBEF128}"/>
              </a:ext>
            </a:extLst>
          </p:cNvPr>
          <p:cNvSpPr/>
          <p:nvPr/>
        </p:nvSpPr>
        <p:spPr>
          <a:xfrm>
            <a:off x="7541111" y="4377156"/>
            <a:ext cx="3328474" cy="1443765"/>
          </a:xfrm>
          <a:prstGeom prst="roundRect">
            <a:avLst>
              <a:gd name="adj" fmla="val 5108"/>
            </a:avLst>
          </a:prstGeom>
          <a:solidFill>
            <a:srgbClr val="FDDDCE">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sp>
        <p:nvSpPr>
          <p:cNvPr id="130" name="Content Placeholder 2">
            <a:extLst>
              <a:ext uri="{FF2B5EF4-FFF2-40B4-BE49-F238E27FC236}">
                <a16:creationId xmlns:a16="http://schemas.microsoft.com/office/drawing/2014/main" id="{30991BC1-D324-AEFD-E6DF-6FAED429BAB9}"/>
              </a:ext>
            </a:extLst>
          </p:cNvPr>
          <p:cNvSpPr txBox="1">
            <a:spLocks/>
          </p:cNvSpPr>
          <p:nvPr/>
        </p:nvSpPr>
        <p:spPr>
          <a:xfrm>
            <a:off x="8533060" y="4020037"/>
            <a:ext cx="1344576" cy="316940"/>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600" b="1" dirty="0">
                <a:latin typeface="Arial" panose="020B0604020202020204" pitchFamily="34" charset="0"/>
                <a:cs typeface="Arial" panose="020B0604020202020204" pitchFamily="34" charset="0"/>
              </a:rPr>
              <a:t>1 </a:t>
            </a:r>
            <a:r>
              <a:rPr lang="fr-CH" sz="1600" b="1" dirty="0" err="1">
                <a:latin typeface="Arial" panose="020B0604020202020204" pitchFamily="34" charset="0"/>
                <a:cs typeface="Arial" panose="020B0604020202020204" pitchFamily="34" charset="0"/>
              </a:rPr>
              <a:t>year</a:t>
            </a:r>
            <a:r>
              <a:rPr lang="fr-CH" sz="1600" b="1" dirty="0">
                <a:latin typeface="Arial" panose="020B0604020202020204" pitchFamily="34" charset="0"/>
                <a:cs typeface="Arial" panose="020B0604020202020204" pitchFamily="34" charset="0"/>
              </a:rPr>
              <a:t> RCT</a:t>
            </a:r>
          </a:p>
          <a:p>
            <a:pPr marL="0" indent="0" algn="ctr">
              <a:spcBef>
                <a:spcPts val="0"/>
              </a:spcBef>
              <a:buClr>
                <a:srgbClr val="004B87"/>
              </a:buClr>
              <a:buFont typeface="Arial" panose="020B0604020202020204" pitchFamily="34" charset="0"/>
              <a:buNone/>
              <a:defRPr/>
            </a:pPr>
            <a:endParaRPr lang="fr-CH" sz="1600" dirty="0">
              <a:latin typeface="Arial" panose="020B0604020202020204" pitchFamily="34" charset="0"/>
              <a:cs typeface="Arial" panose="020B0604020202020204" pitchFamily="34" charset="0"/>
            </a:endParaRPr>
          </a:p>
          <a:p>
            <a:pPr marL="0" indent="0" algn="ctr">
              <a:spcBef>
                <a:spcPts val="0"/>
              </a:spcBef>
              <a:buClr>
                <a:srgbClr val="004B87"/>
              </a:buClr>
              <a:buFont typeface="Arial" panose="020B0604020202020204" pitchFamily="34" charset="0"/>
              <a:buNone/>
              <a:defRPr/>
            </a:pPr>
            <a:endParaRPr lang="fr-CH" sz="1600" dirty="0">
              <a:latin typeface="Arial" panose="020B0604020202020204" pitchFamily="34" charset="0"/>
              <a:cs typeface="Arial" panose="020B0604020202020204" pitchFamily="34" charset="0"/>
            </a:endParaRPr>
          </a:p>
          <a:p>
            <a:pPr marL="0" indent="0" algn="ctr">
              <a:spcBef>
                <a:spcPts val="0"/>
              </a:spcBef>
              <a:buClr>
                <a:srgbClr val="004B87"/>
              </a:buClr>
              <a:buFont typeface="Arial" panose="020B0604020202020204" pitchFamily="34" charset="0"/>
              <a:buNone/>
              <a:defRPr/>
            </a:pPr>
            <a:r>
              <a:rPr lang="fr-CH" sz="1600" dirty="0">
                <a:latin typeface="Arial" panose="020B0604020202020204" pitchFamily="34" charset="0"/>
                <a:cs typeface="Arial" panose="020B0604020202020204" pitchFamily="34" charset="0"/>
              </a:rPr>
              <a:t> </a:t>
            </a:r>
          </a:p>
        </p:txBody>
      </p:sp>
      <p:sp>
        <p:nvSpPr>
          <p:cNvPr id="136" name="Content Placeholder 2">
            <a:extLst>
              <a:ext uri="{FF2B5EF4-FFF2-40B4-BE49-F238E27FC236}">
                <a16:creationId xmlns:a16="http://schemas.microsoft.com/office/drawing/2014/main" id="{FA216C0B-8C07-0605-F056-AE07C0309E06}"/>
              </a:ext>
            </a:extLst>
          </p:cNvPr>
          <p:cNvSpPr txBox="1">
            <a:spLocks/>
          </p:cNvSpPr>
          <p:nvPr/>
        </p:nvSpPr>
        <p:spPr>
          <a:xfrm>
            <a:off x="7491387" y="5845099"/>
            <a:ext cx="3738588" cy="4604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004B87"/>
              </a:buClr>
              <a:buFont typeface="Arial" panose="020B0604020202020204" pitchFamily="34" charset="0"/>
              <a:buNone/>
              <a:defRPr/>
            </a:pPr>
            <a:r>
              <a:rPr lang="fr-CH" sz="1200" dirty="0" err="1">
                <a:latin typeface="Arial" panose="020B0604020202020204" pitchFamily="34" charset="0"/>
                <a:cs typeface="Arial" panose="020B0604020202020204" pitchFamily="34" charset="0"/>
              </a:rPr>
              <a:t>Treatment</a:t>
            </a:r>
            <a:r>
              <a:rPr lang="fr-CH" sz="1200" dirty="0">
                <a:latin typeface="Arial" panose="020B0604020202020204" pitchFamily="34" charset="0"/>
                <a:cs typeface="Arial" panose="020B0604020202020204" pitchFamily="34" charset="0"/>
              </a:rPr>
              <a:t> at </a:t>
            </a:r>
            <a:r>
              <a:rPr lang="fr-CH" sz="1200" dirty="0" err="1">
                <a:latin typeface="Arial" panose="020B0604020202020204" pitchFamily="34" charset="0"/>
                <a:cs typeface="Arial" panose="020B0604020202020204" pitchFamily="34" charset="0"/>
              </a:rPr>
              <a:t>day</a:t>
            </a:r>
            <a:r>
              <a:rPr lang="fr-CH" sz="1200" dirty="0">
                <a:latin typeface="Arial" panose="020B0604020202020204" pitchFamily="34" charset="0"/>
                <a:cs typeface="Arial" panose="020B0604020202020204" pitchFamily="34" charset="0"/>
              </a:rPr>
              <a:t> 1, </a:t>
            </a:r>
            <a:r>
              <a:rPr lang="fr-CH" sz="1200" dirty="0" err="1">
                <a:latin typeface="Arial" panose="020B0604020202020204" pitchFamily="34" charset="0"/>
                <a:cs typeface="Arial" panose="020B0604020202020204" pitchFamily="34" charset="0"/>
              </a:rPr>
              <a:t>day</a:t>
            </a:r>
            <a:r>
              <a:rPr lang="fr-CH" sz="1200" dirty="0">
                <a:latin typeface="Arial" panose="020B0604020202020204" pitchFamily="34" charset="0"/>
                <a:cs typeface="Arial" panose="020B0604020202020204" pitchFamily="34" charset="0"/>
              </a:rPr>
              <a:t> 15, &amp; </a:t>
            </a:r>
            <a:r>
              <a:rPr lang="fr-CH" sz="1200" dirty="0" err="1">
                <a:latin typeface="Arial" panose="020B0604020202020204" pitchFamily="34" charset="0"/>
                <a:cs typeface="Arial" panose="020B0604020202020204" pitchFamily="34" charset="0"/>
              </a:rPr>
              <a:t>week</a:t>
            </a:r>
            <a:r>
              <a:rPr lang="fr-CH" sz="1200" dirty="0">
                <a:latin typeface="Arial" panose="020B0604020202020204" pitchFamily="34" charset="0"/>
                <a:cs typeface="Arial" panose="020B0604020202020204" pitchFamily="34" charset="0"/>
              </a:rPr>
              <a:t> 26</a:t>
            </a:r>
          </a:p>
          <a:p>
            <a:pPr marL="0" indent="0">
              <a:spcBef>
                <a:spcPts val="0"/>
              </a:spcBef>
              <a:buClr>
                <a:srgbClr val="004B87"/>
              </a:buClr>
              <a:buFont typeface="Arial" panose="020B0604020202020204" pitchFamily="34" charset="0"/>
              <a:buNone/>
              <a:defRPr/>
            </a:pPr>
            <a:r>
              <a:rPr lang="fr-CH" sz="1200" dirty="0" err="1">
                <a:latin typeface="Arial" panose="020B0604020202020204" pitchFamily="34" charset="0"/>
                <a:cs typeface="Arial" panose="020B0604020202020204" pitchFamily="34" charset="0"/>
              </a:rPr>
              <a:t>Steroids</a:t>
            </a:r>
            <a:r>
              <a:rPr lang="fr-CH" sz="1200" dirty="0">
                <a:latin typeface="Arial" panose="020B0604020202020204" pitchFamily="34" charset="0"/>
                <a:cs typeface="Arial" panose="020B0604020202020204" pitchFamily="34" charset="0"/>
              </a:rPr>
              <a:t> </a:t>
            </a:r>
            <a:r>
              <a:rPr lang="fr-CH" sz="1200" dirty="0" err="1">
                <a:latin typeface="Arial" panose="020B0604020202020204" pitchFamily="34" charset="0"/>
                <a:cs typeface="Arial" panose="020B0604020202020204" pitchFamily="34" charset="0"/>
              </a:rPr>
              <a:t>tapered</a:t>
            </a:r>
            <a:r>
              <a:rPr lang="fr-CH" sz="1200" dirty="0">
                <a:latin typeface="Arial" panose="020B0604020202020204" pitchFamily="34" charset="0"/>
                <a:cs typeface="Arial" panose="020B0604020202020204" pitchFamily="34" charset="0"/>
              </a:rPr>
              <a:t> to discontinuation at end of </a:t>
            </a:r>
            <a:r>
              <a:rPr lang="fr-CH" sz="1200" dirty="0" err="1">
                <a:latin typeface="Arial" panose="020B0604020202020204" pitchFamily="34" charset="0"/>
                <a:cs typeface="Arial" panose="020B0604020202020204" pitchFamily="34" charset="0"/>
              </a:rPr>
              <a:t>week</a:t>
            </a:r>
            <a:r>
              <a:rPr lang="fr-CH" sz="1200" dirty="0">
                <a:latin typeface="Arial" panose="020B0604020202020204" pitchFamily="34" charset="0"/>
                <a:cs typeface="Arial" panose="020B0604020202020204" pitchFamily="34" charset="0"/>
              </a:rPr>
              <a:t> 8</a:t>
            </a:r>
          </a:p>
          <a:p>
            <a:pPr marL="0" indent="0">
              <a:spcBef>
                <a:spcPts val="0"/>
              </a:spcBef>
              <a:buClr>
                <a:srgbClr val="004B87"/>
              </a:buClr>
              <a:buFont typeface="Arial" panose="020B0604020202020204" pitchFamily="34" charset="0"/>
              <a:buNone/>
              <a:defRPr/>
            </a:pPr>
            <a:endParaRPr lang="fr-CH" sz="1200" dirty="0">
              <a:latin typeface="Arial" panose="020B0604020202020204" pitchFamily="34" charset="0"/>
              <a:cs typeface="Arial" panose="020B0604020202020204" pitchFamily="34" charset="0"/>
            </a:endParaRPr>
          </a:p>
        </p:txBody>
      </p:sp>
      <p:grpSp>
        <p:nvGrpSpPr>
          <p:cNvPr id="151" name="Group 150">
            <a:extLst>
              <a:ext uri="{FF2B5EF4-FFF2-40B4-BE49-F238E27FC236}">
                <a16:creationId xmlns:a16="http://schemas.microsoft.com/office/drawing/2014/main" id="{01D096E6-5035-22CD-6F3C-B77AF0E9FFB6}"/>
              </a:ext>
            </a:extLst>
          </p:cNvPr>
          <p:cNvGrpSpPr/>
          <p:nvPr/>
        </p:nvGrpSpPr>
        <p:grpSpPr>
          <a:xfrm>
            <a:off x="7491388" y="4700240"/>
            <a:ext cx="3655830" cy="982896"/>
            <a:chOff x="7491388" y="4700240"/>
            <a:chExt cx="3655830" cy="982896"/>
          </a:xfrm>
        </p:grpSpPr>
        <p:sp>
          <p:nvSpPr>
            <p:cNvPr id="143" name="Content Placeholder 2">
              <a:extLst>
                <a:ext uri="{FF2B5EF4-FFF2-40B4-BE49-F238E27FC236}">
                  <a16:creationId xmlns:a16="http://schemas.microsoft.com/office/drawing/2014/main" id="{C569B820-B6DE-3BC9-94D3-2971642CDF52}"/>
                </a:ext>
              </a:extLst>
            </p:cNvPr>
            <p:cNvSpPr txBox="1">
              <a:spLocks/>
            </p:cNvSpPr>
            <p:nvPr/>
          </p:nvSpPr>
          <p:spPr>
            <a:xfrm>
              <a:off x="7491388" y="4700240"/>
              <a:ext cx="555266" cy="2064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050" dirty="0">
                  <a:latin typeface="Arial" panose="020B0604020202020204" pitchFamily="34" charset="0"/>
                  <a:cs typeface="Arial" panose="020B0604020202020204" pitchFamily="34" charset="0"/>
                </a:rPr>
                <a:t>D1</a:t>
              </a:r>
            </a:p>
          </p:txBody>
        </p:sp>
        <p:sp>
          <p:nvSpPr>
            <p:cNvPr id="144" name="Content Placeholder 2">
              <a:extLst>
                <a:ext uri="{FF2B5EF4-FFF2-40B4-BE49-F238E27FC236}">
                  <a16:creationId xmlns:a16="http://schemas.microsoft.com/office/drawing/2014/main" id="{2699ECDC-52E3-BEBC-6A5A-5F85B5C8D7AF}"/>
                </a:ext>
              </a:extLst>
            </p:cNvPr>
            <p:cNvSpPr txBox="1">
              <a:spLocks/>
            </p:cNvSpPr>
            <p:nvPr/>
          </p:nvSpPr>
          <p:spPr>
            <a:xfrm>
              <a:off x="7632767" y="5267794"/>
              <a:ext cx="555266" cy="2064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050" dirty="0">
                  <a:latin typeface="Arial" panose="020B0604020202020204" pitchFamily="34" charset="0"/>
                  <a:cs typeface="Arial" panose="020B0604020202020204" pitchFamily="34" charset="0"/>
                </a:rPr>
                <a:t>D15</a:t>
              </a:r>
            </a:p>
          </p:txBody>
        </p:sp>
        <p:sp>
          <p:nvSpPr>
            <p:cNvPr id="145" name="Content Placeholder 2">
              <a:extLst>
                <a:ext uri="{FF2B5EF4-FFF2-40B4-BE49-F238E27FC236}">
                  <a16:creationId xmlns:a16="http://schemas.microsoft.com/office/drawing/2014/main" id="{030096B0-96F5-3E49-B329-9EB97E666716}"/>
                </a:ext>
              </a:extLst>
            </p:cNvPr>
            <p:cNvSpPr txBox="1">
              <a:spLocks/>
            </p:cNvSpPr>
            <p:nvPr/>
          </p:nvSpPr>
          <p:spPr>
            <a:xfrm>
              <a:off x="9073744" y="4723844"/>
              <a:ext cx="555266" cy="2064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050" dirty="0">
                  <a:latin typeface="Arial" panose="020B0604020202020204" pitchFamily="34" charset="0"/>
                  <a:cs typeface="Arial" panose="020B0604020202020204" pitchFamily="34" charset="0"/>
                </a:rPr>
                <a:t>W26</a:t>
              </a:r>
            </a:p>
          </p:txBody>
        </p:sp>
        <p:sp>
          <p:nvSpPr>
            <p:cNvPr id="146" name="Content Placeholder 2">
              <a:extLst>
                <a:ext uri="{FF2B5EF4-FFF2-40B4-BE49-F238E27FC236}">
                  <a16:creationId xmlns:a16="http://schemas.microsoft.com/office/drawing/2014/main" id="{8BE58776-CBF3-BE31-93AC-FEC7C79E2852}"/>
                </a:ext>
              </a:extLst>
            </p:cNvPr>
            <p:cNvSpPr txBox="1">
              <a:spLocks/>
            </p:cNvSpPr>
            <p:nvPr/>
          </p:nvSpPr>
          <p:spPr>
            <a:xfrm>
              <a:off x="8084758" y="5253541"/>
              <a:ext cx="1264225" cy="4295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050" dirty="0">
                  <a:latin typeface="Arial" panose="020B0604020202020204" pitchFamily="34" charset="0"/>
                  <a:cs typeface="Arial" panose="020B0604020202020204" pitchFamily="34" charset="0"/>
                </a:rPr>
                <a:t>W8</a:t>
              </a:r>
            </a:p>
            <a:p>
              <a:pPr marL="0" indent="0" algn="ctr">
                <a:spcBef>
                  <a:spcPts val="0"/>
                </a:spcBef>
                <a:buClr>
                  <a:srgbClr val="004B87"/>
                </a:buClr>
                <a:buFont typeface="Arial" panose="020B0604020202020204" pitchFamily="34" charset="0"/>
                <a:buNone/>
                <a:defRPr/>
              </a:pPr>
              <a:r>
                <a:rPr lang="fr-CH" sz="1050" dirty="0" err="1">
                  <a:latin typeface="Arial" panose="020B0604020202020204" pitchFamily="34" charset="0"/>
                  <a:cs typeface="Arial" panose="020B0604020202020204" pitchFamily="34" charset="0"/>
                </a:rPr>
                <a:t>Steroid</a:t>
              </a:r>
              <a:r>
                <a:rPr lang="fr-CH" sz="1050" dirty="0">
                  <a:latin typeface="Arial" panose="020B0604020202020204" pitchFamily="34" charset="0"/>
                  <a:cs typeface="Arial" panose="020B0604020202020204" pitchFamily="34" charset="0"/>
                </a:rPr>
                <a:t> taper </a:t>
              </a:r>
              <a:r>
                <a:rPr lang="fr-CH" sz="1050" dirty="0" err="1">
                  <a:latin typeface="Arial" panose="020B0604020202020204" pitchFamily="34" charset="0"/>
                  <a:cs typeface="Arial" panose="020B0604020202020204" pitchFamily="34" charset="0"/>
                </a:rPr>
                <a:t>complete</a:t>
              </a:r>
              <a:endParaRPr lang="fr-CH" sz="1050" dirty="0">
                <a:latin typeface="Arial" panose="020B0604020202020204" pitchFamily="34" charset="0"/>
                <a:cs typeface="Arial" panose="020B0604020202020204" pitchFamily="34" charset="0"/>
              </a:endParaRPr>
            </a:p>
          </p:txBody>
        </p:sp>
        <p:sp>
          <p:nvSpPr>
            <p:cNvPr id="147" name="Content Placeholder 2">
              <a:extLst>
                <a:ext uri="{FF2B5EF4-FFF2-40B4-BE49-F238E27FC236}">
                  <a16:creationId xmlns:a16="http://schemas.microsoft.com/office/drawing/2014/main" id="{9F2CBFA0-FAB0-0F8F-56E1-9FB78503CB4A}"/>
                </a:ext>
              </a:extLst>
            </p:cNvPr>
            <p:cNvSpPr txBox="1">
              <a:spLocks/>
            </p:cNvSpPr>
            <p:nvPr/>
          </p:nvSpPr>
          <p:spPr>
            <a:xfrm>
              <a:off x="10591952" y="4769288"/>
              <a:ext cx="555266" cy="2064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050" dirty="0">
                  <a:latin typeface="Arial" panose="020B0604020202020204" pitchFamily="34" charset="0"/>
                  <a:cs typeface="Arial" panose="020B0604020202020204" pitchFamily="34" charset="0"/>
                </a:rPr>
                <a:t>W52</a:t>
              </a:r>
            </a:p>
          </p:txBody>
        </p:sp>
      </p:grpSp>
      <p:grpSp>
        <p:nvGrpSpPr>
          <p:cNvPr id="150" name="Group 149">
            <a:extLst>
              <a:ext uri="{FF2B5EF4-FFF2-40B4-BE49-F238E27FC236}">
                <a16:creationId xmlns:a16="http://schemas.microsoft.com/office/drawing/2014/main" id="{5D14C130-3933-4AD0-3388-6E6DAE9F74CA}"/>
              </a:ext>
            </a:extLst>
          </p:cNvPr>
          <p:cNvGrpSpPr/>
          <p:nvPr/>
        </p:nvGrpSpPr>
        <p:grpSpPr>
          <a:xfrm>
            <a:off x="7541111" y="4930860"/>
            <a:ext cx="3328474" cy="338071"/>
            <a:chOff x="7541111" y="4930860"/>
            <a:chExt cx="3328474" cy="338071"/>
          </a:xfrm>
        </p:grpSpPr>
        <p:cxnSp>
          <p:nvCxnSpPr>
            <p:cNvPr id="132" name="Straight Arrow Connector 131">
              <a:extLst>
                <a:ext uri="{FF2B5EF4-FFF2-40B4-BE49-F238E27FC236}">
                  <a16:creationId xmlns:a16="http://schemas.microsoft.com/office/drawing/2014/main" id="{79C97977-4B2C-11AC-ED02-252EA1533F4C}"/>
                </a:ext>
              </a:extLst>
            </p:cNvPr>
            <p:cNvCxnSpPr>
              <a:cxnSpLocks/>
              <a:stCxn id="129" idx="1"/>
              <a:endCxn id="129" idx="3"/>
            </p:cNvCxnSpPr>
            <p:nvPr/>
          </p:nvCxnSpPr>
          <p:spPr>
            <a:xfrm>
              <a:off x="7541111" y="5099039"/>
              <a:ext cx="3328474" cy="0"/>
            </a:xfrm>
            <a:prstGeom prst="straightConnector1">
              <a:avLst/>
            </a:prstGeom>
            <a:ln w="47625" cap="flat">
              <a:solidFill>
                <a:srgbClr val="FF6720">
                  <a:alpha val="51000"/>
                </a:srgbClr>
              </a:solidFill>
              <a:tailEnd type="none"/>
            </a:ln>
          </p:spPr>
          <p:style>
            <a:lnRef idx="2">
              <a:schemeClr val="accent1"/>
            </a:lnRef>
            <a:fillRef idx="0">
              <a:schemeClr val="accent1"/>
            </a:fillRef>
            <a:effectRef idx="1">
              <a:schemeClr val="accent1"/>
            </a:effectRef>
            <a:fontRef idx="minor">
              <a:schemeClr val="tx1"/>
            </a:fontRef>
          </p:style>
        </p:cxnSp>
        <p:cxnSp>
          <p:nvCxnSpPr>
            <p:cNvPr id="137" name="Straight Arrow Connector 136">
              <a:extLst>
                <a:ext uri="{FF2B5EF4-FFF2-40B4-BE49-F238E27FC236}">
                  <a16:creationId xmlns:a16="http://schemas.microsoft.com/office/drawing/2014/main" id="{968248A7-5057-F160-195D-9ECC96801F89}"/>
                </a:ext>
              </a:extLst>
            </p:cNvPr>
            <p:cNvCxnSpPr>
              <a:cxnSpLocks/>
            </p:cNvCxnSpPr>
            <p:nvPr/>
          </p:nvCxnSpPr>
          <p:spPr>
            <a:xfrm rot="5400000">
              <a:off x="7688090" y="5002860"/>
              <a:ext cx="144000" cy="0"/>
            </a:xfrm>
            <a:prstGeom prst="straightConnector1">
              <a:avLst/>
            </a:prstGeom>
            <a:ln w="28575" cap="flat">
              <a:solidFill>
                <a:srgbClr val="FF6720">
                  <a:alpha val="51000"/>
                </a:srgbClr>
              </a:solidFill>
              <a:tailEnd type="none"/>
            </a:ln>
          </p:spPr>
          <p:style>
            <a:lnRef idx="2">
              <a:schemeClr val="accent1"/>
            </a:lnRef>
            <a:fillRef idx="0">
              <a:schemeClr val="accent1"/>
            </a:fillRef>
            <a:effectRef idx="1">
              <a:schemeClr val="accent1"/>
            </a:effectRef>
            <a:fontRef idx="minor">
              <a:schemeClr val="tx1"/>
            </a:fontRef>
          </p:style>
        </p:cxnSp>
        <p:cxnSp>
          <p:nvCxnSpPr>
            <p:cNvPr id="139" name="Straight Arrow Connector 138">
              <a:extLst>
                <a:ext uri="{FF2B5EF4-FFF2-40B4-BE49-F238E27FC236}">
                  <a16:creationId xmlns:a16="http://schemas.microsoft.com/office/drawing/2014/main" id="{9E5DBAE7-F8A5-E978-705B-C07B7FCD9F7E}"/>
                </a:ext>
              </a:extLst>
            </p:cNvPr>
            <p:cNvCxnSpPr>
              <a:cxnSpLocks/>
            </p:cNvCxnSpPr>
            <p:nvPr/>
          </p:nvCxnSpPr>
          <p:spPr>
            <a:xfrm rot="5400000">
              <a:off x="8610398" y="5196931"/>
              <a:ext cx="144000" cy="0"/>
            </a:xfrm>
            <a:prstGeom prst="straightConnector1">
              <a:avLst/>
            </a:prstGeom>
            <a:ln w="28575" cap="flat">
              <a:solidFill>
                <a:srgbClr val="FF6720"/>
              </a:solidFill>
              <a:tailEnd type="none"/>
            </a:ln>
          </p:spPr>
          <p:style>
            <a:lnRef idx="2">
              <a:schemeClr val="accent1"/>
            </a:lnRef>
            <a:fillRef idx="0">
              <a:schemeClr val="accent1"/>
            </a:fillRef>
            <a:effectRef idx="1">
              <a:schemeClr val="accent1"/>
            </a:effectRef>
            <a:fontRef idx="minor">
              <a:schemeClr val="tx1"/>
            </a:fontRef>
          </p:style>
        </p:cxnSp>
        <p:cxnSp>
          <p:nvCxnSpPr>
            <p:cNvPr id="140" name="Straight Arrow Connector 139">
              <a:extLst>
                <a:ext uri="{FF2B5EF4-FFF2-40B4-BE49-F238E27FC236}">
                  <a16:creationId xmlns:a16="http://schemas.microsoft.com/office/drawing/2014/main" id="{C2AF96D4-A3AB-8100-C681-BD4EC4F37DFD}"/>
                </a:ext>
              </a:extLst>
            </p:cNvPr>
            <p:cNvCxnSpPr>
              <a:cxnSpLocks/>
            </p:cNvCxnSpPr>
            <p:nvPr/>
          </p:nvCxnSpPr>
          <p:spPr>
            <a:xfrm rot="5400000">
              <a:off x="9279377" y="5002860"/>
              <a:ext cx="144000" cy="0"/>
            </a:xfrm>
            <a:prstGeom prst="straightConnector1">
              <a:avLst/>
            </a:prstGeom>
            <a:ln w="28575" cap="flat">
              <a:solidFill>
                <a:srgbClr val="FF6720">
                  <a:alpha val="51000"/>
                </a:srgbClr>
              </a:solidFill>
              <a:tailEnd type="none"/>
            </a:ln>
          </p:spPr>
          <p:style>
            <a:lnRef idx="2">
              <a:schemeClr val="accent1"/>
            </a:lnRef>
            <a:fillRef idx="0">
              <a:schemeClr val="accent1"/>
            </a:fillRef>
            <a:effectRef idx="1">
              <a:schemeClr val="accent1"/>
            </a:effectRef>
            <a:fontRef idx="minor">
              <a:schemeClr val="tx1"/>
            </a:fontRef>
          </p:style>
        </p:cxnSp>
        <p:cxnSp>
          <p:nvCxnSpPr>
            <p:cNvPr id="141" name="Straight Arrow Connector 140">
              <a:extLst>
                <a:ext uri="{FF2B5EF4-FFF2-40B4-BE49-F238E27FC236}">
                  <a16:creationId xmlns:a16="http://schemas.microsoft.com/office/drawing/2014/main" id="{BCFA2BB7-3C8F-1FBE-5C02-7611379559B5}"/>
                </a:ext>
              </a:extLst>
            </p:cNvPr>
            <p:cNvCxnSpPr>
              <a:cxnSpLocks/>
            </p:cNvCxnSpPr>
            <p:nvPr/>
          </p:nvCxnSpPr>
          <p:spPr>
            <a:xfrm rot="5400000">
              <a:off x="7825227" y="5195975"/>
              <a:ext cx="144000" cy="0"/>
            </a:xfrm>
            <a:prstGeom prst="straightConnector1">
              <a:avLst/>
            </a:prstGeom>
            <a:ln w="28575" cap="flat">
              <a:solidFill>
                <a:srgbClr val="FF6720">
                  <a:alpha val="51000"/>
                </a:srgbClr>
              </a:solidFill>
              <a:tailEnd type="none"/>
            </a:ln>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0A99E6AF-AEF4-42DC-A228-244756ABCD25}"/>
                </a:ext>
              </a:extLst>
            </p:cNvPr>
            <p:cNvCxnSpPr>
              <a:cxnSpLocks/>
            </p:cNvCxnSpPr>
            <p:nvPr/>
          </p:nvCxnSpPr>
          <p:spPr>
            <a:xfrm rot="5400000">
              <a:off x="10707581" y="5103426"/>
              <a:ext cx="288000" cy="0"/>
            </a:xfrm>
            <a:prstGeom prst="straightConnector1">
              <a:avLst/>
            </a:prstGeom>
            <a:ln w="28575" cap="flat">
              <a:solidFill>
                <a:srgbClr val="FF6720">
                  <a:alpha val="51000"/>
                </a:srgbClr>
              </a:solidFill>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0145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D28B7-F29C-D4CF-FCF0-926E7989CC9F}"/>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337DCD9-F861-030E-88B3-F3DAE5680AF8}"/>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Results</a:t>
            </a:r>
            <a:endParaRPr lang="en-US" b="1" i="0" dirty="0">
              <a:solidFill>
                <a:schemeClr val="bg1"/>
              </a:solidFill>
              <a:effectLst/>
            </a:endParaRPr>
          </a:p>
        </p:txBody>
      </p:sp>
      <p:sp>
        <p:nvSpPr>
          <p:cNvPr id="12" name="Rectangle: Rounded Corners 11">
            <a:extLst>
              <a:ext uri="{FF2B5EF4-FFF2-40B4-BE49-F238E27FC236}">
                <a16:creationId xmlns:a16="http://schemas.microsoft.com/office/drawing/2014/main" id="{DC5D7414-8E6B-AD51-A7EE-0085E8B36AD1}"/>
              </a:ext>
            </a:extLst>
          </p:cNvPr>
          <p:cNvSpPr/>
          <p:nvPr/>
        </p:nvSpPr>
        <p:spPr>
          <a:xfrm>
            <a:off x="323851" y="846659"/>
            <a:ext cx="8014606" cy="5445284"/>
          </a:xfrm>
          <a:prstGeom prst="roundRect">
            <a:avLst>
              <a:gd name="adj" fmla="val 2225"/>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pic>
        <p:nvPicPr>
          <p:cNvPr id="13" name="Graphic 12" descr="Home with solid fill">
            <a:extLst>
              <a:ext uri="{FF2B5EF4-FFF2-40B4-BE49-F238E27FC236}">
                <a16:creationId xmlns:a16="http://schemas.microsoft.com/office/drawing/2014/main" id="{2004F41E-5B58-4366-B224-35C60948A4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65129" y="87085"/>
            <a:ext cx="374469" cy="374469"/>
          </a:xfrm>
          <a:prstGeom prst="rect">
            <a:avLst/>
          </a:prstGeom>
        </p:spPr>
      </p:pic>
      <p:sp>
        <p:nvSpPr>
          <p:cNvPr id="5" name="Title 1">
            <a:extLst>
              <a:ext uri="{FF2B5EF4-FFF2-40B4-BE49-F238E27FC236}">
                <a16:creationId xmlns:a16="http://schemas.microsoft.com/office/drawing/2014/main" id="{09EAA300-DF5E-859A-F8EE-D4E86D785CFD}"/>
              </a:ext>
            </a:extLst>
          </p:cNvPr>
          <p:cNvSpPr>
            <a:spLocks noGrp="1"/>
          </p:cNvSpPr>
          <p:nvPr>
            <p:ph type="title"/>
          </p:nvPr>
        </p:nvSpPr>
        <p:spPr>
          <a:xfrm>
            <a:off x="838200" y="-89087"/>
            <a:ext cx="10515600" cy="838947"/>
          </a:xfrm>
        </p:spPr>
        <p:txBody>
          <a:bodyPr>
            <a:normAutofit/>
          </a:bodyPr>
          <a:lstStyle/>
          <a:p>
            <a:r>
              <a:rPr lang="en-US" sz="1800" b="1" kern="0" dirty="0">
                <a:effectLst/>
                <a:latin typeface="Arial" panose="020B0604020202020204" pitchFamily="34" charset="0"/>
                <a:ea typeface="Times New Roman" panose="02020603050405020304" pitchFamily="18" charset="0"/>
              </a:rPr>
              <a:t>GS-002 </a:t>
            </a:r>
            <a:r>
              <a:rPr lang="en-US" sz="1800" dirty="0">
                <a:effectLst/>
                <a:latin typeface="Arial" panose="020B0604020202020204" pitchFamily="34" charset="0"/>
                <a:ea typeface="Times New Roman" panose="02020603050405020304" pitchFamily="18" charset="0"/>
              </a:rPr>
              <a:t>Safety and efficacy of </a:t>
            </a:r>
            <a:r>
              <a:rPr lang="en-US" sz="1800" dirty="0" err="1">
                <a:effectLst/>
                <a:latin typeface="Arial" panose="020B0604020202020204" pitchFamily="34" charset="0"/>
                <a:ea typeface="Times New Roman" panose="02020603050405020304" pitchFamily="18" charset="0"/>
              </a:rPr>
              <a:t>inebilizumab</a:t>
            </a:r>
            <a:r>
              <a:rPr lang="en-US" sz="1800" dirty="0">
                <a:effectLst/>
                <a:latin typeface="Arial" panose="020B0604020202020204" pitchFamily="34" charset="0"/>
                <a:ea typeface="Times New Roman" panose="02020603050405020304" pitchFamily="18" charset="0"/>
              </a:rPr>
              <a:t> in IgG4 related disease in participants with pancreatic, biliary, and hepatic involvement: results from the phase 3 MITIGATE trial</a:t>
            </a:r>
            <a:endParaRPr lang="en-US" dirty="0"/>
          </a:p>
        </p:txBody>
      </p:sp>
      <p:sp>
        <p:nvSpPr>
          <p:cNvPr id="2" name="Content Placeholder 2">
            <a:extLst>
              <a:ext uri="{FF2B5EF4-FFF2-40B4-BE49-F238E27FC236}">
                <a16:creationId xmlns:a16="http://schemas.microsoft.com/office/drawing/2014/main" id="{7B344897-19D7-F837-693C-AD15E2E662B0}"/>
              </a:ext>
            </a:extLst>
          </p:cNvPr>
          <p:cNvSpPr txBox="1">
            <a:spLocks/>
          </p:cNvSpPr>
          <p:nvPr/>
        </p:nvSpPr>
        <p:spPr>
          <a:xfrm>
            <a:off x="384811" y="4938452"/>
            <a:ext cx="4437493" cy="14697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fr-CH" sz="1100" b="1" dirty="0" err="1">
                <a:latin typeface="Arial" panose="020B0604020202020204" pitchFamily="34" charset="0"/>
              </a:rPr>
              <a:t>Steroid</a:t>
            </a:r>
            <a:r>
              <a:rPr lang="fr-CH" sz="1100" b="1" dirty="0">
                <a:latin typeface="Arial" panose="020B0604020202020204" pitchFamily="34" charset="0"/>
              </a:rPr>
              <a:t> use </a:t>
            </a:r>
            <a:r>
              <a:rPr lang="fr-CH" sz="1100" dirty="0" err="1">
                <a:latin typeface="Arial" panose="020B0604020202020204" pitchFamily="34" charset="0"/>
              </a:rPr>
              <a:t>was</a:t>
            </a:r>
            <a:r>
              <a:rPr lang="fr-CH" sz="1100" dirty="0">
                <a:latin typeface="Arial" panose="020B0604020202020204" pitchFamily="34" charset="0"/>
              </a:rPr>
              <a:t> </a:t>
            </a:r>
            <a:r>
              <a:rPr lang="fr-CH" sz="1100" dirty="0" err="1">
                <a:latin typeface="Arial" panose="020B0604020202020204" pitchFamily="34" charset="0"/>
              </a:rPr>
              <a:t>substantially</a:t>
            </a:r>
            <a:r>
              <a:rPr lang="fr-CH" sz="1100" dirty="0">
                <a:latin typeface="Arial" panose="020B0604020202020204" pitchFamily="34" charset="0"/>
              </a:rPr>
              <a:t> </a:t>
            </a:r>
            <a:r>
              <a:rPr lang="fr-CH" sz="1100" dirty="0" err="1">
                <a:latin typeface="Arial" panose="020B0604020202020204" pitchFamily="34" charset="0"/>
              </a:rPr>
              <a:t>reduced</a:t>
            </a:r>
            <a:r>
              <a:rPr lang="fr-CH" sz="1100" dirty="0">
                <a:latin typeface="Arial" panose="020B0604020202020204" pitchFamily="34" charset="0"/>
              </a:rPr>
              <a:t> </a:t>
            </a:r>
            <a:r>
              <a:rPr lang="fr-CH" sz="1100" dirty="0" err="1">
                <a:latin typeface="Arial" panose="020B0604020202020204" pitchFamily="34" charset="0"/>
              </a:rPr>
              <a:t>with</a:t>
            </a:r>
            <a:r>
              <a:rPr lang="fr-CH" sz="1100" dirty="0">
                <a:latin typeface="Arial" panose="020B0604020202020204" pitchFamily="34" charset="0"/>
              </a:rPr>
              <a:t> INEB in the </a:t>
            </a:r>
            <a:r>
              <a:rPr lang="fr-CH" sz="1100" dirty="0" err="1">
                <a:latin typeface="Arial" panose="020B0604020202020204" pitchFamily="34" charset="0"/>
              </a:rPr>
              <a:t>pancreas</a:t>
            </a:r>
            <a:r>
              <a:rPr lang="fr-CH" sz="1100" dirty="0">
                <a:latin typeface="Arial" panose="020B0604020202020204" pitchFamily="34" charset="0"/>
              </a:rPr>
              <a:t> and bile </a:t>
            </a:r>
            <a:r>
              <a:rPr lang="fr-CH" sz="1100" dirty="0" err="1">
                <a:latin typeface="Arial" panose="020B0604020202020204" pitchFamily="34" charset="0"/>
              </a:rPr>
              <a:t>duct</a:t>
            </a:r>
            <a:r>
              <a:rPr lang="fr-CH" sz="1100" dirty="0">
                <a:latin typeface="Arial" panose="020B0604020202020204" pitchFamily="34" charset="0"/>
              </a:rPr>
              <a:t> groups (p&lt;0.001).</a:t>
            </a:r>
          </a:p>
          <a:p>
            <a:pPr>
              <a:lnSpc>
                <a:spcPct val="100000"/>
              </a:lnSpc>
              <a:spcBef>
                <a:spcPts val="0"/>
              </a:spcBef>
            </a:pPr>
            <a:r>
              <a:rPr lang="fr-CH" sz="1100" b="1" dirty="0">
                <a:latin typeface="Arial" panose="020B0604020202020204" pitchFamily="34" charset="0"/>
              </a:rPr>
              <a:t>Most </a:t>
            </a:r>
            <a:r>
              <a:rPr lang="fr-CH" sz="1100" b="1" dirty="0" err="1">
                <a:latin typeface="Arial" panose="020B0604020202020204" pitchFamily="34" charset="0"/>
              </a:rPr>
              <a:t>frequent</a:t>
            </a:r>
            <a:r>
              <a:rPr lang="fr-CH" sz="1100" b="1" dirty="0">
                <a:latin typeface="Arial" panose="020B0604020202020204" pitchFamily="34" charset="0"/>
              </a:rPr>
              <a:t> (&gt;10%) </a:t>
            </a:r>
            <a:r>
              <a:rPr lang="fr-CH" sz="1100" b="1" dirty="0" err="1">
                <a:latin typeface="Arial" panose="020B0604020202020204" pitchFamily="34" charset="0"/>
              </a:rPr>
              <a:t>AEs</a:t>
            </a:r>
            <a:r>
              <a:rPr lang="fr-CH" sz="1100" b="1" dirty="0">
                <a:latin typeface="Arial" panose="020B0604020202020204" pitchFamily="34" charset="0"/>
              </a:rPr>
              <a:t> </a:t>
            </a:r>
            <a:r>
              <a:rPr lang="fr-CH" sz="1100" dirty="0">
                <a:latin typeface="Arial" panose="020B0604020202020204" pitchFamily="34" charset="0"/>
              </a:rPr>
              <a:t>in INEB groups l</a:t>
            </a:r>
            <a:r>
              <a:rPr lang="en-US" sz="1100" dirty="0" err="1">
                <a:latin typeface="Arial" panose="020B0604020202020204" pitchFamily="34" charset="0"/>
              </a:rPr>
              <a:t>ymphopenia</a:t>
            </a:r>
            <a:r>
              <a:rPr lang="en-US" sz="1100" dirty="0">
                <a:latin typeface="Arial" panose="020B0604020202020204" pitchFamily="34" charset="0"/>
              </a:rPr>
              <a:t>, COVID-19, pyrexia, back pain, upper respiratory tract infection, and urinary tract infection. </a:t>
            </a:r>
          </a:p>
          <a:p>
            <a:pPr>
              <a:lnSpc>
                <a:spcPct val="100000"/>
              </a:lnSpc>
              <a:spcBef>
                <a:spcPts val="0"/>
              </a:spcBef>
            </a:pPr>
            <a:r>
              <a:rPr lang="fr-CH" sz="1100" b="1" dirty="0" err="1">
                <a:latin typeface="Arial" panose="020B0604020202020204" pitchFamily="34" charset="0"/>
              </a:rPr>
              <a:t>Serious</a:t>
            </a:r>
            <a:r>
              <a:rPr lang="fr-CH" sz="1100" b="1" dirty="0">
                <a:latin typeface="Arial" panose="020B0604020202020204" pitchFamily="34" charset="0"/>
              </a:rPr>
              <a:t> </a:t>
            </a:r>
            <a:r>
              <a:rPr lang="fr-CH" sz="1100" b="1" dirty="0" err="1">
                <a:latin typeface="Arial" panose="020B0604020202020204" pitchFamily="34" charset="0"/>
              </a:rPr>
              <a:t>AEs</a:t>
            </a:r>
            <a:r>
              <a:rPr lang="fr-CH" sz="1100" b="1" dirty="0">
                <a:latin typeface="Arial" panose="020B0604020202020204" pitchFamily="34" charset="0"/>
              </a:rPr>
              <a:t> </a:t>
            </a:r>
            <a:r>
              <a:rPr lang="fr-CH" sz="1100" dirty="0">
                <a:latin typeface="Arial" panose="020B0604020202020204" pitchFamily="34" charset="0"/>
              </a:rPr>
              <a:t>in INEB groups </a:t>
            </a:r>
            <a:r>
              <a:rPr lang="fr-CH" sz="1100" dirty="0" err="1">
                <a:latin typeface="Arial" panose="020B0604020202020204" pitchFamily="34" charset="0"/>
              </a:rPr>
              <a:t>appendicitis</a:t>
            </a:r>
            <a:r>
              <a:rPr lang="fr-CH" sz="1100" dirty="0">
                <a:latin typeface="Arial" panose="020B0604020202020204" pitchFamily="34" charset="0"/>
              </a:rPr>
              <a:t> (1), </a:t>
            </a:r>
            <a:r>
              <a:rPr lang="fr-CH" sz="1100" dirty="0" err="1">
                <a:latin typeface="Arial" panose="020B0604020202020204" pitchFamily="34" charset="0"/>
              </a:rPr>
              <a:t>fibroadenomatoid</a:t>
            </a:r>
            <a:r>
              <a:rPr lang="fr-CH" sz="1100" dirty="0">
                <a:latin typeface="Arial" panose="020B0604020202020204" pitchFamily="34" charset="0"/>
              </a:rPr>
              <a:t> </a:t>
            </a:r>
            <a:r>
              <a:rPr lang="fr-CH" sz="1100" dirty="0" err="1">
                <a:latin typeface="Arial" panose="020B0604020202020204" pitchFamily="34" charset="0"/>
              </a:rPr>
              <a:t>mastopathy</a:t>
            </a:r>
            <a:r>
              <a:rPr lang="fr-CH" sz="1100" dirty="0">
                <a:latin typeface="Arial" panose="020B0604020202020204" pitchFamily="34" charset="0"/>
              </a:rPr>
              <a:t> (</a:t>
            </a:r>
            <a:r>
              <a:rPr lang="fr-CH" sz="1100" dirty="0" err="1">
                <a:latin typeface="Arial" panose="020B0604020202020204" pitchFamily="34" charset="0"/>
              </a:rPr>
              <a:t>benign</a:t>
            </a:r>
            <a:r>
              <a:rPr lang="fr-CH" sz="1100" dirty="0">
                <a:latin typeface="Arial" panose="020B0604020202020204" pitchFamily="34" charset="0"/>
              </a:rPr>
              <a:t>) (1), and </a:t>
            </a:r>
            <a:r>
              <a:rPr lang="fr-CH" sz="1100" dirty="0" err="1">
                <a:latin typeface="Arial" panose="020B0604020202020204" pitchFamily="34" charset="0"/>
              </a:rPr>
              <a:t>hyponatraemia</a:t>
            </a:r>
            <a:r>
              <a:rPr lang="fr-CH" sz="1100" dirty="0">
                <a:latin typeface="Arial" panose="020B0604020202020204" pitchFamily="34" charset="0"/>
              </a:rPr>
              <a:t> (1).</a:t>
            </a:r>
            <a:endParaRPr lang="en-US" sz="1100" dirty="0">
              <a:latin typeface="Arial" panose="020B0604020202020204" pitchFamily="34" charset="0"/>
            </a:endParaRPr>
          </a:p>
        </p:txBody>
      </p:sp>
      <p:sp>
        <p:nvSpPr>
          <p:cNvPr id="25" name="Content Placeholder 2">
            <a:extLst>
              <a:ext uri="{FF2B5EF4-FFF2-40B4-BE49-F238E27FC236}">
                <a16:creationId xmlns:a16="http://schemas.microsoft.com/office/drawing/2014/main" id="{72926DF2-9135-4A0A-DA51-FBB18E28FFAE}"/>
              </a:ext>
            </a:extLst>
          </p:cNvPr>
          <p:cNvSpPr txBox="1">
            <a:spLocks/>
          </p:cNvSpPr>
          <p:nvPr/>
        </p:nvSpPr>
        <p:spPr>
          <a:xfrm>
            <a:off x="1662517" y="1877084"/>
            <a:ext cx="1882083" cy="3270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dirty="0">
                <a:latin typeface="Arial" panose="020B0604020202020204" pitchFamily="34" charset="0"/>
              </a:rPr>
              <a:t>-</a:t>
            </a:r>
          </a:p>
        </p:txBody>
      </p:sp>
      <p:pic>
        <p:nvPicPr>
          <p:cNvPr id="305" name="Picture 304">
            <a:extLst>
              <a:ext uri="{FF2B5EF4-FFF2-40B4-BE49-F238E27FC236}">
                <a16:creationId xmlns:a16="http://schemas.microsoft.com/office/drawing/2014/main" id="{B80D0546-4AFD-F94C-3FB8-C16D3B3B5763}"/>
              </a:ext>
            </a:extLst>
          </p:cNvPr>
          <p:cNvPicPr>
            <a:picLocks noChangeAspect="1"/>
          </p:cNvPicPr>
          <p:nvPr/>
        </p:nvPicPr>
        <p:blipFill>
          <a:blip r:embed="rId5"/>
          <a:stretch>
            <a:fillRect/>
          </a:stretch>
        </p:blipFill>
        <p:spPr>
          <a:xfrm>
            <a:off x="3811937" y="1744794"/>
            <a:ext cx="4437493" cy="2738794"/>
          </a:xfrm>
          <a:prstGeom prst="rect">
            <a:avLst/>
          </a:prstGeom>
        </p:spPr>
      </p:pic>
      <p:grpSp>
        <p:nvGrpSpPr>
          <p:cNvPr id="322" name="Group 321">
            <a:extLst>
              <a:ext uri="{FF2B5EF4-FFF2-40B4-BE49-F238E27FC236}">
                <a16:creationId xmlns:a16="http://schemas.microsoft.com/office/drawing/2014/main" id="{A6B8FEFC-3AC0-8D7F-3188-3983A7948C9D}"/>
              </a:ext>
            </a:extLst>
          </p:cNvPr>
          <p:cNvGrpSpPr/>
          <p:nvPr/>
        </p:nvGrpSpPr>
        <p:grpSpPr>
          <a:xfrm>
            <a:off x="494222" y="1387426"/>
            <a:ext cx="3226459" cy="3479596"/>
            <a:chOff x="5144654" y="1097403"/>
            <a:chExt cx="3226459" cy="3479596"/>
          </a:xfrm>
        </p:grpSpPr>
        <p:sp>
          <p:nvSpPr>
            <p:cNvPr id="304" name="Rectangle: Rounded Corners 303">
              <a:extLst>
                <a:ext uri="{FF2B5EF4-FFF2-40B4-BE49-F238E27FC236}">
                  <a16:creationId xmlns:a16="http://schemas.microsoft.com/office/drawing/2014/main" id="{9BA33C96-7EA3-F2B3-BD7E-E79ED69714ED}"/>
                </a:ext>
              </a:extLst>
            </p:cNvPr>
            <p:cNvSpPr/>
            <p:nvPr/>
          </p:nvSpPr>
          <p:spPr>
            <a:xfrm>
              <a:off x="5144654" y="1097403"/>
              <a:ext cx="3226459" cy="3479596"/>
            </a:xfrm>
            <a:prstGeom prst="roundRect">
              <a:avLst>
                <a:gd name="adj" fmla="val 3384"/>
              </a:avLst>
            </a:prstGeom>
            <a:noFill/>
            <a:ln>
              <a:solidFill>
                <a:srgbClr val="FEA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sp>
          <p:nvSpPr>
            <p:cNvPr id="306" name="TextBox 305">
              <a:extLst>
                <a:ext uri="{FF2B5EF4-FFF2-40B4-BE49-F238E27FC236}">
                  <a16:creationId xmlns:a16="http://schemas.microsoft.com/office/drawing/2014/main" id="{3ABA2C23-14B5-7709-6883-A75BB5AF9201}"/>
                </a:ext>
              </a:extLst>
            </p:cNvPr>
            <p:cNvSpPr txBox="1"/>
            <p:nvPr/>
          </p:nvSpPr>
          <p:spPr>
            <a:xfrm>
              <a:off x="5707502" y="2101093"/>
              <a:ext cx="2555187" cy="697179"/>
            </a:xfrm>
            <a:prstGeom prst="rect">
              <a:avLst/>
            </a:prstGeom>
            <a:noFill/>
          </p:spPr>
          <p:txBody>
            <a:bodyPr wrap="none" lIns="0" tIns="0" rIns="0" bIns="0" rtlCol="0" anchor="t">
              <a:spAutoFit/>
            </a:bodyPr>
            <a:lstStyle/>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Pancreas</a:t>
              </a:r>
            </a:p>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dirty="0" err="1">
                  <a:ln>
                    <a:noFill/>
                  </a:ln>
                  <a:solidFill>
                    <a:srgbClr val="0063C3"/>
                  </a:solidFill>
                  <a:effectLst/>
                  <a:uLnTx/>
                  <a:uFillTx/>
                  <a:latin typeface="Arial" panose="020B0604020202020204" pitchFamily="34" charset="0"/>
                  <a:ea typeface="MS Mincho" panose="02020609040205080304" pitchFamily="49" charset="-128"/>
                  <a:cs typeface="Arial" panose="020B0604020202020204" pitchFamily="34" charset="0"/>
                </a:rPr>
                <a:t>Inebilizumab</a:t>
              </a: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 1/27 (3.7%)</a:t>
              </a:r>
            </a:p>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ADADAD"/>
                  </a:solidFill>
                  <a:effectLst/>
                  <a:uLnTx/>
                  <a:uFillTx/>
                  <a:latin typeface="Arial" panose="020B0604020202020204" pitchFamily="34" charset="0"/>
                  <a:ea typeface="MS Mincho" panose="02020609040205080304" pitchFamily="49" charset="-128"/>
                  <a:cs typeface="Arial" panose="020B0604020202020204" pitchFamily="34" charset="0"/>
                </a:rPr>
                <a:t>Placebo</a:t>
              </a: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 17/24 (70.8%)</a:t>
              </a:r>
            </a:p>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Arial" panose="020B0604020202020204" pitchFamily="34" charset="0"/>
                  <a:ea typeface="MS Mincho"/>
                  <a:cs typeface="Arial" panose="020B0604020202020204" pitchFamily="34" charset="0"/>
                </a:rPr>
                <a:t>HR</a:t>
              </a: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S Mincho"/>
                  <a:cs typeface="Arial" panose="020B0604020202020204" pitchFamily="34" charset="0"/>
                </a:rPr>
                <a:t>: </a:t>
              </a:r>
              <a:r>
                <a:rPr kumimoji="0" lang="en-GB" sz="1050" b="1" i="0" u="none" strike="noStrike" kern="1200" cap="none" spc="0" normalizeH="0" baseline="0" noProof="0" dirty="0">
                  <a:ln>
                    <a:noFill/>
                  </a:ln>
                  <a:solidFill>
                    <a:srgbClr val="000000"/>
                  </a:solidFill>
                  <a:effectLst/>
                  <a:uLnTx/>
                  <a:uFillTx/>
                  <a:latin typeface="Arial" panose="020B0604020202020204" pitchFamily="34" charset="0"/>
                  <a:ea typeface="MS Mincho"/>
                  <a:cs typeface="Arial" panose="020B0604020202020204" pitchFamily="34" charset="0"/>
                </a:rPr>
                <a:t>0.03</a:t>
              </a: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S Mincho"/>
                  <a:cs typeface="Arial" panose="020B0604020202020204" pitchFamily="34" charset="0"/>
                </a:rPr>
                <a:t> (95% CI, 0.00–0.21; </a:t>
              </a:r>
              <a:r>
                <a:rPr kumimoji="0" lang="en-GB" sz="1050" b="0" i="1" u="none" strike="noStrike" kern="1200" cap="none" spc="0" normalizeH="0" baseline="0" noProof="0" dirty="0">
                  <a:ln>
                    <a:noFill/>
                  </a:ln>
                  <a:solidFill>
                    <a:srgbClr val="000000"/>
                  </a:solidFill>
                  <a:effectLst/>
                  <a:uLnTx/>
                  <a:uFillTx/>
                  <a:latin typeface="Arial" panose="020B0604020202020204" pitchFamily="34" charset="0"/>
                  <a:ea typeface="MS Mincho"/>
                  <a:cs typeface="Arial" panose="020B0604020202020204" pitchFamily="34" charset="0"/>
                </a:rPr>
                <a:t>P</a:t>
              </a: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S Mincho"/>
                  <a:cs typeface="Arial" panose="020B0604020202020204" pitchFamily="34" charset="0"/>
                </a:rPr>
                <a:t> = 0.0005</a:t>
              </a:r>
              <a:r>
                <a:rPr kumimoji="0" lang="en-GB" sz="1050" b="0" i="0" u="none" strike="noStrike" kern="1200" cap="none" spc="0" normalizeH="0" baseline="30000" noProof="0" dirty="0">
                  <a:ln>
                    <a:noFill/>
                  </a:ln>
                  <a:solidFill>
                    <a:srgbClr val="000000"/>
                  </a:solidFill>
                  <a:effectLst/>
                  <a:uLnTx/>
                  <a:uFillTx/>
                  <a:latin typeface="Arial" panose="020B0604020202020204" pitchFamily="34" charset="0"/>
                  <a:ea typeface="MS Mincho"/>
                  <a:cs typeface="Arial" panose="020B0604020202020204" pitchFamily="34" charset="0"/>
                </a:rPr>
                <a:t>a</a:t>
              </a: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S Mincho"/>
                  <a:cs typeface="Arial" panose="020B0604020202020204" pitchFamily="34" charset="0"/>
                </a:rPr>
                <a:t>)</a:t>
              </a:r>
            </a:p>
          </p:txBody>
        </p:sp>
        <p:sp>
          <p:nvSpPr>
            <p:cNvPr id="307" name="TextBox 306">
              <a:extLst>
                <a:ext uri="{FF2B5EF4-FFF2-40B4-BE49-F238E27FC236}">
                  <a16:creationId xmlns:a16="http://schemas.microsoft.com/office/drawing/2014/main" id="{F744B0BF-DE12-467C-D499-130D6DEB1361}"/>
                </a:ext>
              </a:extLst>
            </p:cNvPr>
            <p:cNvSpPr txBox="1"/>
            <p:nvPr/>
          </p:nvSpPr>
          <p:spPr>
            <a:xfrm>
              <a:off x="5707502" y="2891717"/>
              <a:ext cx="2516715" cy="697179"/>
            </a:xfrm>
            <a:prstGeom prst="rect">
              <a:avLst/>
            </a:prstGeom>
            <a:noFill/>
          </p:spPr>
          <p:txBody>
            <a:bodyPr wrap="none" lIns="0" tIns="0" rIns="0" bIns="0" rtlCol="0" anchor="t">
              <a:spAutoFit/>
            </a:bodyPr>
            <a:lstStyle/>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Bile Duct</a:t>
              </a:r>
            </a:p>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63C3"/>
                  </a:solidFill>
                  <a:effectLst/>
                  <a:uLnTx/>
                  <a:uFillTx/>
                  <a:latin typeface="Arial" panose="020B0604020202020204" pitchFamily="34" charset="0"/>
                  <a:ea typeface="MS Mincho" panose="02020609040205080304" pitchFamily="49" charset="-128"/>
                  <a:cs typeface="Arial" panose="020B0604020202020204" pitchFamily="34" charset="0"/>
                </a:rPr>
                <a:t>Inebilizumab</a:t>
              </a: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 0/13</a:t>
              </a:r>
            </a:p>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ADADAD"/>
                  </a:solidFill>
                  <a:effectLst/>
                  <a:uLnTx/>
                  <a:uFillTx/>
                  <a:latin typeface="Arial" panose="020B0604020202020204" pitchFamily="34" charset="0"/>
                  <a:ea typeface="MS Mincho" panose="02020609040205080304" pitchFamily="49" charset="-128"/>
                  <a:cs typeface="Arial" panose="020B0604020202020204" pitchFamily="34" charset="0"/>
                </a:rPr>
                <a:t>Placebo</a:t>
              </a: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 12/15 (80.0%)</a:t>
              </a:r>
            </a:p>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Arial" panose="020B0604020202020204" pitchFamily="34" charset="0"/>
                  <a:ea typeface="MS Mincho"/>
                  <a:cs typeface="Arial" panose="020B0604020202020204" pitchFamily="34" charset="0"/>
                </a:rPr>
                <a:t>HR</a:t>
              </a: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S Mincho"/>
                  <a:cs typeface="Arial" panose="020B0604020202020204" pitchFamily="34" charset="0"/>
                </a:rPr>
                <a:t>:</a:t>
              </a:r>
              <a:r>
                <a:rPr kumimoji="0" lang="en-GB" sz="1050" b="1" i="0" u="none" strike="noStrike" kern="1200" cap="none" spc="0" normalizeH="0" baseline="0" noProof="0" dirty="0">
                  <a:ln>
                    <a:noFill/>
                  </a:ln>
                  <a:solidFill>
                    <a:srgbClr val="000000"/>
                  </a:solidFill>
                  <a:effectLst/>
                  <a:uLnTx/>
                  <a:uFillTx/>
                  <a:latin typeface="Arial" panose="020B0604020202020204" pitchFamily="34" charset="0"/>
                  <a:ea typeface="MS Mincho"/>
                  <a:cs typeface="Arial" panose="020B0604020202020204" pitchFamily="34" charset="0"/>
                </a:rPr>
                <a:t> 0.00 </a:t>
              </a: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S Mincho"/>
                  <a:cs typeface="Arial" panose="020B0604020202020204" pitchFamily="34" charset="0"/>
                </a:rPr>
                <a:t>(95% CI: 0.00–N/A; </a:t>
              </a:r>
              <a:r>
                <a:rPr kumimoji="0" lang="en-GB" sz="1050" b="0" i="1" u="none" strike="noStrike" kern="1200" cap="none" spc="0" normalizeH="0" baseline="0" noProof="0" dirty="0">
                  <a:ln>
                    <a:noFill/>
                  </a:ln>
                  <a:solidFill>
                    <a:srgbClr val="000000"/>
                  </a:solidFill>
                  <a:effectLst/>
                  <a:uLnTx/>
                  <a:uFillTx/>
                  <a:latin typeface="Arial" panose="020B0604020202020204" pitchFamily="34" charset="0"/>
                  <a:ea typeface="MS Mincho"/>
                  <a:cs typeface="Arial" panose="020B0604020202020204" pitchFamily="34" charset="0"/>
                </a:rPr>
                <a:t>P</a:t>
              </a: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S Mincho"/>
                  <a:cs typeface="Arial" panose="020B0604020202020204" pitchFamily="34" charset="0"/>
                </a:rPr>
                <a:t> = 0.9945</a:t>
              </a:r>
              <a:r>
                <a:rPr kumimoji="0" lang="en-GB" sz="1050" b="0" i="0" u="none" strike="noStrike" kern="1200" cap="none" spc="0" normalizeH="0" baseline="30000" noProof="0" dirty="0">
                  <a:ln>
                    <a:noFill/>
                  </a:ln>
                  <a:solidFill>
                    <a:srgbClr val="000000"/>
                  </a:solidFill>
                  <a:effectLst/>
                  <a:uLnTx/>
                  <a:uFillTx/>
                  <a:latin typeface="Arial" panose="020B0604020202020204" pitchFamily="34" charset="0"/>
                  <a:ea typeface="MS Mincho"/>
                  <a:cs typeface="Arial" panose="020B0604020202020204" pitchFamily="34" charset="0"/>
                </a:rPr>
                <a:t>a</a:t>
              </a: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S Mincho"/>
                  <a:cs typeface="Arial" panose="020B0604020202020204" pitchFamily="34" charset="0"/>
                </a:rPr>
                <a:t>)</a:t>
              </a:r>
            </a:p>
          </p:txBody>
        </p:sp>
        <p:sp>
          <p:nvSpPr>
            <p:cNvPr id="308" name="TextBox 307">
              <a:extLst>
                <a:ext uri="{FF2B5EF4-FFF2-40B4-BE49-F238E27FC236}">
                  <a16:creationId xmlns:a16="http://schemas.microsoft.com/office/drawing/2014/main" id="{9A8C2E68-ED0B-5BC8-BDEF-8E076E9473CD}"/>
                </a:ext>
              </a:extLst>
            </p:cNvPr>
            <p:cNvSpPr txBox="1"/>
            <p:nvPr/>
          </p:nvSpPr>
          <p:spPr>
            <a:xfrm>
              <a:off x="5711221" y="3682341"/>
              <a:ext cx="2524730" cy="697179"/>
            </a:xfrm>
            <a:prstGeom prst="rect">
              <a:avLst/>
            </a:prstGeom>
            <a:noFill/>
          </p:spPr>
          <p:txBody>
            <a:bodyPr wrap="none" lIns="0" tIns="0" rIns="0" bIns="0" rtlCol="0" anchor="t">
              <a:spAutoFit/>
            </a:bodyPr>
            <a:lstStyle/>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Liver</a:t>
              </a:r>
            </a:p>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63C3"/>
                  </a:solidFill>
                  <a:effectLst/>
                  <a:uLnTx/>
                  <a:uFillTx/>
                  <a:latin typeface="Arial" panose="020B0604020202020204" pitchFamily="34" charset="0"/>
                  <a:ea typeface="MS Mincho" panose="02020609040205080304" pitchFamily="49" charset="-128"/>
                  <a:cs typeface="Arial" panose="020B0604020202020204" pitchFamily="34" charset="0"/>
                </a:rPr>
                <a:t>Inebilizumab</a:t>
              </a: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 0/2 </a:t>
              </a:r>
            </a:p>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ADADAD"/>
                  </a:solidFill>
                  <a:effectLst/>
                  <a:uLnTx/>
                  <a:uFillTx/>
                  <a:latin typeface="Arial" panose="020B0604020202020204" pitchFamily="34" charset="0"/>
                  <a:ea typeface="MS Mincho" panose="02020609040205080304" pitchFamily="49" charset="-128"/>
                  <a:cs typeface="Arial" panose="020B0604020202020204" pitchFamily="34" charset="0"/>
                </a:rPr>
                <a:t>Placebo</a:t>
              </a: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 3/3 (100%)</a:t>
              </a:r>
            </a:p>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Arial" panose="020B0604020202020204" pitchFamily="34" charset="0"/>
                  <a:ea typeface="MS Mincho"/>
                  <a:cs typeface="Arial" panose="020B0604020202020204" pitchFamily="34" charset="0"/>
                </a:rPr>
                <a:t>HR:</a:t>
              </a: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S Mincho"/>
                  <a:cs typeface="Arial" panose="020B0604020202020204" pitchFamily="34" charset="0"/>
                </a:rPr>
                <a:t> </a:t>
              </a:r>
              <a:r>
                <a:rPr kumimoji="0" lang="en-GB" sz="1050" b="1" i="0" u="none" strike="noStrike" kern="1200" cap="none" spc="0" normalizeH="0" baseline="0" noProof="0" dirty="0">
                  <a:ln>
                    <a:noFill/>
                  </a:ln>
                  <a:solidFill>
                    <a:srgbClr val="000000"/>
                  </a:solidFill>
                  <a:effectLst/>
                  <a:uLnTx/>
                  <a:uFillTx/>
                  <a:latin typeface="Arial" panose="020B0604020202020204" pitchFamily="34" charset="0"/>
                  <a:ea typeface="MS Mincho"/>
                  <a:cs typeface="Arial" panose="020B0604020202020204" pitchFamily="34" charset="0"/>
                </a:rPr>
                <a:t>0.00</a:t>
              </a: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S Mincho"/>
                  <a:cs typeface="Arial" panose="020B0604020202020204" pitchFamily="34" charset="0"/>
                </a:rPr>
                <a:t> (95% CI: 0.00–N/A; </a:t>
              </a:r>
              <a:r>
                <a:rPr kumimoji="0" lang="en-GB" sz="1050" b="0" i="1" u="none" strike="noStrike" kern="1200" cap="none" spc="0" normalizeH="0" baseline="0" noProof="0" dirty="0">
                  <a:ln>
                    <a:noFill/>
                  </a:ln>
                  <a:solidFill>
                    <a:srgbClr val="000000"/>
                  </a:solidFill>
                  <a:effectLst/>
                  <a:uLnTx/>
                  <a:uFillTx/>
                  <a:latin typeface="Arial" panose="020B0604020202020204" pitchFamily="34" charset="0"/>
                  <a:ea typeface="MS Mincho"/>
                  <a:cs typeface="Arial" panose="020B0604020202020204" pitchFamily="34" charset="0"/>
                </a:rPr>
                <a:t>P</a:t>
              </a: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S Mincho"/>
                  <a:cs typeface="Arial" panose="020B0604020202020204" pitchFamily="34" charset="0"/>
                </a:rPr>
                <a:t> = 0.9987</a:t>
              </a:r>
              <a:r>
                <a:rPr kumimoji="0" lang="en-GB" sz="1050" b="0" i="0" u="none" strike="noStrike" kern="1200" cap="none" spc="0" normalizeH="0" baseline="30000" noProof="0" dirty="0">
                  <a:ln>
                    <a:noFill/>
                  </a:ln>
                  <a:solidFill>
                    <a:srgbClr val="000000"/>
                  </a:solidFill>
                  <a:effectLst/>
                  <a:uLnTx/>
                  <a:uFillTx/>
                  <a:latin typeface="Arial" panose="020B0604020202020204" pitchFamily="34" charset="0"/>
                  <a:ea typeface="MS Mincho"/>
                  <a:cs typeface="Arial" panose="020B0604020202020204" pitchFamily="34" charset="0"/>
                </a:rPr>
                <a:t>a</a:t>
              </a: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S Mincho"/>
                  <a:cs typeface="Arial" panose="020B0604020202020204" pitchFamily="34" charset="0"/>
                </a:rPr>
                <a:t>)</a:t>
              </a:r>
            </a:p>
          </p:txBody>
        </p:sp>
        <p:sp>
          <p:nvSpPr>
            <p:cNvPr id="309" name="TextBox 308">
              <a:extLst>
                <a:ext uri="{FF2B5EF4-FFF2-40B4-BE49-F238E27FC236}">
                  <a16:creationId xmlns:a16="http://schemas.microsoft.com/office/drawing/2014/main" id="{9C05A8D3-3059-1B24-7F60-0B09ECAB8BFD}"/>
                </a:ext>
              </a:extLst>
            </p:cNvPr>
            <p:cNvSpPr txBox="1"/>
            <p:nvPr/>
          </p:nvSpPr>
          <p:spPr>
            <a:xfrm>
              <a:off x="5707502" y="1280266"/>
              <a:ext cx="2430152" cy="697179"/>
            </a:xfrm>
            <a:prstGeom prst="rect">
              <a:avLst/>
            </a:prstGeom>
            <a:noFill/>
          </p:spPr>
          <p:txBody>
            <a:bodyPr wrap="none" lIns="0" tIns="0" rIns="0" bIns="0" rtlCol="0" anchor="t">
              <a:spAutoFit/>
            </a:bodyPr>
            <a:lstStyle/>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dirty="0" err="1">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Ovearall</a:t>
              </a:r>
              <a:r>
                <a:rPr kumimoji="0" lang="en-GB" sz="105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 trial population</a:t>
              </a:r>
            </a:p>
            <a:p>
              <a:pPr marL="0" marR="0" lvl="0" indent="0" algn="l" defTabSz="914400" rtl="0" eaLnBrk="0" fontAlgn="base" latinLnBrk="0" hangingPunct="0">
                <a:lnSpc>
                  <a:spcPct val="11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0063C3"/>
                  </a:solidFill>
                  <a:effectLst/>
                  <a:uLnTx/>
                  <a:uFillTx/>
                  <a:latin typeface="Arial" panose="020B0604020202020204" pitchFamily="34" charset="0"/>
                  <a:ea typeface="MS Mincho" panose="02020609040205080304" pitchFamily="49" charset="-128"/>
                  <a:cs typeface="Arial" panose="020B0604020202020204" pitchFamily="34" charset="0"/>
                </a:rPr>
                <a:t>Inebilizumab</a:t>
              </a: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 7/68 (10.3%)</a:t>
              </a:r>
            </a:p>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ADADAD"/>
                  </a:solidFill>
                  <a:effectLst/>
                  <a:uLnTx/>
                  <a:uFillTx/>
                  <a:latin typeface="Arial" panose="020B0604020202020204" pitchFamily="34" charset="0"/>
                  <a:ea typeface="MS Mincho" panose="02020609040205080304" pitchFamily="49" charset="-128"/>
                  <a:cs typeface="Arial" panose="020B0604020202020204" pitchFamily="34" charset="0"/>
                </a:rPr>
                <a:t>Placebo</a:t>
              </a: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 40/67 (59.7%)</a:t>
              </a:r>
            </a:p>
            <a:p>
              <a:pPr marL="0" marR="0" lvl="0" indent="0" algn="l" defTabSz="914400" rtl="0" eaLnBrk="0" fontAlgn="base" latinLnBrk="0" hangingPunct="0">
                <a:lnSpc>
                  <a:spcPct val="11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Arial" panose="020B0604020202020204" pitchFamily="34" charset="0"/>
                  <a:ea typeface="MS Mincho"/>
                  <a:cs typeface="Arial" panose="020B0604020202020204" pitchFamily="34" charset="0"/>
                </a:rPr>
                <a:t>HR</a:t>
              </a: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S Mincho"/>
                  <a:cs typeface="Arial" panose="020B0604020202020204" pitchFamily="34" charset="0"/>
                </a:rPr>
                <a:t>: </a:t>
              </a:r>
              <a:r>
                <a:rPr kumimoji="0" lang="en-GB" sz="1050" b="1" i="0" u="none" strike="noStrike" kern="1200" cap="none" spc="0" normalizeH="0" baseline="0" noProof="0" dirty="0">
                  <a:ln>
                    <a:noFill/>
                  </a:ln>
                  <a:solidFill>
                    <a:srgbClr val="000000"/>
                  </a:solidFill>
                  <a:effectLst/>
                  <a:uLnTx/>
                  <a:uFillTx/>
                  <a:latin typeface="Arial" panose="020B0604020202020204" pitchFamily="34" charset="0"/>
                  <a:ea typeface="MS Mincho"/>
                  <a:cs typeface="Arial" panose="020B0604020202020204" pitchFamily="34" charset="0"/>
                </a:rPr>
                <a:t>0.13 </a:t>
              </a: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S Mincho"/>
                  <a:cs typeface="Arial" panose="020B0604020202020204" pitchFamily="34" charset="0"/>
                </a:rPr>
                <a:t>(95% CI: 0.06–0.28; </a:t>
              </a:r>
              <a:r>
                <a:rPr kumimoji="0" lang="en-GB" sz="1050" b="0" i="1" u="none" strike="noStrike" kern="1200" cap="none" spc="0" normalizeH="0" baseline="0" noProof="0" dirty="0">
                  <a:ln>
                    <a:noFill/>
                  </a:ln>
                  <a:solidFill>
                    <a:srgbClr val="000000"/>
                  </a:solidFill>
                  <a:effectLst/>
                  <a:uLnTx/>
                  <a:uFillTx/>
                  <a:latin typeface="Arial" panose="020B0604020202020204" pitchFamily="34" charset="0"/>
                  <a:ea typeface="MS Mincho"/>
                  <a:cs typeface="Arial" panose="020B0604020202020204" pitchFamily="34" charset="0"/>
                </a:rPr>
                <a:t>P</a:t>
              </a: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S Mincho"/>
                  <a:cs typeface="Arial" panose="020B0604020202020204" pitchFamily="34" charset="0"/>
                </a:rPr>
                <a:t> &lt; 0.001)</a:t>
              </a:r>
            </a:p>
          </p:txBody>
        </p:sp>
        <p:grpSp>
          <p:nvGrpSpPr>
            <p:cNvPr id="310" name="Group 309">
              <a:extLst>
                <a:ext uri="{FF2B5EF4-FFF2-40B4-BE49-F238E27FC236}">
                  <a16:creationId xmlns:a16="http://schemas.microsoft.com/office/drawing/2014/main" id="{B33EAC08-5863-E9B0-1336-BDA385DC1883}"/>
                </a:ext>
              </a:extLst>
            </p:cNvPr>
            <p:cNvGrpSpPr/>
            <p:nvPr/>
          </p:nvGrpSpPr>
          <p:grpSpPr>
            <a:xfrm>
              <a:off x="5245978" y="2291212"/>
              <a:ext cx="369415" cy="316940"/>
              <a:chOff x="4104739" y="5657330"/>
              <a:chExt cx="852251" cy="707893"/>
            </a:xfrm>
          </p:grpSpPr>
          <p:pic>
            <p:nvPicPr>
              <p:cNvPr id="311" name="Graphic 310">
                <a:extLst>
                  <a:ext uri="{FF2B5EF4-FFF2-40B4-BE49-F238E27FC236}">
                    <a16:creationId xmlns:a16="http://schemas.microsoft.com/office/drawing/2014/main" id="{4E40C0BC-2128-3F2B-2DB4-8F2861BA0E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24566" y="5747090"/>
                <a:ext cx="612599" cy="612599"/>
              </a:xfrm>
              <a:prstGeom prst="rect">
                <a:avLst/>
              </a:prstGeom>
            </p:spPr>
          </p:pic>
          <p:sp>
            <p:nvSpPr>
              <p:cNvPr id="312" name="Oval 311">
                <a:extLst>
                  <a:ext uri="{FF2B5EF4-FFF2-40B4-BE49-F238E27FC236}">
                    <a16:creationId xmlns:a16="http://schemas.microsoft.com/office/drawing/2014/main" id="{A5E11202-B1DE-52DE-387B-AF287908E0E0}"/>
                  </a:ext>
                </a:extLst>
              </p:cNvPr>
              <p:cNvSpPr/>
              <p:nvPr/>
            </p:nvSpPr>
            <p:spPr>
              <a:xfrm>
                <a:off x="4104739" y="5657330"/>
                <a:ext cx="852251" cy="707893"/>
              </a:xfrm>
              <a:prstGeom prst="ellipse">
                <a:avLst/>
              </a:prstGeom>
              <a:noFill/>
              <a:ln w="28575" cap="flat">
                <a:solidFill>
                  <a:srgbClr val="0099FF"/>
                </a:solidFill>
                <a:prstDash val="solid"/>
                <a:miter/>
              </a:ln>
            </p:spPr>
            <p:txBody>
              <a:bodyPr wrap="square" tIns="91440" bIns="91440" rtlCol="0" anchor="ctr">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13" name="Group 312">
              <a:extLst>
                <a:ext uri="{FF2B5EF4-FFF2-40B4-BE49-F238E27FC236}">
                  <a16:creationId xmlns:a16="http://schemas.microsoft.com/office/drawing/2014/main" id="{021D3E90-ED5A-F6FE-6ED3-F5BE306A5398}"/>
                </a:ext>
              </a:extLst>
            </p:cNvPr>
            <p:cNvGrpSpPr/>
            <p:nvPr/>
          </p:nvGrpSpPr>
          <p:grpSpPr>
            <a:xfrm>
              <a:off x="5237268" y="3811674"/>
              <a:ext cx="369415" cy="317618"/>
              <a:chOff x="8354117" y="5623869"/>
              <a:chExt cx="852251" cy="707894"/>
            </a:xfrm>
          </p:grpSpPr>
          <p:sp>
            <p:nvSpPr>
              <p:cNvPr id="314" name="Oval 313">
                <a:extLst>
                  <a:ext uri="{FF2B5EF4-FFF2-40B4-BE49-F238E27FC236}">
                    <a16:creationId xmlns:a16="http://schemas.microsoft.com/office/drawing/2014/main" id="{235B1961-B04A-2253-2C49-3CC72D058065}"/>
                  </a:ext>
                </a:extLst>
              </p:cNvPr>
              <p:cNvSpPr/>
              <p:nvPr/>
            </p:nvSpPr>
            <p:spPr>
              <a:xfrm>
                <a:off x="8354117" y="5623869"/>
                <a:ext cx="852251" cy="707894"/>
              </a:xfrm>
              <a:prstGeom prst="ellipse">
                <a:avLst/>
              </a:prstGeom>
              <a:noFill/>
              <a:ln w="28575" cap="flat">
                <a:solidFill>
                  <a:srgbClr val="92D050"/>
                </a:solidFill>
                <a:prstDash val="solid"/>
                <a:miter/>
              </a:ln>
            </p:spPr>
            <p:txBody>
              <a:bodyPr wrap="square" tIns="91440" bIns="91440" rtlCol="0" anchor="ctr">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315" name="Graphic 314">
                <a:extLst>
                  <a:ext uri="{FF2B5EF4-FFF2-40B4-BE49-F238E27FC236}">
                    <a16:creationId xmlns:a16="http://schemas.microsoft.com/office/drawing/2014/main" id="{2DDD2B0E-25B9-F6FC-EF5D-B7D3622F4A1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73942" y="5691913"/>
                <a:ext cx="612599" cy="612599"/>
              </a:xfrm>
              <a:prstGeom prst="rect">
                <a:avLst/>
              </a:prstGeom>
            </p:spPr>
          </p:pic>
        </p:grpSp>
        <p:grpSp>
          <p:nvGrpSpPr>
            <p:cNvPr id="316" name="Group 315">
              <a:extLst>
                <a:ext uri="{FF2B5EF4-FFF2-40B4-BE49-F238E27FC236}">
                  <a16:creationId xmlns:a16="http://schemas.microsoft.com/office/drawing/2014/main" id="{A3C34EA9-0463-1EF7-1620-E7848116E365}"/>
                </a:ext>
              </a:extLst>
            </p:cNvPr>
            <p:cNvGrpSpPr/>
            <p:nvPr/>
          </p:nvGrpSpPr>
          <p:grpSpPr>
            <a:xfrm>
              <a:off x="5210473" y="1403271"/>
              <a:ext cx="448328" cy="448328"/>
              <a:chOff x="297485" y="4878637"/>
              <a:chExt cx="824380" cy="824380"/>
            </a:xfrm>
          </p:grpSpPr>
          <p:sp>
            <p:nvSpPr>
              <p:cNvPr id="317" name="Oval 316">
                <a:extLst>
                  <a:ext uri="{FF2B5EF4-FFF2-40B4-BE49-F238E27FC236}">
                    <a16:creationId xmlns:a16="http://schemas.microsoft.com/office/drawing/2014/main" id="{3BDAA8F7-AB59-E912-0509-1235DE649194}"/>
                  </a:ext>
                </a:extLst>
              </p:cNvPr>
              <p:cNvSpPr/>
              <p:nvPr/>
            </p:nvSpPr>
            <p:spPr>
              <a:xfrm>
                <a:off x="375860" y="4973335"/>
                <a:ext cx="669812" cy="667512"/>
              </a:xfrm>
              <a:prstGeom prst="ellipse">
                <a:avLst/>
              </a:prstGeom>
              <a:noFill/>
              <a:ln w="28575" cap="flat">
                <a:solidFill>
                  <a:schemeClr val="tx2"/>
                </a:solidFill>
                <a:prstDash val="solid"/>
                <a:miter/>
              </a:ln>
            </p:spPr>
            <p:txBody>
              <a:bodyPr wrap="square" tIns="91440" bIns="91440" rtlCol="0" anchor="ctr">
                <a:no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318" name="Graphic 317">
                <a:extLst>
                  <a:ext uri="{FF2B5EF4-FFF2-40B4-BE49-F238E27FC236}">
                    <a16:creationId xmlns:a16="http://schemas.microsoft.com/office/drawing/2014/main" id="{A9B06BBB-DB21-F972-7EB4-BF9D812C291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7485" y="4878637"/>
                <a:ext cx="824380" cy="824380"/>
              </a:xfrm>
              <a:prstGeom prst="rect">
                <a:avLst/>
              </a:prstGeom>
            </p:spPr>
          </p:pic>
        </p:grpSp>
        <p:grpSp>
          <p:nvGrpSpPr>
            <p:cNvPr id="319" name="Group 318">
              <a:extLst>
                <a:ext uri="{FF2B5EF4-FFF2-40B4-BE49-F238E27FC236}">
                  <a16:creationId xmlns:a16="http://schemas.microsoft.com/office/drawing/2014/main" id="{91CF6832-47BD-E6D3-0134-7F790A43FA4D}"/>
                </a:ext>
              </a:extLst>
            </p:cNvPr>
            <p:cNvGrpSpPr/>
            <p:nvPr/>
          </p:nvGrpSpPr>
          <p:grpSpPr>
            <a:xfrm>
              <a:off x="5241860" y="2998341"/>
              <a:ext cx="376912" cy="365138"/>
              <a:chOff x="5212652" y="5700421"/>
              <a:chExt cx="852251" cy="707894"/>
            </a:xfrm>
          </p:grpSpPr>
          <p:pic>
            <p:nvPicPr>
              <p:cNvPr id="320" name="Graphic 319">
                <a:extLst>
                  <a:ext uri="{FF2B5EF4-FFF2-40B4-BE49-F238E27FC236}">
                    <a16:creationId xmlns:a16="http://schemas.microsoft.com/office/drawing/2014/main" id="{6B8E6261-DAE5-7C30-C4C8-7E2E5CB42BF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332479" y="5747090"/>
                <a:ext cx="612599" cy="612599"/>
              </a:xfrm>
              <a:prstGeom prst="rect">
                <a:avLst/>
              </a:prstGeom>
            </p:spPr>
          </p:pic>
          <p:sp>
            <p:nvSpPr>
              <p:cNvPr id="321" name="Oval 320">
                <a:extLst>
                  <a:ext uri="{FF2B5EF4-FFF2-40B4-BE49-F238E27FC236}">
                    <a16:creationId xmlns:a16="http://schemas.microsoft.com/office/drawing/2014/main" id="{5D9DB8D3-788C-BA5A-01BD-7B065A44132D}"/>
                  </a:ext>
                </a:extLst>
              </p:cNvPr>
              <p:cNvSpPr/>
              <p:nvPr/>
            </p:nvSpPr>
            <p:spPr>
              <a:xfrm>
                <a:off x="5212652" y="5700421"/>
                <a:ext cx="852251" cy="707894"/>
              </a:xfrm>
              <a:prstGeom prst="ellipse">
                <a:avLst/>
              </a:prstGeom>
              <a:noFill/>
              <a:ln w="28575" cap="flat">
                <a:solidFill>
                  <a:srgbClr val="FFCC00"/>
                </a:solidFill>
                <a:prstDash val="solid"/>
                <a:miter/>
              </a:ln>
            </p:spPr>
            <p:txBody>
              <a:bodyPr wrap="square" tIns="91440" bIns="91440" rtlCol="0" anchor="ctr">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grpSp>
      <p:sp>
        <p:nvSpPr>
          <p:cNvPr id="323" name="TextBox 322">
            <a:extLst>
              <a:ext uri="{FF2B5EF4-FFF2-40B4-BE49-F238E27FC236}">
                <a16:creationId xmlns:a16="http://schemas.microsoft.com/office/drawing/2014/main" id="{A9FBC692-AE36-CA3F-0000-47BB8DE4ACEA}"/>
              </a:ext>
            </a:extLst>
          </p:cNvPr>
          <p:cNvSpPr txBox="1"/>
          <p:nvPr/>
        </p:nvSpPr>
        <p:spPr>
          <a:xfrm>
            <a:off x="4547731" y="4546432"/>
            <a:ext cx="2965903" cy="246221"/>
          </a:xfrm>
          <a:prstGeom prst="rect">
            <a:avLst/>
          </a:prstGeom>
          <a:noFill/>
        </p:spPr>
        <p:txBody>
          <a:bodyPr wrap="square" lIns="0" tIns="0" rIns="0" bIns="0" rtlCol="0" anchor="b">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GB" sz="800" b="0" i="0" u="none" strike="noStrike" kern="1200" cap="none" spc="0" normalizeH="0" baseline="30000" noProof="0" dirty="0">
                <a:ln>
                  <a:noFill/>
                </a:ln>
                <a:solidFill>
                  <a:srgbClr val="004B87"/>
                </a:solidFill>
                <a:effectLst/>
                <a:uLnTx/>
                <a:uFillTx/>
                <a:latin typeface="Arial" panose="020B0604020202020204" pitchFamily="34" charset="0"/>
                <a:cs typeface="Arial" panose="020B0604020202020204" pitchFamily="34" charset="0"/>
              </a:rPr>
              <a:t>a</a:t>
            </a:r>
            <a:r>
              <a:rPr kumimoji="0" lang="en-GB" sz="800" b="0" i="1"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P </a:t>
            </a:r>
            <a:r>
              <a:rPr kumimoji="0" lang="en-GB" sz="800" b="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values are nominal.</a:t>
            </a:r>
            <a:endParaRPr kumimoji="0" lang="en-GB" sz="800" b="0" i="0" u="none" strike="noStrike" kern="1200" cap="none" spc="0" normalizeH="0" baseline="0" noProof="0" dirty="0">
              <a:ln>
                <a:noFill/>
              </a:ln>
              <a:solidFill>
                <a:srgbClr val="004B87"/>
              </a:solidFill>
              <a:effectLst/>
              <a:uLnTx/>
              <a:uFillTx/>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4B87"/>
                </a:solidFill>
                <a:effectLst/>
                <a:uLnTx/>
                <a:uFillTx/>
                <a:latin typeface="Arial" panose="020B0604020202020204" pitchFamily="34" charset="0"/>
                <a:ea typeface="MS Mincho" panose="02020609040205080304" pitchFamily="49" charset="-128"/>
                <a:cs typeface="Arial" panose="020B0604020202020204" pitchFamily="34" charset="0"/>
              </a:rPr>
              <a:t>CI, confidence interval; HR, hazard ratio; N/A, not applicable. </a:t>
            </a:r>
          </a:p>
        </p:txBody>
      </p:sp>
      <p:sp>
        <p:nvSpPr>
          <p:cNvPr id="325" name="Rectangle 324">
            <a:extLst>
              <a:ext uri="{FF2B5EF4-FFF2-40B4-BE49-F238E27FC236}">
                <a16:creationId xmlns:a16="http://schemas.microsoft.com/office/drawing/2014/main" id="{AD7EA07F-ECED-C1FD-FBE2-A2EBBE556798}"/>
              </a:ext>
            </a:extLst>
          </p:cNvPr>
          <p:cNvSpPr/>
          <p:nvPr/>
        </p:nvSpPr>
        <p:spPr>
          <a:xfrm>
            <a:off x="4881087" y="4988300"/>
            <a:ext cx="3182245" cy="1107996"/>
          </a:xfrm>
          <a:prstGeom prst="rect">
            <a:avLst/>
          </a:prstGeom>
          <a:solidFill>
            <a:srgbClr val="FF6720"/>
          </a:solidFill>
          <a:ln w="12700" cap="flat">
            <a:solidFill>
              <a:srgbClr val="FEAA82"/>
            </a:solidFill>
            <a:prstDash val="solid"/>
            <a:miter/>
          </a:ln>
        </p:spPr>
        <p:txBody>
          <a:bodyPr wrap="square" lIns="182880" tIns="182880" rIns="182880" bIns="18288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Inebilizumab reduced the risk of disease flares by 97% in the pancreas group and 100% in the bile ducts group compared with placebo</a:t>
            </a:r>
          </a:p>
        </p:txBody>
      </p:sp>
      <p:sp>
        <p:nvSpPr>
          <p:cNvPr id="326" name="Rectangle: Rounded Corners 325">
            <a:extLst>
              <a:ext uri="{FF2B5EF4-FFF2-40B4-BE49-F238E27FC236}">
                <a16:creationId xmlns:a16="http://schemas.microsoft.com/office/drawing/2014/main" id="{CA99298B-9D1E-C0EF-ECE4-7302CC63AB5C}"/>
              </a:ext>
            </a:extLst>
          </p:cNvPr>
          <p:cNvSpPr/>
          <p:nvPr/>
        </p:nvSpPr>
        <p:spPr>
          <a:xfrm>
            <a:off x="8397240" y="846659"/>
            <a:ext cx="3464559" cy="5445284"/>
          </a:xfrm>
          <a:prstGeom prst="roundRect">
            <a:avLst>
              <a:gd name="adj" fmla="val 2869"/>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327" name="TextBox 326">
            <a:extLst>
              <a:ext uri="{FF2B5EF4-FFF2-40B4-BE49-F238E27FC236}">
                <a16:creationId xmlns:a16="http://schemas.microsoft.com/office/drawing/2014/main" id="{90A080A7-CC15-A536-5EC9-6AD96198A2EA}"/>
              </a:ext>
            </a:extLst>
          </p:cNvPr>
          <p:cNvSpPr txBox="1"/>
          <p:nvPr/>
        </p:nvSpPr>
        <p:spPr>
          <a:xfrm>
            <a:off x="8530113" y="1438199"/>
            <a:ext cx="3415699" cy="1569660"/>
          </a:xfrm>
          <a:prstGeom prst="rect">
            <a:avLst/>
          </a:prstGeom>
          <a:noFill/>
        </p:spPr>
        <p:txBody>
          <a:bodyPr wrap="square">
            <a:spAutoFit/>
          </a:bodyPr>
          <a:lstStyle/>
          <a:p>
            <a:r>
              <a:rPr lang="en-US" sz="1600" dirty="0">
                <a:solidFill>
                  <a:srgbClr val="004B87"/>
                </a:solidFill>
                <a:latin typeface="Arial" panose="020B0604020202020204" pitchFamily="34" charset="0"/>
                <a:cs typeface="Arial" panose="020B0604020202020204" pitchFamily="34" charset="0"/>
              </a:rPr>
              <a:t>Analysis of IgG4-RD patients with pancreas and hepatobiliary involvement from the MITIGATE trial demonstrates the benefit and safety of CD19-targeted B cell depletion by INEB in this cohort. </a:t>
            </a:r>
          </a:p>
        </p:txBody>
      </p:sp>
      <p:sp>
        <p:nvSpPr>
          <p:cNvPr id="328" name="Rectangle: Rounded Corners 327">
            <a:extLst>
              <a:ext uri="{FF2B5EF4-FFF2-40B4-BE49-F238E27FC236}">
                <a16:creationId xmlns:a16="http://schemas.microsoft.com/office/drawing/2014/main" id="{5D34C68C-D169-C6E0-5B5D-E6E6FCED995F}"/>
              </a:ext>
            </a:extLst>
          </p:cNvPr>
          <p:cNvSpPr/>
          <p:nvPr/>
        </p:nvSpPr>
        <p:spPr>
          <a:xfrm>
            <a:off x="8530113" y="976495"/>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Conclusion</a:t>
            </a:r>
            <a:endParaRPr lang="en-US" b="1" i="0" dirty="0">
              <a:solidFill>
                <a:schemeClr val="bg1"/>
              </a:solidFill>
              <a:effectLst/>
            </a:endParaRPr>
          </a:p>
        </p:txBody>
      </p:sp>
    </p:spTree>
    <p:extLst>
      <p:ext uri="{BB962C8B-B14F-4D97-AF65-F5344CB8AC3E}">
        <p14:creationId xmlns:p14="http://schemas.microsoft.com/office/powerpoint/2010/main" val="1183219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5C35D-6909-DD76-0E3A-413C932AEF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0E4ACB-5C39-01C3-31FB-07BD597D5C5D}"/>
              </a:ext>
            </a:extLst>
          </p:cNvPr>
          <p:cNvSpPr>
            <a:spLocks noGrp="1"/>
          </p:cNvSpPr>
          <p:nvPr>
            <p:ph type="ctrTitle"/>
          </p:nvPr>
        </p:nvSpPr>
        <p:spPr>
          <a:xfrm>
            <a:off x="4171950" y="2498272"/>
            <a:ext cx="7810874" cy="1517877"/>
          </a:xfrm>
        </p:spPr>
        <p:txBody>
          <a:bodyPr>
            <a:normAutofit fontScale="90000"/>
          </a:bodyPr>
          <a:lstStyle/>
          <a:p>
            <a:pPr algn="r"/>
            <a:r>
              <a:rPr lang="en-US" b="1" dirty="0">
                <a:solidFill>
                  <a:srgbClr val="FF6720"/>
                </a:solidFill>
                <a:latin typeface="Arial" panose="020B0604020202020204" pitchFamily="34" charset="0"/>
                <a:cs typeface="Arial" panose="020B0604020202020204" pitchFamily="34" charset="0"/>
              </a:rPr>
              <a:t>Experimental and Pathophysiology</a:t>
            </a:r>
          </a:p>
        </p:txBody>
      </p:sp>
    </p:spTree>
    <p:extLst>
      <p:ext uri="{BB962C8B-B14F-4D97-AF65-F5344CB8AC3E}">
        <p14:creationId xmlns:p14="http://schemas.microsoft.com/office/powerpoint/2010/main" val="3035878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AD958-0E20-C261-21E5-4696165E8FB2}"/>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405D00F5-0821-0F84-D444-21498115CE90}"/>
              </a:ext>
            </a:extLst>
          </p:cNvPr>
          <p:cNvGrpSpPr/>
          <p:nvPr/>
        </p:nvGrpSpPr>
        <p:grpSpPr>
          <a:xfrm>
            <a:off x="6773892" y="4577404"/>
            <a:ext cx="4306209" cy="1433940"/>
            <a:chOff x="6773892" y="4643663"/>
            <a:chExt cx="4306209" cy="1536985"/>
          </a:xfrm>
        </p:grpSpPr>
        <p:grpSp>
          <p:nvGrpSpPr>
            <p:cNvPr id="16" name="Group 15">
              <a:extLst>
                <a:ext uri="{FF2B5EF4-FFF2-40B4-BE49-F238E27FC236}">
                  <a16:creationId xmlns:a16="http://schemas.microsoft.com/office/drawing/2014/main" id="{9E12D339-8597-33DD-71F1-CC4A8A71DC62}"/>
                </a:ext>
              </a:extLst>
            </p:cNvPr>
            <p:cNvGrpSpPr/>
            <p:nvPr/>
          </p:nvGrpSpPr>
          <p:grpSpPr>
            <a:xfrm>
              <a:off x="6773892" y="4643663"/>
              <a:ext cx="4306209" cy="1536985"/>
              <a:chOff x="6773892" y="4643663"/>
              <a:chExt cx="4306209" cy="1536985"/>
            </a:xfrm>
          </p:grpSpPr>
          <p:sp>
            <p:nvSpPr>
              <p:cNvPr id="74" name="Rectangle: Rounded Corners 73">
                <a:extLst>
                  <a:ext uri="{FF2B5EF4-FFF2-40B4-BE49-F238E27FC236}">
                    <a16:creationId xmlns:a16="http://schemas.microsoft.com/office/drawing/2014/main" id="{458B41B1-B0A2-99D0-43B8-B870EB6C91E0}"/>
                  </a:ext>
                </a:extLst>
              </p:cNvPr>
              <p:cNvSpPr/>
              <p:nvPr/>
            </p:nvSpPr>
            <p:spPr>
              <a:xfrm>
                <a:off x="6773892" y="4643663"/>
                <a:ext cx="4306209" cy="1536985"/>
              </a:xfrm>
              <a:prstGeom prst="roundRect">
                <a:avLst>
                  <a:gd name="adj" fmla="val 6751"/>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cxnSp>
            <p:nvCxnSpPr>
              <p:cNvPr id="84" name="Straight Connector 83">
                <a:extLst>
                  <a:ext uri="{FF2B5EF4-FFF2-40B4-BE49-F238E27FC236}">
                    <a16:creationId xmlns:a16="http://schemas.microsoft.com/office/drawing/2014/main" id="{AF84B4A5-5D65-6853-2AD2-9FE391726540}"/>
                  </a:ext>
                </a:extLst>
              </p:cNvPr>
              <p:cNvCxnSpPr>
                <a:cxnSpLocks/>
              </p:cNvCxnSpPr>
              <p:nvPr/>
            </p:nvCxnSpPr>
            <p:spPr>
              <a:xfrm>
                <a:off x="7001370" y="5412156"/>
                <a:ext cx="3829613"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2E5C530D-296D-FDC5-1509-84875DA0E564}"/>
                </a:ext>
              </a:extLst>
            </p:cNvPr>
            <p:cNvGrpSpPr/>
            <p:nvPr/>
          </p:nvGrpSpPr>
          <p:grpSpPr>
            <a:xfrm>
              <a:off x="6925918" y="4975365"/>
              <a:ext cx="3981265" cy="307777"/>
              <a:chOff x="6925918" y="4975365"/>
              <a:chExt cx="3981265" cy="307777"/>
            </a:xfrm>
          </p:grpSpPr>
          <p:sp>
            <p:nvSpPr>
              <p:cNvPr id="76" name="TextBox 75">
                <a:extLst>
                  <a:ext uri="{FF2B5EF4-FFF2-40B4-BE49-F238E27FC236}">
                    <a16:creationId xmlns:a16="http://schemas.microsoft.com/office/drawing/2014/main" id="{F62F426F-8B76-DED9-B9AB-F2155A551708}"/>
                  </a:ext>
                </a:extLst>
              </p:cNvPr>
              <p:cNvSpPr txBox="1"/>
              <p:nvPr/>
            </p:nvSpPr>
            <p:spPr>
              <a:xfrm>
                <a:off x="6966683" y="4975365"/>
                <a:ext cx="3940500" cy="307777"/>
              </a:xfrm>
              <a:prstGeom prst="rect">
                <a:avLst/>
              </a:prstGeom>
              <a:noFill/>
            </p:spPr>
            <p:txBody>
              <a:bodyPr wrap="square">
                <a:spAutoFit/>
              </a:bodyPr>
              <a:lstStyle/>
              <a:p>
                <a:pPr>
                  <a:spcBef>
                    <a:spcPts val="0"/>
                  </a:spcBef>
                </a:pPr>
                <a:r>
                  <a:rPr lang="fr-CH" sz="1400" u="sng" dirty="0" err="1">
                    <a:latin typeface="Arial" panose="020B0604020202020204" pitchFamily="34" charset="0"/>
                  </a:rPr>
                  <a:t>Both</a:t>
                </a:r>
                <a:r>
                  <a:rPr lang="fr-CH" sz="1400" u="sng" dirty="0">
                    <a:latin typeface="Arial" panose="020B0604020202020204" pitchFamily="34" charset="0"/>
                  </a:rPr>
                  <a:t> </a:t>
                </a:r>
                <a:r>
                  <a:rPr lang="fr-CH" sz="1400" u="sng" dirty="0" err="1">
                    <a:latin typeface="Arial" panose="020B0604020202020204" pitchFamily="34" charset="0"/>
                  </a:rPr>
                  <a:t>models</a:t>
                </a:r>
                <a:r>
                  <a:rPr lang="fr-CH" sz="1400" dirty="0">
                    <a:latin typeface="Arial" panose="020B0604020202020204" pitchFamily="34" charset="0"/>
                  </a:rPr>
                  <a:t>: </a:t>
                </a:r>
                <a:r>
                  <a:rPr lang="fr-CH" sz="1400" dirty="0" err="1">
                    <a:latin typeface="Arial" panose="020B0604020202020204" pitchFamily="34" charset="0"/>
                  </a:rPr>
                  <a:t>Liver</a:t>
                </a:r>
                <a:r>
                  <a:rPr lang="fr-CH" sz="1400" dirty="0">
                    <a:latin typeface="Arial" panose="020B0604020202020204" pitchFamily="34" charset="0"/>
                  </a:rPr>
                  <a:t> </a:t>
                </a:r>
                <a:r>
                  <a:rPr lang="fr-CH" sz="1400" dirty="0" err="1">
                    <a:latin typeface="Arial" panose="020B0604020202020204" pitchFamily="34" charset="0"/>
                  </a:rPr>
                  <a:t>function</a:t>
                </a:r>
                <a:r>
                  <a:rPr lang="fr-CH" sz="1400" dirty="0">
                    <a:latin typeface="Arial" panose="020B0604020202020204" pitchFamily="34" charset="0"/>
                  </a:rPr>
                  <a:t> &amp; </a:t>
                </a:r>
                <a:r>
                  <a:rPr lang="fr-CH" sz="1400" dirty="0" err="1">
                    <a:latin typeface="Arial" panose="020B0604020202020204" pitchFamily="34" charset="0"/>
                  </a:rPr>
                  <a:t>biliary</a:t>
                </a:r>
                <a:r>
                  <a:rPr lang="fr-CH" sz="1400" dirty="0">
                    <a:latin typeface="Arial" panose="020B0604020202020204" pitchFamily="34" charset="0"/>
                  </a:rPr>
                  <a:t> </a:t>
                </a:r>
                <a:r>
                  <a:rPr lang="fr-CH" sz="1400" dirty="0" err="1">
                    <a:latin typeface="Arial" panose="020B0604020202020204" pitchFamily="34" charset="0"/>
                  </a:rPr>
                  <a:t>endpoints</a:t>
                </a:r>
                <a:endParaRPr lang="en-US" sz="1400" dirty="0">
                  <a:latin typeface="Arial" panose="020B0604020202020204" pitchFamily="34" charset="0"/>
                </a:endParaRPr>
              </a:p>
            </p:txBody>
          </p:sp>
          <p:sp>
            <p:nvSpPr>
              <p:cNvPr id="10" name="Oval 9">
                <a:extLst>
                  <a:ext uri="{FF2B5EF4-FFF2-40B4-BE49-F238E27FC236}">
                    <a16:creationId xmlns:a16="http://schemas.microsoft.com/office/drawing/2014/main" id="{03960539-1856-EA9D-18F1-6719BB84C571}"/>
                  </a:ext>
                </a:extLst>
              </p:cNvPr>
              <p:cNvSpPr/>
              <p:nvPr/>
            </p:nvSpPr>
            <p:spPr>
              <a:xfrm>
                <a:off x="6925918" y="5095152"/>
                <a:ext cx="75453" cy="91534"/>
              </a:xfrm>
              <a:prstGeom prst="ellipse">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1ACF8CF0-9D43-4419-D7A2-C44864F78326}"/>
                </a:ext>
              </a:extLst>
            </p:cNvPr>
            <p:cNvGrpSpPr/>
            <p:nvPr/>
          </p:nvGrpSpPr>
          <p:grpSpPr>
            <a:xfrm>
              <a:off x="6925917" y="5465950"/>
              <a:ext cx="3751001" cy="560820"/>
              <a:chOff x="6925917" y="5465950"/>
              <a:chExt cx="3751001" cy="560820"/>
            </a:xfrm>
          </p:grpSpPr>
          <p:sp>
            <p:nvSpPr>
              <p:cNvPr id="78" name="TextBox 77">
                <a:extLst>
                  <a:ext uri="{FF2B5EF4-FFF2-40B4-BE49-F238E27FC236}">
                    <a16:creationId xmlns:a16="http://schemas.microsoft.com/office/drawing/2014/main" id="{068BCBDF-1082-E2E0-4470-DE3F90A4E9C3}"/>
                  </a:ext>
                </a:extLst>
              </p:cNvPr>
              <p:cNvSpPr txBox="1"/>
              <p:nvPr/>
            </p:nvSpPr>
            <p:spPr>
              <a:xfrm>
                <a:off x="6963646" y="5465950"/>
                <a:ext cx="3713272" cy="560820"/>
              </a:xfrm>
              <a:prstGeom prst="rect">
                <a:avLst/>
              </a:prstGeom>
              <a:noFill/>
            </p:spPr>
            <p:txBody>
              <a:bodyPr wrap="square">
                <a:spAutoFit/>
              </a:bodyPr>
              <a:lstStyle/>
              <a:p>
                <a:pPr marL="0" indent="0">
                  <a:spcBef>
                    <a:spcPts val="0"/>
                  </a:spcBef>
                  <a:buFont typeface="Arial" panose="020B0604020202020204" pitchFamily="34" charset="0"/>
                  <a:buNone/>
                </a:pPr>
                <a:r>
                  <a:rPr lang="en-US" sz="1400" u="sng" dirty="0">
                    <a:latin typeface="Arial" panose="020B0604020202020204" pitchFamily="34" charset="0"/>
                  </a:rPr>
                  <a:t>Cholestasis Model</a:t>
                </a:r>
                <a:r>
                  <a:rPr lang="en-US" sz="1400" dirty="0">
                    <a:latin typeface="Arial" panose="020B0604020202020204" pitchFamily="34" charset="0"/>
                  </a:rPr>
                  <a:t>: Ductular reaction, cholangitis, &amp; fibrosis</a:t>
                </a:r>
              </a:p>
            </p:txBody>
          </p:sp>
          <p:sp>
            <p:nvSpPr>
              <p:cNvPr id="11" name="Oval 10">
                <a:extLst>
                  <a:ext uri="{FF2B5EF4-FFF2-40B4-BE49-F238E27FC236}">
                    <a16:creationId xmlns:a16="http://schemas.microsoft.com/office/drawing/2014/main" id="{DFA2989F-FECC-DE29-372D-983B21B4AF48}"/>
                  </a:ext>
                </a:extLst>
              </p:cNvPr>
              <p:cNvSpPr/>
              <p:nvPr/>
            </p:nvSpPr>
            <p:spPr>
              <a:xfrm>
                <a:off x="6925917" y="5569077"/>
                <a:ext cx="75453" cy="91534"/>
              </a:xfrm>
              <a:prstGeom prst="ellipse">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grpSp>
      <p:cxnSp>
        <p:nvCxnSpPr>
          <p:cNvPr id="72" name="Straight Arrow Connector 71">
            <a:extLst>
              <a:ext uri="{FF2B5EF4-FFF2-40B4-BE49-F238E27FC236}">
                <a16:creationId xmlns:a16="http://schemas.microsoft.com/office/drawing/2014/main" id="{D83D0326-56BA-39F1-91F2-4707ABA6DDB8}"/>
              </a:ext>
            </a:extLst>
          </p:cNvPr>
          <p:cNvCxnSpPr>
            <a:cxnSpLocks/>
          </p:cNvCxnSpPr>
          <p:nvPr/>
        </p:nvCxnSpPr>
        <p:spPr>
          <a:xfrm>
            <a:off x="8898286" y="4064140"/>
            <a:ext cx="0" cy="513263"/>
          </a:xfrm>
          <a:prstGeom prst="straightConnector1">
            <a:avLst/>
          </a:prstGeom>
          <a:ln w="38100">
            <a:solidFill>
              <a:srgbClr val="FF6720"/>
            </a:solidFill>
            <a:tailEnd type="triangle"/>
          </a:ln>
        </p:spPr>
        <p:style>
          <a:lnRef idx="2">
            <a:schemeClr val="accent1"/>
          </a:lnRef>
          <a:fillRef idx="0">
            <a:schemeClr val="accent1"/>
          </a:fillRef>
          <a:effectRef idx="1">
            <a:schemeClr val="accent1"/>
          </a:effectRef>
          <a:fontRef idx="minor">
            <a:schemeClr val="tx1"/>
          </a:fontRef>
        </p:style>
      </p:cxnSp>
      <p:sp>
        <p:nvSpPr>
          <p:cNvPr id="5" name="Content Placeholder 2">
            <a:extLst>
              <a:ext uri="{FF2B5EF4-FFF2-40B4-BE49-F238E27FC236}">
                <a16:creationId xmlns:a16="http://schemas.microsoft.com/office/drawing/2014/main" id="{100D2D24-23AA-1D79-7AFC-8628AF80F4ED}"/>
              </a:ext>
            </a:extLst>
          </p:cNvPr>
          <p:cNvSpPr>
            <a:spLocks noGrp="1"/>
          </p:cNvSpPr>
          <p:nvPr>
            <p:ph idx="1"/>
          </p:nvPr>
        </p:nvSpPr>
        <p:spPr>
          <a:xfrm>
            <a:off x="459513" y="1481223"/>
            <a:ext cx="4922111" cy="2582917"/>
          </a:xfrm>
        </p:spPr>
        <p:txBody>
          <a:bodyPr>
            <a:noAutofit/>
          </a:bodyPr>
          <a:lstStyle/>
          <a:p>
            <a:pPr marL="0" marR="0" indent="0">
              <a:buNone/>
            </a:pPr>
            <a:r>
              <a:rPr lang="en-US" sz="1800" b="1" dirty="0">
                <a:effectLst/>
                <a:latin typeface="Arial" panose="020B0604020202020204" pitchFamily="34" charset="0"/>
              </a:rPr>
              <a:t>ABCB4/MDR3 </a:t>
            </a:r>
            <a:r>
              <a:rPr lang="en-US" sz="1800" dirty="0">
                <a:effectLst/>
                <a:latin typeface="Arial" panose="020B0604020202020204" pitchFamily="34" charset="0"/>
              </a:rPr>
              <a:t>facilitates the translocation of phospholipids from hepatocytes to the canalicular space while </a:t>
            </a:r>
            <a:r>
              <a:rPr lang="en-US" sz="1800" b="1" dirty="0">
                <a:effectLst/>
                <a:latin typeface="Arial" panose="020B0604020202020204" pitchFamily="34" charset="0"/>
              </a:rPr>
              <a:t>ABCB11/BSEP </a:t>
            </a:r>
            <a:r>
              <a:rPr lang="en-US" sz="1800" dirty="0">
                <a:effectLst/>
                <a:latin typeface="Arial" panose="020B0604020202020204" pitchFamily="34" charset="0"/>
              </a:rPr>
              <a:t>facilitates the efflux of bile acid from hepatocytes to the canalicular space.</a:t>
            </a:r>
          </a:p>
          <a:p>
            <a:pPr marL="0" marR="0" indent="0">
              <a:buNone/>
            </a:pPr>
            <a:r>
              <a:rPr lang="en-US" sz="1800" dirty="0">
                <a:latin typeface="Arial" panose="020B0604020202020204" pitchFamily="34" charset="0"/>
              </a:rPr>
              <a:t>Mutations in these transporters result in monogenic cholestatic diseases (PFIC2, PFIC3) and associated hepatobiliary diseases (ICP and LPAC).</a:t>
            </a:r>
          </a:p>
        </p:txBody>
      </p:sp>
      <p:sp>
        <p:nvSpPr>
          <p:cNvPr id="6" name="Rectangle: Rounded Corners 5">
            <a:extLst>
              <a:ext uri="{FF2B5EF4-FFF2-40B4-BE49-F238E27FC236}">
                <a16:creationId xmlns:a16="http://schemas.microsoft.com/office/drawing/2014/main" id="{4E91B672-A31B-1E91-93FD-78E436313B5B}"/>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Background &amp; Aims</a:t>
            </a:r>
            <a:endParaRPr lang="en-US" b="1" i="0" dirty="0">
              <a:solidFill>
                <a:schemeClr val="bg1"/>
              </a:solidFill>
              <a:effectLst/>
            </a:endParaRPr>
          </a:p>
        </p:txBody>
      </p:sp>
      <p:sp>
        <p:nvSpPr>
          <p:cNvPr id="12" name="Rectangle: Rounded Corners 11">
            <a:extLst>
              <a:ext uri="{FF2B5EF4-FFF2-40B4-BE49-F238E27FC236}">
                <a16:creationId xmlns:a16="http://schemas.microsoft.com/office/drawing/2014/main" id="{EEB948BB-1773-3741-D481-E8713935DA13}"/>
              </a:ext>
            </a:extLst>
          </p:cNvPr>
          <p:cNvSpPr/>
          <p:nvPr/>
        </p:nvSpPr>
        <p:spPr>
          <a:xfrm>
            <a:off x="340046" y="846656"/>
            <a:ext cx="5621667" cy="5484293"/>
          </a:xfrm>
          <a:prstGeom prst="roundRect">
            <a:avLst>
              <a:gd name="adj" fmla="val 2130"/>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pic>
        <p:nvPicPr>
          <p:cNvPr id="13" name="Graphic 12" descr="Home with solid fill">
            <a:extLst>
              <a:ext uri="{FF2B5EF4-FFF2-40B4-BE49-F238E27FC236}">
                <a16:creationId xmlns:a16="http://schemas.microsoft.com/office/drawing/2014/main" id="{C650C6A1-BB7B-E77C-E856-04CC587879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65129" y="87085"/>
            <a:ext cx="374469" cy="374469"/>
          </a:xfrm>
          <a:prstGeom prst="rect">
            <a:avLst/>
          </a:prstGeom>
        </p:spPr>
      </p:pic>
      <p:sp>
        <p:nvSpPr>
          <p:cNvPr id="36" name="Rectangle: Rounded Corners 35">
            <a:extLst>
              <a:ext uri="{FF2B5EF4-FFF2-40B4-BE49-F238E27FC236}">
                <a16:creationId xmlns:a16="http://schemas.microsoft.com/office/drawing/2014/main" id="{7BE7AEF1-455A-7977-8114-ADF4937F32D8}"/>
              </a:ext>
            </a:extLst>
          </p:cNvPr>
          <p:cNvSpPr/>
          <p:nvPr/>
        </p:nvSpPr>
        <p:spPr>
          <a:xfrm>
            <a:off x="665109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Methods</a:t>
            </a:r>
            <a:endParaRPr lang="en-US" b="1" i="0" dirty="0">
              <a:solidFill>
                <a:schemeClr val="bg1"/>
              </a:solidFill>
              <a:effectLst/>
            </a:endParaRPr>
          </a:p>
        </p:txBody>
      </p:sp>
      <p:sp>
        <p:nvSpPr>
          <p:cNvPr id="37" name="Rectangle: Rounded Corners 36">
            <a:extLst>
              <a:ext uri="{FF2B5EF4-FFF2-40B4-BE49-F238E27FC236}">
                <a16:creationId xmlns:a16="http://schemas.microsoft.com/office/drawing/2014/main" id="{9DAA5C15-2DFE-A6B8-0BC3-9057363A9C2E}"/>
              </a:ext>
            </a:extLst>
          </p:cNvPr>
          <p:cNvSpPr/>
          <p:nvPr/>
        </p:nvSpPr>
        <p:spPr>
          <a:xfrm>
            <a:off x="6362700" y="846657"/>
            <a:ext cx="5556443" cy="5484292"/>
          </a:xfrm>
          <a:prstGeom prst="roundRect">
            <a:avLst>
              <a:gd name="adj" fmla="val 2005"/>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48" name="Content Placeholder 2">
            <a:extLst>
              <a:ext uri="{FF2B5EF4-FFF2-40B4-BE49-F238E27FC236}">
                <a16:creationId xmlns:a16="http://schemas.microsoft.com/office/drawing/2014/main" id="{08A5062A-DD19-6708-E781-7B3682000CF4}"/>
              </a:ext>
            </a:extLst>
          </p:cNvPr>
          <p:cNvSpPr txBox="1">
            <a:spLocks/>
          </p:cNvSpPr>
          <p:nvPr/>
        </p:nvSpPr>
        <p:spPr>
          <a:xfrm>
            <a:off x="459513" y="4268740"/>
            <a:ext cx="4854753" cy="10554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solidFill>
                  <a:srgbClr val="FF6720"/>
                </a:solidFill>
                <a:latin typeface="Arial" panose="020B0604020202020204" pitchFamily="34" charset="0"/>
              </a:rPr>
              <a:t>Aim: </a:t>
            </a:r>
            <a:r>
              <a:rPr lang="en-US" sz="1800" dirty="0">
                <a:latin typeface="Arial" panose="020B0604020202020204" pitchFamily="34" charset="0"/>
              </a:rPr>
              <a:t>To </a:t>
            </a:r>
            <a:r>
              <a:rPr lang="en-US" sz="1800" dirty="0" err="1">
                <a:latin typeface="Arial" panose="020B0604020202020204" pitchFamily="34" charset="0"/>
              </a:rPr>
              <a:t>characterise</a:t>
            </a:r>
            <a:r>
              <a:rPr lang="en-US" sz="1800" dirty="0">
                <a:latin typeface="Arial" panose="020B0604020202020204" pitchFamily="34" charset="0"/>
              </a:rPr>
              <a:t> RTY-694, an orally active potent dual-acting ABCB4 and BSEP-selective positive functional modulator (PFM)in a genetic mouse model of PFIC2 and a mixed genetic/diet mouse model of toxic bile induced biliary disease like PSC.</a:t>
            </a:r>
            <a:endParaRPr lang="en-US" sz="1800" b="1" dirty="0">
              <a:latin typeface="Arial" panose="020B0604020202020204" pitchFamily="34" charset="0"/>
            </a:endParaRPr>
          </a:p>
        </p:txBody>
      </p:sp>
      <p:sp>
        <p:nvSpPr>
          <p:cNvPr id="58" name="Content Placeholder 2">
            <a:extLst>
              <a:ext uri="{FF2B5EF4-FFF2-40B4-BE49-F238E27FC236}">
                <a16:creationId xmlns:a16="http://schemas.microsoft.com/office/drawing/2014/main" id="{9E4B3EF6-9B76-A017-7C7A-1B0BFB9643F8}"/>
              </a:ext>
            </a:extLst>
          </p:cNvPr>
          <p:cNvSpPr txBox="1">
            <a:spLocks/>
          </p:cNvSpPr>
          <p:nvPr/>
        </p:nvSpPr>
        <p:spPr>
          <a:xfrm>
            <a:off x="6701535" y="1381238"/>
            <a:ext cx="172405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dirty="0">
                <a:solidFill>
                  <a:srgbClr val="FF6720"/>
                </a:solidFill>
                <a:latin typeface="Arial" panose="020B0604020202020204" pitchFamily="34" charset="0"/>
              </a:rPr>
              <a:t>Mouse Models</a:t>
            </a:r>
          </a:p>
        </p:txBody>
      </p:sp>
      <p:grpSp>
        <p:nvGrpSpPr>
          <p:cNvPr id="69" name="Group 68">
            <a:extLst>
              <a:ext uri="{FF2B5EF4-FFF2-40B4-BE49-F238E27FC236}">
                <a16:creationId xmlns:a16="http://schemas.microsoft.com/office/drawing/2014/main" id="{E89F7511-2886-3650-6F28-77B0CBEC2386}"/>
              </a:ext>
            </a:extLst>
          </p:cNvPr>
          <p:cNvGrpSpPr/>
          <p:nvPr/>
        </p:nvGrpSpPr>
        <p:grpSpPr>
          <a:xfrm>
            <a:off x="6775823" y="1683348"/>
            <a:ext cx="1926278" cy="1457312"/>
            <a:chOff x="4860339" y="1807943"/>
            <a:chExt cx="1926278" cy="1457312"/>
          </a:xfrm>
        </p:grpSpPr>
        <p:sp>
          <p:nvSpPr>
            <p:cNvPr id="47" name="Rectangle: Rounded Corners 46">
              <a:extLst>
                <a:ext uri="{FF2B5EF4-FFF2-40B4-BE49-F238E27FC236}">
                  <a16:creationId xmlns:a16="http://schemas.microsoft.com/office/drawing/2014/main" id="{25F70952-9D21-E54E-AD06-D09AC0AA3E76}"/>
                </a:ext>
              </a:extLst>
            </p:cNvPr>
            <p:cNvSpPr/>
            <p:nvPr/>
          </p:nvSpPr>
          <p:spPr>
            <a:xfrm>
              <a:off x="4860339" y="1807943"/>
              <a:ext cx="1895504" cy="1457312"/>
            </a:xfrm>
            <a:prstGeom prst="roundRect">
              <a:avLst>
                <a:gd name="adj" fmla="val 9695"/>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grpSp>
          <p:nvGrpSpPr>
            <p:cNvPr id="63" name="Group 62">
              <a:extLst>
                <a:ext uri="{FF2B5EF4-FFF2-40B4-BE49-F238E27FC236}">
                  <a16:creationId xmlns:a16="http://schemas.microsoft.com/office/drawing/2014/main" id="{89BDD79A-E157-6485-AF21-6C4EDA547F6E}"/>
                </a:ext>
              </a:extLst>
            </p:cNvPr>
            <p:cNvGrpSpPr/>
            <p:nvPr/>
          </p:nvGrpSpPr>
          <p:grpSpPr>
            <a:xfrm>
              <a:off x="4891113" y="1893654"/>
              <a:ext cx="1895504" cy="1185320"/>
              <a:chOff x="4891113" y="1893654"/>
              <a:chExt cx="1895504" cy="1185320"/>
            </a:xfrm>
          </p:grpSpPr>
          <p:sp>
            <p:nvSpPr>
              <p:cNvPr id="41" name="Content Placeholder 2">
                <a:extLst>
                  <a:ext uri="{FF2B5EF4-FFF2-40B4-BE49-F238E27FC236}">
                    <a16:creationId xmlns:a16="http://schemas.microsoft.com/office/drawing/2014/main" id="{05B93FDB-8CAA-4FFF-DF21-87D54F04AEC2}"/>
                  </a:ext>
                </a:extLst>
              </p:cNvPr>
              <p:cNvSpPr txBox="1">
                <a:spLocks/>
              </p:cNvSpPr>
              <p:nvPr/>
            </p:nvSpPr>
            <p:spPr>
              <a:xfrm>
                <a:off x="4891113" y="2611341"/>
                <a:ext cx="1895504"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i="1" dirty="0">
                    <a:latin typeface="Arial" panose="020B0604020202020204" pitchFamily="34" charset="0"/>
                  </a:rPr>
                  <a:t>BSEP</a:t>
                </a:r>
                <a:r>
                  <a:rPr lang="en-US" sz="1400" b="1" i="1" baseline="30000" dirty="0">
                    <a:latin typeface="Arial" panose="020B0604020202020204" pitchFamily="34" charset="0"/>
                  </a:rPr>
                  <a:t>E297G</a:t>
                </a:r>
                <a:r>
                  <a:rPr lang="en-US" sz="1400" b="1" dirty="0">
                    <a:latin typeface="Arial" panose="020B0604020202020204" pitchFamily="34" charset="0"/>
                  </a:rPr>
                  <a:t> mouse</a:t>
                </a:r>
              </a:p>
              <a:p>
                <a:pPr marL="0" indent="0" algn="ctr">
                  <a:spcBef>
                    <a:spcPts val="0"/>
                  </a:spcBef>
                  <a:buNone/>
                </a:pPr>
                <a:r>
                  <a:rPr lang="en-US" sz="1400" dirty="0">
                    <a:latin typeface="Arial" panose="020B0604020202020204" pitchFamily="34" charset="0"/>
                  </a:rPr>
                  <a:t>2-week-old </a:t>
                </a:r>
              </a:p>
              <a:p>
                <a:pPr marL="0" indent="0" algn="ctr">
                  <a:spcBef>
                    <a:spcPts val="0"/>
                  </a:spcBef>
                  <a:buFont typeface="Arial" panose="020B0604020202020204" pitchFamily="34" charset="0"/>
                  <a:buNone/>
                </a:pPr>
                <a:r>
                  <a:rPr lang="en-US" sz="1400" dirty="0">
                    <a:latin typeface="Arial" panose="020B0604020202020204" pitchFamily="34" charset="0"/>
                  </a:rPr>
                  <a:t> </a:t>
                </a:r>
              </a:p>
            </p:txBody>
          </p:sp>
          <p:pic>
            <p:nvPicPr>
              <p:cNvPr id="39" name="Graphic 38" descr="Rat with solid fill">
                <a:extLst>
                  <a:ext uri="{FF2B5EF4-FFF2-40B4-BE49-F238E27FC236}">
                    <a16:creationId xmlns:a16="http://schemas.microsoft.com/office/drawing/2014/main" id="{F4567BBC-B92A-05E1-1DE5-2C8AAC481F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84909" y="2036539"/>
                <a:ext cx="597376" cy="621371"/>
              </a:xfrm>
              <a:prstGeom prst="rect">
                <a:avLst/>
              </a:prstGeom>
            </p:spPr>
          </p:pic>
          <p:sp>
            <p:nvSpPr>
              <p:cNvPr id="59" name="Content Placeholder 2">
                <a:extLst>
                  <a:ext uri="{FF2B5EF4-FFF2-40B4-BE49-F238E27FC236}">
                    <a16:creationId xmlns:a16="http://schemas.microsoft.com/office/drawing/2014/main" id="{22574B09-DA97-084F-FC99-413FEF53A17D}"/>
                  </a:ext>
                </a:extLst>
              </p:cNvPr>
              <p:cNvSpPr txBox="1">
                <a:spLocks/>
              </p:cNvSpPr>
              <p:nvPr/>
            </p:nvSpPr>
            <p:spPr>
              <a:xfrm>
                <a:off x="5289779" y="1893654"/>
                <a:ext cx="959182"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rPr>
                  <a:t>PFIC2</a:t>
                </a:r>
                <a:endParaRPr lang="en-US" sz="1600" b="1">
                  <a:latin typeface="Arial" panose="020B0604020202020204" pitchFamily="34" charset="0"/>
                </a:endParaRPr>
              </a:p>
            </p:txBody>
          </p:sp>
        </p:grpSp>
      </p:grpSp>
      <p:grpSp>
        <p:nvGrpSpPr>
          <p:cNvPr id="68" name="Group 67">
            <a:extLst>
              <a:ext uri="{FF2B5EF4-FFF2-40B4-BE49-F238E27FC236}">
                <a16:creationId xmlns:a16="http://schemas.microsoft.com/office/drawing/2014/main" id="{0EC8FABA-6E5E-3A44-B16E-B98DE0FEB5BA}"/>
              </a:ext>
            </a:extLst>
          </p:cNvPr>
          <p:cNvGrpSpPr/>
          <p:nvPr/>
        </p:nvGrpSpPr>
        <p:grpSpPr>
          <a:xfrm>
            <a:off x="9140921" y="1674681"/>
            <a:ext cx="1939180" cy="1466840"/>
            <a:chOff x="4816629" y="3362335"/>
            <a:chExt cx="1939180" cy="1466840"/>
          </a:xfrm>
        </p:grpSpPr>
        <p:sp>
          <p:nvSpPr>
            <p:cNvPr id="64" name="Rectangle: Rounded Corners 63">
              <a:extLst>
                <a:ext uri="{FF2B5EF4-FFF2-40B4-BE49-F238E27FC236}">
                  <a16:creationId xmlns:a16="http://schemas.microsoft.com/office/drawing/2014/main" id="{DD4DDE8D-146D-72FD-4DD7-81F681C766EB}"/>
                </a:ext>
              </a:extLst>
            </p:cNvPr>
            <p:cNvSpPr/>
            <p:nvPr/>
          </p:nvSpPr>
          <p:spPr>
            <a:xfrm>
              <a:off x="4860305" y="3362335"/>
              <a:ext cx="1895504" cy="1466840"/>
            </a:xfrm>
            <a:prstGeom prst="roundRect">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grpSp>
          <p:nvGrpSpPr>
            <p:cNvPr id="62" name="Group 61">
              <a:extLst>
                <a:ext uri="{FF2B5EF4-FFF2-40B4-BE49-F238E27FC236}">
                  <a16:creationId xmlns:a16="http://schemas.microsoft.com/office/drawing/2014/main" id="{E09BAD82-934B-16C9-5ACA-B45ACC47D3F2}"/>
                </a:ext>
              </a:extLst>
            </p:cNvPr>
            <p:cNvGrpSpPr/>
            <p:nvPr/>
          </p:nvGrpSpPr>
          <p:grpSpPr>
            <a:xfrm>
              <a:off x="4816629" y="3397269"/>
              <a:ext cx="1895504" cy="1216526"/>
              <a:chOff x="7361197" y="1826486"/>
              <a:chExt cx="1895504" cy="1216526"/>
            </a:xfrm>
          </p:grpSpPr>
          <p:pic>
            <p:nvPicPr>
              <p:cNvPr id="38" name="Graphic 37" descr="Rat with solid fill">
                <a:extLst>
                  <a:ext uri="{FF2B5EF4-FFF2-40B4-BE49-F238E27FC236}">
                    <a16:creationId xmlns:a16="http://schemas.microsoft.com/office/drawing/2014/main" id="{B449863C-0506-7576-8709-2B59665233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98265" y="2036538"/>
                <a:ext cx="621371" cy="621371"/>
              </a:xfrm>
              <a:prstGeom prst="rect">
                <a:avLst/>
              </a:prstGeom>
              <a:scene3d>
                <a:camera prst="orthographicFront">
                  <a:rot lat="0" lon="10800000" rev="0"/>
                </a:camera>
                <a:lightRig rig="threePt" dir="t"/>
              </a:scene3d>
            </p:spPr>
          </p:pic>
          <p:sp>
            <p:nvSpPr>
              <p:cNvPr id="60" name="Content Placeholder 2">
                <a:extLst>
                  <a:ext uri="{FF2B5EF4-FFF2-40B4-BE49-F238E27FC236}">
                    <a16:creationId xmlns:a16="http://schemas.microsoft.com/office/drawing/2014/main" id="{859E78AA-4DBB-CD43-7F72-262FD9F28EFF}"/>
                  </a:ext>
                </a:extLst>
              </p:cNvPr>
              <p:cNvSpPr txBox="1">
                <a:spLocks/>
              </p:cNvSpPr>
              <p:nvPr/>
            </p:nvSpPr>
            <p:spPr>
              <a:xfrm>
                <a:off x="7361197" y="2575379"/>
                <a:ext cx="1895504"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b="1" i="1" dirty="0">
                    <a:latin typeface="Arial" panose="020B0604020202020204" pitchFamily="34" charset="0"/>
                  </a:rPr>
                  <a:t>Abcb4</a:t>
                </a:r>
                <a:r>
                  <a:rPr lang="en-US" sz="1400" b="1" dirty="0">
                    <a:latin typeface="Arial" panose="020B0604020202020204" pitchFamily="34" charset="0"/>
                  </a:rPr>
                  <a:t> </a:t>
                </a:r>
                <a:r>
                  <a:rPr lang="en-US" sz="1400" b="1" baseline="30000" dirty="0">
                    <a:latin typeface="Arial" panose="020B0604020202020204" pitchFamily="34" charset="0"/>
                  </a:rPr>
                  <a:t>-/-</a:t>
                </a:r>
                <a:r>
                  <a:rPr lang="en-US" sz="1400" b="1" dirty="0">
                    <a:latin typeface="Arial" panose="020B0604020202020204" pitchFamily="34" charset="0"/>
                  </a:rPr>
                  <a:t> mouse</a:t>
                </a:r>
              </a:p>
              <a:p>
                <a:pPr marL="0" indent="0" algn="ctr">
                  <a:spcBef>
                    <a:spcPts val="0"/>
                  </a:spcBef>
                  <a:buNone/>
                </a:pPr>
                <a:r>
                  <a:rPr lang="en-US" sz="1400" b="1" dirty="0">
                    <a:latin typeface="Arial" panose="020B0604020202020204" pitchFamily="34" charset="0"/>
                  </a:rPr>
                  <a:t>+ Lithogenic diet</a:t>
                </a:r>
              </a:p>
              <a:p>
                <a:pPr marL="0" indent="0" algn="ctr">
                  <a:spcBef>
                    <a:spcPts val="0"/>
                  </a:spcBef>
                  <a:buNone/>
                </a:pPr>
                <a:r>
                  <a:rPr lang="en-US" sz="1400" dirty="0">
                    <a:latin typeface="Arial" panose="020B0604020202020204" pitchFamily="34" charset="0"/>
                  </a:rPr>
                  <a:t>6-week-old</a:t>
                </a:r>
              </a:p>
              <a:p>
                <a:pPr marL="0" indent="0" algn="ctr">
                  <a:spcBef>
                    <a:spcPts val="0"/>
                  </a:spcBef>
                  <a:buNone/>
                </a:pPr>
                <a:r>
                  <a:rPr lang="en-US" sz="1400" dirty="0">
                    <a:latin typeface="Arial" panose="020B0604020202020204" pitchFamily="34" charset="0"/>
                  </a:rPr>
                  <a:t> </a:t>
                </a:r>
              </a:p>
            </p:txBody>
          </p:sp>
          <p:sp>
            <p:nvSpPr>
              <p:cNvPr id="61" name="Content Placeholder 2">
                <a:extLst>
                  <a:ext uri="{FF2B5EF4-FFF2-40B4-BE49-F238E27FC236}">
                    <a16:creationId xmlns:a16="http://schemas.microsoft.com/office/drawing/2014/main" id="{CF015EA5-3494-E5FD-DD56-34297D601E65}"/>
                  </a:ext>
                </a:extLst>
              </p:cNvPr>
              <p:cNvSpPr txBox="1">
                <a:spLocks/>
              </p:cNvSpPr>
              <p:nvPr/>
            </p:nvSpPr>
            <p:spPr>
              <a:xfrm>
                <a:off x="7645254" y="1826486"/>
                <a:ext cx="1327391"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latin typeface="Arial" panose="020B0604020202020204" pitchFamily="34" charset="0"/>
                  </a:rPr>
                  <a:t>Cholestasis</a:t>
                </a:r>
              </a:p>
            </p:txBody>
          </p:sp>
        </p:grpSp>
      </p:grpSp>
      <p:grpSp>
        <p:nvGrpSpPr>
          <p:cNvPr id="81" name="Group 80">
            <a:extLst>
              <a:ext uri="{FF2B5EF4-FFF2-40B4-BE49-F238E27FC236}">
                <a16:creationId xmlns:a16="http://schemas.microsoft.com/office/drawing/2014/main" id="{F4E7C8B7-2491-5CF7-FA2C-85DA6C06DBE6}"/>
              </a:ext>
            </a:extLst>
          </p:cNvPr>
          <p:cNvGrpSpPr/>
          <p:nvPr/>
        </p:nvGrpSpPr>
        <p:grpSpPr>
          <a:xfrm>
            <a:off x="6773892" y="3262058"/>
            <a:ext cx="4306209" cy="926483"/>
            <a:chOff x="6773892" y="3404518"/>
            <a:chExt cx="4306209" cy="926483"/>
          </a:xfrm>
        </p:grpSpPr>
        <p:sp>
          <p:nvSpPr>
            <p:cNvPr id="71" name="Rectangle: Rounded Corners 70">
              <a:extLst>
                <a:ext uri="{FF2B5EF4-FFF2-40B4-BE49-F238E27FC236}">
                  <a16:creationId xmlns:a16="http://schemas.microsoft.com/office/drawing/2014/main" id="{3DE6A491-D324-37B7-0A5E-E748F8592305}"/>
                </a:ext>
              </a:extLst>
            </p:cNvPr>
            <p:cNvSpPr/>
            <p:nvPr/>
          </p:nvSpPr>
          <p:spPr>
            <a:xfrm>
              <a:off x="6806596" y="3801397"/>
              <a:ext cx="4273505" cy="529604"/>
            </a:xfrm>
            <a:prstGeom prst="roundRect">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sp>
          <p:nvSpPr>
            <p:cNvPr id="65" name="Content Placeholder 2">
              <a:extLst>
                <a:ext uri="{FF2B5EF4-FFF2-40B4-BE49-F238E27FC236}">
                  <a16:creationId xmlns:a16="http://schemas.microsoft.com/office/drawing/2014/main" id="{9CF3771E-711C-4A57-C14B-6A90FA96FDB0}"/>
                </a:ext>
              </a:extLst>
            </p:cNvPr>
            <p:cNvSpPr txBox="1">
              <a:spLocks/>
            </p:cNvSpPr>
            <p:nvPr/>
          </p:nvSpPr>
          <p:spPr>
            <a:xfrm>
              <a:off x="7427246" y="3953875"/>
              <a:ext cx="3325123" cy="280645"/>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latin typeface="Arial" panose="020B0604020202020204" pitchFamily="34" charset="0"/>
                </a:rPr>
                <a:t>Twice daily oral dose of RTY-694</a:t>
              </a:r>
            </a:p>
          </p:txBody>
        </p:sp>
        <p:pic>
          <p:nvPicPr>
            <p:cNvPr id="66" name="Graphic 65" descr="Medicine outline">
              <a:extLst>
                <a:ext uri="{FF2B5EF4-FFF2-40B4-BE49-F238E27FC236}">
                  <a16:creationId xmlns:a16="http://schemas.microsoft.com/office/drawing/2014/main" id="{3F074742-A0C1-C8C7-9FE4-D31B6148DD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06930" y="3817738"/>
              <a:ext cx="513263" cy="513263"/>
            </a:xfrm>
            <a:prstGeom prst="rect">
              <a:avLst/>
            </a:prstGeom>
          </p:spPr>
        </p:pic>
        <p:sp>
          <p:nvSpPr>
            <p:cNvPr id="67" name="Content Placeholder 2">
              <a:extLst>
                <a:ext uri="{FF2B5EF4-FFF2-40B4-BE49-F238E27FC236}">
                  <a16:creationId xmlns:a16="http://schemas.microsoft.com/office/drawing/2014/main" id="{31AD3F5B-30D1-1522-238F-60B1354F25D3}"/>
                </a:ext>
              </a:extLst>
            </p:cNvPr>
            <p:cNvSpPr txBox="1">
              <a:spLocks/>
            </p:cNvSpPr>
            <p:nvPr/>
          </p:nvSpPr>
          <p:spPr>
            <a:xfrm>
              <a:off x="6773892" y="3404518"/>
              <a:ext cx="172405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dirty="0">
                  <a:solidFill>
                    <a:srgbClr val="FF6720"/>
                  </a:solidFill>
                  <a:latin typeface="Arial" panose="020B0604020202020204" pitchFamily="34" charset="0"/>
                </a:rPr>
                <a:t>Protocol</a:t>
              </a:r>
            </a:p>
          </p:txBody>
        </p:sp>
      </p:grpSp>
      <p:sp>
        <p:nvSpPr>
          <p:cNvPr id="80" name="Content Placeholder 2">
            <a:extLst>
              <a:ext uri="{FF2B5EF4-FFF2-40B4-BE49-F238E27FC236}">
                <a16:creationId xmlns:a16="http://schemas.microsoft.com/office/drawing/2014/main" id="{4235926C-5AF4-2DEC-6FE7-8D79A1AD3D73}"/>
              </a:ext>
            </a:extLst>
          </p:cNvPr>
          <p:cNvSpPr txBox="1">
            <a:spLocks/>
          </p:cNvSpPr>
          <p:nvPr/>
        </p:nvSpPr>
        <p:spPr>
          <a:xfrm>
            <a:off x="6868526" y="4600729"/>
            <a:ext cx="2134637" cy="3345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r-CH" sz="1600" b="1" dirty="0">
                <a:solidFill>
                  <a:srgbClr val="FF6720"/>
                </a:solidFill>
                <a:latin typeface="Arial" panose="020B0604020202020204" pitchFamily="34" charset="0"/>
              </a:rPr>
              <a:t>M</a:t>
            </a:r>
            <a:r>
              <a:rPr lang="en-US" sz="1600" b="1" dirty="0" err="1">
                <a:solidFill>
                  <a:srgbClr val="FF6720"/>
                </a:solidFill>
                <a:latin typeface="Arial" panose="020B0604020202020204" pitchFamily="34" charset="0"/>
              </a:rPr>
              <a:t>easurements</a:t>
            </a:r>
            <a:endParaRPr lang="en-US" sz="1600" b="1" dirty="0">
              <a:solidFill>
                <a:srgbClr val="FF6720"/>
              </a:solidFill>
              <a:latin typeface="Arial" panose="020B0604020202020204" pitchFamily="34" charset="0"/>
            </a:endParaRPr>
          </a:p>
        </p:txBody>
      </p:sp>
      <p:sp>
        <p:nvSpPr>
          <p:cNvPr id="22" name="Title 1">
            <a:extLst>
              <a:ext uri="{FF2B5EF4-FFF2-40B4-BE49-F238E27FC236}">
                <a16:creationId xmlns:a16="http://schemas.microsoft.com/office/drawing/2014/main" id="{FBDF21DC-65A1-7D0A-2489-694D7A5371DB}"/>
              </a:ext>
            </a:extLst>
          </p:cNvPr>
          <p:cNvSpPr>
            <a:spLocks noGrp="1"/>
          </p:cNvSpPr>
          <p:nvPr>
            <p:ph type="title"/>
          </p:nvPr>
        </p:nvSpPr>
        <p:spPr>
          <a:xfrm>
            <a:off x="838200" y="-105071"/>
            <a:ext cx="10683240" cy="866680"/>
          </a:xfrm>
        </p:spPr>
        <p:txBody>
          <a:bodyPr>
            <a:normAutofit/>
          </a:bodyPr>
          <a:lstStyle/>
          <a:p>
            <a:r>
              <a:rPr lang="en-US" sz="1600" b="1" kern="0" dirty="0">
                <a:effectLst/>
                <a:latin typeface="Arial" panose="020B0604020202020204" pitchFamily="34" charset="0"/>
                <a:ea typeface="Times New Roman" panose="02020603050405020304" pitchFamily="18" charset="0"/>
              </a:rPr>
              <a:t>OS-055 </a:t>
            </a:r>
            <a:r>
              <a:rPr lang="en-US" sz="1600" dirty="0">
                <a:effectLst/>
                <a:latin typeface="Arial" panose="020B0604020202020204" pitchFamily="34" charset="0"/>
                <a:ea typeface="Times New Roman" panose="02020603050405020304" pitchFamily="18" charset="0"/>
              </a:rPr>
              <a:t>Novel dual-acting ABCB4/MDR3 and ABCB11/BSEP positive functional modulator demonstrates anti-cholestatic and anti-cholangitis activity in two orthogonal models of hepatobiliary disease</a:t>
            </a:r>
            <a:r>
              <a:rPr lang="en-US" sz="1600" b="1" dirty="0">
                <a:effectLst/>
                <a:latin typeface="Arial" panose="020B0604020202020204" pitchFamily="34" charset="0"/>
                <a:ea typeface="Times New Roman" panose="02020603050405020304" pitchFamily="18" charset="0"/>
              </a:rPr>
              <a:t> </a:t>
            </a:r>
            <a:endParaRPr lang="en-US" sz="2800" dirty="0"/>
          </a:p>
        </p:txBody>
      </p:sp>
    </p:spTree>
    <p:extLst>
      <p:ext uri="{BB962C8B-B14F-4D97-AF65-F5344CB8AC3E}">
        <p14:creationId xmlns:p14="http://schemas.microsoft.com/office/powerpoint/2010/main" val="869777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F888C-4CCC-CEED-073A-0959B74DB405}"/>
            </a:ext>
          </a:extLst>
        </p:cNvPr>
        <p:cNvGrpSpPr/>
        <p:nvPr/>
      </p:nvGrpSpPr>
      <p:grpSpPr>
        <a:xfrm>
          <a:off x="0" y="0"/>
          <a:ext cx="0" cy="0"/>
          <a:chOff x="0" y="0"/>
          <a:chExt cx="0" cy="0"/>
        </a:xfrm>
      </p:grpSpPr>
      <p:sp>
        <p:nvSpPr>
          <p:cNvPr id="93" name="Rectangle: Rounded Corners 92">
            <a:extLst>
              <a:ext uri="{FF2B5EF4-FFF2-40B4-BE49-F238E27FC236}">
                <a16:creationId xmlns:a16="http://schemas.microsoft.com/office/drawing/2014/main" id="{B34FAEE8-B354-5FE4-B7D8-962BB73A2A9F}"/>
              </a:ext>
            </a:extLst>
          </p:cNvPr>
          <p:cNvSpPr/>
          <p:nvPr/>
        </p:nvSpPr>
        <p:spPr>
          <a:xfrm>
            <a:off x="521720" y="5383832"/>
            <a:ext cx="11143408" cy="685799"/>
          </a:xfrm>
          <a:prstGeom prst="roundRect">
            <a:avLst/>
          </a:prstGeom>
          <a:solidFill>
            <a:srgbClr val="FDDDCE">
              <a:alpha val="47000"/>
            </a:srgbClr>
          </a:solidFill>
          <a:ln>
            <a:solidFill>
              <a:srgbClr val="FF6720">
                <a:alpha val="23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sp>
        <p:nvSpPr>
          <p:cNvPr id="24" name="Content Placeholder 2">
            <a:extLst>
              <a:ext uri="{FF2B5EF4-FFF2-40B4-BE49-F238E27FC236}">
                <a16:creationId xmlns:a16="http://schemas.microsoft.com/office/drawing/2014/main" id="{8B1F52A6-79D9-E9FB-2B82-366290AB9EEF}"/>
              </a:ext>
            </a:extLst>
          </p:cNvPr>
          <p:cNvSpPr txBox="1">
            <a:spLocks/>
          </p:cNvSpPr>
          <p:nvPr/>
        </p:nvSpPr>
        <p:spPr>
          <a:xfrm>
            <a:off x="521720" y="4172993"/>
            <a:ext cx="11143409" cy="205495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fontAlgn="ctr">
              <a:buNone/>
            </a:pPr>
            <a:r>
              <a:rPr lang="en-US" sz="1800" dirty="0">
                <a:effectLst/>
                <a:latin typeface="Arial" panose="020B0604020202020204" pitchFamily="34" charset="0"/>
                <a:cs typeface="Arial" panose="020B0604020202020204" pitchFamily="34" charset="0"/>
              </a:rPr>
              <a:t>Orally administration of RTY-694, a selective dual PFM for ABCB4</a:t>
            </a:r>
            <a:r>
              <a:rPr lang="en-US" sz="1800" dirty="0">
                <a:latin typeface="Arial" panose="020B0604020202020204" pitchFamily="34" charset="0"/>
                <a:cs typeface="Arial" panose="020B0604020202020204" pitchFamily="34" charset="0"/>
              </a:rPr>
              <a:t> and </a:t>
            </a:r>
            <a:r>
              <a:rPr lang="en-US" sz="1800" dirty="0">
                <a:effectLst/>
                <a:latin typeface="Arial" panose="020B0604020202020204" pitchFamily="34" charset="0"/>
                <a:cs typeface="Arial" panose="020B0604020202020204" pitchFamily="34" charset="0"/>
              </a:rPr>
              <a:t>BSEP, was </a:t>
            </a:r>
            <a:r>
              <a:rPr lang="en-US" sz="1800" dirty="0" err="1">
                <a:effectLst/>
                <a:latin typeface="Arial" panose="020B0604020202020204" pitchFamily="34" charset="0"/>
                <a:cs typeface="Arial" panose="020B0604020202020204" pitchFamily="34" charset="0"/>
              </a:rPr>
              <a:t>characterised</a:t>
            </a:r>
            <a:r>
              <a:rPr lang="en-US" sz="1800" dirty="0">
                <a:effectLst/>
                <a:latin typeface="Arial" panose="020B0604020202020204" pitchFamily="34" charset="0"/>
                <a:cs typeface="Arial" panose="020B0604020202020204" pitchFamily="34" charset="0"/>
              </a:rPr>
              <a:t> in a genetic and a mixed genetic/diet model of hepatobiliary diseases. It was </a:t>
            </a:r>
            <a:r>
              <a:rPr lang="en-US" sz="1800" b="1" dirty="0">
                <a:effectLst/>
                <a:latin typeface="Arial" panose="020B0604020202020204" pitchFamily="34" charset="0"/>
                <a:cs typeface="Arial" panose="020B0604020202020204" pitchFamily="34" charset="0"/>
              </a:rPr>
              <a:t>shown to enhance ABCB4 and BSEP function </a:t>
            </a:r>
            <a:r>
              <a:rPr lang="en-US" sz="1800" dirty="0">
                <a:effectLst/>
                <a:latin typeface="Arial" panose="020B0604020202020204" pitchFamily="34" charset="0"/>
                <a:cs typeface="Arial" panose="020B0604020202020204" pitchFamily="34" charset="0"/>
              </a:rPr>
              <a:t>as well as </a:t>
            </a:r>
            <a:r>
              <a:rPr lang="en-US" sz="1800" b="1" dirty="0">
                <a:effectLst/>
                <a:latin typeface="Arial" panose="020B0604020202020204" pitchFamily="34" charset="0"/>
                <a:cs typeface="Arial" panose="020B0604020202020204" pitchFamily="34" charset="0"/>
              </a:rPr>
              <a:t>provide beneficial impact on relevant markers of cholestasis and biliary health</a:t>
            </a:r>
            <a:r>
              <a:rPr lang="en-US" sz="1800" dirty="0">
                <a:effectLst/>
                <a:latin typeface="Arial" panose="020B0604020202020204" pitchFamily="34" charset="0"/>
                <a:cs typeface="Arial" panose="020B0604020202020204" pitchFamily="34" charset="0"/>
              </a:rPr>
              <a:t>.</a:t>
            </a:r>
          </a:p>
          <a:p>
            <a:pPr marL="0" indent="0" rtl="0" fontAlgn="ctr">
              <a:buNone/>
            </a:pPr>
            <a:endParaRPr lang="en-US" sz="1800" b="1" dirty="0">
              <a:latin typeface="Arial" panose="020B0604020202020204" pitchFamily="34" charset="0"/>
              <a:cs typeface="Arial" panose="020B0604020202020204" pitchFamily="34" charset="0"/>
            </a:endParaRPr>
          </a:p>
          <a:p>
            <a:pPr marL="0" indent="0" algn="ctr" rtl="0" fontAlgn="ctr">
              <a:buNone/>
            </a:pPr>
            <a:r>
              <a:rPr lang="en-US" sz="1800" dirty="0">
                <a:latin typeface="Arial" panose="020B0604020202020204" pitchFamily="34" charset="0"/>
                <a:cs typeface="Arial" panose="020B0604020202020204" pitchFamily="34" charset="0"/>
              </a:rPr>
              <a:t>These data demonstrate </a:t>
            </a:r>
            <a:r>
              <a:rPr lang="en-US" sz="1800" b="1" dirty="0">
                <a:latin typeface="Arial" panose="020B0604020202020204" pitchFamily="34" charset="0"/>
                <a:cs typeface="Arial" panose="020B0604020202020204" pitchFamily="34" charset="0"/>
              </a:rPr>
              <a:t>the promise of a new MOA targeted by this dual PFM </a:t>
            </a:r>
            <a:r>
              <a:rPr lang="en-US" sz="1800" dirty="0">
                <a:latin typeface="Arial" panose="020B0604020202020204" pitchFamily="34" charset="0"/>
                <a:cs typeface="Arial" panose="020B0604020202020204" pitchFamily="34" charset="0"/>
              </a:rPr>
              <a:t>to provide a benefit for multiple hepatobiliary diseases such as </a:t>
            </a:r>
            <a:r>
              <a:rPr lang="en-US" sz="1800" b="1" dirty="0">
                <a:latin typeface="Arial" panose="020B0604020202020204" pitchFamily="34" charset="0"/>
                <a:cs typeface="Arial" panose="020B0604020202020204" pitchFamily="34" charset="0"/>
              </a:rPr>
              <a:t>Primary sclerosing cholangitis (PSC) and PFIC2.</a:t>
            </a:r>
            <a:endParaRPr lang="fr-CH" sz="1600" dirty="0">
              <a:latin typeface="Arial" panose="020B0604020202020204" pitchFamily="34" charset="0"/>
              <a:cs typeface="Arial" panose="020B0604020202020204" pitchFamily="34" charset="0"/>
            </a:endParaRPr>
          </a:p>
        </p:txBody>
      </p:sp>
      <p:pic>
        <p:nvPicPr>
          <p:cNvPr id="3" name="Graphic 2" descr="Home with solid fill">
            <a:extLst>
              <a:ext uri="{FF2B5EF4-FFF2-40B4-BE49-F238E27FC236}">
                <a16:creationId xmlns:a16="http://schemas.microsoft.com/office/drawing/2014/main" id="{1604458E-273F-A123-6CBD-D49E2D58F3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65129" y="87085"/>
            <a:ext cx="374469" cy="374469"/>
          </a:xfrm>
          <a:prstGeom prst="rect">
            <a:avLst/>
          </a:prstGeom>
        </p:spPr>
      </p:pic>
      <p:sp>
        <p:nvSpPr>
          <p:cNvPr id="23" name="Rectangle: Rounded Corners 22">
            <a:extLst>
              <a:ext uri="{FF2B5EF4-FFF2-40B4-BE49-F238E27FC236}">
                <a16:creationId xmlns:a16="http://schemas.microsoft.com/office/drawing/2014/main" id="{46D65424-0E5C-873E-D92A-8E6AE59A5648}"/>
              </a:ext>
            </a:extLst>
          </p:cNvPr>
          <p:cNvSpPr/>
          <p:nvPr/>
        </p:nvSpPr>
        <p:spPr>
          <a:xfrm>
            <a:off x="341757" y="3610098"/>
            <a:ext cx="11499721" cy="2710691"/>
          </a:xfrm>
          <a:prstGeom prst="roundRect">
            <a:avLst>
              <a:gd name="adj" fmla="val 4580"/>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25" name="Rectangle: Rounded Corners 24">
            <a:extLst>
              <a:ext uri="{FF2B5EF4-FFF2-40B4-BE49-F238E27FC236}">
                <a16:creationId xmlns:a16="http://schemas.microsoft.com/office/drawing/2014/main" id="{78BD5871-AD98-2B3F-C917-FFFF5CC2A2D2}"/>
              </a:ext>
            </a:extLst>
          </p:cNvPr>
          <p:cNvSpPr/>
          <p:nvPr/>
        </p:nvSpPr>
        <p:spPr>
          <a:xfrm>
            <a:off x="521720" y="371569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Conclusion</a:t>
            </a:r>
            <a:endParaRPr lang="en-US" b="1" i="0" dirty="0">
              <a:solidFill>
                <a:schemeClr val="bg1"/>
              </a:solidFill>
              <a:effectLst/>
            </a:endParaRPr>
          </a:p>
        </p:txBody>
      </p:sp>
      <p:sp>
        <p:nvSpPr>
          <p:cNvPr id="29" name="Title 1">
            <a:extLst>
              <a:ext uri="{FF2B5EF4-FFF2-40B4-BE49-F238E27FC236}">
                <a16:creationId xmlns:a16="http://schemas.microsoft.com/office/drawing/2014/main" id="{624A26A8-40C9-0647-5952-B48642973EE8}"/>
              </a:ext>
            </a:extLst>
          </p:cNvPr>
          <p:cNvSpPr>
            <a:spLocks noGrp="1"/>
          </p:cNvSpPr>
          <p:nvPr>
            <p:ph type="title"/>
          </p:nvPr>
        </p:nvSpPr>
        <p:spPr>
          <a:xfrm>
            <a:off x="838200" y="-105071"/>
            <a:ext cx="10683240" cy="866680"/>
          </a:xfrm>
        </p:spPr>
        <p:txBody>
          <a:bodyPr>
            <a:normAutofit/>
          </a:bodyPr>
          <a:lstStyle/>
          <a:p>
            <a:r>
              <a:rPr lang="en-US" sz="1600" b="1" kern="0" dirty="0">
                <a:effectLst/>
                <a:latin typeface="Arial" panose="020B0604020202020204" pitchFamily="34" charset="0"/>
                <a:ea typeface="Times New Roman" panose="02020603050405020304" pitchFamily="18" charset="0"/>
              </a:rPr>
              <a:t>OS-055 </a:t>
            </a:r>
            <a:r>
              <a:rPr lang="en-US" sz="1600" dirty="0">
                <a:effectLst/>
                <a:latin typeface="Arial" panose="020B0604020202020204" pitchFamily="34" charset="0"/>
                <a:ea typeface="Times New Roman" panose="02020603050405020304" pitchFamily="18" charset="0"/>
              </a:rPr>
              <a:t>Novel dual-acting ABCB4/MDR3 and ABCB11/BSEP positive functional modulator demonstrates anti-cholestatic and anti-cholangitis activity in two orthogonal models of hepatobiliary disease</a:t>
            </a:r>
            <a:r>
              <a:rPr lang="en-US" sz="1600" b="1" dirty="0">
                <a:effectLst/>
                <a:latin typeface="Arial" panose="020B0604020202020204" pitchFamily="34" charset="0"/>
                <a:ea typeface="Times New Roman" panose="02020603050405020304" pitchFamily="18" charset="0"/>
              </a:rPr>
              <a:t> </a:t>
            </a:r>
            <a:endParaRPr lang="en-US" sz="2800" dirty="0"/>
          </a:p>
        </p:txBody>
      </p:sp>
      <p:grpSp>
        <p:nvGrpSpPr>
          <p:cNvPr id="95" name="Group 94">
            <a:extLst>
              <a:ext uri="{FF2B5EF4-FFF2-40B4-BE49-F238E27FC236}">
                <a16:creationId xmlns:a16="http://schemas.microsoft.com/office/drawing/2014/main" id="{E67CEC4E-152E-6FB0-7D7D-EB79C825103A}"/>
              </a:ext>
            </a:extLst>
          </p:cNvPr>
          <p:cNvGrpSpPr/>
          <p:nvPr/>
        </p:nvGrpSpPr>
        <p:grpSpPr>
          <a:xfrm>
            <a:off x="341757" y="848281"/>
            <a:ext cx="11487148" cy="2418793"/>
            <a:chOff x="341757" y="1010206"/>
            <a:chExt cx="11487148" cy="2418793"/>
          </a:xfrm>
        </p:grpSpPr>
        <p:sp>
          <p:nvSpPr>
            <p:cNvPr id="13" name="Rectangle: Rounded Corners 12">
              <a:extLst>
                <a:ext uri="{FF2B5EF4-FFF2-40B4-BE49-F238E27FC236}">
                  <a16:creationId xmlns:a16="http://schemas.microsoft.com/office/drawing/2014/main" id="{337D8418-58EF-F822-BDB3-845296B3A5ED}"/>
                </a:ext>
              </a:extLst>
            </p:cNvPr>
            <p:cNvSpPr/>
            <p:nvPr/>
          </p:nvSpPr>
          <p:spPr>
            <a:xfrm>
              <a:off x="341757" y="1010206"/>
              <a:ext cx="11487148" cy="2418793"/>
            </a:xfrm>
            <a:prstGeom prst="roundRect">
              <a:avLst>
                <a:gd name="adj" fmla="val 4324"/>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033FC89C-56E2-C077-A9AD-80B04D8010F1}"/>
                </a:ext>
              </a:extLst>
            </p:cNvPr>
            <p:cNvSpPr/>
            <p:nvPr/>
          </p:nvSpPr>
          <p:spPr>
            <a:xfrm>
              <a:off x="517412" y="113058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Results</a:t>
              </a:r>
              <a:endParaRPr lang="en-US" b="1" i="0" dirty="0">
                <a:solidFill>
                  <a:schemeClr val="bg1"/>
                </a:solidFill>
                <a:effectLst/>
              </a:endParaRPr>
            </a:p>
          </p:txBody>
        </p:sp>
        <p:grpSp>
          <p:nvGrpSpPr>
            <p:cNvPr id="92" name="Group 91">
              <a:extLst>
                <a:ext uri="{FF2B5EF4-FFF2-40B4-BE49-F238E27FC236}">
                  <a16:creationId xmlns:a16="http://schemas.microsoft.com/office/drawing/2014/main" id="{785B6027-5ED3-7B91-C7B1-6BB989403025}"/>
                </a:ext>
              </a:extLst>
            </p:cNvPr>
            <p:cNvGrpSpPr/>
            <p:nvPr/>
          </p:nvGrpSpPr>
          <p:grpSpPr>
            <a:xfrm>
              <a:off x="1483745" y="1734223"/>
              <a:ext cx="8869023" cy="1345176"/>
              <a:chOff x="521720" y="1717338"/>
              <a:chExt cx="8869023" cy="1345176"/>
            </a:xfrm>
          </p:grpSpPr>
          <p:grpSp>
            <p:nvGrpSpPr>
              <p:cNvPr id="91" name="Group 90">
                <a:extLst>
                  <a:ext uri="{FF2B5EF4-FFF2-40B4-BE49-F238E27FC236}">
                    <a16:creationId xmlns:a16="http://schemas.microsoft.com/office/drawing/2014/main" id="{3671765C-46FF-1113-E2B3-7301EE5413DE}"/>
                  </a:ext>
                </a:extLst>
              </p:cNvPr>
              <p:cNvGrpSpPr/>
              <p:nvPr/>
            </p:nvGrpSpPr>
            <p:grpSpPr>
              <a:xfrm>
                <a:off x="521720" y="1717338"/>
                <a:ext cx="8869023" cy="1345176"/>
                <a:chOff x="521720" y="1717338"/>
                <a:chExt cx="8869023" cy="1345176"/>
              </a:xfrm>
            </p:grpSpPr>
            <p:grpSp>
              <p:nvGrpSpPr>
                <p:cNvPr id="87" name="Group 86">
                  <a:extLst>
                    <a:ext uri="{FF2B5EF4-FFF2-40B4-BE49-F238E27FC236}">
                      <a16:creationId xmlns:a16="http://schemas.microsoft.com/office/drawing/2014/main" id="{734E6F55-395A-AB51-5C42-82E95544C7D6}"/>
                    </a:ext>
                  </a:extLst>
                </p:cNvPr>
                <p:cNvGrpSpPr/>
                <p:nvPr/>
              </p:nvGrpSpPr>
              <p:grpSpPr>
                <a:xfrm>
                  <a:off x="521720" y="1717338"/>
                  <a:ext cx="8869023" cy="1345176"/>
                  <a:chOff x="521720" y="1717338"/>
                  <a:chExt cx="8869023" cy="1345176"/>
                </a:xfrm>
              </p:grpSpPr>
              <p:sp>
                <p:nvSpPr>
                  <p:cNvPr id="2" name="Rectangle: Rounded Corners 1">
                    <a:extLst>
                      <a:ext uri="{FF2B5EF4-FFF2-40B4-BE49-F238E27FC236}">
                        <a16:creationId xmlns:a16="http://schemas.microsoft.com/office/drawing/2014/main" id="{638BEE00-C577-0A08-154B-BB223B116386}"/>
                      </a:ext>
                    </a:extLst>
                  </p:cNvPr>
                  <p:cNvSpPr/>
                  <p:nvPr/>
                </p:nvSpPr>
                <p:spPr>
                  <a:xfrm>
                    <a:off x="521720" y="1717338"/>
                    <a:ext cx="8869023" cy="1345176"/>
                  </a:xfrm>
                  <a:prstGeom prst="roundRect">
                    <a:avLst>
                      <a:gd name="adj" fmla="val 11946"/>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cxnSp>
                <p:nvCxnSpPr>
                  <p:cNvPr id="4" name="Straight Connector 3">
                    <a:extLst>
                      <a:ext uri="{FF2B5EF4-FFF2-40B4-BE49-F238E27FC236}">
                        <a16:creationId xmlns:a16="http://schemas.microsoft.com/office/drawing/2014/main" id="{8A7DE908-04F9-ECEF-4396-217C451DBF2D}"/>
                      </a:ext>
                    </a:extLst>
                  </p:cNvPr>
                  <p:cNvCxnSpPr>
                    <a:cxnSpLocks/>
                  </p:cNvCxnSpPr>
                  <p:nvPr/>
                </p:nvCxnSpPr>
                <p:spPr>
                  <a:xfrm>
                    <a:off x="521720" y="2073870"/>
                    <a:ext cx="8869023"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4767D2D-946A-7E38-C905-E8A3DB275D0C}"/>
                      </a:ext>
                    </a:extLst>
                  </p:cNvPr>
                  <p:cNvCxnSpPr>
                    <a:cxnSpLocks/>
                  </p:cNvCxnSpPr>
                  <p:nvPr/>
                </p:nvCxnSpPr>
                <p:spPr>
                  <a:xfrm>
                    <a:off x="1812513" y="1717338"/>
                    <a:ext cx="0" cy="1345176"/>
                  </a:xfrm>
                  <a:prstGeom prst="line">
                    <a:avLst/>
                  </a:prstGeom>
                  <a:ln w="412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FDF5A69-12DC-0ACA-C48B-140B29462F84}"/>
                      </a:ext>
                    </a:extLst>
                  </p:cNvPr>
                  <p:cNvCxnSpPr>
                    <a:cxnSpLocks/>
                  </p:cNvCxnSpPr>
                  <p:nvPr/>
                </p:nvCxnSpPr>
                <p:spPr>
                  <a:xfrm>
                    <a:off x="4316227" y="1717338"/>
                    <a:ext cx="0" cy="1345176"/>
                  </a:xfrm>
                  <a:prstGeom prst="line">
                    <a:avLst/>
                  </a:prstGeom>
                  <a:ln w="412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51CA779D-9275-40F1-A6B7-92995DC3500B}"/>
                      </a:ext>
                    </a:extLst>
                  </p:cNvPr>
                  <p:cNvCxnSpPr>
                    <a:cxnSpLocks/>
                  </p:cNvCxnSpPr>
                  <p:nvPr/>
                </p:nvCxnSpPr>
                <p:spPr>
                  <a:xfrm>
                    <a:off x="521720" y="2508888"/>
                    <a:ext cx="8869023" cy="0"/>
                  </a:xfrm>
                  <a:prstGeom prst="line">
                    <a:avLst/>
                  </a:prstGeom>
                  <a:ln w="22225">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90" name="Group 89">
                  <a:extLst>
                    <a:ext uri="{FF2B5EF4-FFF2-40B4-BE49-F238E27FC236}">
                      <a16:creationId xmlns:a16="http://schemas.microsoft.com/office/drawing/2014/main" id="{A4BF9B2B-FFE5-223C-8FC0-3FC25588D221}"/>
                    </a:ext>
                  </a:extLst>
                </p:cNvPr>
                <p:cNvGrpSpPr/>
                <p:nvPr/>
              </p:nvGrpSpPr>
              <p:grpSpPr>
                <a:xfrm>
                  <a:off x="552295" y="2116190"/>
                  <a:ext cx="8249887" cy="908574"/>
                  <a:chOff x="552295" y="2116190"/>
                  <a:chExt cx="8249887" cy="908574"/>
                </a:xfrm>
              </p:grpSpPr>
              <p:sp>
                <p:nvSpPr>
                  <p:cNvPr id="64" name="Content Placeholder 2">
                    <a:extLst>
                      <a:ext uri="{FF2B5EF4-FFF2-40B4-BE49-F238E27FC236}">
                        <a16:creationId xmlns:a16="http://schemas.microsoft.com/office/drawing/2014/main" id="{B2E3F620-3540-AD1D-EFFE-BA6FB0F6A745}"/>
                      </a:ext>
                    </a:extLst>
                  </p:cNvPr>
                  <p:cNvSpPr txBox="1">
                    <a:spLocks/>
                  </p:cNvSpPr>
                  <p:nvPr/>
                </p:nvSpPr>
                <p:spPr>
                  <a:xfrm>
                    <a:off x="557216" y="2116190"/>
                    <a:ext cx="1220275" cy="3926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i="1" dirty="0">
                        <a:solidFill>
                          <a:srgbClr val="FF6720"/>
                        </a:solidFill>
                        <a:latin typeface="Arial" panose="020B0604020202020204" pitchFamily="34" charset="0"/>
                      </a:rPr>
                      <a:t>BSEP</a:t>
                    </a:r>
                    <a:r>
                      <a:rPr lang="en-US" sz="1600" b="1" i="1" baseline="30000" dirty="0">
                        <a:solidFill>
                          <a:srgbClr val="FF6720"/>
                        </a:solidFill>
                        <a:latin typeface="Arial" panose="020B0604020202020204" pitchFamily="34" charset="0"/>
                      </a:rPr>
                      <a:t>E297G</a:t>
                    </a:r>
                    <a:endParaRPr lang="en-US" sz="1600" b="1" dirty="0">
                      <a:solidFill>
                        <a:srgbClr val="FF6720"/>
                      </a:solidFill>
                      <a:latin typeface="Arial" panose="020B0604020202020204" pitchFamily="34" charset="0"/>
                    </a:endParaRPr>
                  </a:p>
                </p:txBody>
              </p:sp>
              <p:sp>
                <p:nvSpPr>
                  <p:cNvPr id="65" name="Content Placeholder 2">
                    <a:extLst>
                      <a:ext uri="{FF2B5EF4-FFF2-40B4-BE49-F238E27FC236}">
                        <a16:creationId xmlns:a16="http://schemas.microsoft.com/office/drawing/2014/main" id="{EC1607F3-E3A8-FB04-92F3-0A6FB40DB955}"/>
                      </a:ext>
                    </a:extLst>
                  </p:cNvPr>
                  <p:cNvSpPr txBox="1">
                    <a:spLocks/>
                  </p:cNvSpPr>
                  <p:nvPr/>
                </p:nvSpPr>
                <p:spPr>
                  <a:xfrm>
                    <a:off x="552295" y="2632066"/>
                    <a:ext cx="1220275" cy="3926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i="1" dirty="0">
                        <a:solidFill>
                          <a:srgbClr val="FF6720"/>
                        </a:solidFill>
                        <a:latin typeface="Arial" panose="020B0604020202020204" pitchFamily="34" charset="0"/>
                      </a:rPr>
                      <a:t>Abcb4</a:t>
                    </a:r>
                    <a:r>
                      <a:rPr lang="en-US" sz="1600" b="1" i="1" baseline="30000" dirty="0">
                        <a:solidFill>
                          <a:srgbClr val="FF6720"/>
                        </a:solidFill>
                        <a:latin typeface="Arial" panose="020B0604020202020204" pitchFamily="34" charset="0"/>
                      </a:rPr>
                      <a:t>-/-</a:t>
                    </a:r>
                    <a:endParaRPr lang="en-US" sz="1600" b="1" dirty="0">
                      <a:solidFill>
                        <a:srgbClr val="FF6720"/>
                      </a:solidFill>
                      <a:latin typeface="Arial" panose="020B0604020202020204" pitchFamily="34" charset="0"/>
                    </a:endParaRPr>
                  </a:p>
                </p:txBody>
              </p:sp>
              <p:sp>
                <p:nvSpPr>
                  <p:cNvPr id="83" name="Content Placeholder 2">
                    <a:extLst>
                      <a:ext uri="{FF2B5EF4-FFF2-40B4-BE49-F238E27FC236}">
                        <a16:creationId xmlns:a16="http://schemas.microsoft.com/office/drawing/2014/main" id="{2D836A09-9F2F-9619-88BC-9157E42326C4}"/>
                      </a:ext>
                    </a:extLst>
                  </p:cNvPr>
                  <p:cNvSpPr txBox="1">
                    <a:spLocks/>
                  </p:cNvSpPr>
                  <p:nvPr/>
                </p:nvSpPr>
                <p:spPr>
                  <a:xfrm>
                    <a:off x="2016766" y="2148046"/>
                    <a:ext cx="2211343" cy="3270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dirty="0">
                        <a:latin typeface="Arial" panose="020B0604020202020204" pitchFamily="34" charset="0"/>
                      </a:rPr>
                      <a:t>Biliary levels of BA</a:t>
                    </a:r>
                  </a:p>
                </p:txBody>
              </p:sp>
              <p:sp>
                <p:nvSpPr>
                  <p:cNvPr id="85" name="Content Placeholder 2">
                    <a:extLst>
                      <a:ext uri="{FF2B5EF4-FFF2-40B4-BE49-F238E27FC236}">
                        <a16:creationId xmlns:a16="http://schemas.microsoft.com/office/drawing/2014/main" id="{7BF37416-BDC5-9E77-D07E-5951C4AB55D4}"/>
                      </a:ext>
                    </a:extLst>
                  </p:cNvPr>
                  <p:cNvSpPr txBox="1">
                    <a:spLocks/>
                  </p:cNvSpPr>
                  <p:nvPr/>
                </p:nvSpPr>
                <p:spPr>
                  <a:xfrm>
                    <a:off x="4495956" y="2168043"/>
                    <a:ext cx="4306226" cy="3270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dirty="0">
                        <a:latin typeface="Arial" panose="020B0604020202020204" pitchFamily="34" charset="0"/>
                      </a:rPr>
                      <a:t>Serum levels of BA, ALT, ALP, and liver weight</a:t>
                    </a:r>
                  </a:p>
                </p:txBody>
              </p:sp>
            </p:grpSp>
          </p:grpSp>
          <p:grpSp>
            <p:nvGrpSpPr>
              <p:cNvPr id="89" name="Group 88">
                <a:extLst>
                  <a:ext uri="{FF2B5EF4-FFF2-40B4-BE49-F238E27FC236}">
                    <a16:creationId xmlns:a16="http://schemas.microsoft.com/office/drawing/2014/main" id="{E7FB003E-7043-EEC2-79BC-922AC49E6E49}"/>
                  </a:ext>
                </a:extLst>
              </p:cNvPr>
              <p:cNvGrpSpPr/>
              <p:nvPr/>
            </p:nvGrpSpPr>
            <p:grpSpPr>
              <a:xfrm>
                <a:off x="2596475" y="1737801"/>
                <a:ext cx="1220275" cy="392698"/>
                <a:chOff x="2596475" y="1737801"/>
                <a:chExt cx="1220275" cy="392698"/>
              </a:xfrm>
            </p:grpSpPr>
            <p:sp>
              <p:nvSpPr>
                <p:cNvPr id="66" name="Content Placeholder 2">
                  <a:extLst>
                    <a:ext uri="{FF2B5EF4-FFF2-40B4-BE49-F238E27FC236}">
                      <a16:creationId xmlns:a16="http://schemas.microsoft.com/office/drawing/2014/main" id="{82089AD5-EDD2-A622-AA04-1D81DA5FD139}"/>
                    </a:ext>
                  </a:extLst>
                </p:cNvPr>
                <p:cNvSpPr txBox="1">
                  <a:spLocks/>
                </p:cNvSpPr>
                <p:nvPr/>
              </p:nvSpPr>
              <p:spPr>
                <a:xfrm>
                  <a:off x="2596475" y="1737801"/>
                  <a:ext cx="1220275" cy="3926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i="1" dirty="0">
                      <a:solidFill>
                        <a:srgbClr val="FF6720"/>
                      </a:solidFill>
                      <a:latin typeface="Arial" panose="020B0604020202020204" pitchFamily="34" charset="0"/>
                    </a:rPr>
                    <a:t>Increased</a:t>
                  </a:r>
                  <a:endParaRPr lang="en-US" sz="1600" b="1" dirty="0">
                    <a:solidFill>
                      <a:srgbClr val="FF6720"/>
                    </a:solidFill>
                    <a:latin typeface="Arial" panose="020B0604020202020204" pitchFamily="34" charset="0"/>
                  </a:endParaRPr>
                </a:p>
              </p:txBody>
            </p:sp>
            <p:cxnSp>
              <p:nvCxnSpPr>
                <p:cNvPr id="71" name="Straight Arrow Connector 70">
                  <a:extLst>
                    <a:ext uri="{FF2B5EF4-FFF2-40B4-BE49-F238E27FC236}">
                      <a16:creationId xmlns:a16="http://schemas.microsoft.com/office/drawing/2014/main" id="{3541D44F-A8C6-E274-B49F-58351A224C9C}"/>
                    </a:ext>
                  </a:extLst>
                </p:cNvPr>
                <p:cNvCxnSpPr>
                  <a:cxnSpLocks/>
                </p:cNvCxnSpPr>
                <p:nvPr/>
              </p:nvCxnSpPr>
              <p:spPr>
                <a:xfrm flipV="1">
                  <a:off x="2598959" y="1747326"/>
                  <a:ext cx="0" cy="231028"/>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grpSp>
            <p:nvGrpSpPr>
              <p:cNvPr id="88" name="Group 87">
                <a:extLst>
                  <a:ext uri="{FF2B5EF4-FFF2-40B4-BE49-F238E27FC236}">
                    <a16:creationId xmlns:a16="http://schemas.microsoft.com/office/drawing/2014/main" id="{758F1A2D-20C7-CBD9-BCD9-E779E9F45A0A}"/>
                  </a:ext>
                </a:extLst>
              </p:cNvPr>
              <p:cNvGrpSpPr/>
              <p:nvPr/>
            </p:nvGrpSpPr>
            <p:grpSpPr>
              <a:xfrm>
                <a:off x="6121314" y="1721383"/>
                <a:ext cx="1220275" cy="392698"/>
                <a:chOff x="6121314" y="1721383"/>
                <a:chExt cx="1220275" cy="392698"/>
              </a:xfrm>
            </p:grpSpPr>
            <p:sp>
              <p:nvSpPr>
                <p:cNvPr id="67" name="Content Placeholder 2">
                  <a:extLst>
                    <a:ext uri="{FF2B5EF4-FFF2-40B4-BE49-F238E27FC236}">
                      <a16:creationId xmlns:a16="http://schemas.microsoft.com/office/drawing/2014/main" id="{3BA2DC28-4928-6C99-53E0-6B652F615E5C}"/>
                    </a:ext>
                  </a:extLst>
                </p:cNvPr>
                <p:cNvSpPr txBox="1">
                  <a:spLocks/>
                </p:cNvSpPr>
                <p:nvPr/>
              </p:nvSpPr>
              <p:spPr>
                <a:xfrm>
                  <a:off x="6121314" y="1721383"/>
                  <a:ext cx="1220275" cy="3926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i="1" dirty="0">
                      <a:solidFill>
                        <a:srgbClr val="FF6720"/>
                      </a:solidFill>
                      <a:latin typeface="Arial" panose="020B0604020202020204" pitchFamily="34" charset="0"/>
                    </a:rPr>
                    <a:t>Decreased</a:t>
                  </a:r>
                  <a:endParaRPr lang="en-US" sz="1600" b="1" dirty="0">
                    <a:solidFill>
                      <a:srgbClr val="FF6720"/>
                    </a:solidFill>
                    <a:latin typeface="Arial" panose="020B0604020202020204" pitchFamily="34" charset="0"/>
                  </a:endParaRPr>
                </a:p>
              </p:txBody>
            </p:sp>
            <p:cxnSp>
              <p:nvCxnSpPr>
                <p:cNvPr id="72" name="Straight Arrow Connector 71">
                  <a:extLst>
                    <a:ext uri="{FF2B5EF4-FFF2-40B4-BE49-F238E27FC236}">
                      <a16:creationId xmlns:a16="http://schemas.microsoft.com/office/drawing/2014/main" id="{AF6C8BC5-5C8A-960C-FF6E-DA57F14AF4E6}"/>
                    </a:ext>
                  </a:extLst>
                </p:cNvPr>
                <p:cNvCxnSpPr>
                  <a:cxnSpLocks/>
                </p:cNvCxnSpPr>
                <p:nvPr/>
              </p:nvCxnSpPr>
              <p:spPr>
                <a:xfrm flipV="1">
                  <a:off x="6132513" y="1783168"/>
                  <a:ext cx="0" cy="231028"/>
                </a:xfrm>
                <a:prstGeom prst="straightConnector1">
                  <a:avLst/>
                </a:prstGeom>
                <a:ln w="38100">
                  <a:solidFill>
                    <a:schemeClr val="accent2"/>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84" name="Content Placeholder 2">
                <a:extLst>
                  <a:ext uri="{FF2B5EF4-FFF2-40B4-BE49-F238E27FC236}">
                    <a16:creationId xmlns:a16="http://schemas.microsoft.com/office/drawing/2014/main" id="{AB514EAA-16D1-995B-EAB6-2F86ACA1646E}"/>
                  </a:ext>
                </a:extLst>
              </p:cNvPr>
              <p:cNvSpPr txBox="1">
                <a:spLocks/>
              </p:cNvSpPr>
              <p:nvPr/>
            </p:nvSpPr>
            <p:spPr>
              <a:xfrm>
                <a:off x="2241780" y="2605684"/>
                <a:ext cx="1723054" cy="3270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dirty="0">
                    <a:latin typeface="Arial" panose="020B0604020202020204" pitchFamily="34" charset="0"/>
                  </a:rPr>
                  <a:t>Biliary levels of PL</a:t>
                </a:r>
              </a:p>
            </p:txBody>
          </p:sp>
          <p:sp>
            <p:nvSpPr>
              <p:cNvPr id="86" name="Content Placeholder 2">
                <a:extLst>
                  <a:ext uri="{FF2B5EF4-FFF2-40B4-BE49-F238E27FC236}">
                    <a16:creationId xmlns:a16="http://schemas.microsoft.com/office/drawing/2014/main" id="{C9D345C3-552D-7A87-5A91-3C0395D544B4}"/>
                  </a:ext>
                </a:extLst>
              </p:cNvPr>
              <p:cNvSpPr txBox="1">
                <a:spLocks/>
              </p:cNvSpPr>
              <p:nvPr/>
            </p:nvSpPr>
            <p:spPr>
              <a:xfrm>
                <a:off x="4464311" y="2506779"/>
                <a:ext cx="4736147" cy="4879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dirty="0">
                    <a:latin typeface="Arial" panose="020B0604020202020204" pitchFamily="34" charset="0"/>
                  </a:rPr>
                  <a:t>Serum markers of cholestasis, ductular reaction (CK19), cholangitis (CD11b, CXCL1) &amp; fibrosis (ITGB6, PSR)</a:t>
                </a:r>
              </a:p>
            </p:txBody>
          </p:sp>
        </p:grpSp>
      </p:grpSp>
      <p:sp>
        <p:nvSpPr>
          <p:cNvPr id="94" name="Content Placeholder 2">
            <a:extLst>
              <a:ext uri="{FF2B5EF4-FFF2-40B4-BE49-F238E27FC236}">
                <a16:creationId xmlns:a16="http://schemas.microsoft.com/office/drawing/2014/main" id="{6E0E34AC-0E54-8F0A-8C7F-FB1715F4ED9C}"/>
              </a:ext>
            </a:extLst>
          </p:cNvPr>
          <p:cNvSpPr txBox="1">
            <a:spLocks/>
          </p:cNvSpPr>
          <p:nvPr/>
        </p:nvSpPr>
        <p:spPr>
          <a:xfrm flipV="1">
            <a:off x="513626" y="5052974"/>
            <a:ext cx="11143409" cy="2380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ctr">
              <a:buFont typeface="Arial" panose="020B0604020202020204" pitchFamily="34" charset="0"/>
              <a:buChar char="•"/>
            </a:pPr>
            <a:endParaRPr lang="fr-CH" sz="1600" dirty="0">
              <a:latin typeface="Arial" panose="020B0604020202020204" pitchFamily="34" charset="0"/>
              <a:cs typeface="Arial" panose="020B0604020202020204" pitchFamily="34" charset="0"/>
            </a:endParaRPr>
          </a:p>
        </p:txBody>
      </p:sp>
      <p:sp>
        <p:nvSpPr>
          <p:cNvPr id="98" name="Rectangle: Top Corners One Rounded and One Snipped 97">
            <a:extLst>
              <a:ext uri="{FF2B5EF4-FFF2-40B4-BE49-F238E27FC236}">
                <a16:creationId xmlns:a16="http://schemas.microsoft.com/office/drawing/2014/main" id="{C0518FA9-AA0C-9CDD-E4AF-F3D19A8E4C82}"/>
              </a:ext>
            </a:extLst>
          </p:cNvPr>
          <p:cNvSpPr/>
          <p:nvPr/>
        </p:nvSpPr>
        <p:spPr>
          <a:xfrm>
            <a:off x="1474376" y="1572298"/>
            <a:ext cx="1300162" cy="356531"/>
          </a:xfrm>
          <a:prstGeom prst="snipRoundRect">
            <a:avLst>
              <a:gd name="adj1" fmla="val 16667"/>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579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C3F6B-12AB-99FA-2C06-591608DAB0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011C84-5435-E314-96C1-0B995EEC26F1}"/>
              </a:ext>
            </a:extLst>
          </p:cNvPr>
          <p:cNvSpPr>
            <a:spLocks noGrp="1"/>
          </p:cNvSpPr>
          <p:nvPr>
            <p:ph type="ctrTitle"/>
          </p:nvPr>
        </p:nvSpPr>
        <p:spPr>
          <a:xfrm>
            <a:off x="2716696" y="2498272"/>
            <a:ext cx="9266128" cy="1517877"/>
          </a:xfrm>
        </p:spPr>
        <p:txBody>
          <a:bodyPr>
            <a:normAutofit fontScale="90000"/>
          </a:bodyPr>
          <a:lstStyle/>
          <a:p>
            <a:pPr algn="r"/>
            <a:r>
              <a:rPr lang="en-US" b="1" dirty="0">
                <a:solidFill>
                  <a:srgbClr val="FF6720"/>
                </a:solidFill>
                <a:latin typeface="Arial" panose="020B0604020202020204" pitchFamily="34" charset="0"/>
                <a:cs typeface="Arial" panose="020B0604020202020204" pitchFamily="34" charset="0"/>
              </a:rPr>
              <a:t>Rare Liver Diseases Including </a:t>
            </a:r>
            <a:r>
              <a:rPr lang="en-US" b="1" dirty="0" err="1">
                <a:solidFill>
                  <a:srgbClr val="FF6720"/>
                </a:solidFill>
                <a:latin typeface="Arial" panose="020B0604020202020204" pitchFamily="34" charset="0"/>
                <a:cs typeface="Arial" panose="020B0604020202020204" pitchFamily="34" charset="0"/>
              </a:rPr>
              <a:t>Paediatric</a:t>
            </a:r>
            <a:r>
              <a:rPr lang="en-US" b="1" dirty="0">
                <a:solidFill>
                  <a:srgbClr val="FF6720"/>
                </a:solidFill>
                <a:latin typeface="Arial" panose="020B0604020202020204" pitchFamily="34" charset="0"/>
                <a:cs typeface="Arial" panose="020B0604020202020204" pitchFamily="34" charset="0"/>
              </a:rPr>
              <a:t> and Genetic</a:t>
            </a:r>
          </a:p>
        </p:txBody>
      </p:sp>
      <p:sp>
        <p:nvSpPr>
          <p:cNvPr id="3" name="Subtitle 2">
            <a:extLst>
              <a:ext uri="{FF2B5EF4-FFF2-40B4-BE49-F238E27FC236}">
                <a16:creationId xmlns:a16="http://schemas.microsoft.com/office/drawing/2014/main" id="{02F25999-B415-AC45-94EA-96C67E6C8248}"/>
              </a:ext>
            </a:extLst>
          </p:cNvPr>
          <p:cNvSpPr>
            <a:spLocks noGrp="1"/>
          </p:cNvSpPr>
          <p:nvPr>
            <p:ph type="subTitle" idx="1"/>
          </p:nvPr>
        </p:nvSpPr>
        <p:spPr>
          <a:xfrm>
            <a:off x="7339106" y="4016149"/>
            <a:ext cx="4643718" cy="783771"/>
          </a:xfrm>
        </p:spPr>
        <p:txBody>
          <a:bodyPr>
            <a:normAutofit/>
          </a:bodyPr>
          <a:lstStyle/>
          <a:p>
            <a:pPr algn="r"/>
            <a:r>
              <a:rPr lang="en-US" sz="3200" dirty="0">
                <a:solidFill>
                  <a:srgbClr val="FF6720"/>
                </a:solidFill>
                <a:latin typeface="Arial" panose="020B0604020202020204" pitchFamily="34" charset="0"/>
                <a:cs typeface="Arial" panose="020B0604020202020204" pitchFamily="34" charset="0"/>
              </a:rPr>
              <a:t>Clinical</a:t>
            </a:r>
          </a:p>
        </p:txBody>
      </p:sp>
    </p:spTree>
    <p:extLst>
      <p:ext uri="{BB962C8B-B14F-4D97-AF65-F5344CB8AC3E}">
        <p14:creationId xmlns:p14="http://schemas.microsoft.com/office/powerpoint/2010/main" val="3070886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AF10A-20E8-304E-361C-25BC3B2E295F}"/>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092435B-F50E-4719-EEA8-39E18C3298AC}"/>
              </a:ext>
            </a:extLst>
          </p:cNvPr>
          <p:cNvSpPr>
            <a:spLocks noGrp="1"/>
          </p:cNvSpPr>
          <p:nvPr>
            <p:ph idx="1"/>
          </p:nvPr>
        </p:nvSpPr>
        <p:spPr>
          <a:xfrm>
            <a:off x="528093" y="1344204"/>
            <a:ext cx="11137035" cy="680539"/>
          </a:xfrm>
        </p:spPr>
        <p:txBody>
          <a:bodyPr>
            <a:noAutofit/>
          </a:bodyPr>
          <a:lstStyle/>
          <a:p>
            <a:pPr marL="0" indent="0">
              <a:buClr>
                <a:srgbClr val="004B87"/>
              </a:buClr>
              <a:buNone/>
              <a:defRPr/>
            </a:pPr>
            <a:r>
              <a:rPr lang="fr-CH" sz="1600" dirty="0" err="1">
                <a:latin typeface="Arial" panose="020B0604020202020204" pitchFamily="34" charset="0"/>
                <a:cs typeface="Arial" panose="020B0604020202020204" pitchFamily="34" charset="0"/>
              </a:rPr>
              <a:t>Given</a:t>
            </a:r>
            <a:r>
              <a:rPr lang="fr-CH" sz="1600" dirty="0">
                <a:latin typeface="Arial" panose="020B0604020202020204" pitchFamily="34" charset="0"/>
                <a:cs typeface="Arial" panose="020B0604020202020204" pitchFamily="34" charset="0"/>
              </a:rPr>
              <a:t> the </a:t>
            </a:r>
            <a:r>
              <a:rPr lang="fr-CH" sz="1600" dirty="0" err="1">
                <a:latin typeface="Arial" panose="020B0604020202020204" pitchFamily="34" charset="0"/>
                <a:cs typeface="Arial" panose="020B0604020202020204" pitchFamily="34" charset="0"/>
              </a:rPr>
              <a:t>lack</a:t>
            </a:r>
            <a:r>
              <a:rPr lang="fr-CH" sz="1600" dirty="0">
                <a:latin typeface="Arial" panose="020B0604020202020204" pitchFamily="34" charset="0"/>
                <a:cs typeface="Arial" panose="020B0604020202020204" pitchFamily="34" charset="0"/>
              </a:rPr>
              <a:t> of </a:t>
            </a:r>
            <a:r>
              <a:rPr lang="fr-CH" sz="1600" dirty="0" err="1">
                <a:latin typeface="Arial" panose="020B0604020202020204" pitchFamily="34" charset="0"/>
                <a:cs typeface="Arial" panose="020B0604020202020204" pitchFamily="34" charset="0"/>
              </a:rPr>
              <a:t>randomised</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clinical</a:t>
            </a:r>
            <a:r>
              <a:rPr lang="fr-CH" sz="1600" dirty="0">
                <a:latin typeface="Arial" panose="020B0604020202020204" pitchFamily="34" charset="0"/>
                <a:cs typeface="Arial" panose="020B0604020202020204" pitchFamily="34" charset="0"/>
              </a:rPr>
              <a:t> trials, </a:t>
            </a:r>
            <a:r>
              <a:rPr lang="fr-CH" sz="1600" dirty="0" err="1">
                <a:latin typeface="Arial" panose="020B0604020202020204" pitchFamily="34" charset="0"/>
                <a:cs typeface="Arial" panose="020B0604020202020204" pitchFamily="34" charset="0"/>
              </a:rPr>
              <a:t>this</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study</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aims</a:t>
            </a:r>
            <a:r>
              <a:rPr lang="fr-CH" sz="1600" dirty="0">
                <a:latin typeface="Arial" panose="020B0604020202020204" pitchFamily="34" charset="0"/>
                <a:cs typeface="Arial" panose="020B0604020202020204" pitchFamily="34" charset="0"/>
              </a:rPr>
              <a:t> to compare </a:t>
            </a:r>
            <a:r>
              <a:rPr lang="en-US" sz="1600" dirty="0">
                <a:latin typeface="Arial" panose="020B0604020202020204" pitchFamily="34" charset="0"/>
                <a:cs typeface="Arial" panose="020B0604020202020204" pitchFamily="34" charset="0"/>
              </a:rPr>
              <a:t>a combination of medical therapy with early endovascular intervention</a:t>
            </a:r>
            <a:r>
              <a:rPr lang="fr-CH" sz="1600" dirty="0">
                <a:latin typeface="Arial" panose="020B0604020202020204" pitchFamily="34" charset="0"/>
                <a:cs typeface="Arial" panose="020B0604020202020204" pitchFamily="34" charset="0"/>
              </a:rPr>
              <a:t> to standalone </a:t>
            </a:r>
            <a:r>
              <a:rPr lang="fr-CH" sz="1600" dirty="0" err="1">
                <a:latin typeface="Arial" panose="020B0604020202020204" pitchFamily="34" charset="0"/>
                <a:cs typeface="Arial" panose="020B0604020202020204" pitchFamily="34" charset="0"/>
              </a:rPr>
              <a:t>medical</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therapy</a:t>
            </a:r>
            <a:r>
              <a:rPr lang="fr-CH" sz="1600" dirty="0">
                <a:latin typeface="Arial" panose="020B0604020202020204" pitchFamily="34" charset="0"/>
                <a:cs typeface="Arial" panose="020B0604020202020204" pitchFamily="34" charset="0"/>
              </a:rPr>
              <a:t> (SMT) as the initial management of </a:t>
            </a:r>
            <a:r>
              <a:rPr lang="fr-CH" sz="1600" dirty="0" err="1">
                <a:latin typeface="Arial" panose="020B0604020202020204" pitchFamily="34" charset="0"/>
                <a:cs typeface="Arial" panose="020B0604020202020204" pitchFamily="34" charset="0"/>
              </a:rPr>
              <a:t>Budd</a:t>
            </a:r>
            <a:r>
              <a:rPr lang="fr-CH" sz="1600" dirty="0">
                <a:latin typeface="Arial" panose="020B0604020202020204" pitchFamily="34" charset="0"/>
                <a:cs typeface="Arial" panose="020B0604020202020204" pitchFamily="34" charset="0"/>
              </a:rPr>
              <a:t>-Chiari syndrome (BCS).</a:t>
            </a:r>
            <a:endParaRPr lang="en-US" sz="16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77868518-79AE-A7EF-68A7-F265AD9C0E49}"/>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Background &amp; Aims</a:t>
            </a:r>
            <a:endParaRPr lang="en-US" b="1" i="0" dirty="0">
              <a:solidFill>
                <a:schemeClr val="bg1"/>
              </a:solidFill>
              <a:effectLst/>
            </a:endParaRPr>
          </a:p>
        </p:txBody>
      </p:sp>
      <p:sp>
        <p:nvSpPr>
          <p:cNvPr id="12" name="Rectangle: Rounded Corners 11">
            <a:extLst>
              <a:ext uri="{FF2B5EF4-FFF2-40B4-BE49-F238E27FC236}">
                <a16:creationId xmlns:a16="http://schemas.microsoft.com/office/drawing/2014/main" id="{FCF056D8-E5F7-473D-19EF-F1B42BC92775}"/>
              </a:ext>
            </a:extLst>
          </p:cNvPr>
          <p:cNvSpPr/>
          <p:nvPr/>
        </p:nvSpPr>
        <p:spPr>
          <a:xfrm>
            <a:off x="331469" y="846658"/>
            <a:ext cx="11515973" cy="1432463"/>
          </a:xfrm>
          <a:prstGeom prst="roundRect">
            <a:avLst>
              <a:gd name="adj" fmla="val 7534"/>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pic>
        <p:nvPicPr>
          <p:cNvPr id="13" name="Graphic 12" descr="Home with solid fill">
            <a:extLst>
              <a:ext uri="{FF2B5EF4-FFF2-40B4-BE49-F238E27FC236}">
                <a16:creationId xmlns:a16="http://schemas.microsoft.com/office/drawing/2014/main" id="{0583158F-BBEC-E003-05A5-591E68D2A1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65129" y="87085"/>
            <a:ext cx="374469" cy="374469"/>
          </a:xfrm>
          <a:prstGeom prst="rect">
            <a:avLst/>
          </a:prstGeom>
        </p:spPr>
      </p:pic>
      <p:sp>
        <p:nvSpPr>
          <p:cNvPr id="7" name="Title 1">
            <a:extLst>
              <a:ext uri="{FF2B5EF4-FFF2-40B4-BE49-F238E27FC236}">
                <a16:creationId xmlns:a16="http://schemas.microsoft.com/office/drawing/2014/main" id="{D85FBBF2-5041-1953-47A4-FFD7E1EE70A3}"/>
              </a:ext>
            </a:extLst>
          </p:cNvPr>
          <p:cNvSpPr>
            <a:spLocks noGrp="1"/>
          </p:cNvSpPr>
          <p:nvPr>
            <p:ph type="title"/>
          </p:nvPr>
        </p:nvSpPr>
        <p:spPr>
          <a:xfrm>
            <a:off x="838200" y="-89087"/>
            <a:ext cx="10515600" cy="838947"/>
          </a:xfrm>
        </p:spPr>
        <p:txBody>
          <a:bodyPr>
            <a:normAutofit/>
          </a:bodyPr>
          <a:lstStyle/>
          <a:p>
            <a:r>
              <a:rPr lang="en-US" sz="1800" b="1" kern="0" dirty="0">
                <a:latin typeface="Arial" panose="020B0604020202020204" pitchFamily="34" charset="0"/>
                <a:ea typeface="Times New Roman" panose="02020603050405020304" pitchFamily="18" charset="0"/>
              </a:rPr>
              <a:t>TOP-331-YI</a:t>
            </a:r>
            <a:r>
              <a:rPr lang="en-US" sz="1800" b="1" kern="0"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Standalone medical therapy versus early endovascular intervention as the first step in the management of patients with primary Budd-Chiari syndrome: a randomized controlled trial</a:t>
            </a:r>
            <a:endParaRPr lang="en-US" dirty="0"/>
          </a:p>
        </p:txBody>
      </p:sp>
      <p:sp>
        <p:nvSpPr>
          <p:cNvPr id="14" name="Rectangle: Rounded Corners 13">
            <a:extLst>
              <a:ext uri="{FF2B5EF4-FFF2-40B4-BE49-F238E27FC236}">
                <a16:creationId xmlns:a16="http://schemas.microsoft.com/office/drawing/2014/main" id="{13505F96-24DF-BF74-36E1-AEF0E5F72086}"/>
              </a:ext>
            </a:extLst>
          </p:cNvPr>
          <p:cNvSpPr/>
          <p:nvPr/>
        </p:nvSpPr>
        <p:spPr>
          <a:xfrm>
            <a:off x="515506" y="2679503"/>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Methods</a:t>
            </a:r>
            <a:endParaRPr lang="en-US" b="1" i="0" dirty="0">
              <a:solidFill>
                <a:schemeClr val="bg1"/>
              </a:solidFill>
              <a:effectLst/>
            </a:endParaRPr>
          </a:p>
        </p:txBody>
      </p:sp>
      <p:sp>
        <p:nvSpPr>
          <p:cNvPr id="15" name="Rectangle: Rounded Corners 14">
            <a:extLst>
              <a:ext uri="{FF2B5EF4-FFF2-40B4-BE49-F238E27FC236}">
                <a16:creationId xmlns:a16="http://schemas.microsoft.com/office/drawing/2014/main" id="{46DD9F9F-E7C6-DBB4-317F-7F8F567E5CA4}"/>
              </a:ext>
            </a:extLst>
          </p:cNvPr>
          <p:cNvSpPr/>
          <p:nvPr/>
        </p:nvSpPr>
        <p:spPr>
          <a:xfrm>
            <a:off x="331468" y="2569027"/>
            <a:ext cx="11515973" cy="2579915"/>
          </a:xfrm>
          <a:prstGeom prst="roundRect">
            <a:avLst>
              <a:gd name="adj" fmla="val 3762"/>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grpSp>
        <p:nvGrpSpPr>
          <p:cNvPr id="67" name="Group 66">
            <a:extLst>
              <a:ext uri="{FF2B5EF4-FFF2-40B4-BE49-F238E27FC236}">
                <a16:creationId xmlns:a16="http://schemas.microsoft.com/office/drawing/2014/main" id="{65F2B899-4C46-FFFA-6C5F-046E482F50AE}"/>
              </a:ext>
            </a:extLst>
          </p:cNvPr>
          <p:cNvGrpSpPr/>
          <p:nvPr/>
        </p:nvGrpSpPr>
        <p:grpSpPr>
          <a:xfrm>
            <a:off x="3887880" y="3222892"/>
            <a:ext cx="3642391" cy="1643165"/>
            <a:chOff x="2883371" y="3381062"/>
            <a:chExt cx="3642391" cy="1643165"/>
          </a:xfrm>
        </p:grpSpPr>
        <p:grpSp>
          <p:nvGrpSpPr>
            <p:cNvPr id="27" name="Group 26">
              <a:extLst>
                <a:ext uri="{FF2B5EF4-FFF2-40B4-BE49-F238E27FC236}">
                  <a16:creationId xmlns:a16="http://schemas.microsoft.com/office/drawing/2014/main" id="{0C17F30B-47A1-2A22-FA04-4A6FD797BC1C}"/>
                </a:ext>
              </a:extLst>
            </p:cNvPr>
            <p:cNvGrpSpPr/>
            <p:nvPr/>
          </p:nvGrpSpPr>
          <p:grpSpPr>
            <a:xfrm>
              <a:off x="2883371" y="3600572"/>
              <a:ext cx="634055" cy="1106742"/>
              <a:chOff x="4130720" y="4415947"/>
              <a:chExt cx="634055" cy="1106742"/>
            </a:xfrm>
          </p:grpSpPr>
          <p:cxnSp>
            <p:nvCxnSpPr>
              <p:cNvPr id="31" name="Connector: Elbow 30">
                <a:extLst>
                  <a:ext uri="{FF2B5EF4-FFF2-40B4-BE49-F238E27FC236}">
                    <a16:creationId xmlns:a16="http://schemas.microsoft.com/office/drawing/2014/main" id="{B090E1D3-4156-4AC4-49BD-53CA8CB5B414}"/>
                  </a:ext>
                </a:extLst>
              </p:cNvPr>
              <p:cNvCxnSpPr/>
              <p:nvPr/>
            </p:nvCxnSpPr>
            <p:spPr>
              <a:xfrm flipV="1">
                <a:off x="4131914" y="4415947"/>
                <a:ext cx="632861" cy="551858"/>
              </a:xfrm>
              <a:prstGeom prst="bentConnector3">
                <a:avLst/>
              </a:prstGeom>
              <a:ln w="47625">
                <a:tailEnd type="triangle"/>
              </a:ln>
            </p:spPr>
            <p:style>
              <a:lnRef idx="2">
                <a:schemeClr val="accent2"/>
              </a:lnRef>
              <a:fillRef idx="0">
                <a:schemeClr val="accent2"/>
              </a:fillRef>
              <a:effectRef idx="1">
                <a:schemeClr val="accent2"/>
              </a:effectRef>
              <a:fontRef idx="minor">
                <a:schemeClr val="tx1"/>
              </a:fontRef>
            </p:style>
          </p:cxnSp>
          <p:cxnSp>
            <p:nvCxnSpPr>
              <p:cNvPr id="32" name="Connector: Elbow 31">
                <a:extLst>
                  <a:ext uri="{FF2B5EF4-FFF2-40B4-BE49-F238E27FC236}">
                    <a16:creationId xmlns:a16="http://schemas.microsoft.com/office/drawing/2014/main" id="{4E27E208-A5E9-4FAB-D03E-696CE47093F6}"/>
                  </a:ext>
                </a:extLst>
              </p:cNvPr>
              <p:cNvCxnSpPr>
                <a:cxnSpLocks/>
              </p:cNvCxnSpPr>
              <p:nvPr/>
            </p:nvCxnSpPr>
            <p:spPr>
              <a:xfrm>
                <a:off x="4130720" y="4971889"/>
                <a:ext cx="633600" cy="550800"/>
              </a:xfrm>
              <a:prstGeom prst="bentConnector3">
                <a:avLst/>
              </a:prstGeom>
              <a:ln w="47625">
                <a:tailEnd type="triangle"/>
              </a:ln>
            </p:spPr>
            <p:style>
              <a:lnRef idx="2">
                <a:schemeClr val="accent2"/>
              </a:lnRef>
              <a:fillRef idx="0">
                <a:schemeClr val="accent2"/>
              </a:fillRef>
              <a:effectRef idx="1">
                <a:schemeClr val="accent2"/>
              </a:effectRef>
              <a:fontRef idx="minor">
                <a:schemeClr val="tx1"/>
              </a:fontRef>
            </p:style>
          </p:cxnSp>
        </p:grpSp>
        <p:grpSp>
          <p:nvGrpSpPr>
            <p:cNvPr id="42" name="Group 41">
              <a:extLst>
                <a:ext uri="{FF2B5EF4-FFF2-40B4-BE49-F238E27FC236}">
                  <a16:creationId xmlns:a16="http://schemas.microsoft.com/office/drawing/2014/main" id="{78DB24D5-9B04-9E9D-3B89-9B26952427A5}"/>
                </a:ext>
              </a:extLst>
            </p:cNvPr>
            <p:cNvGrpSpPr/>
            <p:nvPr/>
          </p:nvGrpSpPr>
          <p:grpSpPr>
            <a:xfrm>
              <a:off x="3516971" y="4256458"/>
              <a:ext cx="3008791" cy="767769"/>
              <a:chOff x="5053006" y="3992179"/>
              <a:chExt cx="1448868" cy="407263"/>
            </a:xfrm>
          </p:grpSpPr>
          <p:sp>
            <p:nvSpPr>
              <p:cNvPr id="49" name="Rectangle: Rounded Corners 48">
                <a:extLst>
                  <a:ext uri="{FF2B5EF4-FFF2-40B4-BE49-F238E27FC236}">
                    <a16:creationId xmlns:a16="http://schemas.microsoft.com/office/drawing/2014/main" id="{CFB008FA-6384-00CB-E10E-692D51A554AE}"/>
                  </a:ext>
                </a:extLst>
              </p:cNvPr>
              <p:cNvSpPr/>
              <p:nvPr/>
            </p:nvSpPr>
            <p:spPr>
              <a:xfrm>
                <a:off x="5053006" y="3992179"/>
                <a:ext cx="1436389" cy="394666"/>
              </a:xfrm>
              <a:prstGeom prst="roundRect">
                <a:avLst/>
              </a:prstGeom>
              <a:solidFill>
                <a:srgbClr val="FDDDCE"/>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sp>
            <p:nvSpPr>
              <p:cNvPr id="53" name="Content Placeholder 2">
                <a:extLst>
                  <a:ext uri="{FF2B5EF4-FFF2-40B4-BE49-F238E27FC236}">
                    <a16:creationId xmlns:a16="http://schemas.microsoft.com/office/drawing/2014/main" id="{AC2EB528-5488-DAC9-9202-A76E8D36879C}"/>
                  </a:ext>
                </a:extLst>
              </p:cNvPr>
              <p:cNvSpPr txBox="1">
                <a:spLocks/>
              </p:cNvSpPr>
              <p:nvPr/>
            </p:nvSpPr>
            <p:spPr>
              <a:xfrm>
                <a:off x="5065485" y="4004777"/>
                <a:ext cx="1436389" cy="3946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dirty="0" err="1">
                    <a:latin typeface="Arial" panose="020B0604020202020204" pitchFamily="34" charset="0"/>
                    <a:cs typeface="Arial" panose="020B0604020202020204" pitchFamily="34" charset="0"/>
                  </a:rPr>
                  <a:t>Medical</a:t>
                </a:r>
                <a:r>
                  <a:rPr lang="fr-CH" sz="1400" b="1" dirty="0">
                    <a:latin typeface="Arial" panose="020B0604020202020204" pitchFamily="34" charset="0"/>
                    <a:cs typeface="Arial" panose="020B0604020202020204" pitchFamily="34" charset="0"/>
                  </a:rPr>
                  <a:t> </a:t>
                </a:r>
                <a:r>
                  <a:rPr lang="fr-CH" sz="1400" b="1" dirty="0" err="1">
                    <a:latin typeface="Arial" panose="020B0604020202020204" pitchFamily="34" charset="0"/>
                    <a:cs typeface="Arial" panose="020B0604020202020204" pitchFamily="34" charset="0"/>
                  </a:rPr>
                  <a:t>therapy</a:t>
                </a:r>
                <a:r>
                  <a:rPr lang="fr-CH" sz="1400" b="1" dirty="0">
                    <a:latin typeface="Arial" panose="020B0604020202020204" pitchFamily="34" charset="0"/>
                    <a:cs typeface="Arial" panose="020B0604020202020204" pitchFamily="34" charset="0"/>
                  </a:rPr>
                  <a:t> </a:t>
                </a:r>
                <a:r>
                  <a:rPr lang="fr-CH" sz="1400" b="1" dirty="0" err="1">
                    <a:latin typeface="Arial" panose="020B0604020202020204" pitchFamily="34" charset="0"/>
                    <a:cs typeface="Arial" panose="020B0604020202020204" pitchFamily="34" charset="0"/>
                  </a:rPr>
                  <a:t>with</a:t>
                </a:r>
                <a:r>
                  <a:rPr lang="fr-CH" sz="1400" b="1" dirty="0">
                    <a:latin typeface="Arial" panose="020B0604020202020204" pitchFamily="34" charset="0"/>
                    <a:cs typeface="Arial" panose="020B0604020202020204" pitchFamily="34" charset="0"/>
                  </a:rPr>
                  <a:t> </a:t>
                </a:r>
                <a:r>
                  <a:rPr lang="fr-CH" sz="1400" b="1" dirty="0" err="1">
                    <a:latin typeface="Arial" panose="020B0604020202020204" pitchFamily="34" charset="0"/>
                    <a:cs typeface="Arial" panose="020B0604020202020204" pitchFamily="34" charset="0"/>
                  </a:rPr>
                  <a:t>early</a:t>
                </a:r>
                <a:r>
                  <a:rPr lang="fr-CH" sz="1400" b="1" dirty="0">
                    <a:latin typeface="Arial" panose="020B0604020202020204" pitchFamily="34" charset="0"/>
                    <a:cs typeface="Arial" panose="020B0604020202020204" pitchFamily="34" charset="0"/>
                  </a:rPr>
                  <a:t> </a:t>
                </a:r>
                <a:r>
                  <a:rPr lang="fr-CH" sz="1400" b="1" dirty="0" err="1">
                    <a:latin typeface="Arial" panose="020B0604020202020204" pitchFamily="34" charset="0"/>
                    <a:cs typeface="Arial" panose="020B0604020202020204" pitchFamily="34" charset="0"/>
                  </a:rPr>
                  <a:t>endovascular</a:t>
                </a:r>
                <a:r>
                  <a:rPr lang="fr-CH" sz="1400" b="1" dirty="0">
                    <a:latin typeface="Arial" panose="020B0604020202020204" pitchFamily="34" charset="0"/>
                    <a:cs typeface="Arial" panose="020B0604020202020204" pitchFamily="34" charset="0"/>
                  </a:rPr>
                  <a:t> intervention</a:t>
                </a:r>
              </a:p>
              <a:p>
                <a:pPr marL="0" indent="0" algn="ctr">
                  <a:spcBef>
                    <a:spcPts val="0"/>
                  </a:spcBef>
                  <a:buClr>
                    <a:srgbClr val="004B87"/>
                  </a:buClr>
                  <a:buFont typeface="Arial" panose="020B0604020202020204" pitchFamily="34" charset="0"/>
                  <a:buNone/>
                  <a:defRPr/>
                </a:pPr>
                <a:r>
                  <a:rPr lang="fr-CH" sz="1200" dirty="0">
                    <a:latin typeface="Arial" panose="020B0604020202020204" pitchFamily="34" charset="0"/>
                    <a:cs typeface="Arial" panose="020B0604020202020204" pitchFamily="34" charset="0"/>
                  </a:rPr>
                  <a:t>N = 21</a:t>
                </a:r>
              </a:p>
            </p:txBody>
          </p:sp>
        </p:grpSp>
        <p:grpSp>
          <p:nvGrpSpPr>
            <p:cNvPr id="54" name="Group 53">
              <a:extLst>
                <a:ext uri="{FF2B5EF4-FFF2-40B4-BE49-F238E27FC236}">
                  <a16:creationId xmlns:a16="http://schemas.microsoft.com/office/drawing/2014/main" id="{234431D7-7635-36F7-15A9-AD2096BE37BC}"/>
                </a:ext>
              </a:extLst>
            </p:cNvPr>
            <p:cNvGrpSpPr/>
            <p:nvPr/>
          </p:nvGrpSpPr>
          <p:grpSpPr>
            <a:xfrm>
              <a:off x="3495393" y="3381062"/>
              <a:ext cx="2982873" cy="515607"/>
              <a:chOff x="5040307" y="4995461"/>
              <a:chExt cx="1449088" cy="426308"/>
            </a:xfrm>
          </p:grpSpPr>
          <p:sp>
            <p:nvSpPr>
              <p:cNvPr id="55" name="Rectangle: Rounded Corners 54">
                <a:extLst>
                  <a:ext uri="{FF2B5EF4-FFF2-40B4-BE49-F238E27FC236}">
                    <a16:creationId xmlns:a16="http://schemas.microsoft.com/office/drawing/2014/main" id="{349A759A-BDA5-3FE9-FF95-09B48516C5A2}"/>
                  </a:ext>
                </a:extLst>
              </p:cNvPr>
              <p:cNvSpPr/>
              <p:nvPr/>
            </p:nvSpPr>
            <p:spPr>
              <a:xfrm>
                <a:off x="5053006" y="4995461"/>
                <a:ext cx="1436389" cy="426308"/>
              </a:xfrm>
              <a:prstGeom prst="roundRect">
                <a:avLst/>
              </a:prstGeom>
              <a:solidFill>
                <a:schemeClr val="bg1">
                  <a:alpha val="66000"/>
                </a:schemeClr>
              </a:solidFill>
              <a:ln>
                <a:solidFill>
                  <a:srgbClr val="FFBE3D">
                    <a:alpha val="99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sp>
            <p:nvSpPr>
              <p:cNvPr id="56" name="Content Placeholder 2">
                <a:extLst>
                  <a:ext uri="{FF2B5EF4-FFF2-40B4-BE49-F238E27FC236}">
                    <a16:creationId xmlns:a16="http://schemas.microsoft.com/office/drawing/2014/main" id="{FF60F499-0150-88EA-8B87-F2C1B62EAE6A}"/>
                  </a:ext>
                </a:extLst>
              </p:cNvPr>
              <p:cNvSpPr txBox="1">
                <a:spLocks/>
              </p:cNvSpPr>
              <p:nvPr/>
            </p:nvSpPr>
            <p:spPr>
              <a:xfrm>
                <a:off x="5040307" y="5058321"/>
                <a:ext cx="1436389" cy="24442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dirty="0">
                    <a:latin typeface="Arial" panose="020B0604020202020204" pitchFamily="34" charset="0"/>
                    <a:cs typeface="Arial" panose="020B0604020202020204" pitchFamily="34" charset="0"/>
                  </a:rPr>
                  <a:t>Standalone </a:t>
                </a:r>
                <a:r>
                  <a:rPr lang="fr-CH" sz="1400" b="1" dirty="0" err="1">
                    <a:latin typeface="Arial" panose="020B0604020202020204" pitchFamily="34" charset="0"/>
                    <a:cs typeface="Arial" panose="020B0604020202020204" pitchFamily="34" charset="0"/>
                  </a:rPr>
                  <a:t>medical</a:t>
                </a:r>
                <a:r>
                  <a:rPr lang="fr-CH" sz="1400" b="1" dirty="0">
                    <a:latin typeface="Arial" panose="020B0604020202020204" pitchFamily="34" charset="0"/>
                    <a:cs typeface="Arial" panose="020B0604020202020204" pitchFamily="34" charset="0"/>
                  </a:rPr>
                  <a:t> </a:t>
                </a:r>
                <a:r>
                  <a:rPr lang="fr-CH" sz="1400" b="1" dirty="0" err="1">
                    <a:latin typeface="Arial" panose="020B0604020202020204" pitchFamily="34" charset="0"/>
                    <a:cs typeface="Arial" panose="020B0604020202020204" pitchFamily="34" charset="0"/>
                  </a:rPr>
                  <a:t>therapy</a:t>
                </a:r>
                <a:endParaRPr lang="fr-CH" sz="1400" b="1" dirty="0">
                  <a:latin typeface="Arial" panose="020B0604020202020204" pitchFamily="34" charset="0"/>
                  <a:cs typeface="Arial" panose="020B0604020202020204" pitchFamily="34" charset="0"/>
                </a:endParaRPr>
              </a:p>
              <a:p>
                <a:pPr marL="0" indent="0" algn="ctr">
                  <a:spcBef>
                    <a:spcPts val="0"/>
                  </a:spcBef>
                  <a:buClr>
                    <a:srgbClr val="004B87"/>
                  </a:buClr>
                  <a:buFont typeface="Arial" panose="020B0604020202020204" pitchFamily="34" charset="0"/>
                  <a:buNone/>
                  <a:defRPr/>
                </a:pPr>
                <a:r>
                  <a:rPr lang="fr-CH" sz="1200" dirty="0">
                    <a:latin typeface="Arial" panose="020B0604020202020204" pitchFamily="34" charset="0"/>
                    <a:cs typeface="Arial" panose="020B0604020202020204" pitchFamily="34" charset="0"/>
                  </a:rPr>
                  <a:t>N = 23</a:t>
                </a:r>
              </a:p>
            </p:txBody>
          </p:sp>
        </p:grpSp>
      </p:grpSp>
      <p:grpSp>
        <p:nvGrpSpPr>
          <p:cNvPr id="65" name="Group 64">
            <a:extLst>
              <a:ext uri="{FF2B5EF4-FFF2-40B4-BE49-F238E27FC236}">
                <a16:creationId xmlns:a16="http://schemas.microsoft.com/office/drawing/2014/main" id="{BDE4A3DC-53AA-BCE8-21F7-BB806EFF2704}"/>
              </a:ext>
            </a:extLst>
          </p:cNvPr>
          <p:cNvGrpSpPr/>
          <p:nvPr/>
        </p:nvGrpSpPr>
        <p:grpSpPr>
          <a:xfrm>
            <a:off x="707746" y="3271554"/>
            <a:ext cx="3210993" cy="1250224"/>
            <a:chOff x="463617" y="3143128"/>
            <a:chExt cx="3210993" cy="1250224"/>
          </a:xfrm>
        </p:grpSpPr>
        <p:sp>
          <p:nvSpPr>
            <p:cNvPr id="19" name="Rectangle: Rounded Corners 18">
              <a:extLst>
                <a:ext uri="{FF2B5EF4-FFF2-40B4-BE49-F238E27FC236}">
                  <a16:creationId xmlns:a16="http://schemas.microsoft.com/office/drawing/2014/main" id="{C5937B8B-1B84-33F1-DB80-29DDB8798196}"/>
                </a:ext>
              </a:extLst>
            </p:cNvPr>
            <p:cNvSpPr/>
            <p:nvPr/>
          </p:nvSpPr>
          <p:spPr>
            <a:xfrm>
              <a:off x="614016" y="3438747"/>
              <a:ext cx="3047894" cy="954605"/>
            </a:xfrm>
            <a:prstGeom prst="roundRect">
              <a:avLst>
                <a:gd name="adj" fmla="val 3384"/>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sp>
          <p:nvSpPr>
            <p:cNvPr id="23" name="Content Placeholder 2">
              <a:extLst>
                <a:ext uri="{FF2B5EF4-FFF2-40B4-BE49-F238E27FC236}">
                  <a16:creationId xmlns:a16="http://schemas.microsoft.com/office/drawing/2014/main" id="{3BAAA616-6490-E650-B46A-78D55DF3528B}"/>
                </a:ext>
              </a:extLst>
            </p:cNvPr>
            <p:cNvSpPr txBox="1">
              <a:spLocks/>
            </p:cNvSpPr>
            <p:nvPr/>
          </p:nvSpPr>
          <p:spPr>
            <a:xfrm>
              <a:off x="674414" y="3555827"/>
              <a:ext cx="2838148" cy="4953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dirty="0">
                  <a:latin typeface="Arial" panose="020B0604020202020204" pitchFamily="34" charset="0"/>
                  <a:cs typeface="Arial" panose="020B0604020202020204" pitchFamily="34" charset="0"/>
                </a:rPr>
                <a:t>44 </a:t>
              </a:r>
              <a:r>
                <a:rPr lang="fr-CH" sz="1400" b="1" dirty="0" err="1">
                  <a:latin typeface="Arial" panose="020B0604020202020204" pitchFamily="34" charset="0"/>
                  <a:cs typeface="Arial" panose="020B0604020202020204" pitchFamily="34" charset="0"/>
                </a:rPr>
                <a:t>symptomatic</a:t>
              </a:r>
              <a:r>
                <a:rPr lang="fr-CH" sz="1400" b="1" dirty="0">
                  <a:latin typeface="Arial" panose="020B0604020202020204" pitchFamily="34" charset="0"/>
                  <a:cs typeface="Arial" panose="020B0604020202020204" pitchFamily="34" charset="0"/>
                </a:rPr>
                <a:t> BCS patients</a:t>
              </a:r>
            </a:p>
          </p:txBody>
        </p:sp>
        <p:pic>
          <p:nvPicPr>
            <p:cNvPr id="25" name="Graphic 24" descr="Group of men with solid fill">
              <a:extLst>
                <a:ext uri="{FF2B5EF4-FFF2-40B4-BE49-F238E27FC236}">
                  <a16:creationId xmlns:a16="http://schemas.microsoft.com/office/drawing/2014/main" id="{DBB80515-FED8-7CD6-3325-EB8E834771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3617" y="3143128"/>
              <a:ext cx="488193" cy="495347"/>
            </a:xfrm>
            <a:prstGeom prst="rect">
              <a:avLst/>
            </a:prstGeom>
          </p:spPr>
        </p:pic>
        <p:sp>
          <p:nvSpPr>
            <p:cNvPr id="57" name="Content Placeholder 2">
              <a:extLst>
                <a:ext uri="{FF2B5EF4-FFF2-40B4-BE49-F238E27FC236}">
                  <a16:creationId xmlns:a16="http://schemas.microsoft.com/office/drawing/2014/main" id="{05354C7D-CEBC-8F62-F398-EC083CE7B467}"/>
                </a:ext>
              </a:extLst>
            </p:cNvPr>
            <p:cNvSpPr txBox="1">
              <a:spLocks/>
            </p:cNvSpPr>
            <p:nvPr/>
          </p:nvSpPr>
          <p:spPr>
            <a:xfrm>
              <a:off x="614016" y="3815512"/>
              <a:ext cx="3060594" cy="4953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004B87"/>
                </a:buClr>
                <a:defRPr/>
              </a:pPr>
              <a:r>
                <a:rPr lang="fr-CH" sz="1400" dirty="0">
                  <a:latin typeface="Arial" panose="020B0604020202020204" pitchFamily="34" charset="0"/>
                  <a:cs typeface="Arial" panose="020B0604020202020204" pitchFamily="34" charset="0"/>
                </a:rPr>
                <a:t>HV obstruction (Type II)</a:t>
              </a:r>
            </a:p>
            <a:p>
              <a:pPr>
                <a:lnSpc>
                  <a:spcPct val="100000"/>
                </a:lnSpc>
                <a:spcBef>
                  <a:spcPts val="0"/>
                </a:spcBef>
                <a:buClr>
                  <a:srgbClr val="004B87"/>
                </a:buClr>
                <a:defRPr/>
              </a:pPr>
              <a:r>
                <a:rPr lang="fr-CH" sz="1400" dirty="0">
                  <a:latin typeface="Arial" panose="020B0604020202020204" pitchFamily="34" charset="0"/>
                  <a:cs typeface="Arial" panose="020B0604020202020204" pitchFamily="34" charset="0"/>
                </a:rPr>
                <a:t>HV + IVC obstruction (Type III) </a:t>
              </a:r>
            </a:p>
          </p:txBody>
        </p:sp>
      </p:grpSp>
      <p:grpSp>
        <p:nvGrpSpPr>
          <p:cNvPr id="66" name="Group 65">
            <a:extLst>
              <a:ext uri="{FF2B5EF4-FFF2-40B4-BE49-F238E27FC236}">
                <a16:creationId xmlns:a16="http://schemas.microsoft.com/office/drawing/2014/main" id="{6615093E-5392-510B-33F5-FD347FC81D10}"/>
              </a:ext>
            </a:extLst>
          </p:cNvPr>
          <p:cNvGrpSpPr/>
          <p:nvPr/>
        </p:nvGrpSpPr>
        <p:grpSpPr>
          <a:xfrm>
            <a:off x="8107097" y="3106919"/>
            <a:ext cx="3363539" cy="1875111"/>
            <a:chOff x="7394480" y="3143202"/>
            <a:chExt cx="3363539" cy="1875111"/>
          </a:xfrm>
        </p:grpSpPr>
        <p:sp>
          <p:nvSpPr>
            <p:cNvPr id="58" name="Rectangle: Rounded Corners 57">
              <a:extLst>
                <a:ext uri="{FF2B5EF4-FFF2-40B4-BE49-F238E27FC236}">
                  <a16:creationId xmlns:a16="http://schemas.microsoft.com/office/drawing/2014/main" id="{8FB2991D-74D4-265D-18C2-AE5E0384FC16}"/>
                </a:ext>
              </a:extLst>
            </p:cNvPr>
            <p:cNvSpPr/>
            <p:nvPr/>
          </p:nvSpPr>
          <p:spPr>
            <a:xfrm>
              <a:off x="7433352" y="3143202"/>
              <a:ext cx="3277171" cy="1875111"/>
            </a:xfrm>
            <a:prstGeom prst="roundRect">
              <a:avLst>
                <a:gd name="adj" fmla="val 5340"/>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sp>
          <p:nvSpPr>
            <p:cNvPr id="62" name="Content Placeholder 2">
              <a:extLst>
                <a:ext uri="{FF2B5EF4-FFF2-40B4-BE49-F238E27FC236}">
                  <a16:creationId xmlns:a16="http://schemas.microsoft.com/office/drawing/2014/main" id="{ACD6ABCE-0074-E16E-28C4-DC1FAE51E561}"/>
                </a:ext>
              </a:extLst>
            </p:cNvPr>
            <p:cNvSpPr txBox="1">
              <a:spLocks/>
            </p:cNvSpPr>
            <p:nvPr/>
          </p:nvSpPr>
          <p:spPr>
            <a:xfrm>
              <a:off x="7555524" y="3190268"/>
              <a:ext cx="2994448" cy="4757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dirty="0" err="1">
                  <a:latin typeface="Arial" panose="020B0604020202020204" pitchFamily="34" charset="0"/>
                  <a:cs typeface="Arial" panose="020B0604020202020204" pitchFamily="34" charset="0"/>
                </a:rPr>
                <a:t>Primary</a:t>
              </a:r>
              <a:r>
                <a:rPr lang="fr-CH" sz="1400" b="1" dirty="0">
                  <a:latin typeface="Arial" panose="020B0604020202020204" pitchFamily="34" charset="0"/>
                  <a:cs typeface="Arial" panose="020B0604020202020204" pitchFamily="34" charset="0"/>
                </a:rPr>
                <a:t> </a:t>
              </a:r>
              <a:r>
                <a:rPr lang="fr-CH" sz="1400" b="1" dirty="0" err="1">
                  <a:latin typeface="Arial" panose="020B0604020202020204" pitchFamily="34" charset="0"/>
                  <a:cs typeface="Arial" panose="020B0604020202020204" pitchFamily="34" charset="0"/>
                </a:rPr>
                <a:t>endpoint</a:t>
              </a:r>
              <a:r>
                <a:rPr lang="fr-CH" sz="1400" b="1" dirty="0">
                  <a:latin typeface="Arial" panose="020B0604020202020204" pitchFamily="34" charset="0"/>
                  <a:cs typeface="Arial" panose="020B0604020202020204" pitchFamily="34" charset="0"/>
                </a:rPr>
                <a:t>: </a:t>
              </a:r>
              <a:r>
                <a:rPr lang="fr-CH" sz="1400" b="1" dirty="0" err="1">
                  <a:latin typeface="Arial" panose="020B0604020202020204" pitchFamily="34" charset="0"/>
                  <a:cs typeface="Arial" panose="020B0604020202020204" pitchFamily="34" charset="0"/>
                </a:rPr>
                <a:t>complete</a:t>
              </a:r>
              <a:r>
                <a:rPr lang="fr-CH" sz="1400" b="1" dirty="0">
                  <a:latin typeface="Arial" panose="020B0604020202020204" pitchFamily="34" charset="0"/>
                  <a:cs typeface="Arial" panose="020B0604020202020204" pitchFamily="34" charset="0"/>
                </a:rPr>
                <a:t> </a:t>
              </a:r>
              <a:r>
                <a:rPr lang="fr-CH" sz="1400" b="1" dirty="0" err="1">
                  <a:latin typeface="Arial" panose="020B0604020202020204" pitchFamily="34" charset="0"/>
                  <a:cs typeface="Arial" panose="020B0604020202020204" pitchFamily="34" charset="0"/>
                </a:rPr>
                <a:t>clinical</a:t>
              </a:r>
              <a:r>
                <a:rPr lang="fr-CH" sz="1400" b="1" dirty="0">
                  <a:latin typeface="Arial" panose="020B0604020202020204" pitchFamily="34" charset="0"/>
                  <a:cs typeface="Arial" panose="020B0604020202020204" pitchFamily="34" charset="0"/>
                </a:rPr>
                <a:t> </a:t>
              </a:r>
              <a:r>
                <a:rPr lang="fr-CH" sz="1400" b="1" dirty="0" err="1">
                  <a:latin typeface="Arial" panose="020B0604020202020204" pitchFamily="34" charset="0"/>
                  <a:cs typeface="Arial" panose="020B0604020202020204" pitchFamily="34" charset="0"/>
                </a:rPr>
                <a:t>response</a:t>
              </a:r>
              <a:r>
                <a:rPr lang="fr-CH" sz="1400" b="1" dirty="0">
                  <a:latin typeface="Arial" panose="020B0604020202020204" pitchFamily="34" charset="0"/>
                  <a:cs typeface="Arial" panose="020B0604020202020204" pitchFamily="34" charset="0"/>
                </a:rPr>
                <a:t> at 12 </a:t>
              </a:r>
              <a:r>
                <a:rPr lang="fr-CH" sz="1400" b="1" dirty="0" err="1">
                  <a:latin typeface="Arial" panose="020B0604020202020204" pitchFamily="34" charset="0"/>
                  <a:cs typeface="Arial" panose="020B0604020202020204" pitchFamily="34" charset="0"/>
                </a:rPr>
                <a:t>weeks</a:t>
              </a:r>
              <a:endParaRPr lang="fr-CH" sz="1400" b="1" dirty="0">
                <a:latin typeface="Arial" panose="020B0604020202020204" pitchFamily="34" charset="0"/>
                <a:cs typeface="Arial" panose="020B0604020202020204" pitchFamily="34" charset="0"/>
              </a:endParaRPr>
            </a:p>
          </p:txBody>
        </p:sp>
        <p:sp>
          <p:nvSpPr>
            <p:cNvPr id="63" name="Content Placeholder 2">
              <a:extLst>
                <a:ext uri="{FF2B5EF4-FFF2-40B4-BE49-F238E27FC236}">
                  <a16:creationId xmlns:a16="http://schemas.microsoft.com/office/drawing/2014/main" id="{F959A207-952E-FDAC-3B2F-F46283D0C9ED}"/>
                </a:ext>
              </a:extLst>
            </p:cNvPr>
            <p:cNvSpPr txBox="1">
              <a:spLocks/>
            </p:cNvSpPr>
            <p:nvPr/>
          </p:nvSpPr>
          <p:spPr>
            <a:xfrm>
              <a:off x="7394480" y="3566735"/>
              <a:ext cx="2427738" cy="2984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endParaRPr lang="fr-CH" sz="1400" dirty="0">
                <a:latin typeface="Arial" panose="020B0604020202020204" pitchFamily="34" charset="0"/>
                <a:cs typeface="Arial" panose="020B0604020202020204" pitchFamily="34" charset="0"/>
              </a:endParaRPr>
            </a:p>
          </p:txBody>
        </p:sp>
        <p:sp>
          <p:nvSpPr>
            <p:cNvPr id="64" name="Content Placeholder 2">
              <a:extLst>
                <a:ext uri="{FF2B5EF4-FFF2-40B4-BE49-F238E27FC236}">
                  <a16:creationId xmlns:a16="http://schemas.microsoft.com/office/drawing/2014/main" id="{D72016D0-43FD-E9FB-BA8A-1F9B8BFAABDA}"/>
                </a:ext>
              </a:extLst>
            </p:cNvPr>
            <p:cNvSpPr txBox="1">
              <a:spLocks/>
            </p:cNvSpPr>
            <p:nvPr/>
          </p:nvSpPr>
          <p:spPr>
            <a:xfrm>
              <a:off x="7480848" y="3695751"/>
              <a:ext cx="3277171" cy="12435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004B87"/>
                </a:buClr>
                <a:defRPr/>
              </a:pPr>
              <a:r>
                <a:rPr lang="fr-CH" sz="1400" dirty="0" err="1">
                  <a:latin typeface="Arial" panose="020B0604020202020204" pitchFamily="34" charset="0"/>
                  <a:cs typeface="Arial" panose="020B0604020202020204" pitchFamily="34" charset="0"/>
                </a:rPr>
                <a:t>Resolution</a:t>
              </a:r>
              <a:r>
                <a:rPr lang="fr-CH" sz="1400" dirty="0">
                  <a:latin typeface="Arial" panose="020B0604020202020204" pitchFamily="34" charset="0"/>
                  <a:cs typeface="Arial" panose="020B0604020202020204" pitchFamily="34" charset="0"/>
                </a:rPr>
                <a:t> of ascites</a:t>
              </a:r>
            </a:p>
            <a:p>
              <a:pPr>
                <a:spcBef>
                  <a:spcPts val="0"/>
                </a:spcBef>
                <a:buClr>
                  <a:srgbClr val="004B87"/>
                </a:buClr>
                <a:defRPr/>
              </a:pPr>
              <a:r>
                <a:rPr lang="fr-CH" sz="1400" dirty="0">
                  <a:latin typeface="Arial" panose="020B0604020202020204" pitchFamily="34" charset="0"/>
                  <a:cs typeface="Arial" panose="020B0604020202020204" pitchFamily="34" charset="0"/>
                </a:rPr>
                <a:t>Normalisation of </a:t>
              </a:r>
              <a:r>
                <a:rPr lang="fr-CH" sz="1400" dirty="0" err="1">
                  <a:latin typeface="Arial" panose="020B0604020202020204" pitchFamily="34" charset="0"/>
                  <a:cs typeface="Arial" panose="020B0604020202020204" pitchFamily="34" charset="0"/>
                </a:rPr>
                <a:t>serum</a:t>
              </a:r>
              <a:r>
                <a:rPr lang="fr-CH" sz="1400" dirty="0">
                  <a:latin typeface="Arial" panose="020B0604020202020204" pitchFamily="34" charset="0"/>
                  <a:cs typeface="Arial" panose="020B0604020202020204" pitchFamily="34" charset="0"/>
                </a:rPr>
                <a:t> </a:t>
              </a:r>
              <a:r>
                <a:rPr lang="fr-CH" sz="1400" dirty="0" err="1">
                  <a:latin typeface="Arial" panose="020B0604020202020204" pitchFamily="34" charset="0"/>
                  <a:cs typeface="Arial" panose="020B0604020202020204" pitchFamily="34" charset="0"/>
                </a:rPr>
                <a:t>bilirubin</a:t>
              </a:r>
              <a:endParaRPr lang="fr-CH" sz="1400" dirty="0">
                <a:latin typeface="Arial" panose="020B0604020202020204" pitchFamily="34" charset="0"/>
                <a:cs typeface="Arial" panose="020B0604020202020204" pitchFamily="34" charset="0"/>
              </a:endParaRPr>
            </a:p>
            <a:p>
              <a:pPr>
                <a:spcBef>
                  <a:spcPts val="0"/>
                </a:spcBef>
                <a:buClr>
                  <a:srgbClr val="004B87"/>
                </a:buClr>
                <a:defRPr/>
              </a:pPr>
              <a:r>
                <a:rPr lang="fr-CH" sz="1400" dirty="0">
                  <a:latin typeface="Arial" panose="020B0604020202020204" pitchFamily="34" charset="0"/>
                  <a:cs typeface="Arial" panose="020B0604020202020204" pitchFamily="34" charset="0"/>
                </a:rPr>
                <a:t>No </a:t>
              </a:r>
              <a:r>
                <a:rPr lang="fr-CH" sz="1400" dirty="0" err="1">
                  <a:latin typeface="Arial" panose="020B0604020202020204" pitchFamily="34" charset="0"/>
                  <a:cs typeface="Arial" panose="020B0604020202020204" pitchFamily="34" charset="0"/>
                </a:rPr>
                <a:t>variceal</a:t>
              </a:r>
              <a:r>
                <a:rPr lang="fr-CH" sz="1400" dirty="0">
                  <a:latin typeface="Arial" panose="020B0604020202020204" pitchFamily="34" charset="0"/>
                  <a:cs typeface="Arial" panose="020B0604020202020204" pitchFamily="34" charset="0"/>
                </a:rPr>
                <a:t> </a:t>
              </a:r>
              <a:r>
                <a:rPr lang="fr-CH" sz="1400" dirty="0" err="1">
                  <a:latin typeface="Arial" panose="020B0604020202020204" pitchFamily="34" charset="0"/>
                  <a:cs typeface="Arial" panose="020B0604020202020204" pitchFamily="34" charset="0"/>
                </a:rPr>
                <a:t>bleeding</a:t>
              </a:r>
              <a:r>
                <a:rPr lang="fr-CH" sz="1400" dirty="0">
                  <a:latin typeface="Arial" panose="020B0604020202020204" pitchFamily="34" charset="0"/>
                  <a:cs typeface="Arial" panose="020B0604020202020204" pitchFamily="34" charset="0"/>
                </a:rPr>
                <a:t> (first </a:t>
              </a:r>
              <a:r>
                <a:rPr lang="fr-CH" sz="1400" dirty="0" err="1">
                  <a:latin typeface="Arial" panose="020B0604020202020204" pitchFamily="34" charset="0"/>
                  <a:cs typeface="Arial" panose="020B0604020202020204" pitchFamily="34" charset="0"/>
                </a:rPr>
                <a:t>episode</a:t>
              </a:r>
              <a:r>
                <a:rPr lang="fr-CH" sz="1400" dirty="0">
                  <a:latin typeface="Arial" panose="020B0604020202020204" pitchFamily="34" charset="0"/>
                  <a:cs typeface="Arial" panose="020B0604020202020204" pitchFamily="34" charset="0"/>
                </a:rPr>
                <a:t> or </a:t>
              </a:r>
              <a:r>
                <a:rPr lang="fr-CH" sz="1400" dirty="0" err="1">
                  <a:latin typeface="Arial" panose="020B0604020202020204" pitchFamily="34" charset="0"/>
                  <a:cs typeface="Arial" panose="020B0604020202020204" pitchFamily="34" charset="0"/>
                </a:rPr>
                <a:t>reccurence</a:t>
              </a:r>
              <a:r>
                <a:rPr lang="fr-CH" sz="1400" dirty="0">
                  <a:latin typeface="Arial" panose="020B0604020202020204" pitchFamily="34" charset="0"/>
                  <a:cs typeface="Arial" panose="020B0604020202020204" pitchFamily="34" charset="0"/>
                </a:rPr>
                <a:t>)</a:t>
              </a:r>
            </a:p>
            <a:p>
              <a:pPr>
                <a:spcBef>
                  <a:spcPts val="0"/>
                </a:spcBef>
                <a:buClr>
                  <a:srgbClr val="004B87"/>
                </a:buClr>
                <a:defRPr/>
              </a:pPr>
              <a:r>
                <a:rPr lang="fr-CH" sz="1400" dirty="0">
                  <a:latin typeface="Arial" panose="020B0604020202020204" pitchFamily="34" charset="0"/>
                  <a:cs typeface="Arial" panose="020B0604020202020204" pitchFamily="34" charset="0"/>
                </a:rPr>
                <a:t>No </a:t>
              </a:r>
              <a:r>
                <a:rPr lang="fr-CH" sz="1400" dirty="0" err="1">
                  <a:latin typeface="Arial" panose="020B0604020202020204" pitchFamily="34" charset="0"/>
                  <a:cs typeface="Arial" panose="020B0604020202020204" pitchFamily="34" charset="0"/>
                </a:rPr>
                <a:t>spontaneous</a:t>
              </a:r>
              <a:r>
                <a:rPr lang="fr-CH" sz="1400" dirty="0">
                  <a:latin typeface="Arial" panose="020B0604020202020204" pitchFamily="34" charset="0"/>
                  <a:cs typeface="Arial" panose="020B0604020202020204" pitchFamily="34" charset="0"/>
                </a:rPr>
                <a:t> </a:t>
              </a:r>
              <a:r>
                <a:rPr lang="fr-CH" sz="1400" dirty="0" err="1">
                  <a:latin typeface="Arial" panose="020B0604020202020204" pitchFamily="34" charset="0"/>
                  <a:cs typeface="Arial" panose="020B0604020202020204" pitchFamily="34" charset="0"/>
                </a:rPr>
                <a:t>bacterial</a:t>
              </a:r>
              <a:r>
                <a:rPr lang="fr-CH" sz="1400" dirty="0">
                  <a:latin typeface="Arial" panose="020B0604020202020204" pitchFamily="34" charset="0"/>
                  <a:cs typeface="Arial" panose="020B0604020202020204" pitchFamily="34" charset="0"/>
                </a:rPr>
                <a:t> </a:t>
              </a:r>
              <a:r>
                <a:rPr lang="fr-CH" sz="1400" dirty="0" err="1">
                  <a:latin typeface="Arial" panose="020B0604020202020204" pitchFamily="34" charset="0"/>
                  <a:cs typeface="Arial" panose="020B0604020202020204" pitchFamily="34" charset="0"/>
                </a:rPr>
                <a:t>peritontitis</a:t>
              </a:r>
              <a:endParaRPr lang="fr-CH" sz="1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95704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7CFB2-2FFD-84E6-F555-EB427261CBC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415E1EB-1F29-BD51-2820-C6E9CFF8F7C1}"/>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Results</a:t>
            </a:r>
            <a:endParaRPr lang="en-US" b="1" i="0" dirty="0">
              <a:solidFill>
                <a:schemeClr val="bg1"/>
              </a:solidFill>
              <a:effectLst/>
            </a:endParaRPr>
          </a:p>
        </p:txBody>
      </p:sp>
      <p:sp>
        <p:nvSpPr>
          <p:cNvPr id="12" name="Rectangle: Rounded Corners 11">
            <a:extLst>
              <a:ext uri="{FF2B5EF4-FFF2-40B4-BE49-F238E27FC236}">
                <a16:creationId xmlns:a16="http://schemas.microsoft.com/office/drawing/2014/main" id="{018849E8-AA34-625E-D46C-273C4629AEF4}"/>
              </a:ext>
            </a:extLst>
          </p:cNvPr>
          <p:cNvSpPr/>
          <p:nvPr/>
        </p:nvSpPr>
        <p:spPr>
          <a:xfrm>
            <a:off x="331470" y="846658"/>
            <a:ext cx="8311787" cy="5477942"/>
          </a:xfrm>
          <a:prstGeom prst="roundRect">
            <a:avLst>
              <a:gd name="adj" fmla="val 1910"/>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pic>
        <p:nvPicPr>
          <p:cNvPr id="13" name="Graphic 12" descr="Home with solid fill">
            <a:extLst>
              <a:ext uri="{FF2B5EF4-FFF2-40B4-BE49-F238E27FC236}">
                <a16:creationId xmlns:a16="http://schemas.microsoft.com/office/drawing/2014/main" id="{5A8E0E26-94FF-C984-5DBB-A16671EF32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65129" y="87085"/>
            <a:ext cx="374469" cy="374469"/>
          </a:xfrm>
          <a:prstGeom prst="rect">
            <a:avLst/>
          </a:prstGeom>
        </p:spPr>
      </p:pic>
      <p:sp>
        <p:nvSpPr>
          <p:cNvPr id="7" name="Title 1">
            <a:extLst>
              <a:ext uri="{FF2B5EF4-FFF2-40B4-BE49-F238E27FC236}">
                <a16:creationId xmlns:a16="http://schemas.microsoft.com/office/drawing/2014/main" id="{960A9052-D0C5-BF90-9471-B0F60ADB42F9}"/>
              </a:ext>
            </a:extLst>
          </p:cNvPr>
          <p:cNvSpPr>
            <a:spLocks noGrp="1"/>
          </p:cNvSpPr>
          <p:nvPr>
            <p:ph type="title"/>
          </p:nvPr>
        </p:nvSpPr>
        <p:spPr>
          <a:xfrm>
            <a:off x="838200" y="-89087"/>
            <a:ext cx="10515600" cy="838947"/>
          </a:xfrm>
        </p:spPr>
        <p:txBody>
          <a:bodyPr>
            <a:normAutofit/>
          </a:bodyPr>
          <a:lstStyle/>
          <a:p>
            <a:r>
              <a:rPr lang="en-US" sz="1800" b="1" kern="0" dirty="0">
                <a:latin typeface="Arial" panose="020B0604020202020204" pitchFamily="34" charset="0"/>
                <a:ea typeface="Times New Roman" panose="02020603050405020304" pitchFamily="18" charset="0"/>
              </a:rPr>
              <a:t>TOP-331-YI</a:t>
            </a:r>
            <a:r>
              <a:rPr lang="en-US" sz="1800" b="1" kern="0"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Standalone medical therapy versus early endovascular intervention as the first step in the management of patients with primary Budd-Chiari syndrome: a randomized controlled trial</a:t>
            </a:r>
            <a:endParaRPr lang="en-US" dirty="0"/>
          </a:p>
        </p:txBody>
      </p:sp>
      <p:graphicFrame>
        <p:nvGraphicFramePr>
          <p:cNvPr id="4" name="Table 3">
            <a:extLst>
              <a:ext uri="{FF2B5EF4-FFF2-40B4-BE49-F238E27FC236}">
                <a16:creationId xmlns:a16="http://schemas.microsoft.com/office/drawing/2014/main" id="{30F0CA4A-1169-C948-93C9-1F31CBE30013}"/>
              </a:ext>
            </a:extLst>
          </p:cNvPr>
          <p:cNvGraphicFramePr>
            <a:graphicFrameLocks noGrp="1"/>
          </p:cNvGraphicFramePr>
          <p:nvPr>
            <p:extLst>
              <p:ext uri="{D42A27DB-BD31-4B8C-83A1-F6EECF244321}">
                <p14:modId xmlns:p14="http://schemas.microsoft.com/office/powerpoint/2010/main" val="3003075488"/>
              </p:ext>
            </p:extLst>
          </p:nvPr>
        </p:nvGraphicFramePr>
        <p:xfrm>
          <a:off x="428831" y="4588955"/>
          <a:ext cx="4191000" cy="1583602"/>
        </p:xfrm>
        <a:graphic>
          <a:graphicData uri="http://schemas.openxmlformats.org/drawingml/2006/table">
            <a:tbl>
              <a:tblPr/>
              <a:tblGrid>
                <a:gridCol w="1191460">
                  <a:extLst>
                    <a:ext uri="{9D8B030D-6E8A-4147-A177-3AD203B41FA5}">
                      <a16:colId xmlns:a16="http://schemas.microsoft.com/office/drawing/2014/main" val="3396893488"/>
                    </a:ext>
                  </a:extLst>
                </a:gridCol>
                <a:gridCol w="1566213">
                  <a:extLst>
                    <a:ext uri="{9D8B030D-6E8A-4147-A177-3AD203B41FA5}">
                      <a16:colId xmlns:a16="http://schemas.microsoft.com/office/drawing/2014/main" val="2720330496"/>
                    </a:ext>
                  </a:extLst>
                </a:gridCol>
                <a:gridCol w="1433327">
                  <a:extLst>
                    <a:ext uri="{9D8B030D-6E8A-4147-A177-3AD203B41FA5}">
                      <a16:colId xmlns:a16="http://schemas.microsoft.com/office/drawing/2014/main" val="3883797111"/>
                    </a:ext>
                  </a:extLst>
                </a:gridCol>
              </a:tblGrid>
              <a:tr h="281641">
                <a:tc>
                  <a:txBody>
                    <a:bodyPr/>
                    <a:lstStyle/>
                    <a:p>
                      <a:pPr algn="ctr" fontAlgn="ctr"/>
                      <a:r>
                        <a:rPr lang="en-US" sz="1050" b="1" i="0" u="none" strike="noStrike" dirty="0">
                          <a:solidFill>
                            <a:srgbClr val="FFFFFF"/>
                          </a:solidFill>
                          <a:effectLst/>
                          <a:latin typeface="Arial" panose="020B0604020202020204" pitchFamily="34" charset="0"/>
                          <a:cs typeface="Arial" panose="020B0604020202020204" pitchFamily="34" charset="0"/>
                        </a:rPr>
                        <a:t>Outcome</a:t>
                      </a:r>
                    </a:p>
                  </a:txBody>
                  <a:tcPr marL="6350" marR="6350" marT="6350" marB="0" anchor="ctr">
                    <a:lnL w="6350" cap="flat" cmpd="sng" algn="ctr">
                      <a:solidFill>
                        <a:srgbClr val="F1A983"/>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1A98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97132"/>
                    </a:solidFill>
                  </a:tcPr>
                </a:tc>
                <a:tc>
                  <a:txBody>
                    <a:bodyPr/>
                    <a:lstStyle/>
                    <a:p>
                      <a:pPr algn="ctr" fontAlgn="ctr"/>
                      <a:r>
                        <a:rPr lang="en-US" sz="1050" b="1" i="0" u="none" strike="noStrike" dirty="0">
                          <a:solidFill>
                            <a:srgbClr val="FFFFFF"/>
                          </a:solidFill>
                          <a:effectLst/>
                          <a:latin typeface="Arial" panose="020B0604020202020204" pitchFamily="34" charset="0"/>
                          <a:cs typeface="Arial" panose="020B0604020202020204" pitchFamily="34" charset="0"/>
                        </a:rPr>
                        <a:t>SMT </a:t>
                      </a:r>
                    </a:p>
                    <a:p>
                      <a:pPr algn="ctr" fontAlgn="ctr"/>
                      <a:r>
                        <a:rPr lang="en-US" sz="1050" b="1" i="0" u="none" strike="noStrike" dirty="0">
                          <a:solidFill>
                            <a:srgbClr val="FFFFFF"/>
                          </a:solidFill>
                          <a:effectLst/>
                          <a:latin typeface="Arial" panose="020B0604020202020204" pitchFamily="34" charset="0"/>
                          <a:cs typeface="Arial" panose="020B0604020202020204" pitchFamily="34" charset="0"/>
                        </a:rPr>
                        <a:t>(n = 23)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1A98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97132"/>
                    </a:solidFill>
                  </a:tcPr>
                </a:tc>
                <a:tc>
                  <a:txBody>
                    <a:bodyPr/>
                    <a:lstStyle/>
                    <a:p>
                      <a:pPr algn="ctr" fontAlgn="ctr"/>
                      <a:r>
                        <a:rPr lang="en-US" sz="1050" b="1" i="0" u="none" strike="noStrike" dirty="0">
                          <a:solidFill>
                            <a:srgbClr val="FFFFFF"/>
                          </a:solidFill>
                          <a:effectLst/>
                          <a:latin typeface="Arial" panose="020B0604020202020204" pitchFamily="34" charset="0"/>
                          <a:cs typeface="Arial" panose="020B0604020202020204" pitchFamily="34" charset="0"/>
                        </a:rPr>
                        <a:t>Early Endovascular </a:t>
                      </a:r>
                    </a:p>
                    <a:p>
                      <a:pPr algn="ctr" fontAlgn="ctr"/>
                      <a:r>
                        <a:rPr lang="en-US" sz="1050" b="1" i="0" u="none" strike="noStrike" dirty="0">
                          <a:solidFill>
                            <a:srgbClr val="FFFFFF"/>
                          </a:solidFill>
                          <a:effectLst/>
                          <a:latin typeface="Arial" panose="020B0604020202020204" pitchFamily="34" charset="0"/>
                          <a:cs typeface="Arial" panose="020B0604020202020204" pitchFamily="34" charset="0"/>
                        </a:rPr>
                        <a:t>(n = 21)</a:t>
                      </a:r>
                    </a:p>
                  </a:txBody>
                  <a:tcPr marL="6350" marR="6350" marT="6350" marB="0" anchor="ctr">
                    <a:lnL w="12700" cap="flat" cmpd="sng" algn="ctr">
                      <a:solidFill>
                        <a:schemeClr val="bg1"/>
                      </a:solidFill>
                      <a:prstDash val="solid"/>
                      <a:round/>
                      <a:headEnd type="none" w="med" len="med"/>
                      <a:tailEnd type="none" w="med" len="med"/>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97132"/>
                    </a:solidFill>
                  </a:tcPr>
                </a:tc>
                <a:extLst>
                  <a:ext uri="{0D108BD9-81ED-4DB2-BD59-A6C34878D82A}">
                    <a16:rowId xmlns:a16="http://schemas.microsoft.com/office/drawing/2014/main" val="384209786"/>
                  </a:ext>
                </a:extLst>
              </a:tr>
              <a:tr h="184150">
                <a:tc>
                  <a:txBody>
                    <a:bodyPr/>
                    <a:lstStyle/>
                    <a:p>
                      <a:pPr algn="l" fontAlgn="ctr"/>
                      <a:r>
                        <a:rPr lang="en-US" sz="1050" b="1" i="0" u="none" strike="noStrike" dirty="0">
                          <a:solidFill>
                            <a:srgbClr val="004B87"/>
                          </a:solidFill>
                          <a:effectLst/>
                          <a:latin typeface="Arial" panose="020B0604020202020204" pitchFamily="34" charset="0"/>
                          <a:cs typeface="Arial" panose="020B0604020202020204" pitchFamily="34" charset="0"/>
                        </a:rPr>
                        <a:t>Complete clinical response</a:t>
                      </a:r>
                    </a:p>
                  </a:txBody>
                  <a:tcPr marL="6350" marR="6350" marT="6350" marB="0" anchor="ctr">
                    <a:lnL w="6350" cap="flat" cmpd="sng" algn="ctr">
                      <a:solidFill>
                        <a:srgbClr val="F1A983"/>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it-IT" sz="1050" b="0" i="0" u="none" strike="noStrike" dirty="0">
                          <a:solidFill>
                            <a:srgbClr val="004B87"/>
                          </a:solidFill>
                          <a:effectLst/>
                          <a:latin typeface="Arial" panose="020B0604020202020204" pitchFamily="34" charset="0"/>
                          <a:cs typeface="Arial" panose="020B0604020202020204" pitchFamily="34" charset="0"/>
                        </a:rPr>
                        <a:t>4 </a:t>
                      </a:r>
                    </a:p>
                    <a:p>
                      <a:pPr algn="ctr" fontAlgn="ctr"/>
                      <a:r>
                        <a:rPr lang="it-IT" sz="1050" b="0" i="0" u="none" strike="noStrike" dirty="0">
                          <a:solidFill>
                            <a:srgbClr val="004B87"/>
                          </a:solidFill>
                          <a:effectLst/>
                          <a:latin typeface="Arial" panose="020B0604020202020204" pitchFamily="34" charset="0"/>
                          <a:cs typeface="Arial" panose="020B0604020202020204" pitchFamily="34" charset="0"/>
                        </a:rPr>
                        <a:t>(95% CI: 4.9–38.7)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it-IT" sz="1050" b="1" i="0" u="none" strike="noStrike" dirty="0">
                          <a:solidFill>
                            <a:srgbClr val="004B87"/>
                          </a:solidFill>
                          <a:effectLst/>
                          <a:latin typeface="Arial" panose="020B0604020202020204" pitchFamily="34" charset="0"/>
                          <a:cs typeface="Arial" panose="020B0604020202020204" pitchFamily="34" charset="0"/>
                        </a:rPr>
                        <a:t>19 </a:t>
                      </a:r>
                    </a:p>
                    <a:p>
                      <a:pPr algn="ctr" fontAlgn="ctr"/>
                      <a:r>
                        <a:rPr lang="it-IT" sz="1050" b="0" i="0" u="none" strike="noStrike" dirty="0">
                          <a:solidFill>
                            <a:srgbClr val="004B87"/>
                          </a:solidFill>
                          <a:effectLst/>
                          <a:latin typeface="Arial" panose="020B0604020202020204" pitchFamily="34" charset="0"/>
                          <a:cs typeface="Arial" panose="020B0604020202020204" pitchFamily="34" charset="0"/>
                        </a:rPr>
                        <a:t>(95% CI: 69.6–98.8)</a:t>
                      </a:r>
                    </a:p>
                  </a:txBody>
                  <a:tcPr marL="6350" marR="6350" marT="6350" marB="0" anchor="ctr">
                    <a:lnL w="12700" cap="flat" cmpd="sng" algn="ctr">
                      <a:solidFill>
                        <a:schemeClr val="bg1"/>
                      </a:solidFill>
                      <a:prstDash val="solid"/>
                      <a:round/>
                      <a:headEnd type="none" w="med" len="med"/>
                      <a:tailEnd type="none" w="med" len="med"/>
                    </a:lnL>
                    <a:lnR w="6350" cap="flat" cmpd="sng" algn="ctr">
                      <a:solidFill>
                        <a:srgbClr val="F1A983"/>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extLst>
                  <a:ext uri="{0D108BD9-81ED-4DB2-BD59-A6C34878D82A}">
                    <a16:rowId xmlns:a16="http://schemas.microsoft.com/office/drawing/2014/main" val="1806059061"/>
                  </a:ext>
                </a:extLst>
              </a:tr>
              <a:tr h="184150">
                <a:tc>
                  <a:txBody>
                    <a:bodyPr/>
                    <a:lstStyle/>
                    <a:p>
                      <a:pPr algn="l" fontAlgn="ctr"/>
                      <a:r>
                        <a:rPr lang="en-US" sz="1050" b="1" i="0" u="none" strike="noStrike" dirty="0">
                          <a:solidFill>
                            <a:srgbClr val="004B87"/>
                          </a:solidFill>
                          <a:effectLst/>
                          <a:latin typeface="Arial" panose="020B0604020202020204" pitchFamily="34" charset="0"/>
                          <a:cs typeface="Arial" panose="020B0604020202020204" pitchFamily="34" charset="0"/>
                        </a:rPr>
                        <a:t>Liver stiffness change (kPa)</a:t>
                      </a:r>
                    </a:p>
                  </a:txBody>
                  <a:tcPr marL="6350" marR="6350" marT="6350" marB="0" anchor="ctr">
                    <a:lnL w="6350" cap="flat" cmpd="sng" algn="ctr">
                      <a:solidFill>
                        <a:srgbClr val="F1A9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b="0" i="0" u="none" strike="noStrike" dirty="0">
                          <a:solidFill>
                            <a:srgbClr val="004B87"/>
                          </a:solidFill>
                          <a:effectLst/>
                          <a:latin typeface="Arial" panose="020B0604020202020204" pitchFamily="34" charset="0"/>
                          <a:cs typeface="Arial" panose="020B0604020202020204" pitchFamily="34" charset="0"/>
                        </a:rPr>
                        <a:t>–2.0 (–11.8 to 7.8)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b="0" i="0" u="none" strike="noStrike" dirty="0">
                          <a:solidFill>
                            <a:srgbClr val="004B87"/>
                          </a:solidFill>
                          <a:effectLst/>
                          <a:latin typeface="Arial" panose="020B0604020202020204" pitchFamily="34" charset="0"/>
                          <a:cs typeface="Arial" panose="020B0604020202020204" pitchFamily="34" charset="0"/>
                        </a:rPr>
                        <a:t>–16.9 (–24.9 to –8.8)</a:t>
                      </a:r>
                    </a:p>
                  </a:txBody>
                  <a:tcPr marL="6350" marR="6350" marT="6350" marB="0" anchor="ctr">
                    <a:lnL w="12700" cap="flat" cmpd="sng" algn="ctr">
                      <a:solidFill>
                        <a:schemeClr val="bg1"/>
                      </a:solidFill>
                      <a:prstDash val="solid"/>
                      <a:round/>
                      <a:headEnd type="none" w="med" len="med"/>
                      <a:tailEnd type="none" w="med" len="med"/>
                    </a:lnL>
                    <a:lnR w="6350" cap="flat" cmpd="sng" algn="ctr">
                      <a:solidFill>
                        <a:srgbClr val="F1A9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extLst>
                  <a:ext uri="{0D108BD9-81ED-4DB2-BD59-A6C34878D82A}">
                    <a16:rowId xmlns:a16="http://schemas.microsoft.com/office/drawing/2014/main" val="3563781141"/>
                  </a:ext>
                </a:extLst>
              </a:tr>
              <a:tr h="278042">
                <a:tc>
                  <a:txBody>
                    <a:bodyPr/>
                    <a:lstStyle/>
                    <a:p>
                      <a:pPr algn="l" fontAlgn="ctr"/>
                      <a:r>
                        <a:rPr lang="en-US" sz="1050" b="1" i="0" u="none" strike="noStrike" dirty="0">
                          <a:solidFill>
                            <a:srgbClr val="004B87"/>
                          </a:solidFill>
                          <a:effectLst/>
                          <a:latin typeface="Arial" panose="020B0604020202020204" pitchFamily="34" charset="0"/>
                          <a:cs typeface="Arial" panose="020B0604020202020204" pitchFamily="34" charset="0"/>
                        </a:rPr>
                        <a:t>12-week mortality</a:t>
                      </a:r>
                    </a:p>
                  </a:txBody>
                  <a:tcPr marL="6350" marR="6350" marT="6350" marB="0" anchor="ctr">
                    <a:lnL w="6350" cap="flat" cmpd="sng" algn="ctr">
                      <a:solidFill>
                        <a:srgbClr val="F1A9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b="0" i="0" u="none" strike="noStrike" dirty="0">
                          <a:solidFill>
                            <a:srgbClr val="004B87"/>
                          </a:solidFill>
                          <a:effectLst/>
                          <a:latin typeface="Arial" panose="020B0604020202020204" pitchFamily="34" charset="0"/>
                          <a:cs typeface="Arial" panose="020B0604020202020204" pitchFamily="34" charset="0"/>
                        </a:rPr>
                        <a:t>3 (13%)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b="0" i="0" u="none" strike="noStrike" dirty="0">
                          <a:solidFill>
                            <a:srgbClr val="004B87"/>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chemeClr val="bg1"/>
                      </a:solidFill>
                      <a:prstDash val="solid"/>
                      <a:round/>
                      <a:headEnd type="none" w="med" len="med"/>
                      <a:tailEnd type="none" w="med" len="med"/>
                    </a:lnL>
                    <a:lnR w="6350" cap="flat" cmpd="sng" algn="ctr">
                      <a:solidFill>
                        <a:srgbClr val="F1A9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extLst>
                  <a:ext uri="{0D108BD9-81ED-4DB2-BD59-A6C34878D82A}">
                    <a16:rowId xmlns:a16="http://schemas.microsoft.com/office/drawing/2014/main" val="579485662"/>
                  </a:ext>
                </a:extLst>
              </a:tr>
              <a:tr h="184150">
                <a:tc>
                  <a:txBody>
                    <a:bodyPr/>
                    <a:lstStyle/>
                    <a:p>
                      <a:pPr algn="l" fontAlgn="ctr"/>
                      <a:r>
                        <a:rPr lang="en-US" sz="1050" b="1" i="1" u="none" strike="noStrike" dirty="0">
                          <a:solidFill>
                            <a:srgbClr val="004B87"/>
                          </a:solidFill>
                          <a:effectLst/>
                          <a:latin typeface="Arial" panose="020B0604020202020204" pitchFamily="34" charset="0"/>
                          <a:cs typeface="Arial" panose="020B0604020202020204" pitchFamily="34" charset="0"/>
                        </a:rPr>
                        <a:t>p-</a:t>
                      </a:r>
                      <a:r>
                        <a:rPr lang="en-US" sz="1050" b="1" i="0" u="none" strike="noStrike" dirty="0">
                          <a:solidFill>
                            <a:srgbClr val="004B87"/>
                          </a:solidFill>
                          <a:effectLst/>
                          <a:latin typeface="Arial" panose="020B0604020202020204" pitchFamily="34" charset="0"/>
                          <a:cs typeface="Arial" panose="020B0604020202020204" pitchFamily="34" charset="0"/>
                        </a:rPr>
                        <a:t>values</a:t>
                      </a:r>
                    </a:p>
                  </a:txBody>
                  <a:tcPr marL="6350" marR="6350" marT="6350" marB="0" anchor="ctr">
                    <a:lnL w="6350" cap="flat" cmpd="sng" algn="ctr">
                      <a:solidFill>
                        <a:srgbClr val="F1A9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DDDCE"/>
                    </a:solidFill>
                  </a:tcPr>
                </a:tc>
                <a:tc>
                  <a:txBody>
                    <a:bodyPr/>
                    <a:lstStyle/>
                    <a:p>
                      <a:pPr algn="ctr" fontAlgn="ctr"/>
                      <a:r>
                        <a:rPr lang="en-US" sz="1050" b="0" i="1" u="none" strike="noStrike" dirty="0">
                          <a:solidFill>
                            <a:srgbClr val="004B87"/>
                          </a:solidFill>
                          <a:effectLst/>
                          <a:latin typeface="Arial" panose="020B0604020202020204" pitchFamily="34" charset="0"/>
                          <a:cs typeface="Arial" panose="020B0604020202020204" pitchFamily="34" charset="0"/>
                        </a:rPr>
                        <a:t>p</a:t>
                      </a:r>
                      <a:r>
                        <a:rPr lang="en-US" sz="1050" b="0" i="0" u="none" strike="noStrike" dirty="0">
                          <a:solidFill>
                            <a:srgbClr val="004B87"/>
                          </a:solidFill>
                          <a:effectLst/>
                          <a:latin typeface="Arial" panose="020B0604020202020204" pitchFamily="34" charset="0"/>
                          <a:cs typeface="Arial" panose="020B0604020202020204" pitchFamily="34" charset="0"/>
                        </a:rPr>
                        <a:t> &lt; 0.01 (response), </a:t>
                      </a:r>
                      <a:r>
                        <a:rPr lang="en-US" sz="1050" b="0" i="1" u="none" strike="noStrike" dirty="0">
                          <a:solidFill>
                            <a:srgbClr val="004B87"/>
                          </a:solidFill>
                          <a:effectLst/>
                          <a:latin typeface="Arial" panose="020B0604020202020204" pitchFamily="34" charset="0"/>
                          <a:cs typeface="Arial" panose="020B0604020202020204" pitchFamily="34" charset="0"/>
                        </a:rPr>
                        <a:t>p</a:t>
                      </a:r>
                      <a:r>
                        <a:rPr lang="en-US" sz="1050" b="0" i="0" u="none" strike="noStrike" dirty="0">
                          <a:solidFill>
                            <a:srgbClr val="004B87"/>
                          </a:solidFill>
                          <a:effectLst/>
                          <a:latin typeface="Arial" panose="020B0604020202020204" pitchFamily="34" charset="0"/>
                          <a:cs typeface="Arial" panose="020B0604020202020204" pitchFamily="34" charset="0"/>
                        </a:rPr>
                        <a:t> = 0.02 (LSM)</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DDDCE"/>
                    </a:solidFill>
                  </a:tcPr>
                </a:tc>
                <a:tc>
                  <a:txBody>
                    <a:bodyPr/>
                    <a:lstStyle/>
                    <a:p>
                      <a:pPr algn="ctr" fontAlgn="ctr"/>
                      <a:r>
                        <a:rPr lang="en-US" sz="1050" b="0" i="1" u="none" strike="noStrike" dirty="0">
                          <a:solidFill>
                            <a:srgbClr val="004B87"/>
                          </a:solidFill>
                          <a:effectLst/>
                          <a:latin typeface="Arial" panose="020B0604020202020204" pitchFamily="34" charset="0"/>
                          <a:cs typeface="Arial" panose="020B0604020202020204" pitchFamily="34" charset="0"/>
                        </a:rPr>
                        <a:t>p</a:t>
                      </a:r>
                      <a:r>
                        <a:rPr lang="en-US" sz="1050" b="0" i="0" u="none" strike="noStrike" dirty="0">
                          <a:solidFill>
                            <a:srgbClr val="004B87"/>
                          </a:solidFill>
                          <a:effectLst/>
                          <a:latin typeface="Arial" panose="020B0604020202020204" pitchFamily="34" charset="0"/>
                          <a:cs typeface="Arial" panose="020B0604020202020204" pitchFamily="34" charset="0"/>
                        </a:rPr>
                        <a:t> = 0.23 (mortality)</a:t>
                      </a:r>
                    </a:p>
                  </a:txBody>
                  <a:tcPr marL="6350" marR="6350" marT="6350" marB="0" anchor="ctr">
                    <a:lnL w="12700" cap="flat" cmpd="sng" algn="ctr">
                      <a:solidFill>
                        <a:schemeClr val="bg1"/>
                      </a:solidFill>
                      <a:prstDash val="solid"/>
                      <a:round/>
                      <a:headEnd type="none" w="med" len="med"/>
                      <a:tailEnd type="none" w="med" len="med"/>
                    </a:lnL>
                    <a:lnR w="6350" cap="flat" cmpd="sng" algn="ctr">
                      <a:solidFill>
                        <a:srgbClr val="F1A983"/>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DDDCE"/>
                    </a:solidFill>
                  </a:tcPr>
                </a:tc>
                <a:extLst>
                  <a:ext uri="{0D108BD9-81ED-4DB2-BD59-A6C34878D82A}">
                    <a16:rowId xmlns:a16="http://schemas.microsoft.com/office/drawing/2014/main" val="1926398308"/>
                  </a:ext>
                </a:extLst>
              </a:tr>
            </a:tbl>
          </a:graphicData>
        </a:graphic>
      </p:graphicFrame>
      <p:grpSp>
        <p:nvGrpSpPr>
          <p:cNvPr id="27" name="Group 26">
            <a:extLst>
              <a:ext uri="{FF2B5EF4-FFF2-40B4-BE49-F238E27FC236}">
                <a16:creationId xmlns:a16="http://schemas.microsoft.com/office/drawing/2014/main" id="{7F510374-5657-6595-78E1-DD58B3215984}"/>
              </a:ext>
            </a:extLst>
          </p:cNvPr>
          <p:cNvGrpSpPr/>
          <p:nvPr/>
        </p:nvGrpSpPr>
        <p:grpSpPr>
          <a:xfrm>
            <a:off x="4595139" y="1918276"/>
            <a:ext cx="3960872" cy="1510724"/>
            <a:chOff x="5270214" y="3749938"/>
            <a:chExt cx="3960872" cy="1510724"/>
          </a:xfrm>
        </p:grpSpPr>
        <p:sp>
          <p:nvSpPr>
            <p:cNvPr id="25" name="Rectangle: Rounded Corners 24">
              <a:extLst>
                <a:ext uri="{FF2B5EF4-FFF2-40B4-BE49-F238E27FC236}">
                  <a16:creationId xmlns:a16="http://schemas.microsoft.com/office/drawing/2014/main" id="{6958C58D-E1F3-1159-FF2D-5501B5795D26}"/>
                </a:ext>
              </a:extLst>
            </p:cNvPr>
            <p:cNvSpPr/>
            <p:nvPr/>
          </p:nvSpPr>
          <p:spPr>
            <a:xfrm>
              <a:off x="5270214" y="3749938"/>
              <a:ext cx="3960872" cy="1510724"/>
            </a:xfrm>
            <a:prstGeom prst="roundRect">
              <a:avLst>
                <a:gd name="adj" fmla="val 3276"/>
              </a:avLst>
            </a:prstGeom>
            <a:solidFill>
              <a:srgbClr val="FDDDCE">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grpSp>
          <p:nvGrpSpPr>
            <p:cNvPr id="24" name="Group 23">
              <a:extLst>
                <a:ext uri="{FF2B5EF4-FFF2-40B4-BE49-F238E27FC236}">
                  <a16:creationId xmlns:a16="http://schemas.microsoft.com/office/drawing/2014/main" id="{24298D89-5366-E943-4621-803A80DA10F0}"/>
                </a:ext>
              </a:extLst>
            </p:cNvPr>
            <p:cNvGrpSpPr/>
            <p:nvPr/>
          </p:nvGrpSpPr>
          <p:grpSpPr>
            <a:xfrm>
              <a:off x="5401616" y="3771765"/>
              <a:ext cx="3669876" cy="1307680"/>
              <a:chOff x="6285050" y="3650904"/>
              <a:chExt cx="3669876" cy="1307680"/>
            </a:xfrm>
          </p:grpSpPr>
          <p:sp>
            <p:nvSpPr>
              <p:cNvPr id="20" name="Content Placeholder 2">
                <a:extLst>
                  <a:ext uri="{FF2B5EF4-FFF2-40B4-BE49-F238E27FC236}">
                    <a16:creationId xmlns:a16="http://schemas.microsoft.com/office/drawing/2014/main" id="{80E06608-F828-E8A4-E54B-508EA5F73522}"/>
                  </a:ext>
                </a:extLst>
              </p:cNvPr>
              <p:cNvSpPr txBox="1">
                <a:spLocks/>
              </p:cNvSpPr>
              <p:nvPr/>
            </p:nvSpPr>
            <p:spPr>
              <a:xfrm>
                <a:off x="6671409" y="3650904"/>
                <a:ext cx="2898497" cy="4953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100" b="1" dirty="0" err="1">
                    <a:latin typeface="Arial" panose="020B0604020202020204" pitchFamily="34" charset="0"/>
                    <a:cs typeface="Arial" panose="020B0604020202020204" pitchFamily="34" charset="0"/>
                  </a:rPr>
                  <a:t>Procedures</a:t>
                </a:r>
                <a:r>
                  <a:rPr lang="fr-CH" sz="1100" b="1" dirty="0">
                    <a:latin typeface="Arial" panose="020B0604020202020204" pitchFamily="34" charset="0"/>
                    <a:cs typeface="Arial" panose="020B0604020202020204" pitchFamily="34" charset="0"/>
                  </a:rPr>
                  <a:t> in </a:t>
                </a:r>
                <a:r>
                  <a:rPr lang="fr-CH" sz="1100" b="1" dirty="0" err="1">
                    <a:latin typeface="Arial" panose="020B0604020202020204" pitchFamily="34" charset="0"/>
                    <a:cs typeface="Arial" panose="020B0604020202020204" pitchFamily="34" charset="0"/>
                  </a:rPr>
                  <a:t>early</a:t>
                </a:r>
                <a:r>
                  <a:rPr lang="fr-CH" sz="1100" b="1" dirty="0">
                    <a:latin typeface="Arial" panose="020B0604020202020204" pitchFamily="34" charset="0"/>
                    <a:cs typeface="Arial" panose="020B0604020202020204" pitchFamily="34" charset="0"/>
                  </a:rPr>
                  <a:t> intervention group (n = 21)</a:t>
                </a:r>
              </a:p>
            </p:txBody>
          </p:sp>
          <p:grpSp>
            <p:nvGrpSpPr>
              <p:cNvPr id="23" name="Group 22">
                <a:extLst>
                  <a:ext uri="{FF2B5EF4-FFF2-40B4-BE49-F238E27FC236}">
                    <a16:creationId xmlns:a16="http://schemas.microsoft.com/office/drawing/2014/main" id="{962C0555-39A6-5ECA-840B-5994CB388735}"/>
                  </a:ext>
                </a:extLst>
              </p:cNvPr>
              <p:cNvGrpSpPr/>
              <p:nvPr/>
            </p:nvGrpSpPr>
            <p:grpSpPr>
              <a:xfrm>
                <a:off x="6285050" y="4060472"/>
                <a:ext cx="3669876" cy="898112"/>
                <a:chOff x="6400843" y="3904246"/>
                <a:chExt cx="3669876" cy="898112"/>
              </a:xfrm>
            </p:grpSpPr>
            <p:sp>
              <p:nvSpPr>
                <p:cNvPr id="18" name="Rectangle: Rounded Corners 17">
                  <a:extLst>
                    <a:ext uri="{FF2B5EF4-FFF2-40B4-BE49-F238E27FC236}">
                      <a16:creationId xmlns:a16="http://schemas.microsoft.com/office/drawing/2014/main" id="{C822A34F-7327-9F66-9179-85D7F5648ED0}"/>
                    </a:ext>
                  </a:extLst>
                </p:cNvPr>
                <p:cNvSpPr/>
                <p:nvPr/>
              </p:nvSpPr>
              <p:spPr>
                <a:xfrm>
                  <a:off x="6436273" y="3904246"/>
                  <a:ext cx="3600356" cy="854216"/>
                </a:xfrm>
                <a:prstGeom prst="roundRect">
                  <a:avLst>
                    <a:gd name="adj" fmla="val 3940"/>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dirty="0">
                    <a:solidFill>
                      <a:schemeClr val="bg1"/>
                    </a:solidFill>
                    <a:effectLst/>
                  </a:endParaRPr>
                </a:p>
              </p:txBody>
            </p:sp>
            <p:sp>
              <p:nvSpPr>
                <p:cNvPr id="21" name="Content Placeholder 2">
                  <a:extLst>
                    <a:ext uri="{FF2B5EF4-FFF2-40B4-BE49-F238E27FC236}">
                      <a16:creationId xmlns:a16="http://schemas.microsoft.com/office/drawing/2014/main" id="{805BEB61-022A-AC16-D3B5-726B0FE9E287}"/>
                    </a:ext>
                  </a:extLst>
                </p:cNvPr>
                <p:cNvSpPr txBox="1">
                  <a:spLocks/>
                </p:cNvSpPr>
                <p:nvPr/>
              </p:nvSpPr>
              <p:spPr>
                <a:xfrm>
                  <a:off x="6400843" y="3950460"/>
                  <a:ext cx="1864282" cy="7200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100" b="1" dirty="0">
                      <a:latin typeface="Arial" panose="020B0604020202020204" pitchFamily="34" charset="0"/>
                      <a:cs typeface="Arial" panose="020B0604020202020204" pitchFamily="34" charset="0"/>
                    </a:rPr>
                    <a:t>Type II (n = 12)</a:t>
                  </a:r>
                </a:p>
                <a:p>
                  <a:pPr>
                    <a:spcBef>
                      <a:spcPts val="0"/>
                    </a:spcBef>
                    <a:buClr>
                      <a:srgbClr val="004B87"/>
                    </a:buClr>
                    <a:defRPr/>
                  </a:pPr>
                  <a:r>
                    <a:rPr lang="fr-CH" sz="1100" dirty="0">
                      <a:latin typeface="Arial" panose="020B0604020202020204" pitchFamily="34" charset="0"/>
                      <a:cs typeface="Arial" panose="020B0604020202020204" pitchFamily="34" charset="0"/>
                    </a:rPr>
                    <a:t>TIPS (6)</a:t>
                  </a:r>
                </a:p>
                <a:p>
                  <a:pPr>
                    <a:spcBef>
                      <a:spcPts val="0"/>
                    </a:spcBef>
                    <a:buClr>
                      <a:srgbClr val="004B87"/>
                    </a:buClr>
                    <a:defRPr/>
                  </a:pPr>
                  <a:r>
                    <a:rPr lang="fr-CH" sz="1100" dirty="0">
                      <a:latin typeface="Arial" panose="020B0604020202020204" pitchFamily="34" charset="0"/>
                      <a:cs typeface="Arial" panose="020B0604020202020204" pitchFamily="34" charset="0"/>
                    </a:rPr>
                    <a:t>HV </a:t>
                  </a:r>
                  <a:r>
                    <a:rPr lang="fr-CH" sz="1100" dirty="0" err="1">
                      <a:latin typeface="Arial" panose="020B0604020202020204" pitchFamily="34" charset="0"/>
                      <a:cs typeface="Arial" panose="020B0604020202020204" pitchFamily="34" charset="0"/>
                    </a:rPr>
                    <a:t>angioplasty</a:t>
                  </a:r>
                  <a:r>
                    <a:rPr lang="fr-CH" sz="1100" dirty="0">
                      <a:latin typeface="Arial" panose="020B0604020202020204" pitchFamily="34" charset="0"/>
                      <a:cs typeface="Arial" panose="020B0604020202020204" pitchFamily="34" charset="0"/>
                    </a:rPr>
                    <a:t> + </a:t>
                  </a:r>
                  <a:r>
                    <a:rPr lang="fr-CH" sz="1100" dirty="0" err="1">
                      <a:latin typeface="Arial" panose="020B0604020202020204" pitchFamily="34" charset="0"/>
                      <a:cs typeface="Arial" panose="020B0604020202020204" pitchFamily="34" charset="0"/>
                    </a:rPr>
                    <a:t>stenting</a:t>
                  </a:r>
                  <a:r>
                    <a:rPr lang="fr-CH" sz="1100" dirty="0">
                      <a:latin typeface="Arial" panose="020B0604020202020204" pitchFamily="34" charset="0"/>
                      <a:cs typeface="Arial" panose="020B0604020202020204" pitchFamily="34" charset="0"/>
                    </a:rPr>
                    <a:t> (6)</a:t>
                  </a:r>
                </a:p>
              </p:txBody>
            </p:sp>
            <p:sp>
              <p:nvSpPr>
                <p:cNvPr id="22" name="Content Placeholder 2">
                  <a:extLst>
                    <a:ext uri="{FF2B5EF4-FFF2-40B4-BE49-F238E27FC236}">
                      <a16:creationId xmlns:a16="http://schemas.microsoft.com/office/drawing/2014/main" id="{A1A00AF9-C6E2-9355-37AA-44F90D23DC91}"/>
                    </a:ext>
                  </a:extLst>
                </p:cNvPr>
                <p:cNvSpPr txBox="1">
                  <a:spLocks/>
                </p:cNvSpPr>
                <p:nvPr/>
              </p:nvSpPr>
              <p:spPr>
                <a:xfrm>
                  <a:off x="8299215" y="3948142"/>
                  <a:ext cx="1771504" cy="8542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100" b="1" dirty="0">
                      <a:latin typeface="Arial" panose="020B0604020202020204" pitchFamily="34" charset="0"/>
                      <a:cs typeface="Arial" panose="020B0604020202020204" pitchFamily="34" charset="0"/>
                    </a:rPr>
                    <a:t>Type III (n = 9)</a:t>
                  </a:r>
                </a:p>
                <a:p>
                  <a:pPr>
                    <a:spcBef>
                      <a:spcPts val="0"/>
                    </a:spcBef>
                    <a:buClr>
                      <a:srgbClr val="004B87"/>
                    </a:buClr>
                    <a:defRPr/>
                  </a:pPr>
                  <a:r>
                    <a:rPr lang="fr-CH" sz="1100" dirty="0">
                      <a:latin typeface="Arial" panose="020B0604020202020204" pitchFamily="34" charset="0"/>
                      <a:cs typeface="Arial" panose="020B0604020202020204" pitchFamily="34" charset="0"/>
                    </a:rPr>
                    <a:t>IVC </a:t>
                  </a:r>
                  <a:r>
                    <a:rPr lang="fr-CH" sz="1100" dirty="0" err="1">
                      <a:latin typeface="Arial" panose="020B0604020202020204" pitchFamily="34" charset="0"/>
                      <a:cs typeface="Arial" panose="020B0604020202020204" pitchFamily="34" charset="0"/>
                    </a:rPr>
                    <a:t>angioplasty</a:t>
                  </a:r>
                  <a:r>
                    <a:rPr lang="fr-CH" sz="1100" dirty="0">
                      <a:latin typeface="Arial" panose="020B0604020202020204" pitchFamily="34" charset="0"/>
                      <a:cs typeface="Arial" panose="020B0604020202020204" pitchFamily="34" charset="0"/>
                    </a:rPr>
                    <a:t> (1)</a:t>
                  </a:r>
                </a:p>
                <a:p>
                  <a:pPr>
                    <a:spcBef>
                      <a:spcPts val="0"/>
                    </a:spcBef>
                    <a:buClr>
                      <a:srgbClr val="004B87"/>
                    </a:buClr>
                    <a:defRPr/>
                  </a:pPr>
                  <a:r>
                    <a:rPr lang="fr-CH" sz="1100" dirty="0">
                      <a:latin typeface="Arial" panose="020B0604020202020204" pitchFamily="34" charset="0"/>
                      <a:cs typeface="Arial" panose="020B0604020202020204" pitchFamily="34" charset="0"/>
                    </a:rPr>
                    <a:t>TIPS + IVC </a:t>
                  </a:r>
                  <a:r>
                    <a:rPr lang="fr-CH" sz="1100" dirty="0" err="1">
                      <a:latin typeface="Arial" panose="020B0604020202020204" pitchFamily="34" charset="0"/>
                      <a:cs typeface="Arial" panose="020B0604020202020204" pitchFamily="34" charset="0"/>
                    </a:rPr>
                    <a:t>angioplasty</a:t>
                  </a:r>
                  <a:r>
                    <a:rPr lang="fr-CH" sz="1100" dirty="0">
                      <a:latin typeface="Arial" panose="020B0604020202020204" pitchFamily="34" charset="0"/>
                      <a:cs typeface="Arial" panose="020B0604020202020204" pitchFamily="34" charset="0"/>
                    </a:rPr>
                    <a:t> (8)</a:t>
                  </a:r>
                </a:p>
              </p:txBody>
            </p:sp>
          </p:grpSp>
        </p:grpSp>
      </p:grpSp>
      <p:cxnSp>
        <p:nvCxnSpPr>
          <p:cNvPr id="26" name="Straight Connector 25">
            <a:extLst>
              <a:ext uri="{FF2B5EF4-FFF2-40B4-BE49-F238E27FC236}">
                <a16:creationId xmlns:a16="http://schemas.microsoft.com/office/drawing/2014/main" id="{A75399FD-DEAC-3CD4-184B-988EAA937243}"/>
              </a:ext>
            </a:extLst>
          </p:cNvPr>
          <p:cNvCxnSpPr>
            <a:cxnSpLocks/>
          </p:cNvCxnSpPr>
          <p:nvPr/>
        </p:nvCxnSpPr>
        <p:spPr>
          <a:xfrm>
            <a:off x="6562149" y="2349671"/>
            <a:ext cx="0" cy="85421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05E4C4B9-27DF-5D62-F88B-BC82CE20B497}"/>
              </a:ext>
            </a:extLst>
          </p:cNvPr>
          <p:cNvSpPr txBox="1"/>
          <p:nvPr/>
        </p:nvSpPr>
        <p:spPr>
          <a:xfrm>
            <a:off x="5145170" y="4997228"/>
            <a:ext cx="2860811" cy="738664"/>
          </a:xfrm>
          <a:prstGeom prst="rect">
            <a:avLst/>
          </a:prstGeom>
          <a:solidFill>
            <a:srgbClr val="FF6720"/>
          </a:solidFill>
        </p:spPr>
        <p:txBody>
          <a:bodyPr wrap="square">
            <a:spAutoFit/>
          </a:bodyPr>
          <a:lstStyle/>
          <a:p>
            <a:r>
              <a:rPr lang="en-US" sz="1400" b="1" dirty="0">
                <a:solidFill>
                  <a:schemeClr val="bg1"/>
                </a:solidFill>
                <a:latin typeface="Arial" panose="020B0604020202020204" pitchFamily="34" charset="0"/>
                <a:cs typeface="Arial" panose="020B0604020202020204" pitchFamily="34" charset="0"/>
              </a:rPr>
              <a:t>Early endovascular therapy led to significantly better clinical outcomes at 12 weeks.</a:t>
            </a:r>
          </a:p>
        </p:txBody>
      </p:sp>
      <p:pic>
        <p:nvPicPr>
          <p:cNvPr id="8" name="Picture 7" descr="A comparison of the different stages of lsm&#10;&#10;AI-generated content may be incorrect.">
            <a:extLst>
              <a:ext uri="{FF2B5EF4-FFF2-40B4-BE49-F238E27FC236}">
                <a16:creationId xmlns:a16="http://schemas.microsoft.com/office/drawing/2014/main" id="{4ED86FC8-DC5A-0FF8-F6CB-007CA89ACD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831" y="1522951"/>
            <a:ext cx="4013933" cy="2913961"/>
          </a:xfrm>
          <a:prstGeom prst="rect">
            <a:avLst/>
          </a:prstGeom>
        </p:spPr>
      </p:pic>
      <p:sp>
        <p:nvSpPr>
          <p:cNvPr id="28" name="Rectangle: Rounded Corners 27">
            <a:extLst>
              <a:ext uri="{FF2B5EF4-FFF2-40B4-BE49-F238E27FC236}">
                <a16:creationId xmlns:a16="http://schemas.microsoft.com/office/drawing/2014/main" id="{99F977AF-DEA0-CEF7-4B1F-AA41149785D7}"/>
              </a:ext>
            </a:extLst>
          </p:cNvPr>
          <p:cNvSpPr/>
          <p:nvPr/>
        </p:nvSpPr>
        <p:spPr>
          <a:xfrm>
            <a:off x="8706020" y="846658"/>
            <a:ext cx="3154511" cy="5477942"/>
          </a:xfrm>
          <a:prstGeom prst="roundRect">
            <a:avLst>
              <a:gd name="adj" fmla="val 3644"/>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29" name="Rectangle: Rounded Corners 28">
            <a:extLst>
              <a:ext uri="{FF2B5EF4-FFF2-40B4-BE49-F238E27FC236}">
                <a16:creationId xmlns:a16="http://schemas.microsoft.com/office/drawing/2014/main" id="{CDF02424-F67B-624B-0CAA-1F75C40A4373}"/>
              </a:ext>
            </a:extLst>
          </p:cNvPr>
          <p:cNvSpPr/>
          <p:nvPr/>
        </p:nvSpPr>
        <p:spPr>
          <a:xfrm>
            <a:off x="8827294"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Conclusion</a:t>
            </a:r>
            <a:endParaRPr lang="en-US" b="1" i="0" dirty="0">
              <a:solidFill>
                <a:schemeClr val="bg1"/>
              </a:solidFill>
              <a:effectLst/>
            </a:endParaRPr>
          </a:p>
        </p:txBody>
      </p:sp>
      <p:sp>
        <p:nvSpPr>
          <p:cNvPr id="31" name="TextBox 30">
            <a:extLst>
              <a:ext uri="{FF2B5EF4-FFF2-40B4-BE49-F238E27FC236}">
                <a16:creationId xmlns:a16="http://schemas.microsoft.com/office/drawing/2014/main" id="{F3318892-1851-5CC6-168E-311DC47E4931}"/>
              </a:ext>
            </a:extLst>
          </p:cNvPr>
          <p:cNvSpPr txBox="1"/>
          <p:nvPr/>
        </p:nvSpPr>
        <p:spPr>
          <a:xfrm>
            <a:off x="8827294" y="1424119"/>
            <a:ext cx="2935875" cy="2554545"/>
          </a:xfrm>
          <a:prstGeom prst="rect">
            <a:avLst/>
          </a:prstGeom>
          <a:noFill/>
        </p:spPr>
        <p:txBody>
          <a:bodyPr wrap="square">
            <a:spAutoFit/>
          </a:bodyPr>
          <a:lstStyle/>
          <a:p>
            <a:r>
              <a:rPr lang="en-GB" sz="1600" dirty="0">
                <a:effectLst/>
                <a:latin typeface="Arial" panose="020B0604020202020204" pitchFamily="34" charset="0"/>
                <a:ea typeface="Calibri" panose="020F0502020204030204" pitchFamily="34" charset="0"/>
              </a:rPr>
              <a:t>Early endovascular intervention combined with medical management is associated with higher rates of clinical response and resolution of hepatic congestion as compared to standalone medical therapy in symptomatic primary BCS patients.</a:t>
            </a:r>
            <a:endParaRPr lang="en-US" sz="1200" dirty="0">
              <a:solidFill>
                <a:srgbClr val="004B8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533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F3645-932B-71FC-D735-CE9B50269000}"/>
            </a:ext>
          </a:extLst>
        </p:cNvPr>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FC91983F-674D-2CE1-D303-CE9F323106D0}"/>
              </a:ext>
            </a:extLst>
          </p:cNvPr>
          <p:cNvSpPr>
            <a:spLocks/>
          </p:cNvSpPr>
          <p:nvPr/>
        </p:nvSpPr>
        <p:spPr>
          <a:xfrm>
            <a:off x="588076" y="4989876"/>
            <a:ext cx="4770775" cy="1133439"/>
          </a:xfrm>
          <a:prstGeom prst="roundRect">
            <a:avLst>
              <a:gd name="adj" fmla="val 9958"/>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grpSp>
        <p:nvGrpSpPr>
          <p:cNvPr id="44" name="Group 43">
            <a:extLst>
              <a:ext uri="{FF2B5EF4-FFF2-40B4-BE49-F238E27FC236}">
                <a16:creationId xmlns:a16="http://schemas.microsoft.com/office/drawing/2014/main" id="{DE70994E-7C03-6815-12DD-F0BB62AF59DC}"/>
              </a:ext>
            </a:extLst>
          </p:cNvPr>
          <p:cNvGrpSpPr/>
          <p:nvPr/>
        </p:nvGrpSpPr>
        <p:grpSpPr>
          <a:xfrm>
            <a:off x="5972800" y="3560390"/>
            <a:ext cx="5749486" cy="1411716"/>
            <a:chOff x="5900230" y="3705530"/>
            <a:chExt cx="5749486" cy="1411716"/>
          </a:xfrm>
        </p:grpSpPr>
        <p:sp>
          <p:nvSpPr>
            <p:cNvPr id="20" name="Rectangle: Rounded Corners 19">
              <a:extLst>
                <a:ext uri="{FF2B5EF4-FFF2-40B4-BE49-F238E27FC236}">
                  <a16:creationId xmlns:a16="http://schemas.microsoft.com/office/drawing/2014/main" id="{AF0770F5-6AFA-E62E-2FD4-74EDB3D8A16B}"/>
                </a:ext>
              </a:extLst>
            </p:cNvPr>
            <p:cNvSpPr/>
            <p:nvPr/>
          </p:nvSpPr>
          <p:spPr>
            <a:xfrm>
              <a:off x="5900230" y="3705530"/>
              <a:ext cx="5749486" cy="1388984"/>
            </a:xfrm>
            <a:prstGeom prst="roundRect">
              <a:avLst>
                <a:gd name="adj" fmla="val 8403"/>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sp>
          <p:nvSpPr>
            <p:cNvPr id="24" name="Content Placeholder 2">
              <a:extLst>
                <a:ext uri="{FF2B5EF4-FFF2-40B4-BE49-F238E27FC236}">
                  <a16:creationId xmlns:a16="http://schemas.microsoft.com/office/drawing/2014/main" id="{6843A6A6-9F9A-7156-D893-D130E5FDDDC9}"/>
                </a:ext>
              </a:extLst>
            </p:cNvPr>
            <p:cNvSpPr txBox="1">
              <a:spLocks/>
            </p:cNvSpPr>
            <p:nvPr/>
          </p:nvSpPr>
          <p:spPr>
            <a:xfrm>
              <a:off x="7110072" y="3789210"/>
              <a:ext cx="4102205" cy="13280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004B87"/>
                </a:buClr>
                <a:defRPr/>
              </a:pPr>
              <a:r>
                <a:rPr lang="fr-CH" sz="1400" dirty="0">
                  <a:latin typeface="Arial" panose="020B0604020202020204" pitchFamily="34" charset="0"/>
                  <a:cs typeface="Arial" panose="020B0604020202020204" pitchFamily="34" charset="0"/>
                </a:rPr>
                <a:t>Initial </a:t>
              </a:r>
              <a:r>
                <a:rPr lang="fr-CH" sz="1400" dirty="0" err="1">
                  <a:latin typeface="Arial" panose="020B0604020202020204" pitchFamily="34" charset="0"/>
                  <a:cs typeface="Arial" panose="020B0604020202020204" pitchFamily="34" charset="0"/>
                </a:rPr>
                <a:t>imaging</a:t>
              </a:r>
              <a:r>
                <a:rPr lang="fr-CH" sz="1400" dirty="0">
                  <a:latin typeface="Arial" panose="020B0604020202020204" pitchFamily="34" charset="0"/>
                  <a:cs typeface="Arial" panose="020B0604020202020204" pitchFamily="34" charset="0"/>
                </a:rPr>
                <a:t> to </a:t>
              </a:r>
              <a:r>
                <a:rPr lang="fr-CH" sz="1400" dirty="0" err="1">
                  <a:latin typeface="Arial" panose="020B0604020202020204" pitchFamily="34" charset="0"/>
                  <a:cs typeface="Arial" panose="020B0604020202020204" pitchFamily="34" charset="0"/>
                </a:rPr>
                <a:t>assess</a:t>
              </a:r>
              <a:r>
                <a:rPr lang="fr-CH" sz="1400" dirty="0">
                  <a:latin typeface="Arial" panose="020B0604020202020204" pitchFamily="34" charset="0"/>
                  <a:cs typeface="Arial" panose="020B0604020202020204" pitchFamily="34" charset="0"/>
                </a:rPr>
                <a:t> </a:t>
              </a:r>
              <a:r>
                <a:rPr lang="fr-CH" sz="1400" dirty="0" err="1">
                  <a:latin typeface="Arial" panose="020B0604020202020204" pitchFamily="34" charset="0"/>
                  <a:cs typeface="Arial" panose="020B0604020202020204" pitchFamily="34" charset="0"/>
                </a:rPr>
                <a:t>thrombosis</a:t>
              </a:r>
              <a:r>
                <a:rPr lang="fr-CH" sz="1400" dirty="0">
                  <a:latin typeface="Arial" panose="020B0604020202020204" pitchFamily="34" charset="0"/>
                  <a:cs typeface="Arial" panose="020B0604020202020204" pitchFamily="34" charset="0"/>
                </a:rPr>
                <a:t> extension</a:t>
              </a:r>
            </a:p>
            <a:p>
              <a:pPr>
                <a:spcBef>
                  <a:spcPts val="0"/>
                </a:spcBef>
                <a:buClr>
                  <a:srgbClr val="004B87"/>
                </a:buClr>
                <a:defRPr/>
              </a:pPr>
              <a:r>
                <a:rPr lang="fr-CH" sz="1400" dirty="0" err="1">
                  <a:latin typeface="Arial" panose="020B0604020202020204" pitchFamily="34" charset="0"/>
                  <a:cs typeface="Arial" panose="020B0604020202020204" pitchFamily="34" charset="0"/>
                </a:rPr>
                <a:t>Repeat</a:t>
              </a:r>
              <a:r>
                <a:rPr lang="fr-CH" sz="1400" dirty="0">
                  <a:latin typeface="Arial" panose="020B0604020202020204" pitchFamily="34" charset="0"/>
                  <a:cs typeface="Arial" panose="020B0604020202020204" pitchFamily="34" charset="0"/>
                </a:rPr>
                <a:t> ≥ 1-year to </a:t>
              </a:r>
              <a:r>
                <a:rPr lang="fr-CH" sz="1400" dirty="0" err="1">
                  <a:latin typeface="Arial" panose="020B0604020202020204" pitchFamily="34" charset="0"/>
                  <a:cs typeface="Arial" panose="020B0604020202020204" pitchFamily="34" charset="0"/>
                </a:rPr>
                <a:t>evaluate</a:t>
              </a:r>
              <a:r>
                <a:rPr lang="fr-CH" sz="1400" dirty="0">
                  <a:latin typeface="Arial" panose="020B0604020202020204" pitchFamily="34" charset="0"/>
                  <a:cs typeface="Arial" panose="020B0604020202020204" pitchFamily="34" charset="0"/>
                </a:rPr>
                <a:t> </a:t>
              </a:r>
              <a:r>
                <a:rPr lang="fr-CH" sz="1400" dirty="0" err="1">
                  <a:latin typeface="Arial" panose="020B0604020202020204" pitchFamily="34" charset="0"/>
                  <a:cs typeface="Arial" panose="020B0604020202020204" pitchFamily="34" charset="0"/>
                </a:rPr>
                <a:t>recanalisation</a:t>
              </a:r>
              <a:r>
                <a:rPr lang="fr-CH" sz="1400" dirty="0">
                  <a:latin typeface="Arial" panose="020B0604020202020204" pitchFamily="34" charset="0"/>
                  <a:cs typeface="Arial" panose="020B0604020202020204" pitchFamily="34" charset="0"/>
                </a:rPr>
                <a:t> and PH </a:t>
              </a:r>
              <a:r>
                <a:rPr lang="fr-CH" sz="1400" dirty="0" err="1">
                  <a:latin typeface="Arial" panose="020B0604020202020204" pitchFamily="34" charset="0"/>
                  <a:cs typeface="Arial" panose="020B0604020202020204" pitchFamily="34" charset="0"/>
                </a:rPr>
                <a:t>signs</a:t>
              </a:r>
              <a:br>
                <a:rPr lang="fr-CH"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CT in 466 / Angio-MRI in 18  </a:t>
              </a:r>
            </a:p>
            <a:p>
              <a:pPr>
                <a:spcBef>
                  <a:spcPts val="0"/>
                </a:spcBef>
                <a:buClr>
                  <a:srgbClr val="004B87"/>
                </a:buClr>
                <a:defRPr/>
              </a:pPr>
              <a:r>
                <a:rPr lang="en-US" sz="1400" dirty="0">
                  <a:latin typeface="Arial" panose="020B0604020202020204" pitchFamily="34" charset="0"/>
                  <a:cs typeface="Arial" panose="020B0604020202020204" pitchFamily="34" charset="0"/>
                </a:rPr>
                <a:t>Liver disease excluded based on current diagnostic criteria</a:t>
              </a:r>
            </a:p>
          </p:txBody>
        </p:sp>
        <p:grpSp>
          <p:nvGrpSpPr>
            <p:cNvPr id="35" name="Group 34">
              <a:extLst>
                <a:ext uri="{FF2B5EF4-FFF2-40B4-BE49-F238E27FC236}">
                  <a16:creationId xmlns:a16="http://schemas.microsoft.com/office/drawing/2014/main" id="{5A873BFE-60CC-41EB-1823-4D3152E3C932}"/>
                </a:ext>
              </a:extLst>
            </p:cNvPr>
            <p:cNvGrpSpPr/>
            <p:nvPr/>
          </p:nvGrpSpPr>
          <p:grpSpPr>
            <a:xfrm>
              <a:off x="5933191" y="3873482"/>
              <a:ext cx="1143920" cy="977451"/>
              <a:chOff x="5933191" y="3771884"/>
              <a:chExt cx="1143920" cy="977451"/>
            </a:xfrm>
          </p:grpSpPr>
          <p:pic>
            <p:nvPicPr>
              <p:cNvPr id="28" name="Picture 27" descr="A black and orange logo&#10;&#10;AI-generated content may be incorrect.">
                <a:extLst>
                  <a:ext uri="{FF2B5EF4-FFF2-40B4-BE49-F238E27FC236}">
                    <a16:creationId xmlns:a16="http://schemas.microsoft.com/office/drawing/2014/main" id="{41CCFB86-B379-3817-F652-B6B822697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728" y="3771884"/>
                <a:ext cx="655891" cy="368939"/>
              </a:xfrm>
              <a:prstGeom prst="rect">
                <a:avLst/>
              </a:prstGeom>
            </p:spPr>
          </p:pic>
          <p:sp>
            <p:nvSpPr>
              <p:cNvPr id="30" name="Content Placeholder 2">
                <a:extLst>
                  <a:ext uri="{FF2B5EF4-FFF2-40B4-BE49-F238E27FC236}">
                    <a16:creationId xmlns:a16="http://schemas.microsoft.com/office/drawing/2014/main" id="{5F184582-123D-960C-D5DB-84A2E0106ED2}"/>
                  </a:ext>
                </a:extLst>
              </p:cNvPr>
              <p:cNvSpPr txBox="1">
                <a:spLocks/>
              </p:cNvSpPr>
              <p:nvPr/>
            </p:nvSpPr>
            <p:spPr>
              <a:xfrm>
                <a:off x="5933191" y="4226777"/>
                <a:ext cx="1143920" cy="5225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000"/>
                  </a:spcAft>
                  <a:buClr>
                    <a:srgbClr val="004B87"/>
                  </a:buClr>
                  <a:buFont typeface="Arial" panose="020B0604020202020204" pitchFamily="34" charset="0"/>
                  <a:buNone/>
                  <a:defRPr/>
                </a:pPr>
                <a:r>
                  <a:rPr lang="fr-CH" sz="1200" b="1" dirty="0">
                    <a:latin typeface="Arial" panose="020B0604020202020204" pitchFamily="34" charset="0"/>
                    <a:cs typeface="Arial" panose="020B0604020202020204" pitchFamily="34" charset="0"/>
                  </a:rPr>
                  <a:t>Diagnostic Imaging</a:t>
                </a:r>
              </a:p>
            </p:txBody>
          </p:sp>
        </p:grpSp>
      </p:grpSp>
      <p:sp>
        <p:nvSpPr>
          <p:cNvPr id="5" name="Content Placeholder 2">
            <a:extLst>
              <a:ext uri="{FF2B5EF4-FFF2-40B4-BE49-F238E27FC236}">
                <a16:creationId xmlns:a16="http://schemas.microsoft.com/office/drawing/2014/main" id="{FE9096F0-1ABA-7455-75BA-6D097C6D887F}"/>
              </a:ext>
            </a:extLst>
          </p:cNvPr>
          <p:cNvSpPr>
            <a:spLocks noGrp="1"/>
          </p:cNvSpPr>
          <p:nvPr>
            <p:ph idx="1"/>
          </p:nvPr>
        </p:nvSpPr>
        <p:spPr>
          <a:xfrm>
            <a:off x="528093" y="1344204"/>
            <a:ext cx="11137035" cy="1267615"/>
          </a:xfrm>
        </p:spPr>
        <p:txBody>
          <a:bodyPr>
            <a:noAutofit/>
          </a:bodyPr>
          <a:lstStyle/>
          <a:p>
            <a:pPr marL="0" indent="0">
              <a:buClr>
                <a:srgbClr val="004B87"/>
              </a:buClr>
              <a:buNone/>
              <a:defRPr/>
            </a:pPr>
            <a:r>
              <a:rPr lang="fr-CH" sz="1600" dirty="0" err="1">
                <a:effectLst/>
                <a:latin typeface="Arial" panose="020B0604020202020204" pitchFamily="34" charset="0"/>
                <a:cs typeface="Arial" panose="020B0604020202020204" pitchFamily="34" charset="0"/>
              </a:rPr>
              <a:t>Recent</a:t>
            </a:r>
            <a:r>
              <a:rPr lang="fr-CH" sz="1600" dirty="0">
                <a:effectLst/>
                <a:latin typeface="Arial" panose="020B0604020202020204" pitchFamily="34" charset="0"/>
                <a:cs typeface="Arial" panose="020B0604020202020204" pitchFamily="34" charset="0"/>
              </a:rPr>
              <a:t> portal </a:t>
            </a:r>
            <a:r>
              <a:rPr lang="fr-CH" sz="1600" dirty="0" err="1">
                <a:effectLst/>
                <a:latin typeface="Arial" panose="020B0604020202020204" pitchFamily="34" charset="0"/>
                <a:cs typeface="Arial" panose="020B0604020202020204" pitchFamily="34" charset="0"/>
              </a:rPr>
              <a:t>vein</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thrombosis</a:t>
            </a:r>
            <a:r>
              <a:rPr lang="fr-CH" sz="1600" dirty="0">
                <a:latin typeface="Arial" panose="020B0604020202020204" pitchFamily="34" charset="0"/>
                <a:cs typeface="Arial" panose="020B0604020202020204" pitchFamily="34" charset="0"/>
              </a:rPr>
              <a:t> (RPVT) </a:t>
            </a:r>
            <a:r>
              <a:rPr lang="fr-CH" sz="1600" dirty="0" err="1">
                <a:latin typeface="Arial" panose="020B0604020202020204" pitchFamily="34" charset="0"/>
                <a:cs typeface="Arial" panose="020B0604020202020204" pitchFamily="34" charset="0"/>
              </a:rPr>
              <a:t>is</a:t>
            </a:r>
            <a:r>
              <a:rPr lang="fr-CH" sz="1600" dirty="0">
                <a:latin typeface="Arial" panose="020B0604020202020204" pitchFamily="34" charset="0"/>
                <a:cs typeface="Arial" panose="020B0604020202020204" pitchFamily="34" charset="0"/>
              </a:rPr>
              <a:t> a rare condition </a:t>
            </a:r>
            <a:r>
              <a:rPr lang="fr-CH" sz="1600" dirty="0" err="1">
                <a:latin typeface="Arial" panose="020B0604020202020204" pitchFamily="34" charset="0"/>
                <a:cs typeface="Arial" panose="020B0604020202020204" pitchFamily="34" charset="0"/>
              </a:rPr>
              <a:t>that</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may</a:t>
            </a:r>
            <a:r>
              <a:rPr lang="fr-CH" sz="1600" dirty="0">
                <a:latin typeface="Arial" panose="020B0604020202020204" pitchFamily="34" charset="0"/>
                <a:cs typeface="Arial" panose="020B0604020202020204" pitchFamily="34" charset="0"/>
              </a:rPr>
              <a:t> lead to portal hypertension (PH) in the </a:t>
            </a:r>
            <a:r>
              <a:rPr lang="fr-CH" sz="1600" dirty="0" err="1">
                <a:latin typeface="Arial" panose="020B0604020202020204" pitchFamily="34" charset="0"/>
                <a:cs typeface="Arial" panose="020B0604020202020204" pitchFamily="34" charset="0"/>
              </a:rPr>
              <a:t>longterm</a:t>
            </a:r>
            <a:r>
              <a:rPr lang="fr-CH" sz="1600" dirty="0">
                <a:latin typeface="Arial" panose="020B0604020202020204" pitchFamily="34" charset="0"/>
                <a:cs typeface="Arial" panose="020B0604020202020204" pitchFamily="34" charset="0"/>
              </a:rPr>
              <a:t>.</a:t>
            </a:r>
          </a:p>
          <a:p>
            <a:pPr marL="0" indent="0">
              <a:buClr>
                <a:srgbClr val="004B87"/>
              </a:buClr>
              <a:buNone/>
              <a:defRPr/>
            </a:pPr>
            <a:endParaRPr lang="en-US" sz="1600" dirty="0">
              <a:latin typeface="Arial" panose="020B0604020202020204" pitchFamily="34" charset="0"/>
              <a:cs typeface="Arial" panose="020B0604020202020204" pitchFamily="34" charset="0"/>
            </a:endParaRPr>
          </a:p>
          <a:p>
            <a:pPr marL="0" indent="0">
              <a:buClr>
                <a:srgbClr val="004B87"/>
              </a:buClr>
              <a:buNone/>
              <a:defRPr/>
            </a:pPr>
            <a:r>
              <a:rPr lang="en-US" sz="1600" b="1" dirty="0">
                <a:solidFill>
                  <a:srgbClr val="FF6720"/>
                </a:solidFill>
                <a:latin typeface="Arial" panose="020B0604020202020204" pitchFamily="34" charset="0"/>
                <a:cs typeface="Arial" panose="020B0604020202020204" pitchFamily="34" charset="0"/>
              </a:rPr>
              <a:t>Aim: </a:t>
            </a:r>
            <a:r>
              <a:rPr lang="en-US" sz="1600" dirty="0">
                <a:latin typeface="Arial" panose="020B0604020202020204" pitchFamily="34" charset="0"/>
                <a:cs typeface="Arial" panose="020B0604020202020204" pitchFamily="34" charset="0"/>
              </a:rPr>
              <a:t>To evaluate the incidence and risk factors for PH development in relation to the degree of </a:t>
            </a:r>
            <a:r>
              <a:rPr lang="en-US" sz="1600" dirty="0" err="1">
                <a:latin typeface="Arial" panose="020B0604020202020204" pitchFamily="34" charset="0"/>
                <a:cs typeface="Arial" panose="020B0604020202020204" pitchFamily="34" charset="0"/>
              </a:rPr>
              <a:t>recanalisation</a:t>
            </a:r>
            <a:r>
              <a:rPr lang="en-US" sz="1600" dirty="0">
                <a:latin typeface="Arial" panose="020B0604020202020204" pitchFamily="34" charset="0"/>
                <a:cs typeface="Arial" panose="020B0604020202020204" pitchFamily="34" charset="0"/>
              </a:rPr>
              <a:t> after RPVT.</a:t>
            </a:r>
          </a:p>
        </p:txBody>
      </p:sp>
      <p:sp>
        <p:nvSpPr>
          <p:cNvPr id="6" name="Rectangle: Rounded Corners 5">
            <a:extLst>
              <a:ext uri="{FF2B5EF4-FFF2-40B4-BE49-F238E27FC236}">
                <a16:creationId xmlns:a16="http://schemas.microsoft.com/office/drawing/2014/main" id="{290A8D26-4D27-94B6-CB1D-9CD29E7ADB6D}"/>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Background &amp; Aims</a:t>
            </a:r>
            <a:endParaRPr lang="en-US" b="1" i="0" dirty="0">
              <a:solidFill>
                <a:schemeClr val="bg1"/>
              </a:solidFill>
              <a:effectLst/>
            </a:endParaRPr>
          </a:p>
        </p:txBody>
      </p:sp>
      <p:sp>
        <p:nvSpPr>
          <p:cNvPr id="12" name="Rectangle: Rounded Corners 11">
            <a:extLst>
              <a:ext uri="{FF2B5EF4-FFF2-40B4-BE49-F238E27FC236}">
                <a16:creationId xmlns:a16="http://schemas.microsoft.com/office/drawing/2014/main" id="{9D82EECB-D44D-53BA-A812-C898254D6ED0}"/>
              </a:ext>
            </a:extLst>
          </p:cNvPr>
          <p:cNvSpPr/>
          <p:nvPr/>
        </p:nvSpPr>
        <p:spPr>
          <a:xfrm>
            <a:off x="331469" y="846658"/>
            <a:ext cx="11515973" cy="1765161"/>
          </a:xfrm>
          <a:prstGeom prst="roundRect">
            <a:avLst>
              <a:gd name="adj" fmla="val 6685"/>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pic>
        <p:nvPicPr>
          <p:cNvPr id="13" name="Graphic 12" descr="Home with solid fill">
            <a:extLst>
              <a:ext uri="{FF2B5EF4-FFF2-40B4-BE49-F238E27FC236}">
                <a16:creationId xmlns:a16="http://schemas.microsoft.com/office/drawing/2014/main" id="{FDA33E6B-0036-E3D3-56E9-69F7AD8649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
        <p:nvSpPr>
          <p:cNvPr id="7" name="Title 1">
            <a:extLst>
              <a:ext uri="{FF2B5EF4-FFF2-40B4-BE49-F238E27FC236}">
                <a16:creationId xmlns:a16="http://schemas.microsoft.com/office/drawing/2014/main" id="{312330D6-20EC-11CA-252D-2779CE20A29D}"/>
              </a:ext>
            </a:extLst>
          </p:cNvPr>
          <p:cNvSpPr>
            <a:spLocks noGrp="1"/>
          </p:cNvSpPr>
          <p:nvPr>
            <p:ph type="title"/>
          </p:nvPr>
        </p:nvSpPr>
        <p:spPr>
          <a:xfrm>
            <a:off x="838200" y="-89087"/>
            <a:ext cx="10515600" cy="838947"/>
          </a:xfrm>
        </p:spPr>
        <p:txBody>
          <a:bodyPr>
            <a:normAutofit/>
          </a:bodyPr>
          <a:lstStyle/>
          <a:p>
            <a:r>
              <a:rPr lang="en-US" sz="1800" b="1" kern="0" dirty="0">
                <a:latin typeface="Arial" panose="020B0604020202020204" pitchFamily="34" charset="0"/>
                <a:ea typeface="Times New Roman" panose="02020603050405020304" pitchFamily="18" charset="0"/>
              </a:rPr>
              <a:t>G</a:t>
            </a:r>
            <a:r>
              <a:rPr lang="en-US" sz="1800" b="1" kern="0" dirty="0">
                <a:effectLst/>
                <a:latin typeface="Arial" panose="020B0604020202020204" pitchFamily="34" charset="0"/>
                <a:ea typeface="Times New Roman" panose="02020603050405020304" pitchFamily="18" charset="0"/>
              </a:rPr>
              <a:t>S-0</a:t>
            </a:r>
            <a:r>
              <a:rPr lang="en-US" sz="1800" b="1" kern="0" dirty="0">
                <a:latin typeface="Arial" panose="020B0604020202020204" pitchFamily="34" charset="0"/>
                <a:ea typeface="Times New Roman" panose="02020603050405020304" pitchFamily="18" charset="0"/>
              </a:rPr>
              <a:t>04</a:t>
            </a:r>
            <a:r>
              <a:rPr lang="en-US" sz="1800" b="1" kern="0"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Development of portal hypertension after non-cirrhotic non-tumoral recent portal vein thrombosis (RPVT). A long-term follow-up study</a:t>
            </a:r>
            <a:endParaRPr lang="en-US" dirty="0"/>
          </a:p>
        </p:txBody>
      </p:sp>
      <p:sp>
        <p:nvSpPr>
          <p:cNvPr id="14" name="Rectangle: Rounded Corners 13">
            <a:extLst>
              <a:ext uri="{FF2B5EF4-FFF2-40B4-BE49-F238E27FC236}">
                <a16:creationId xmlns:a16="http://schemas.microsoft.com/office/drawing/2014/main" id="{55426B3D-8B9E-E0A1-E3F9-6BF7D578F4FE}"/>
              </a:ext>
            </a:extLst>
          </p:cNvPr>
          <p:cNvSpPr/>
          <p:nvPr/>
        </p:nvSpPr>
        <p:spPr>
          <a:xfrm>
            <a:off x="515506" y="2845669"/>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Methods</a:t>
            </a:r>
            <a:endParaRPr lang="en-US" b="1" i="0" dirty="0">
              <a:solidFill>
                <a:schemeClr val="bg1"/>
              </a:solidFill>
              <a:effectLst/>
            </a:endParaRPr>
          </a:p>
        </p:txBody>
      </p:sp>
      <p:sp>
        <p:nvSpPr>
          <p:cNvPr id="15" name="Rectangle: Rounded Corners 14">
            <a:extLst>
              <a:ext uri="{FF2B5EF4-FFF2-40B4-BE49-F238E27FC236}">
                <a16:creationId xmlns:a16="http://schemas.microsoft.com/office/drawing/2014/main" id="{312C1166-688D-798B-F61B-F8A390CCFCA2}"/>
              </a:ext>
            </a:extLst>
          </p:cNvPr>
          <p:cNvSpPr/>
          <p:nvPr/>
        </p:nvSpPr>
        <p:spPr>
          <a:xfrm>
            <a:off x="331468" y="2728107"/>
            <a:ext cx="11515973" cy="3571093"/>
          </a:xfrm>
          <a:prstGeom prst="roundRect">
            <a:avLst>
              <a:gd name="adj" fmla="val 3173"/>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40" name="Content Placeholder 2">
            <a:extLst>
              <a:ext uri="{FF2B5EF4-FFF2-40B4-BE49-F238E27FC236}">
                <a16:creationId xmlns:a16="http://schemas.microsoft.com/office/drawing/2014/main" id="{174E8096-6A20-6089-460A-D999A16F721C}"/>
              </a:ext>
            </a:extLst>
          </p:cNvPr>
          <p:cNvSpPr txBox="1">
            <a:spLocks/>
          </p:cNvSpPr>
          <p:nvPr/>
        </p:nvSpPr>
        <p:spPr>
          <a:xfrm>
            <a:off x="528093" y="3222854"/>
            <a:ext cx="10691208" cy="400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4B87"/>
              </a:buClr>
              <a:buFont typeface="Arial" panose="020B0604020202020204" pitchFamily="34" charset="0"/>
              <a:buNone/>
              <a:defRPr/>
            </a:pPr>
            <a:r>
              <a:rPr lang="en-US" sz="1600" dirty="0">
                <a:latin typeface="Arial" panose="020B0604020202020204" pitchFamily="34" charset="0"/>
                <a:cs typeface="Arial" panose="020B0604020202020204" pitchFamily="34" charset="0"/>
              </a:rPr>
              <a:t>Retrospective, observational, multicentric study of patients with a first episode of RPVT between 2000 and 2020</a:t>
            </a:r>
          </a:p>
        </p:txBody>
      </p:sp>
      <p:sp>
        <p:nvSpPr>
          <p:cNvPr id="3" name="Rectangle: Rounded Corners 2">
            <a:extLst>
              <a:ext uri="{FF2B5EF4-FFF2-40B4-BE49-F238E27FC236}">
                <a16:creationId xmlns:a16="http://schemas.microsoft.com/office/drawing/2014/main" id="{AC7A97DE-2D4C-D9F5-8287-1D0D08141824}"/>
              </a:ext>
            </a:extLst>
          </p:cNvPr>
          <p:cNvSpPr/>
          <p:nvPr/>
        </p:nvSpPr>
        <p:spPr>
          <a:xfrm>
            <a:off x="588076" y="3560390"/>
            <a:ext cx="4770775" cy="1388984"/>
          </a:xfrm>
          <a:prstGeom prst="roundRect">
            <a:avLst>
              <a:gd name="adj" fmla="val 8549"/>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sp>
        <p:nvSpPr>
          <p:cNvPr id="8" name="Content Placeholder 2">
            <a:extLst>
              <a:ext uri="{FF2B5EF4-FFF2-40B4-BE49-F238E27FC236}">
                <a16:creationId xmlns:a16="http://schemas.microsoft.com/office/drawing/2014/main" id="{FA1EB6F5-1463-954B-2758-B6F38BE90F4F}"/>
              </a:ext>
            </a:extLst>
          </p:cNvPr>
          <p:cNvSpPr txBox="1">
            <a:spLocks/>
          </p:cNvSpPr>
          <p:nvPr/>
        </p:nvSpPr>
        <p:spPr>
          <a:xfrm>
            <a:off x="331468" y="4273090"/>
            <a:ext cx="1618094" cy="3485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000"/>
              </a:spcAft>
              <a:buClr>
                <a:srgbClr val="004B87"/>
              </a:buClr>
              <a:buFont typeface="Arial" panose="020B0604020202020204" pitchFamily="34" charset="0"/>
              <a:buNone/>
              <a:defRPr/>
            </a:pPr>
            <a:r>
              <a:rPr lang="fr-CH" sz="1200" b="1" dirty="0">
                <a:latin typeface="Arial" panose="020B0604020202020204" pitchFamily="34" charset="0"/>
                <a:cs typeface="Arial" panose="020B0604020202020204" pitchFamily="34" charset="0"/>
              </a:rPr>
              <a:t>484 patients</a:t>
            </a:r>
          </a:p>
        </p:txBody>
      </p:sp>
      <p:pic>
        <p:nvPicPr>
          <p:cNvPr id="18" name="Graphic 17" descr="Group of men with solid fill">
            <a:extLst>
              <a:ext uri="{FF2B5EF4-FFF2-40B4-BE49-F238E27FC236}">
                <a16:creationId xmlns:a16="http://schemas.microsoft.com/office/drawing/2014/main" id="{C7556B62-F3AE-A91E-F9CE-7770C9FF0B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9953" y="3759917"/>
            <a:ext cx="535663" cy="535663"/>
          </a:xfrm>
          <a:prstGeom prst="rect">
            <a:avLst/>
          </a:prstGeom>
        </p:spPr>
      </p:pic>
      <p:sp>
        <p:nvSpPr>
          <p:cNvPr id="17" name="Content Placeholder 2">
            <a:extLst>
              <a:ext uri="{FF2B5EF4-FFF2-40B4-BE49-F238E27FC236}">
                <a16:creationId xmlns:a16="http://schemas.microsoft.com/office/drawing/2014/main" id="{86F9E18C-4216-B1D4-01A4-70B189A216B6}"/>
              </a:ext>
            </a:extLst>
          </p:cNvPr>
          <p:cNvSpPr txBox="1">
            <a:spLocks/>
          </p:cNvSpPr>
          <p:nvPr/>
        </p:nvSpPr>
        <p:spPr>
          <a:xfrm>
            <a:off x="1567493" y="3679053"/>
            <a:ext cx="3657650" cy="12507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004B87"/>
              </a:buClr>
              <a:defRPr/>
            </a:pPr>
            <a:r>
              <a:rPr lang="fr-CH" sz="1350" dirty="0">
                <a:latin typeface="Arial" panose="020B0604020202020204" pitchFamily="34" charset="0"/>
                <a:cs typeface="Arial" panose="020B0604020202020204" pitchFamily="34" charset="0"/>
              </a:rPr>
              <a:t>44% </a:t>
            </a:r>
            <a:r>
              <a:rPr lang="fr-CH" sz="1350" dirty="0" err="1">
                <a:latin typeface="Arial" panose="020B0604020202020204" pitchFamily="34" charset="0"/>
                <a:cs typeface="Arial" panose="020B0604020202020204" pitchFamily="34" charset="0"/>
              </a:rPr>
              <a:t>females</a:t>
            </a:r>
            <a:endParaRPr lang="fr-CH" sz="1350" dirty="0">
              <a:latin typeface="Arial" panose="020B0604020202020204" pitchFamily="34" charset="0"/>
              <a:cs typeface="Arial" panose="020B0604020202020204" pitchFamily="34" charset="0"/>
            </a:endParaRPr>
          </a:p>
          <a:p>
            <a:pPr>
              <a:spcBef>
                <a:spcPts val="0"/>
              </a:spcBef>
              <a:buClr>
                <a:srgbClr val="004B87"/>
              </a:buClr>
              <a:defRPr/>
            </a:pPr>
            <a:r>
              <a:rPr lang="fr-CH" sz="1350" dirty="0" err="1">
                <a:latin typeface="Arial" panose="020B0604020202020204" pitchFamily="34" charset="0"/>
                <a:cs typeface="Arial" panose="020B0604020202020204" pitchFamily="34" charset="0"/>
              </a:rPr>
              <a:t>Mean</a:t>
            </a:r>
            <a:r>
              <a:rPr lang="fr-CH" sz="1350" dirty="0">
                <a:latin typeface="Arial" panose="020B0604020202020204" pitchFamily="34" charset="0"/>
                <a:cs typeface="Arial" panose="020B0604020202020204" pitchFamily="34" charset="0"/>
              </a:rPr>
              <a:t> </a:t>
            </a:r>
            <a:r>
              <a:rPr lang="fr-CH" sz="1350" dirty="0" err="1">
                <a:latin typeface="Arial" panose="020B0604020202020204" pitchFamily="34" charset="0"/>
                <a:cs typeface="Arial" panose="020B0604020202020204" pitchFamily="34" charset="0"/>
              </a:rPr>
              <a:t>age</a:t>
            </a:r>
            <a:r>
              <a:rPr lang="fr-CH" sz="1350" dirty="0">
                <a:latin typeface="Arial" panose="020B0604020202020204" pitchFamily="34" charset="0"/>
                <a:cs typeface="Arial" panose="020B0604020202020204" pitchFamily="34" charset="0"/>
              </a:rPr>
              <a:t>: 49 </a:t>
            </a:r>
            <a:r>
              <a:rPr lang="fr-CH" sz="1350" dirty="0" err="1">
                <a:latin typeface="Arial" panose="020B0604020202020204" pitchFamily="34" charset="0"/>
                <a:cs typeface="Arial" panose="020B0604020202020204" pitchFamily="34" charset="0"/>
              </a:rPr>
              <a:t>years</a:t>
            </a:r>
            <a:r>
              <a:rPr lang="fr-CH" sz="1350" dirty="0">
                <a:latin typeface="Arial" panose="020B0604020202020204" pitchFamily="34" charset="0"/>
                <a:cs typeface="Arial" panose="020B0604020202020204" pitchFamily="34" charset="0"/>
              </a:rPr>
              <a:t> (range:17-88)</a:t>
            </a:r>
          </a:p>
          <a:p>
            <a:pPr>
              <a:spcBef>
                <a:spcPts val="0"/>
              </a:spcBef>
              <a:buClr>
                <a:srgbClr val="004B87"/>
              </a:buClr>
              <a:defRPr/>
            </a:pPr>
            <a:r>
              <a:rPr lang="fr-CH" sz="1350" dirty="0">
                <a:latin typeface="Arial" panose="020B0604020202020204" pitchFamily="34" charset="0"/>
                <a:cs typeface="Arial" panose="020B0604020202020204" pitchFamily="34" charset="0"/>
              </a:rPr>
              <a:t>Abdominal pain 88%</a:t>
            </a:r>
          </a:p>
          <a:p>
            <a:pPr>
              <a:spcBef>
                <a:spcPts val="0"/>
              </a:spcBef>
              <a:buClr>
                <a:srgbClr val="004B87"/>
              </a:buClr>
              <a:defRPr/>
            </a:pPr>
            <a:r>
              <a:rPr lang="fr-CH" sz="1350" dirty="0">
                <a:latin typeface="Arial" panose="020B0604020202020204" pitchFamily="34" charset="0"/>
                <a:cs typeface="Arial" panose="020B0604020202020204" pitchFamily="34" charset="0"/>
              </a:rPr>
              <a:t>Ascites 25%</a:t>
            </a:r>
          </a:p>
          <a:p>
            <a:pPr>
              <a:spcBef>
                <a:spcPts val="0"/>
              </a:spcBef>
              <a:buClr>
                <a:srgbClr val="004B87"/>
              </a:buClr>
              <a:defRPr/>
            </a:pPr>
            <a:r>
              <a:rPr lang="fr-CH" sz="1350" dirty="0" err="1">
                <a:latin typeface="Arial" panose="020B0604020202020204" pitchFamily="34" charset="0"/>
                <a:cs typeface="Arial" panose="020B0604020202020204" pitchFamily="34" charset="0"/>
              </a:rPr>
              <a:t>Median</a:t>
            </a:r>
            <a:r>
              <a:rPr lang="fr-CH" sz="1350" dirty="0">
                <a:latin typeface="Arial" panose="020B0604020202020204" pitchFamily="34" charset="0"/>
                <a:cs typeface="Arial" panose="020B0604020202020204" pitchFamily="34" charset="0"/>
              </a:rPr>
              <a:t> follow-up: 68 </a:t>
            </a:r>
            <a:r>
              <a:rPr lang="fr-CH" sz="1350" dirty="0" err="1">
                <a:latin typeface="Arial" panose="020B0604020202020204" pitchFamily="34" charset="0"/>
                <a:cs typeface="Arial" panose="020B0604020202020204" pitchFamily="34" charset="0"/>
              </a:rPr>
              <a:t>months</a:t>
            </a:r>
            <a:r>
              <a:rPr lang="fr-CH" sz="1350" dirty="0">
                <a:latin typeface="Arial" panose="020B0604020202020204" pitchFamily="34" charset="0"/>
                <a:cs typeface="Arial" panose="020B0604020202020204" pitchFamily="34" charset="0"/>
              </a:rPr>
              <a:t> (IQR:42-107)  </a:t>
            </a:r>
          </a:p>
        </p:txBody>
      </p:sp>
      <p:sp>
        <p:nvSpPr>
          <p:cNvPr id="41" name="Content Placeholder 2">
            <a:extLst>
              <a:ext uri="{FF2B5EF4-FFF2-40B4-BE49-F238E27FC236}">
                <a16:creationId xmlns:a16="http://schemas.microsoft.com/office/drawing/2014/main" id="{DCDB50A8-47F1-ED8A-5DD4-A91236B9FE55}"/>
              </a:ext>
            </a:extLst>
          </p:cNvPr>
          <p:cNvSpPr txBox="1">
            <a:spLocks/>
          </p:cNvSpPr>
          <p:nvPr/>
        </p:nvSpPr>
        <p:spPr>
          <a:xfrm>
            <a:off x="371464" y="5429052"/>
            <a:ext cx="1618094" cy="5464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200" b="1" dirty="0" err="1">
                <a:latin typeface="Arial" panose="020B0604020202020204" pitchFamily="34" charset="0"/>
                <a:cs typeface="Arial" panose="020B0604020202020204" pitchFamily="34" charset="0"/>
              </a:rPr>
              <a:t>Thrombosis</a:t>
            </a:r>
            <a:r>
              <a:rPr lang="fr-CH" sz="1200" b="1" dirty="0">
                <a:latin typeface="Arial" panose="020B0604020202020204" pitchFamily="34" charset="0"/>
                <a:cs typeface="Arial" panose="020B0604020202020204" pitchFamily="34" charset="0"/>
              </a:rPr>
              <a:t> </a:t>
            </a:r>
          </a:p>
          <a:p>
            <a:pPr marL="0" indent="0" algn="ctr">
              <a:spcBef>
                <a:spcPts val="0"/>
              </a:spcBef>
              <a:buClr>
                <a:srgbClr val="004B87"/>
              </a:buClr>
              <a:buFont typeface="Arial" panose="020B0604020202020204" pitchFamily="34" charset="0"/>
              <a:buNone/>
              <a:defRPr/>
            </a:pPr>
            <a:r>
              <a:rPr lang="fr-CH" sz="1200" b="1" dirty="0">
                <a:latin typeface="Arial" panose="020B0604020202020204" pitchFamily="34" charset="0"/>
                <a:cs typeface="Arial" panose="020B0604020202020204" pitchFamily="34" charset="0"/>
              </a:rPr>
              <a:t>extension at </a:t>
            </a:r>
            <a:r>
              <a:rPr lang="fr-CH" sz="1200" b="1" dirty="0" err="1">
                <a:latin typeface="Arial" panose="020B0604020202020204" pitchFamily="34" charset="0"/>
                <a:cs typeface="Arial" panose="020B0604020202020204" pitchFamily="34" charset="0"/>
              </a:rPr>
              <a:t>diagnosis</a:t>
            </a:r>
            <a:endParaRPr lang="fr-CH" sz="1200" b="1" dirty="0">
              <a:latin typeface="Arial" panose="020B0604020202020204" pitchFamily="34" charset="0"/>
              <a:cs typeface="Arial" panose="020B0604020202020204" pitchFamily="34" charset="0"/>
            </a:endParaRPr>
          </a:p>
        </p:txBody>
      </p:sp>
      <p:sp>
        <p:nvSpPr>
          <p:cNvPr id="43" name="Freeform 2">
            <a:extLst>
              <a:ext uri="{FF2B5EF4-FFF2-40B4-BE49-F238E27FC236}">
                <a16:creationId xmlns:a16="http://schemas.microsoft.com/office/drawing/2014/main" id="{EC1252FF-FFEE-3C38-19B9-BC9992576D13}"/>
              </a:ext>
            </a:extLst>
          </p:cNvPr>
          <p:cNvSpPr/>
          <p:nvPr/>
        </p:nvSpPr>
        <p:spPr>
          <a:xfrm>
            <a:off x="979541" y="5062221"/>
            <a:ext cx="366075" cy="337247"/>
          </a:xfrm>
          <a:custGeom>
            <a:avLst/>
            <a:gdLst/>
            <a:ahLst/>
            <a:cxnLst/>
            <a:rect l="l" t="t" r="r" b="b"/>
            <a:pathLst>
              <a:path w="10686275" h="9844731">
                <a:moveTo>
                  <a:pt x="0" y="0"/>
                </a:moveTo>
                <a:lnTo>
                  <a:pt x="10686275" y="0"/>
                </a:lnTo>
                <a:lnTo>
                  <a:pt x="10686275" y="9844731"/>
                </a:lnTo>
                <a:lnTo>
                  <a:pt x="0" y="98447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46" name="Content Placeholder 2">
            <a:extLst>
              <a:ext uri="{FF2B5EF4-FFF2-40B4-BE49-F238E27FC236}">
                <a16:creationId xmlns:a16="http://schemas.microsoft.com/office/drawing/2014/main" id="{3DDEC463-41EE-3B5A-FF59-446BAF89C8BE}"/>
              </a:ext>
            </a:extLst>
          </p:cNvPr>
          <p:cNvSpPr txBox="1">
            <a:spLocks/>
          </p:cNvSpPr>
          <p:nvPr/>
        </p:nvSpPr>
        <p:spPr>
          <a:xfrm>
            <a:off x="1668575" y="5170831"/>
            <a:ext cx="2921336" cy="851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004B87"/>
              </a:buClr>
              <a:buFont typeface="Arial" panose="020B0604020202020204" pitchFamily="34" charset="0"/>
              <a:buNone/>
              <a:defRPr/>
            </a:pPr>
            <a:r>
              <a:rPr lang="fr-CH" sz="1400" dirty="0">
                <a:latin typeface="Arial" panose="020B0604020202020204" pitchFamily="34" charset="0"/>
                <a:cs typeface="Arial" panose="020B0604020202020204" pitchFamily="34" charset="0"/>
              </a:rPr>
              <a:t>• IPVB: 128 (26%)  </a:t>
            </a:r>
          </a:p>
          <a:p>
            <a:pPr marL="0" indent="0">
              <a:spcBef>
                <a:spcPts val="0"/>
              </a:spcBef>
              <a:buClr>
                <a:srgbClr val="004B87"/>
              </a:buClr>
              <a:buFont typeface="Arial" panose="020B0604020202020204" pitchFamily="34" charset="0"/>
              <a:buNone/>
              <a:defRPr/>
            </a:pPr>
            <a:r>
              <a:rPr lang="fr-CH" sz="1400" dirty="0">
                <a:latin typeface="Arial" panose="020B0604020202020204" pitchFamily="34" charset="0"/>
                <a:cs typeface="Arial" panose="020B0604020202020204" pitchFamily="34" charset="0"/>
              </a:rPr>
              <a:t>• 1 main </a:t>
            </a:r>
            <a:r>
              <a:rPr lang="fr-CH" sz="1400" dirty="0" err="1">
                <a:latin typeface="Arial" panose="020B0604020202020204" pitchFamily="34" charset="0"/>
                <a:cs typeface="Arial" panose="020B0604020202020204" pitchFamily="34" charset="0"/>
              </a:rPr>
              <a:t>vein</a:t>
            </a:r>
            <a:r>
              <a:rPr lang="fr-CH" sz="1400" dirty="0">
                <a:latin typeface="Arial" panose="020B0604020202020204" pitchFamily="34" charset="0"/>
                <a:cs typeface="Arial" panose="020B0604020202020204" pitchFamily="34" charset="0"/>
              </a:rPr>
              <a:t>: 80 (17%)  </a:t>
            </a:r>
          </a:p>
          <a:p>
            <a:pPr marL="0" indent="0">
              <a:spcBef>
                <a:spcPts val="0"/>
              </a:spcBef>
              <a:buClr>
                <a:srgbClr val="004B87"/>
              </a:buClr>
              <a:buFont typeface="Arial" panose="020B0604020202020204" pitchFamily="34" charset="0"/>
              <a:buNone/>
              <a:defRPr/>
            </a:pPr>
            <a:r>
              <a:rPr lang="fr-CH" sz="1400" dirty="0">
                <a:latin typeface="Arial" panose="020B0604020202020204" pitchFamily="34" charset="0"/>
                <a:cs typeface="Arial" panose="020B0604020202020204" pitchFamily="34" charset="0"/>
              </a:rPr>
              <a:t>• 2 main </a:t>
            </a:r>
            <a:r>
              <a:rPr lang="fr-CH" sz="1400" dirty="0" err="1">
                <a:latin typeface="Arial" panose="020B0604020202020204" pitchFamily="34" charset="0"/>
                <a:cs typeface="Arial" panose="020B0604020202020204" pitchFamily="34" charset="0"/>
              </a:rPr>
              <a:t>veins</a:t>
            </a:r>
            <a:r>
              <a:rPr lang="fr-CH" sz="1400" dirty="0">
                <a:latin typeface="Arial" panose="020B0604020202020204" pitchFamily="34" charset="0"/>
                <a:cs typeface="Arial" panose="020B0604020202020204" pitchFamily="34" charset="0"/>
              </a:rPr>
              <a:t>: 117 (24%)</a:t>
            </a:r>
          </a:p>
          <a:p>
            <a:pPr marL="0" indent="0">
              <a:spcBef>
                <a:spcPts val="0"/>
              </a:spcBef>
              <a:buClr>
                <a:srgbClr val="004B87"/>
              </a:buClr>
              <a:buFont typeface="Arial" panose="020B0604020202020204" pitchFamily="34" charset="0"/>
              <a:buNone/>
              <a:defRPr/>
            </a:pPr>
            <a:r>
              <a:rPr lang="fr-CH" sz="1400" dirty="0">
                <a:latin typeface="Arial" panose="020B0604020202020204" pitchFamily="34" charset="0"/>
                <a:cs typeface="Arial" panose="020B0604020202020204" pitchFamily="34" charset="0"/>
              </a:rPr>
              <a:t>• 3 main </a:t>
            </a:r>
            <a:r>
              <a:rPr lang="fr-CH" sz="1400" dirty="0" err="1">
                <a:latin typeface="Arial" panose="020B0604020202020204" pitchFamily="34" charset="0"/>
                <a:cs typeface="Arial" panose="020B0604020202020204" pitchFamily="34" charset="0"/>
              </a:rPr>
              <a:t>veins</a:t>
            </a:r>
            <a:r>
              <a:rPr lang="fr-CH" sz="1400" dirty="0">
                <a:latin typeface="Arial" panose="020B0604020202020204" pitchFamily="34" charset="0"/>
                <a:cs typeface="Arial" panose="020B0604020202020204" pitchFamily="34" charset="0"/>
              </a:rPr>
              <a:t>: 159 (33%)</a:t>
            </a:r>
          </a:p>
        </p:txBody>
      </p:sp>
      <p:sp>
        <p:nvSpPr>
          <p:cNvPr id="47" name="Rectangle: Rounded Corners 46">
            <a:extLst>
              <a:ext uri="{FF2B5EF4-FFF2-40B4-BE49-F238E27FC236}">
                <a16:creationId xmlns:a16="http://schemas.microsoft.com/office/drawing/2014/main" id="{3270DE30-14B0-CD61-4FAA-35BDC0AD95BE}"/>
              </a:ext>
            </a:extLst>
          </p:cNvPr>
          <p:cNvSpPr>
            <a:spLocks/>
          </p:cNvSpPr>
          <p:nvPr/>
        </p:nvSpPr>
        <p:spPr>
          <a:xfrm>
            <a:off x="5972800" y="4994838"/>
            <a:ext cx="5749486" cy="1133439"/>
          </a:xfrm>
          <a:prstGeom prst="roundRect">
            <a:avLst>
              <a:gd name="adj" fmla="val 9958"/>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grpSp>
        <p:nvGrpSpPr>
          <p:cNvPr id="52" name="Group 51">
            <a:extLst>
              <a:ext uri="{FF2B5EF4-FFF2-40B4-BE49-F238E27FC236}">
                <a16:creationId xmlns:a16="http://schemas.microsoft.com/office/drawing/2014/main" id="{B92BF7AD-60C7-6D83-A8BF-E1235B7EB967}"/>
              </a:ext>
            </a:extLst>
          </p:cNvPr>
          <p:cNvGrpSpPr/>
          <p:nvPr/>
        </p:nvGrpSpPr>
        <p:grpSpPr>
          <a:xfrm>
            <a:off x="5860808" y="5194241"/>
            <a:ext cx="1367904" cy="639110"/>
            <a:chOff x="5012561" y="5198913"/>
            <a:chExt cx="1750652" cy="817937"/>
          </a:xfrm>
        </p:grpSpPr>
        <p:sp>
          <p:nvSpPr>
            <p:cNvPr id="48" name="Content Placeholder 2">
              <a:extLst>
                <a:ext uri="{FF2B5EF4-FFF2-40B4-BE49-F238E27FC236}">
                  <a16:creationId xmlns:a16="http://schemas.microsoft.com/office/drawing/2014/main" id="{D22ADEFC-0201-D5F4-5E2F-0D4D98C3D305}"/>
                </a:ext>
              </a:extLst>
            </p:cNvPr>
            <p:cNvSpPr txBox="1">
              <a:spLocks/>
            </p:cNvSpPr>
            <p:nvPr/>
          </p:nvSpPr>
          <p:spPr>
            <a:xfrm>
              <a:off x="5012561" y="5693527"/>
              <a:ext cx="1750652" cy="3233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200" b="1" dirty="0" err="1">
                  <a:latin typeface="Arial" panose="020B0604020202020204" pitchFamily="34" charset="0"/>
                  <a:cs typeface="Arial" panose="020B0604020202020204" pitchFamily="34" charset="0"/>
                </a:rPr>
                <a:t>Aetiology</a:t>
              </a:r>
              <a:endParaRPr lang="fr-CH" sz="1200" b="1" dirty="0">
                <a:latin typeface="Arial" panose="020B0604020202020204" pitchFamily="34" charset="0"/>
                <a:cs typeface="Arial" panose="020B0604020202020204" pitchFamily="34" charset="0"/>
              </a:endParaRPr>
            </a:p>
          </p:txBody>
        </p:sp>
        <p:pic>
          <p:nvPicPr>
            <p:cNvPr id="50" name="Graphic 49" descr="Magnifying glass with solid fill">
              <a:extLst>
                <a:ext uri="{FF2B5EF4-FFF2-40B4-BE49-F238E27FC236}">
                  <a16:creationId xmlns:a16="http://schemas.microsoft.com/office/drawing/2014/main" id="{A658A7E4-5F05-175E-CB7B-2A7A3C0244D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5634345" y="5198913"/>
              <a:ext cx="507085" cy="507085"/>
            </a:xfrm>
            <a:prstGeom prst="rect">
              <a:avLst/>
            </a:prstGeom>
          </p:spPr>
        </p:pic>
      </p:grpSp>
      <p:sp>
        <p:nvSpPr>
          <p:cNvPr id="51" name="Content Placeholder 2">
            <a:extLst>
              <a:ext uri="{FF2B5EF4-FFF2-40B4-BE49-F238E27FC236}">
                <a16:creationId xmlns:a16="http://schemas.microsoft.com/office/drawing/2014/main" id="{5A1C17CD-09DA-D3AD-2670-9280EA3D9B4A}"/>
              </a:ext>
            </a:extLst>
          </p:cNvPr>
          <p:cNvSpPr txBox="1">
            <a:spLocks/>
          </p:cNvSpPr>
          <p:nvPr/>
        </p:nvSpPr>
        <p:spPr>
          <a:xfrm>
            <a:off x="7472063" y="5163836"/>
            <a:ext cx="4006871" cy="8819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004B87"/>
              </a:buClr>
              <a:defRPr/>
            </a:pPr>
            <a:r>
              <a:rPr lang="en-US" sz="1400" dirty="0">
                <a:latin typeface="Arial" panose="020B0604020202020204" pitchFamily="34" charset="0"/>
                <a:cs typeface="Arial" panose="020B0604020202020204" pitchFamily="34" charset="0"/>
              </a:rPr>
              <a:t>173 (36%) prothrombotic (incl. 71 MPN)  </a:t>
            </a:r>
          </a:p>
          <a:p>
            <a:pPr>
              <a:spcBef>
                <a:spcPts val="0"/>
              </a:spcBef>
              <a:buClr>
                <a:srgbClr val="004B87"/>
              </a:buClr>
              <a:defRPr/>
            </a:pPr>
            <a:r>
              <a:rPr lang="en-US" sz="1400" dirty="0">
                <a:latin typeface="Arial" panose="020B0604020202020204" pitchFamily="34" charset="0"/>
                <a:cs typeface="Arial" panose="020B0604020202020204" pitchFamily="34" charset="0"/>
              </a:rPr>
              <a:t>158 (32%) local factors  </a:t>
            </a:r>
          </a:p>
          <a:p>
            <a:pPr>
              <a:spcBef>
                <a:spcPts val="0"/>
              </a:spcBef>
              <a:buClr>
                <a:srgbClr val="004B87"/>
              </a:buClr>
              <a:defRPr/>
            </a:pPr>
            <a:r>
              <a:rPr lang="en-US" sz="1400" dirty="0">
                <a:latin typeface="Arial" panose="020B0604020202020204" pitchFamily="34" charset="0"/>
                <a:cs typeface="Arial" panose="020B0604020202020204" pitchFamily="34" charset="0"/>
              </a:rPr>
              <a:t>153 (32)% idiopathic</a:t>
            </a:r>
          </a:p>
        </p:txBody>
      </p:sp>
    </p:spTree>
    <p:extLst>
      <p:ext uri="{BB962C8B-B14F-4D97-AF65-F5344CB8AC3E}">
        <p14:creationId xmlns:p14="http://schemas.microsoft.com/office/powerpoint/2010/main" val="3676311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3C036-8170-3F3E-C627-DA9D5E233968}"/>
            </a:ext>
          </a:extLst>
        </p:cNvPr>
        <p:cNvGrpSpPr/>
        <p:nvPr/>
      </p:nvGrpSpPr>
      <p:grpSpPr>
        <a:xfrm>
          <a:off x="0" y="0"/>
          <a:ext cx="0" cy="0"/>
          <a:chOff x="0" y="0"/>
          <a:chExt cx="0" cy="0"/>
        </a:xfrm>
      </p:grpSpPr>
      <p:sp>
        <p:nvSpPr>
          <p:cNvPr id="41" name="Rectangle: Rounded Corners 40">
            <a:extLst>
              <a:ext uri="{FF2B5EF4-FFF2-40B4-BE49-F238E27FC236}">
                <a16:creationId xmlns:a16="http://schemas.microsoft.com/office/drawing/2014/main" id="{C87291C5-80F3-2CE3-FBB7-AA21E7B63600}"/>
              </a:ext>
            </a:extLst>
          </p:cNvPr>
          <p:cNvSpPr/>
          <p:nvPr/>
        </p:nvSpPr>
        <p:spPr>
          <a:xfrm>
            <a:off x="4291528" y="1887588"/>
            <a:ext cx="4700762" cy="987279"/>
          </a:xfrm>
          <a:prstGeom prst="roundRect">
            <a:avLst>
              <a:gd name="adj" fmla="val 5079"/>
            </a:avLst>
          </a:prstGeom>
          <a:solidFill>
            <a:srgbClr val="FDDDCE">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dirty="0">
              <a:solidFill>
                <a:srgbClr val="826B6A"/>
              </a:solidFill>
              <a:effectLst/>
            </a:endParaRPr>
          </a:p>
        </p:txBody>
      </p:sp>
      <p:sp>
        <p:nvSpPr>
          <p:cNvPr id="6" name="Rectangle: Rounded Corners 5">
            <a:extLst>
              <a:ext uri="{FF2B5EF4-FFF2-40B4-BE49-F238E27FC236}">
                <a16:creationId xmlns:a16="http://schemas.microsoft.com/office/drawing/2014/main" id="{67B09E51-1640-CBF7-4D7A-A23D7DB453E6}"/>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Results</a:t>
            </a:r>
            <a:endParaRPr lang="en-US" b="1" i="0" dirty="0">
              <a:solidFill>
                <a:schemeClr val="bg1"/>
              </a:solidFill>
              <a:effectLst/>
            </a:endParaRPr>
          </a:p>
        </p:txBody>
      </p:sp>
      <p:sp>
        <p:nvSpPr>
          <p:cNvPr id="12" name="Rectangle: Rounded Corners 11">
            <a:extLst>
              <a:ext uri="{FF2B5EF4-FFF2-40B4-BE49-F238E27FC236}">
                <a16:creationId xmlns:a16="http://schemas.microsoft.com/office/drawing/2014/main" id="{0003C6F7-9E15-7991-8119-AA36589940C1}"/>
              </a:ext>
            </a:extLst>
          </p:cNvPr>
          <p:cNvSpPr/>
          <p:nvPr/>
        </p:nvSpPr>
        <p:spPr>
          <a:xfrm>
            <a:off x="331470" y="846656"/>
            <a:ext cx="8755382" cy="5477943"/>
          </a:xfrm>
          <a:prstGeom prst="roundRect">
            <a:avLst>
              <a:gd name="adj" fmla="val 2008"/>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pic>
        <p:nvPicPr>
          <p:cNvPr id="13" name="Graphic 12" descr="Home with solid fill">
            <a:extLst>
              <a:ext uri="{FF2B5EF4-FFF2-40B4-BE49-F238E27FC236}">
                <a16:creationId xmlns:a16="http://schemas.microsoft.com/office/drawing/2014/main" id="{31DEE8CF-AFE9-7315-DC63-E61D4F188B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65129" y="87085"/>
            <a:ext cx="374469" cy="374469"/>
          </a:xfrm>
          <a:prstGeom prst="rect">
            <a:avLst/>
          </a:prstGeom>
        </p:spPr>
      </p:pic>
      <p:sp>
        <p:nvSpPr>
          <p:cNvPr id="7" name="Title 1">
            <a:extLst>
              <a:ext uri="{FF2B5EF4-FFF2-40B4-BE49-F238E27FC236}">
                <a16:creationId xmlns:a16="http://schemas.microsoft.com/office/drawing/2014/main" id="{BD31C791-D2F2-F0E8-1D66-3DED1051596B}"/>
              </a:ext>
            </a:extLst>
          </p:cNvPr>
          <p:cNvSpPr>
            <a:spLocks noGrp="1"/>
          </p:cNvSpPr>
          <p:nvPr>
            <p:ph type="title"/>
          </p:nvPr>
        </p:nvSpPr>
        <p:spPr>
          <a:xfrm>
            <a:off x="838200" y="-89087"/>
            <a:ext cx="10515600" cy="838947"/>
          </a:xfrm>
        </p:spPr>
        <p:txBody>
          <a:bodyPr>
            <a:normAutofit/>
          </a:bodyPr>
          <a:lstStyle/>
          <a:p>
            <a:r>
              <a:rPr lang="en-US" sz="1800" b="1" kern="0" dirty="0">
                <a:latin typeface="Arial" panose="020B0604020202020204" pitchFamily="34" charset="0"/>
                <a:ea typeface="Times New Roman" panose="02020603050405020304" pitchFamily="18" charset="0"/>
              </a:rPr>
              <a:t>G</a:t>
            </a:r>
            <a:r>
              <a:rPr lang="en-US" sz="1800" b="1" kern="0" dirty="0">
                <a:effectLst/>
                <a:latin typeface="Arial" panose="020B0604020202020204" pitchFamily="34" charset="0"/>
                <a:ea typeface="Times New Roman" panose="02020603050405020304" pitchFamily="18" charset="0"/>
              </a:rPr>
              <a:t>S-0</a:t>
            </a:r>
            <a:r>
              <a:rPr lang="en-US" sz="1800" b="1" kern="0" dirty="0">
                <a:latin typeface="Arial" panose="020B0604020202020204" pitchFamily="34" charset="0"/>
                <a:ea typeface="Times New Roman" panose="02020603050405020304" pitchFamily="18" charset="0"/>
              </a:rPr>
              <a:t>04</a:t>
            </a:r>
            <a:r>
              <a:rPr lang="en-US" sz="1800" b="1" kern="0"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Development of portal hypertension after non-cirrhotic non-tumoral recent portal vein thrombosis (RPVT). A long-term follow-up study</a:t>
            </a:r>
            <a:endParaRPr lang="en-US" dirty="0"/>
          </a:p>
        </p:txBody>
      </p:sp>
      <p:grpSp>
        <p:nvGrpSpPr>
          <p:cNvPr id="16" name="Group 15">
            <a:extLst>
              <a:ext uri="{FF2B5EF4-FFF2-40B4-BE49-F238E27FC236}">
                <a16:creationId xmlns:a16="http://schemas.microsoft.com/office/drawing/2014/main" id="{FD37814A-2F8B-ADC7-4379-D0FF5F0F6A77}"/>
              </a:ext>
            </a:extLst>
          </p:cNvPr>
          <p:cNvGrpSpPr/>
          <p:nvPr/>
        </p:nvGrpSpPr>
        <p:grpSpPr>
          <a:xfrm>
            <a:off x="524498" y="2967481"/>
            <a:ext cx="3715282" cy="2559607"/>
            <a:chOff x="532373" y="3451737"/>
            <a:chExt cx="3715282" cy="2559607"/>
          </a:xfrm>
        </p:grpSpPr>
        <p:sp>
          <p:nvSpPr>
            <p:cNvPr id="2" name="Rectangle: Rounded Corners 1">
              <a:extLst>
                <a:ext uri="{FF2B5EF4-FFF2-40B4-BE49-F238E27FC236}">
                  <a16:creationId xmlns:a16="http://schemas.microsoft.com/office/drawing/2014/main" id="{D1FDEC82-FA35-5397-657A-D114384408B4}"/>
                </a:ext>
              </a:extLst>
            </p:cNvPr>
            <p:cNvSpPr/>
            <p:nvPr/>
          </p:nvSpPr>
          <p:spPr>
            <a:xfrm>
              <a:off x="543673" y="3676059"/>
              <a:ext cx="3703982" cy="2335285"/>
            </a:xfrm>
            <a:prstGeom prst="roundRect">
              <a:avLst>
                <a:gd name="adj" fmla="val 5079"/>
              </a:avLst>
            </a:prstGeom>
            <a:solidFill>
              <a:srgbClr val="FDDDCE">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dirty="0">
                <a:solidFill>
                  <a:srgbClr val="826B6A"/>
                </a:solidFill>
                <a:effectLst/>
              </a:endParaRPr>
            </a:p>
          </p:txBody>
        </p:sp>
        <p:sp>
          <p:nvSpPr>
            <p:cNvPr id="3" name="Rectangle: Rounded Corners 2">
              <a:extLst>
                <a:ext uri="{FF2B5EF4-FFF2-40B4-BE49-F238E27FC236}">
                  <a16:creationId xmlns:a16="http://schemas.microsoft.com/office/drawing/2014/main" id="{C6A4B0E4-5681-BF9D-9459-A7FCDBAD91D6}"/>
                </a:ext>
              </a:extLst>
            </p:cNvPr>
            <p:cNvSpPr/>
            <p:nvPr/>
          </p:nvSpPr>
          <p:spPr>
            <a:xfrm>
              <a:off x="532373" y="3451737"/>
              <a:ext cx="3452223" cy="310136"/>
            </a:xfrm>
            <a:prstGeom prst="roundRect">
              <a:avLst>
                <a:gd name="adj" fmla="val 6715"/>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dirty="0">
                <a:solidFill>
                  <a:srgbClr val="826B6A"/>
                </a:solidFill>
                <a:effectLst/>
              </a:endParaRPr>
            </a:p>
          </p:txBody>
        </p:sp>
        <p:sp>
          <p:nvSpPr>
            <p:cNvPr id="4" name="TextBox 3">
              <a:extLst>
                <a:ext uri="{FF2B5EF4-FFF2-40B4-BE49-F238E27FC236}">
                  <a16:creationId xmlns:a16="http://schemas.microsoft.com/office/drawing/2014/main" id="{35F0869C-5517-8ABE-5BC2-12266A0D2D2F}"/>
                </a:ext>
              </a:extLst>
            </p:cNvPr>
            <p:cNvSpPr txBox="1"/>
            <p:nvPr/>
          </p:nvSpPr>
          <p:spPr>
            <a:xfrm>
              <a:off x="539427" y="3474395"/>
              <a:ext cx="3521030" cy="261610"/>
            </a:xfrm>
            <a:prstGeom prst="rect">
              <a:avLst/>
            </a:prstGeom>
            <a:noFill/>
          </p:spPr>
          <p:txBody>
            <a:bodyPr wrap="square" anchor="ctr">
              <a:spAutoFit/>
            </a:bodyPr>
            <a:lstStyle/>
            <a:p>
              <a:r>
                <a:rPr lang="en-US" sz="1100" b="1" dirty="0">
                  <a:solidFill>
                    <a:srgbClr val="FF6720"/>
                  </a:solidFill>
                  <a:latin typeface="Arial" panose="020B0604020202020204" pitchFamily="34" charset="0"/>
                  <a:cs typeface="Arial" panose="020B0604020202020204" pitchFamily="34" charset="0"/>
                </a:rPr>
                <a:t>Cumulative incidence of complete </a:t>
              </a:r>
              <a:r>
                <a:rPr lang="en-US" sz="1100" b="1" dirty="0" err="1">
                  <a:solidFill>
                    <a:srgbClr val="FF6720"/>
                  </a:solidFill>
                  <a:latin typeface="Arial" panose="020B0604020202020204" pitchFamily="34" charset="0"/>
                  <a:cs typeface="Arial" panose="020B0604020202020204" pitchFamily="34" charset="0"/>
                </a:rPr>
                <a:t>recanalisation</a:t>
              </a:r>
              <a:r>
                <a:rPr lang="en-US" sz="1100" b="1" dirty="0">
                  <a:solidFill>
                    <a:srgbClr val="FF6720"/>
                  </a:solidFill>
                  <a:latin typeface="Arial" panose="020B0604020202020204" pitchFamily="34" charset="0"/>
                  <a:cs typeface="Arial" panose="020B0604020202020204" pitchFamily="34" charset="0"/>
                </a:rPr>
                <a:t> </a:t>
              </a:r>
            </a:p>
          </p:txBody>
        </p:sp>
        <p:pic>
          <p:nvPicPr>
            <p:cNvPr id="26" name="Imagen 6" descr="Gráfico, Gráfico de líneas&#10;&#10;Descripción generada automáticamente">
              <a:extLst>
                <a:ext uri="{FF2B5EF4-FFF2-40B4-BE49-F238E27FC236}">
                  <a16:creationId xmlns:a16="http://schemas.microsoft.com/office/drawing/2014/main" id="{CB46D102-1832-B041-E78A-D781D86D8E89}"/>
                </a:ext>
              </a:extLst>
            </p:cNvPr>
            <p:cNvPicPr>
              <a:picLocks noChangeAspect="1"/>
            </p:cNvPicPr>
            <p:nvPr/>
          </p:nvPicPr>
          <p:blipFill>
            <a:blip r:embed="rId5" cstate="print">
              <a:extLst>
                <a:ext uri="{28A0092B-C50C-407E-A947-70E740481C1C}">
                  <a14:useLocalDpi xmlns:a14="http://schemas.microsoft.com/office/drawing/2010/main" val="0"/>
                </a:ext>
              </a:extLst>
            </a:blip>
            <a:srcRect t="3860"/>
            <a:stretch/>
          </p:blipFill>
          <p:spPr>
            <a:xfrm>
              <a:off x="694726" y="3846804"/>
              <a:ext cx="3289870" cy="2060174"/>
            </a:xfrm>
            <a:prstGeom prst="rect">
              <a:avLst/>
            </a:prstGeom>
          </p:spPr>
        </p:pic>
      </p:grpSp>
      <p:grpSp>
        <p:nvGrpSpPr>
          <p:cNvPr id="36" name="Group 35">
            <a:extLst>
              <a:ext uri="{FF2B5EF4-FFF2-40B4-BE49-F238E27FC236}">
                <a16:creationId xmlns:a16="http://schemas.microsoft.com/office/drawing/2014/main" id="{C0607D09-6A15-38D4-E4F9-D0655A1F264A}"/>
              </a:ext>
            </a:extLst>
          </p:cNvPr>
          <p:cNvGrpSpPr/>
          <p:nvPr/>
        </p:nvGrpSpPr>
        <p:grpSpPr>
          <a:xfrm>
            <a:off x="515507" y="1423739"/>
            <a:ext cx="3724273" cy="1481385"/>
            <a:chOff x="515507" y="1423739"/>
            <a:chExt cx="3724273" cy="1481385"/>
          </a:xfrm>
        </p:grpSpPr>
        <p:sp>
          <p:nvSpPr>
            <p:cNvPr id="5" name="Rectangle: Rounded Corners 4">
              <a:extLst>
                <a:ext uri="{FF2B5EF4-FFF2-40B4-BE49-F238E27FC236}">
                  <a16:creationId xmlns:a16="http://schemas.microsoft.com/office/drawing/2014/main" id="{09447F58-9D20-F440-21CD-33587325590F}"/>
                </a:ext>
              </a:extLst>
            </p:cNvPr>
            <p:cNvSpPr/>
            <p:nvPr/>
          </p:nvSpPr>
          <p:spPr>
            <a:xfrm>
              <a:off x="535798" y="1647059"/>
              <a:ext cx="3703982" cy="1258065"/>
            </a:xfrm>
            <a:prstGeom prst="roundRect">
              <a:avLst>
                <a:gd name="adj" fmla="val 5079"/>
              </a:avLst>
            </a:prstGeom>
            <a:solidFill>
              <a:srgbClr val="FDDDCE">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dirty="0">
                <a:solidFill>
                  <a:srgbClr val="826B6A"/>
                </a:solidFill>
                <a:effectLst/>
              </a:endParaRPr>
            </a:p>
          </p:txBody>
        </p:sp>
        <p:grpSp>
          <p:nvGrpSpPr>
            <p:cNvPr id="15" name="Group 14">
              <a:extLst>
                <a:ext uri="{FF2B5EF4-FFF2-40B4-BE49-F238E27FC236}">
                  <a16:creationId xmlns:a16="http://schemas.microsoft.com/office/drawing/2014/main" id="{0C1DE178-13A8-6BF9-4E92-08C12879B38D}"/>
                </a:ext>
              </a:extLst>
            </p:cNvPr>
            <p:cNvGrpSpPr/>
            <p:nvPr/>
          </p:nvGrpSpPr>
          <p:grpSpPr>
            <a:xfrm>
              <a:off x="515507" y="1423739"/>
              <a:ext cx="2684893" cy="310136"/>
              <a:chOff x="507632" y="1422737"/>
              <a:chExt cx="2684893" cy="310136"/>
            </a:xfrm>
          </p:grpSpPr>
          <p:sp>
            <p:nvSpPr>
              <p:cNvPr id="11" name="Rectangle: Rounded Corners 10">
                <a:extLst>
                  <a:ext uri="{FF2B5EF4-FFF2-40B4-BE49-F238E27FC236}">
                    <a16:creationId xmlns:a16="http://schemas.microsoft.com/office/drawing/2014/main" id="{AF7B2F43-1195-8628-6347-9DA9A32D7437}"/>
                  </a:ext>
                </a:extLst>
              </p:cNvPr>
              <p:cNvSpPr/>
              <p:nvPr/>
            </p:nvSpPr>
            <p:spPr>
              <a:xfrm>
                <a:off x="524498" y="1422737"/>
                <a:ext cx="2572777" cy="310136"/>
              </a:xfrm>
              <a:prstGeom prst="roundRect">
                <a:avLst>
                  <a:gd name="adj" fmla="val 6715"/>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dirty="0">
                  <a:solidFill>
                    <a:srgbClr val="826B6A"/>
                  </a:solidFill>
                  <a:effectLst/>
                </a:endParaRPr>
              </a:p>
            </p:txBody>
          </p:sp>
          <p:sp>
            <p:nvSpPr>
              <p:cNvPr id="14" name="TextBox 13">
                <a:extLst>
                  <a:ext uri="{FF2B5EF4-FFF2-40B4-BE49-F238E27FC236}">
                    <a16:creationId xmlns:a16="http://schemas.microsoft.com/office/drawing/2014/main" id="{3F5DA167-02AB-E5E5-FDF7-514D26D40B86}"/>
                  </a:ext>
                </a:extLst>
              </p:cNvPr>
              <p:cNvSpPr txBox="1"/>
              <p:nvPr/>
            </p:nvSpPr>
            <p:spPr>
              <a:xfrm>
                <a:off x="507632" y="1438513"/>
                <a:ext cx="2684893" cy="261610"/>
              </a:xfrm>
              <a:prstGeom prst="rect">
                <a:avLst/>
              </a:prstGeom>
              <a:noFill/>
            </p:spPr>
            <p:txBody>
              <a:bodyPr wrap="square" anchor="ctr">
                <a:spAutoFit/>
              </a:bodyPr>
              <a:lstStyle/>
              <a:p>
                <a:r>
                  <a:rPr lang="en-US" sz="1100" b="1" dirty="0">
                    <a:solidFill>
                      <a:srgbClr val="FF6720"/>
                    </a:solidFill>
                    <a:latin typeface="Arial" panose="020B0604020202020204" pitchFamily="34" charset="0"/>
                    <a:cs typeface="Arial" panose="020B0604020202020204" pitchFamily="34" charset="0"/>
                  </a:rPr>
                  <a:t>Classification thrombosis evolution</a:t>
                </a:r>
              </a:p>
            </p:txBody>
          </p:sp>
        </p:grpSp>
        <p:grpSp>
          <p:nvGrpSpPr>
            <p:cNvPr id="32" name="Group 31">
              <a:extLst>
                <a:ext uri="{FF2B5EF4-FFF2-40B4-BE49-F238E27FC236}">
                  <a16:creationId xmlns:a16="http://schemas.microsoft.com/office/drawing/2014/main" id="{0147EC30-4C68-30D4-E3C7-6AB1D9BC6557}"/>
                </a:ext>
              </a:extLst>
            </p:cNvPr>
            <p:cNvGrpSpPr/>
            <p:nvPr/>
          </p:nvGrpSpPr>
          <p:grpSpPr>
            <a:xfrm>
              <a:off x="683124" y="1826499"/>
              <a:ext cx="2839028" cy="897157"/>
              <a:chOff x="535798" y="1769306"/>
              <a:chExt cx="2870690" cy="897157"/>
            </a:xfrm>
          </p:grpSpPr>
          <p:sp>
            <p:nvSpPr>
              <p:cNvPr id="25" name="Rectangle: Rounded Corners 24">
                <a:extLst>
                  <a:ext uri="{FF2B5EF4-FFF2-40B4-BE49-F238E27FC236}">
                    <a16:creationId xmlns:a16="http://schemas.microsoft.com/office/drawing/2014/main" id="{FECC75B8-5181-6E19-9CAC-30DC04951574}"/>
                  </a:ext>
                </a:extLst>
              </p:cNvPr>
              <p:cNvSpPr/>
              <p:nvPr/>
            </p:nvSpPr>
            <p:spPr>
              <a:xfrm>
                <a:off x="535798" y="1769306"/>
                <a:ext cx="2848419" cy="897157"/>
              </a:xfrm>
              <a:prstGeom prst="roundRect">
                <a:avLst>
                  <a:gd name="adj" fmla="val 5079"/>
                </a:avLst>
              </a:prstGeom>
              <a:solidFill>
                <a:schemeClr val="bg1">
                  <a:alpha val="39000"/>
                </a:schemeClr>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dirty="0">
                  <a:solidFill>
                    <a:srgbClr val="826B6A"/>
                  </a:solidFill>
                  <a:effectLst/>
                </a:endParaRPr>
              </a:p>
            </p:txBody>
          </p:sp>
          <p:sp>
            <p:nvSpPr>
              <p:cNvPr id="24" name="TextBox 23">
                <a:extLst>
                  <a:ext uri="{FF2B5EF4-FFF2-40B4-BE49-F238E27FC236}">
                    <a16:creationId xmlns:a16="http://schemas.microsoft.com/office/drawing/2014/main" id="{96F3EAE4-4813-DBF3-1DF4-7523F3B66498}"/>
                  </a:ext>
                </a:extLst>
              </p:cNvPr>
              <p:cNvSpPr txBox="1"/>
              <p:nvPr/>
            </p:nvSpPr>
            <p:spPr>
              <a:xfrm>
                <a:off x="558068" y="1821293"/>
                <a:ext cx="2848420" cy="830997"/>
              </a:xfrm>
              <a:prstGeom prst="rect">
                <a:avLst/>
              </a:prstGeom>
              <a:noFill/>
            </p:spPr>
            <p:txBody>
              <a:bodyPr wrap="square">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Complete </a:t>
                </a:r>
                <a:r>
                  <a:rPr lang="en-US" sz="1200" dirty="0" err="1">
                    <a:latin typeface="Arial" panose="020B0604020202020204" pitchFamily="34" charset="0"/>
                    <a:cs typeface="Arial" panose="020B0604020202020204" pitchFamily="34" charset="0"/>
                  </a:rPr>
                  <a:t>recanalisation</a:t>
                </a:r>
                <a:r>
                  <a:rPr lang="en-US" sz="1200" dirty="0">
                    <a:latin typeface="Arial" panose="020B0604020202020204" pitchFamily="34" charset="0"/>
                    <a:cs typeface="Arial" panose="020B0604020202020204" pitchFamily="34" charset="0"/>
                  </a:rPr>
                  <a:t>: 140 (29%)</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Improvement: 145 (30%)</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Stability: 168 (35%)</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Progression: 31 (6%)</a:t>
                </a:r>
              </a:p>
            </p:txBody>
          </p:sp>
        </p:grpSp>
      </p:grpSp>
      <p:sp>
        <p:nvSpPr>
          <p:cNvPr id="21" name="Rectangle: Rounded Corners 20">
            <a:extLst>
              <a:ext uri="{FF2B5EF4-FFF2-40B4-BE49-F238E27FC236}">
                <a16:creationId xmlns:a16="http://schemas.microsoft.com/office/drawing/2014/main" id="{AD60B4A7-AD80-18F5-9A33-ABF406D70FD0}"/>
              </a:ext>
            </a:extLst>
          </p:cNvPr>
          <p:cNvSpPr/>
          <p:nvPr/>
        </p:nvSpPr>
        <p:spPr>
          <a:xfrm>
            <a:off x="4365751" y="3107357"/>
            <a:ext cx="4626539" cy="2419731"/>
          </a:xfrm>
          <a:prstGeom prst="roundRect">
            <a:avLst>
              <a:gd name="adj" fmla="val 5079"/>
            </a:avLst>
          </a:prstGeom>
          <a:solidFill>
            <a:srgbClr val="FDDDCE">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dirty="0">
              <a:solidFill>
                <a:srgbClr val="826B6A"/>
              </a:solidFill>
              <a:effectLst/>
            </a:endParaRPr>
          </a:p>
        </p:txBody>
      </p:sp>
      <p:grpSp>
        <p:nvGrpSpPr>
          <p:cNvPr id="22" name="Group 21">
            <a:extLst>
              <a:ext uri="{FF2B5EF4-FFF2-40B4-BE49-F238E27FC236}">
                <a16:creationId xmlns:a16="http://schemas.microsoft.com/office/drawing/2014/main" id="{E2D47B17-E201-B305-B321-BFB381CB0DDF}"/>
              </a:ext>
            </a:extLst>
          </p:cNvPr>
          <p:cNvGrpSpPr/>
          <p:nvPr/>
        </p:nvGrpSpPr>
        <p:grpSpPr>
          <a:xfrm>
            <a:off x="4356823" y="2990139"/>
            <a:ext cx="4006034" cy="415498"/>
            <a:chOff x="561754" y="4451169"/>
            <a:chExt cx="2314037" cy="403347"/>
          </a:xfrm>
        </p:grpSpPr>
        <p:sp>
          <p:nvSpPr>
            <p:cNvPr id="23" name="Rectangle: Rounded Corners 22">
              <a:extLst>
                <a:ext uri="{FF2B5EF4-FFF2-40B4-BE49-F238E27FC236}">
                  <a16:creationId xmlns:a16="http://schemas.microsoft.com/office/drawing/2014/main" id="{D13FC51B-B31D-F8B4-5001-B9D21CB9C9AD}"/>
                </a:ext>
              </a:extLst>
            </p:cNvPr>
            <p:cNvSpPr/>
            <p:nvPr/>
          </p:nvSpPr>
          <p:spPr>
            <a:xfrm>
              <a:off x="569614" y="4471862"/>
              <a:ext cx="2254885" cy="353076"/>
            </a:xfrm>
            <a:prstGeom prst="roundRect">
              <a:avLst>
                <a:gd name="adj" fmla="val 6715"/>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dirty="0">
                <a:solidFill>
                  <a:srgbClr val="826B6A"/>
                </a:solidFill>
                <a:effectLst/>
              </a:endParaRPr>
            </a:p>
          </p:txBody>
        </p:sp>
        <p:sp>
          <p:nvSpPr>
            <p:cNvPr id="29" name="TextBox 28">
              <a:extLst>
                <a:ext uri="{FF2B5EF4-FFF2-40B4-BE49-F238E27FC236}">
                  <a16:creationId xmlns:a16="http://schemas.microsoft.com/office/drawing/2014/main" id="{D1E7F6A3-C039-1ECF-CBCD-4AA2CADE4EBD}"/>
                </a:ext>
              </a:extLst>
            </p:cNvPr>
            <p:cNvSpPr txBox="1"/>
            <p:nvPr/>
          </p:nvSpPr>
          <p:spPr>
            <a:xfrm>
              <a:off x="561754" y="4451169"/>
              <a:ext cx="2314037" cy="403347"/>
            </a:xfrm>
            <a:prstGeom prst="rect">
              <a:avLst/>
            </a:prstGeom>
            <a:noFill/>
          </p:spPr>
          <p:txBody>
            <a:bodyPr wrap="square" anchor="ctr">
              <a:spAutoFit/>
            </a:bodyPr>
            <a:lstStyle/>
            <a:p>
              <a:r>
                <a:rPr lang="en-US" sz="1050" b="1" dirty="0">
                  <a:solidFill>
                    <a:srgbClr val="FF6720"/>
                  </a:solidFill>
                  <a:latin typeface="Arial" panose="020B0604020202020204" pitchFamily="34" charset="0"/>
                  <a:cs typeface="Arial" panose="020B0604020202020204" pitchFamily="34" charset="0"/>
                </a:rPr>
                <a:t>Cumulative survival free of first sign of PH in relation to thrombosis evolution</a:t>
              </a:r>
            </a:p>
          </p:txBody>
        </p:sp>
      </p:grpSp>
      <p:sp>
        <p:nvSpPr>
          <p:cNvPr id="35" name="TextBox 34">
            <a:extLst>
              <a:ext uri="{FF2B5EF4-FFF2-40B4-BE49-F238E27FC236}">
                <a16:creationId xmlns:a16="http://schemas.microsoft.com/office/drawing/2014/main" id="{CB90B858-C081-8610-C35A-EF838504B142}"/>
              </a:ext>
            </a:extLst>
          </p:cNvPr>
          <p:cNvSpPr txBox="1"/>
          <p:nvPr/>
        </p:nvSpPr>
        <p:spPr>
          <a:xfrm>
            <a:off x="4386089" y="2303680"/>
            <a:ext cx="4167361" cy="430887"/>
          </a:xfrm>
          <a:prstGeom prst="rect">
            <a:avLst/>
          </a:prstGeom>
          <a:noFill/>
        </p:spPr>
        <p:txBody>
          <a:bodyPr wrap="square">
            <a:spAutoFit/>
          </a:bodyPr>
          <a:lstStyle/>
          <a:p>
            <a:r>
              <a:rPr lang="en-US" sz="1100" dirty="0">
                <a:solidFill>
                  <a:srgbClr val="004B87"/>
                </a:solidFill>
                <a:latin typeface="Arial" panose="020B0604020202020204" pitchFamily="34" charset="0"/>
                <a:cs typeface="Arial" panose="020B0604020202020204" pitchFamily="34" charset="0"/>
              </a:rPr>
              <a:t>Cumulative survival free of first sign of PH at 6 months, 1, 3 and 5 years was 90%, 78%, 66% and 61%.</a:t>
            </a:r>
          </a:p>
        </p:txBody>
      </p:sp>
      <p:sp>
        <p:nvSpPr>
          <p:cNvPr id="39" name="Rectangle: Rounded Corners 38">
            <a:extLst>
              <a:ext uri="{FF2B5EF4-FFF2-40B4-BE49-F238E27FC236}">
                <a16:creationId xmlns:a16="http://schemas.microsoft.com/office/drawing/2014/main" id="{EC013ABA-3395-E247-13CD-2609A5CBD5F8}"/>
              </a:ext>
            </a:extLst>
          </p:cNvPr>
          <p:cNvSpPr/>
          <p:nvPr/>
        </p:nvSpPr>
        <p:spPr>
          <a:xfrm>
            <a:off x="4291528" y="1664268"/>
            <a:ext cx="4700762" cy="544788"/>
          </a:xfrm>
          <a:prstGeom prst="roundRect">
            <a:avLst>
              <a:gd name="adj" fmla="val 6715"/>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dirty="0">
              <a:solidFill>
                <a:srgbClr val="826B6A"/>
              </a:solidFill>
              <a:effectLst/>
            </a:endParaRPr>
          </a:p>
        </p:txBody>
      </p:sp>
      <p:sp>
        <p:nvSpPr>
          <p:cNvPr id="40" name="TextBox 39">
            <a:extLst>
              <a:ext uri="{FF2B5EF4-FFF2-40B4-BE49-F238E27FC236}">
                <a16:creationId xmlns:a16="http://schemas.microsoft.com/office/drawing/2014/main" id="{9DBC47F0-6759-E3F7-183E-D3783D98E698}"/>
              </a:ext>
            </a:extLst>
          </p:cNvPr>
          <p:cNvSpPr txBox="1"/>
          <p:nvPr/>
        </p:nvSpPr>
        <p:spPr>
          <a:xfrm>
            <a:off x="4386090" y="1716980"/>
            <a:ext cx="4700762" cy="430887"/>
          </a:xfrm>
          <a:prstGeom prst="rect">
            <a:avLst/>
          </a:prstGeom>
          <a:noFill/>
        </p:spPr>
        <p:txBody>
          <a:bodyPr wrap="square" anchor="ctr">
            <a:spAutoFit/>
          </a:bodyPr>
          <a:lstStyle/>
          <a:p>
            <a:pPr marR="114440" algn="l"/>
            <a:r>
              <a:rPr lang="en-US" sz="1100" b="1" i="0" u="none" strike="noStrike" baseline="0" dirty="0">
                <a:solidFill>
                  <a:schemeClr val="accent2"/>
                </a:solidFill>
                <a:latin typeface="Arial" panose="020B0604020202020204" pitchFamily="34" charset="0"/>
              </a:rPr>
              <a:t>189 (39%) patients developed signs of PH (≥2 in 54%)</a:t>
            </a:r>
          </a:p>
          <a:p>
            <a:pPr marR="114440"/>
            <a:r>
              <a:rPr lang="en-US" sz="1100" i="0" u="none" strike="noStrike" baseline="0" dirty="0">
                <a:solidFill>
                  <a:schemeClr val="accent2"/>
                </a:solidFill>
                <a:latin typeface="Arial" panose="020B0604020202020204" pitchFamily="34" charset="0"/>
              </a:rPr>
              <a:t>142 PSCS, 118 GEV, 22 PH-related bleeding, 31 ascites, 4 HE, 1 SBP</a:t>
            </a:r>
            <a:endParaRPr lang="en-US" sz="1100" b="1" i="0" u="none" strike="noStrike" baseline="0" dirty="0">
              <a:solidFill>
                <a:schemeClr val="accent2"/>
              </a:solidFill>
              <a:latin typeface="Arial" panose="020B0604020202020204" pitchFamily="34" charset="0"/>
            </a:endParaRPr>
          </a:p>
        </p:txBody>
      </p:sp>
      <p:pic>
        <p:nvPicPr>
          <p:cNvPr id="42" name="Imagen 2" descr="Interfaz de usuario gráfica, Gráfico&#10;&#10;Descripción generada automáticamente">
            <a:extLst>
              <a:ext uri="{FF2B5EF4-FFF2-40B4-BE49-F238E27FC236}">
                <a16:creationId xmlns:a16="http://schemas.microsoft.com/office/drawing/2014/main" id="{F5F0B776-3AA1-2BC8-B62C-B5A0124AE9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8703" y="3497573"/>
            <a:ext cx="3923442" cy="1925149"/>
          </a:xfrm>
          <a:prstGeom prst="rect">
            <a:avLst/>
          </a:prstGeom>
        </p:spPr>
      </p:pic>
      <p:sp>
        <p:nvSpPr>
          <p:cNvPr id="43" name="Rectangle: Rounded Corners 42">
            <a:extLst>
              <a:ext uri="{FF2B5EF4-FFF2-40B4-BE49-F238E27FC236}">
                <a16:creationId xmlns:a16="http://schemas.microsoft.com/office/drawing/2014/main" id="{7903802C-4481-F4F0-68ED-FFAFA3DE2136}"/>
              </a:ext>
            </a:extLst>
          </p:cNvPr>
          <p:cNvSpPr/>
          <p:nvPr/>
        </p:nvSpPr>
        <p:spPr>
          <a:xfrm>
            <a:off x="9130700" y="846655"/>
            <a:ext cx="2609858" cy="5501523"/>
          </a:xfrm>
          <a:prstGeom prst="roundRect">
            <a:avLst>
              <a:gd name="adj" fmla="val 3978"/>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44" name="Rectangle: Rounded Corners 43">
            <a:extLst>
              <a:ext uri="{FF2B5EF4-FFF2-40B4-BE49-F238E27FC236}">
                <a16:creationId xmlns:a16="http://schemas.microsoft.com/office/drawing/2014/main" id="{82B0C419-85FA-CEDD-3383-D747864CC85C}"/>
              </a:ext>
            </a:extLst>
          </p:cNvPr>
          <p:cNvSpPr/>
          <p:nvPr/>
        </p:nvSpPr>
        <p:spPr>
          <a:xfrm>
            <a:off x="9346547" y="962946"/>
            <a:ext cx="217816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Conclusion</a:t>
            </a:r>
            <a:endParaRPr lang="en-US" b="1" i="0" dirty="0">
              <a:solidFill>
                <a:schemeClr val="bg1"/>
              </a:solidFill>
              <a:effectLst/>
            </a:endParaRPr>
          </a:p>
        </p:txBody>
      </p:sp>
      <p:sp>
        <p:nvSpPr>
          <p:cNvPr id="45" name="TextBox 44">
            <a:extLst>
              <a:ext uri="{FF2B5EF4-FFF2-40B4-BE49-F238E27FC236}">
                <a16:creationId xmlns:a16="http://schemas.microsoft.com/office/drawing/2014/main" id="{7B618CAD-FB49-05B8-941F-D1BDE20B6A00}"/>
              </a:ext>
            </a:extLst>
          </p:cNvPr>
          <p:cNvSpPr txBox="1"/>
          <p:nvPr/>
        </p:nvSpPr>
        <p:spPr>
          <a:xfrm>
            <a:off x="9346547" y="1520129"/>
            <a:ext cx="2309655" cy="1384995"/>
          </a:xfrm>
          <a:prstGeom prst="rect">
            <a:avLst/>
          </a:prstGeom>
          <a:noFill/>
        </p:spPr>
        <p:txBody>
          <a:bodyPr wrap="square">
            <a:spAutoFit/>
          </a:bodyPr>
          <a:lstStyle/>
          <a:p>
            <a:pPr marR="16340" algn="l"/>
            <a:r>
              <a:rPr lang="en-US" sz="1200" b="1" i="0" u="none" strike="noStrike" baseline="0" dirty="0">
                <a:solidFill>
                  <a:srgbClr val="004A86"/>
                </a:solidFill>
                <a:latin typeface="Arial" panose="020B0604020202020204" pitchFamily="34" charset="0"/>
              </a:rPr>
              <a:t>CI of PH after RPVT was </a:t>
            </a:r>
            <a:r>
              <a:rPr lang="en-US" sz="1200" b="1" dirty="0">
                <a:solidFill>
                  <a:srgbClr val="004A86"/>
                </a:solidFill>
                <a:latin typeface="Arial" panose="020B0604020202020204" pitchFamily="34" charset="0"/>
              </a:rPr>
              <a:t>39</a:t>
            </a:r>
            <a:r>
              <a:rPr lang="en-US" sz="1200" b="1" i="0" u="none" strike="noStrike" baseline="0" dirty="0">
                <a:solidFill>
                  <a:srgbClr val="004A86"/>
                </a:solidFill>
                <a:latin typeface="Arial" panose="020B0604020202020204" pitchFamily="34" charset="0"/>
              </a:rPr>
              <a:t>% at 5 years</a:t>
            </a:r>
            <a:r>
              <a:rPr lang="en-US" sz="1200" b="0" i="0" u="none" strike="noStrike" baseline="0" dirty="0">
                <a:solidFill>
                  <a:srgbClr val="004A86"/>
                </a:solidFill>
                <a:latin typeface="Arial" panose="020B0604020202020204" pitchFamily="34" charset="0"/>
              </a:rPr>
              <a:t>. Ascites at diagnosis, MPN </a:t>
            </a:r>
            <a:r>
              <a:rPr lang="en-US" sz="1200" b="0" i="0" u="none" strike="noStrike" baseline="0" dirty="0" err="1">
                <a:solidFill>
                  <a:srgbClr val="004A86"/>
                </a:solidFill>
                <a:latin typeface="Arial" panose="020B0604020202020204" pitchFamily="34" charset="0"/>
              </a:rPr>
              <a:t>aetiology</a:t>
            </a:r>
            <a:r>
              <a:rPr lang="en-US" sz="1200" b="0" i="0" u="none" strike="noStrike" baseline="0" dirty="0">
                <a:solidFill>
                  <a:srgbClr val="004A86"/>
                </a:solidFill>
                <a:latin typeface="Arial" panose="020B0604020202020204" pitchFamily="34" charset="0"/>
              </a:rPr>
              <a:t>, a high number of affected veins, and degree of </a:t>
            </a:r>
            <a:r>
              <a:rPr lang="en-US" sz="1200" b="0" i="0" u="none" strike="noStrike" baseline="0" dirty="0" err="1">
                <a:solidFill>
                  <a:srgbClr val="004A86"/>
                </a:solidFill>
                <a:latin typeface="Arial" panose="020B0604020202020204" pitchFamily="34" charset="0"/>
              </a:rPr>
              <a:t>recanalisation</a:t>
            </a:r>
            <a:r>
              <a:rPr lang="en-US" sz="1200" b="0" i="0" u="none" strike="noStrike" baseline="0" dirty="0">
                <a:solidFill>
                  <a:srgbClr val="004A86"/>
                </a:solidFill>
                <a:latin typeface="Arial" panose="020B0604020202020204" pitchFamily="34" charset="0"/>
              </a:rPr>
              <a:t> were independent risk factors for PH development</a:t>
            </a:r>
            <a:r>
              <a:rPr lang="en-US" sz="1100" b="0" i="0" u="none" strike="noStrike" baseline="0" dirty="0">
                <a:solidFill>
                  <a:srgbClr val="004A86"/>
                </a:solidFill>
                <a:latin typeface="Arial" panose="020B0604020202020204" pitchFamily="34" charset="0"/>
              </a:rPr>
              <a:t>.</a:t>
            </a:r>
            <a:endParaRPr lang="en-US" sz="1200" dirty="0"/>
          </a:p>
        </p:txBody>
      </p:sp>
    </p:spTree>
    <p:extLst>
      <p:ext uri="{BB962C8B-B14F-4D97-AF65-F5344CB8AC3E}">
        <p14:creationId xmlns:p14="http://schemas.microsoft.com/office/powerpoint/2010/main" val="630379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73007-0113-3700-B951-ADEB5B341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AA37BB-ABA9-3A7B-4AAB-38D26549605C}"/>
              </a:ext>
            </a:extLst>
          </p:cNvPr>
          <p:cNvSpPr>
            <a:spLocks noGrp="1"/>
          </p:cNvSpPr>
          <p:nvPr>
            <p:ph type="title"/>
          </p:nvPr>
        </p:nvSpPr>
        <p:spPr/>
        <p:txBody>
          <a:bodyPr>
            <a:normAutofit/>
          </a:bodyPr>
          <a:lstStyle/>
          <a:p>
            <a:r>
              <a:rPr lang="en-US" b="1" dirty="0">
                <a:effectLst/>
                <a:latin typeface="Arial" panose="020B0604020202020204" pitchFamily="34" charset="0"/>
                <a:ea typeface="Times New Roman" panose="02020603050405020304" pitchFamily="18" charset="0"/>
              </a:rPr>
              <a:t>About these Slides</a:t>
            </a:r>
            <a:endParaRPr lang="en-US" sz="4800" dirty="0"/>
          </a:p>
        </p:txBody>
      </p:sp>
      <p:pic>
        <p:nvPicPr>
          <p:cNvPr id="13" name="Graphic 12" descr="Home with solid fill">
            <a:extLst>
              <a:ext uri="{FF2B5EF4-FFF2-40B4-BE49-F238E27FC236}">
                <a16:creationId xmlns:a16="http://schemas.microsoft.com/office/drawing/2014/main" id="{E7BE0B58-ECB6-63AC-30FE-0D3CD06735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65129" y="87085"/>
            <a:ext cx="374469" cy="374469"/>
          </a:xfrm>
          <a:prstGeom prst="rect">
            <a:avLst/>
          </a:prstGeom>
        </p:spPr>
      </p:pic>
      <p:sp>
        <p:nvSpPr>
          <p:cNvPr id="3" name="Content Placeholder 2">
            <a:extLst>
              <a:ext uri="{FF2B5EF4-FFF2-40B4-BE49-F238E27FC236}">
                <a16:creationId xmlns:a16="http://schemas.microsoft.com/office/drawing/2014/main" id="{9C2E28C7-F3F8-1A1C-090F-A716C8DDE90E}"/>
              </a:ext>
            </a:extLst>
          </p:cNvPr>
          <p:cNvSpPr>
            <a:spLocks noGrp="1"/>
          </p:cNvSpPr>
          <p:nvPr>
            <p:ph idx="1"/>
          </p:nvPr>
        </p:nvSpPr>
        <p:spPr>
          <a:xfrm>
            <a:off x="877956" y="950260"/>
            <a:ext cx="10515600" cy="3749274"/>
          </a:xfrm>
        </p:spPr>
        <p:txBody>
          <a:bodyPr/>
          <a:lstStyle/>
          <a:p>
            <a:pPr fontAlgn="base">
              <a:lnSpc>
                <a:spcPct val="100000"/>
              </a:lnSpc>
              <a:spcBef>
                <a:spcPts val="1200"/>
              </a:spcBef>
              <a:buClr>
                <a:srgbClr val="004B87"/>
              </a:buClr>
              <a:defRPr/>
            </a:pPr>
            <a:r>
              <a:rPr kumimoji="0" lang="it-IT" sz="2000" b="0" i="0" u="none" strike="noStrike" kern="1200" cap="none" spc="0" normalizeH="0" baseline="0" noProof="0" dirty="0" err="1">
                <a:ln>
                  <a:noFill/>
                </a:ln>
                <a:effectLst/>
                <a:uLnTx/>
                <a:uFillTx/>
                <a:latin typeface="Arial" panose="020B0604020202020204" pitchFamily="34" charset="0"/>
                <a:ea typeface="+mn-ea"/>
                <a:cs typeface="+mn-cs"/>
              </a:rPr>
              <a:t>These</a:t>
            </a:r>
            <a:r>
              <a:rPr kumimoji="0" lang="it-IT" sz="2000" b="0" i="0" u="none" strike="noStrike" kern="1200" cap="none" spc="0" normalizeH="0" baseline="0" noProof="0" dirty="0">
                <a:ln>
                  <a:noFill/>
                </a:ln>
                <a:effectLst/>
                <a:uLnTx/>
                <a:uFillTx/>
                <a:latin typeface="Arial" panose="020B0604020202020204" pitchFamily="34" charset="0"/>
                <a:ea typeface="+mn-ea"/>
                <a:cs typeface="+mn-cs"/>
              </a:rPr>
              <a:t> slides highlight new data </a:t>
            </a:r>
            <a:r>
              <a:rPr kumimoji="0" lang="it-IT" sz="2000" b="0" i="0" u="none" strike="noStrike" kern="1200" cap="none" spc="0" normalizeH="0" baseline="0" noProof="0" dirty="0" err="1">
                <a:ln>
                  <a:noFill/>
                </a:ln>
                <a:effectLst/>
                <a:uLnTx/>
                <a:uFillTx/>
                <a:latin typeface="Arial" panose="020B0604020202020204" pitchFamily="34" charset="0"/>
                <a:ea typeface="+mn-ea"/>
                <a:cs typeface="+mn-cs"/>
              </a:rPr>
              <a:t>presented</a:t>
            </a:r>
            <a:r>
              <a:rPr kumimoji="0" lang="it-IT" sz="2000" b="0" i="0" u="none" strike="noStrike" kern="1200" cap="none" spc="0" normalizeH="0" baseline="0" noProof="0" dirty="0">
                <a:ln>
                  <a:noFill/>
                </a:ln>
                <a:effectLst/>
                <a:uLnTx/>
                <a:uFillTx/>
                <a:latin typeface="Arial" panose="020B0604020202020204" pitchFamily="34" charset="0"/>
                <a:ea typeface="+mn-ea"/>
                <a:cs typeface="+mn-cs"/>
              </a:rPr>
              <a:t> </a:t>
            </a:r>
            <a:r>
              <a:rPr kumimoji="0" lang="it-IT" sz="2000" b="0" i="0" u="none" strike="noStrike" kern="1200" cap="none" spc="0" normalizeH="0" baseline="0" noProof="0" dirty="0" err="1">
                <a:ln>
                  <a:noFill/>
                </a:ln>
                <a:effectLst/>
                <a:uLnTx/>
                <a:uFillTx/>
                <a:latin typeface="Arial" panose="020B0604020202020204" pitchFamily="34" charset="0"/>
                <a:ea typeface="+mn-ea"/>
                <a:cs typeface="+mn-cs"/>
              </a:rPr>
              <a:t>at</a:t>
            </a:r>
            <a:r>
              <a:rPr kumimoji="0" lang="it-IT" sz="2000" b="0" i="0" u="none" strike="noStrike" kern="1200" cap="none" spc="0" normalizeH="0" baseline="0" noProof="0" dirty="0">
                <a:ln>
                  <a:noFill/>
                </a:ln>
                <a:effectLst/>
                <a:uLnTx/>
                <a:uFillTx/>
                <a:latin typeface="Arial" panose="020B0604020202020204" pitchFamily="34" charset="0"/>
                <a:ea typeface="+mn-ea"/>
                <a:cs typeface="+mn-cs"/>
              </a:rPr>
              <a:t> </a:t>
            </a:r>
            <a:r>
              <a:rPr kumimoji="0" lang="fr-CH" sz="2000" b="1" i="0" u="none" strike="noStrike" kern="1200" cap="none" spc="0" normalizeH="0" baseline="0" noProof="0" dirty="0">
                <a:ln>
                  <a:noFill/>
                </a:ln>
                <a:effectLst/>
                <a:uLnTx/>
                <a:uFillTx/>
                <a:latin typeface="Arial" panose="020B0604020202020204" pitchFamily="34" charset="0"/>
                <a:ea typeface="+mn-ea"/>
                <a:cs typeface="+mn-cs"/>
              </a:rPr>
              <a:t>EASL </a:t>
            </a:r>
            <a:r>
              <a:rPr kumimoji="0" lang="fr-CH" sz="2000" b="1" i="0" u="none" strike="noStrike" kern="1200" cap="none" spc="0" normalizeH="0" baseline="0" noProof="0" dirty="0" err="1">
                <a:ln>
                  <a:noFill/>
                </a:ln>
                <a:effectLst/>
                <a:uLnTx/>
                <a:uFillTx/>
                <a:latin typeface="Arial" panose="020B0604020202020204" pitchFamily="34" charset="0"/>
                <a:ea typeface="+mn-ea"/>
                <a:cs typeface="+mn-cs"/>
              </a:rPr>
              <a:t>Congress</a:t>
            </a:r>
            <a:r>
              <a:rPr kumimoji="0" lang="fr-CH" sz="2000" b="1" i="0" u="none" strike="noStrike" kern="1200" cap="none" spc="0" normalizeH="0" baseline="0" noProof="0" dirty="0">
                <a:ln>
                  <a:noFill/>
                </a:ln>
                <a:effectLst/>
                <a:uLnTx/>
                <a:uFillTx/>
                <a:latin typeface="Arial" panose="020B0604020202020204" pitchFamily="34" charset="0"/>
                <a:ea typeface="+mn-ea"/>
                <a:cs typeface="+mn-cs"/>
              </a:rPr>
              <a:t> 2025</a:t>
            </a:r>
            <a:r>
              <a:rPr kumimoji="0" lang="fr-CH" sz="2000" b="0" i="0" u="none" strike="noStrike" kern="1200" cap="none" spc="0" normalizeH="0" baseline="0" noProof="0" dirty="0">
                <a:ln>
                  <a:noFill/>
                </a:ln>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effectLst/>
              <a:uLnTx/>
              <a:uFillTx/>
              <a:latin typeface="Arial" panose="020B0604020202020204" pitchFamily="34" charset="0"/>
              <a:ea typeface="+mn-ea"/>
              <a:cs typeface="+mn-cs"/>
            </a:endParaRPr>
          </a:p>
          <a:p>
            <a:pPr fontAlgn="base">
              <a:lnSpc>
                <a:spcPct val="100000"/>
              </a:lnSpc>
              <a:spcBef>
                <a:spcPts val="1200"/>
              </a:spcBef>
              <a:buClr>
                <a:srgbClr val="004B87"/>
              </a:buClr>
              <a:defRPr/>
            </a:pPr>
            <a:r>
              <a:rPr kumimoji="0" lang="en-US" sz="2000" b="0" i="0" u="none" strike="noStrike" kern="1200" cap="none" spc="0" normalizeH="0" baseline="0" noProof="0" dirty="0">
                <a:ln>
                  <a:noFill/>
                </a:ln>
                <a:effectLst/>
                <a:uLnTx/>
                <a:uFillTx/>
                <a:latin typeface="Arial" panose="020B0604020202020204" pitchFamily="34" charset="0"/>
                <a:ea typeface="+mn-ea"/>
                <a:cs typeface="+mn-cs"/>
              </a:rPr>
              <a:t>Feel free to use, adapt, and share these slides for your own personal use – please acknowledge EASL as the source​.</a:t>
            </a:r>
          </a:p>
          <a:p>
            <a:pPr fontAlgn="base">
              <a:lnSpc>
                <a:spcPct val="100000"/>
              </a:lnSpc>
              <a:spcBef>
                <a:spcPts val="1200"/>
              </a:spcBef>
              <a:buClr>
                <a:srgbClr val="004B87"/>
              </a:buClr>
              <a:defRPr/>
            </a:pPr>
            <a:r>
              <a:rPr kumimoji="0" lang="en-GB" sz="2000" b="0" i="0" u="none" strike="noStrike" kern="1200" cap="none" spc="0" normalizeH="0" baseline="0" noProof="0" dirty="0">
                <a:ln>
                  <a:noFill/>
                </a:ln>
                <a:effectLst/>
                <a:uLnTx/>
                <a:uFillTx/>
                <a:latin typeface="Arial" panose="020B0604020202020204" pitchFamily="34" charset="0"/>
                <a:ea typeface="+mn-ea"/>
                <a:cs typeface="+mn-cs"/>
              </a:rPr>
              <a:t>Abbreviations and full abstract texts are provided within the slide notes</a:t>
            </a:r>
            <a:r>
              <a:rPr kumimoji="0" lang="en-US" sz="2000" b="0" i="0" u="none" strike="noStrike" kern="1200" cap="none" spc="0" normalizeH="0" baseline="0" noProof="0" dirty="0">
                <a:ln>
                  <a:noFill/>
                </a:ln>
                <a:effectLst/>
                <a:uLnTx/>
                <a:uFillTx/>
                <a:latin typeface="Arial" panose="020B0604020202020204" pitchFamily="34" charset="0"/>
                <a:ea typeface="+mn-ea"/>
                <a:cs typeface="+mn-cs"/>
              </a:rPr>
              <a:t>​.</a:t>
            </a:r>
          </a:p>
          <a:p>
            <a:pPr fontAlgn="base">
              <a:lnSpc>
                <a:spcPct val="100000"/>
              </a:lnSpc>
              <a:spcBef>
                <a:spcPts val="1200"/>
              </a:spcBef>
              <a:buClr>
                <a:srgbClr val="004B87"/>
              </a:buClr>
              <a:defRPr/>
            </a:pPr>
            <a:r>
              <a:rPr kumimoji="0" lang="en-US" sz="2000" b="0" i="0" u="none" strike="noStrike" kern="1200" cap="none" spc="0" normalizeH="0" baseline="0" noProof="0" dirty="0">
                <a:ln>
                  <a:noFill/>
                </a:ln>
                <a:effectLst/>
                <a:uLnTx/>
                <a:uFillTx/>
                <a:latin typeface="Arial" panose="020B0604020202020204" pitchFamily="34" charset="0"/>
                <a:ea typeface="+mn-ea"/>
                <a:cs typeface="+mn-cs"/>
              </a:rPr>
              <a:t>Submitted abstracts are included in the slide notes but the final presented data may differ</a:t>
            </a:r>
            <a:r>
              <a:rPr kumimoji="0" lang="en-GB" sz="2000" b="0" i="0" u="none" strike="noStrike" kern="1200" cap="none" spc="0" normalizeH="0" baseline="0" noProof="0" dirty="0">
                <a:ln>
                  <a:noFill/>
                </a:ln>
                <a:effectLst/>
                <a:uLnTx/>
                <a:uFillTx/>
                <a:latin typeface="Arial" panose="020B0604020202020204" pitchFamily="34" charset="0"/>
                <a:ea typeface="+mn-ea"/>
                <a:cs typeface="+mn-cs"/>
              </a:rPr>
              <a:t>​.</a:t>
            </a:r>
          </a:p>
          <a:p>
            <a:pPr fontAlgn="base">
              <a:lnSpc>
                <a:spcPct val="100000"/>
              </a:lnSpc>
              <a:spcBef>
                <a:spcPts val="1200"/>
              </a:spcBef>
              <a:buClr>
                <a:srgbClr val="004B87"/>
              </a:buClr>
              <a:defRPr/>
            </a:pPr>
            <a:r>
              <a:rPr kumimoji="0" lang="en-US" sz="2000" b="0" i="0" u="none" strike="noStrike" kern="1200" cap="none" spc="0" normalizeH="0" baseline="0" noProof="0" dirty="0">
                <a:ln>
                  <a:noFill/>
                </a:ln>
                <a:effectLst/>
                <a:uLnTx/>
                <a:uFillTx/>
                <a:latin typeface="Arial"/>
                <a:ea typeface="+mn-ea"/>
                <a:cs typeface="+mn-cs"/>
              </a:rPr>
              <a:t>Click on this symbol      , to return to the​ contents page.</a:t>
            </a:r>
            <a:r>
              <a:rPr kumimoji="0" lang="en-GB" sz="2000" b="0" i="0" u="none" strike="noStrike" kern="1200" cap="none" spc="0" normalizeH="0" baseline="0" noProof="0" dirty="0">
                <a:ln>
                  <a:noFill/>
                </a:ln>
                <a:effectLst/>
                <a:uLnTx/>
                <a:uFillTx/>
                <a:latin typeface="Arial"/>
                <a:ea typeface="+mn-ea"/>
                <a:cs typeface="+mn-cs"/>
              </a:rPr>
              <a:t> </a:t>
            </a:r>
          </a:p>
          <a:p>
            <a:pPr fontAlgn="base">
              <a:lnSpc>
                <a:spcPct val="100000"/>
              </a:lnSpc>
              <a:spcBef>
                <a:spcPts val="1200"/>
              </a:spcBef>
              <a:buClr>
                <a:srgbClr val="004B87"/>
              </a:buClr>
              <a:defRPr/>
            </a:pPr>
            <a:r>
              <a:rPr lang="en-GB" sz="2000" dirty="0">
                <a:latin typeface="Arial"/>
              </a:rPr>
              <a:t>Click on this symbol      , to go to a specific page. </a:t>
            </a:r>
            <a:endParaRPr lang="en-US" dirty="0"/>
          </a:p>
        </p:txBody>
      </p:sp>
      <p:sp>
        <p:nvSpPr>
          <p:cNvPr id="4" name="Rectangle: Rounded Corners 3">
            <a:extLst>
              <a:ext uri="{FF2B5EF4-FFF2-40B4-BE49-F238E27FC236}">
                <a16:creationId xmlns:a16="http://schemas.microsoft.com/office/drawing/2014/main" id="{38E37CA0-5002-F2AE-F6EB-5245AABE0E9E}"/>
              </a:ext>
            </a:extLst>
          </p:cNvPr>
          <p:cNvSpPr/>
          <p:nvPr/>
        </p:nvSpPr>
        <p:spPr>
          <a:xfrm>
            <a:off x="2077810" y="4423308"/>
            <a:ext cx="7750629" cy="1689463"/>
          </a:xfrm>
          <a:prstGeom prst="roundRect">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6720"/>
                </a:solidFill>
                <a:effectLst/>
                <a:uLnTx/>
                <a:uFillTx/>
                <a:latin typeface="Arial" panose="020B0604020202020204"/>
                <a:ea typeface="+mn-ea"/>
                <a:cs typeface="+mn-cs"/>
              </a:rPr>
              <a:t>These slides serve as an educational resource and should not be used for patient management decisions.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dirty="0">
              <a:solidFill>
                <a:srgbClr val="FF6720"/>
              </a:solidFill>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6720"/>
                </a:solidFill>
                <a:latin typeface="Arial" panose="020B0604020202020204"/>
              </a:rPr>
              <a:t>Always verify information before applying it in clinical practice or using any therapies described.</a:t>
            </a:r>
            <a:endParaRPr lang="en-GB" b="1" dirty="0">
              <a:solidFill>
                <a:srgbClr val="FF6720"/>
              </a:solidFill>
              <a:latin typeface="Arial" panose="020B0604020202020204"/>
            </a:endParaRPr>
          </a:p>
        </p:txBody>
      </p:sp>
      <p:pic>
        <p:nvPicPr>
          <p:cNvPr id="5" name="Graphic 4" descr="Home with solid fill">
            <a:extLst>
              <a:ext uri="{FF2B5EF4-FFF2-40B4-BE49-F238E27FC236}">
                <a16:creationId xmlns:a16="http://schemas.microsoft.com/office/drawing/2014/main" id="{E7A25250-2EFD-2202-5D8C-A9B8253F24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90711" y="3010071"/>
            <a:ext cx="405175" cy="405175"/>
          </a:xfrm>
          <a:prstGeom prst="rect">
            <a:avLst/>
          </a:prstGeom>
        </p:spPr>
      </p:pic>
      <p:pic>
        <p:nvPicPr>
          <p:cNvPr id="6" name="Graphic 5" descr="Share with solid fill">
            <a:extLst>
              <a:ext uri="{FF2B5EF4-FFF2-40B4-BE49-F238E27FC236}">
                <a16:creationId xmlns:a16="http://schemas.microsoft.com/office/drawing/2014/main" id="{8FF36611-7CA0-7742-9A9C-7AE42FC0DC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39663" y="3513201"/>
            <a:ext cx="346698" cy="346698"/>
          </a:xfrm>
          <a:prstGeom prst="rect">
            <a:avLst/>
          </a:prstGeom>
        </p:spPr>
      </p:pic>
    </p:spTree>
    <p:extLst>
      <p:ext uri="{BB962C8B-B14F-4D97-AF65-F5344CB8AC3E}">
        <p14:creationId xmlns:p14="http://schemas.microsoft.com/office/powerpoint/2010/main" val="3692437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39E56-ADB1-1416-D035-BB69E4D5A4A0}"/>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3B56AC8-2F0A-BE8D-65E3-42155453C448}"/>
              </a:ext>
            </a:extLst>
          </p:cNvPr>
          <p:cNvSpPr>
            <a:spLocks noGrp="1"/>
          </p:cNvSpPr>
          <p:nvPr>
            <p:ph idx="1"/>
          </p:nvPr>
        </p:nvSpPr>
        <p:spPr>
          <a:xfrm>
            <a:off x="528094" y="1344204"/>
            <a:ext cx="11137035" cy="1285551"/>
          </a:xfrm>
        </p:spPr>
        <p:txBody>
          <a:bodyPr>
            <a:noAutofit/>
          </a:bodyPr>
          <a:lstStyle/>
          <a:p>
            <a:pPr>
              <a:buClr>
                <a:srgbClr val="004B87"/>
              </a:buClr>
              <a:defRPr/>
            </a:pPr>
            <a:r>
              <a:rPr lang="en-US" sz="1600" b="1" dirty="0">
                <a:latin typeface="Arial" panose="020B0604020202020204" pitchFamily="34" charset="0"/>
                <a:cs typeface="Arial" panose="020B0604020202020204" pitchFamily="34" charset="0"/>
              </a:rPr>
              <a:t>FALD</a:t>
            </a:r>
            <a:r>
              <a:rPr lang="en-US" sz="1600" dirty="0">
                <a:latin typeface="Arial" panose="020B0604020202020204" pitchFamily="34" charset="0"/>
                <a:cs typeface="Arial" panose="020B0604020202020204" pitchFamily="34" charset="0"/>
              </a:rPr>
              <a:t> is the consequence of liver exposure to the Fontan circulation.</a:t>
            </a:r>
          </a:p>
          <a:p>
            <a:pPr>
              <a:buClr>
                <a:srgbClr val="004B87"/>
              </a:buClr>
              <a:defRPr/>
            </a:pPr>
            <a:r>
              <a:rPr lang="en-US" sz="1600" dirty="0">
                <a:latin typeface="Arial" panose="020B0604020202020204" pitchFamily="34" charset="0"/>
                <a:cs typeface="Arial" panose="020B0604020202020204" pitchFamily="34" charset="0"/>
              </a:rPr>
              <a:t>Improved surgical outcomes have led to rising FALD prevalence.</a:t>
            </a:r>
          </a:p>
          <a:p>
            <a:pPr>
              <a:buClr>
                <a:srgbClr val="004B87"/>
              </a:buClr>
              <a:defRPr/>
            </a:pPr>
            <a:r>
              <a:rPr lang="en-US" sz="1600" dirty="0">
                <a:latin typeface="Arial" panose="020B0604020202020204" pitchFamily="34" charset="0"/>
                <a:cs typeface="Arial" panose="020B0604020202020204" pitchFamily="34" charset="0"/>
              </a:rPr>
              <a:t>Nearly all patients will develop FALD  with liver fibrosis over time.</a:t>
            </a:r>
          </a:p>
          <a:p>
            <a:pPr>
              <a:buClr>
                <a:srgbClr val="004B87"/>
              </a:buClr>
              <a:defRPr/>
            </a:pPr>
            <a:r>
              <a:rPr lang="en-US" sz="1600" dirty="0">
                <a:latin typeface="Arial" panose="020B0604020202020204" pitchFamily="34" charset="0"/>
                <a:cs typeface="Arial" panose="020B0604020202020204" pitchFamily="34" charset="0"/>
              </a:rPr>
              <a:t>The prevalence of </a:t>
            </a:r>
            <a:r>
              <a:rPr lang="en-US" sz="1600" b="1" dirty="0" err="1">
                <a:latin typeface="Arial" panose="020B0604020202020204" pitchFamily="34" charset="0"/>
                <a:cs typeface="Arial" panose="020B0604020202020204" pitchFamily="34" charset="0"/>
              </a:rPr>
              <a:t>paediatric</a:t>
            </a:r>
            <a:r>
              <a:rPr lang="en-US" sz="1600" b="1" dirty="0">
                <a:latin typeface="Arial" panose="020B0604020202020204" pitchFamily="34" charset="0"/>
                <a:cs typeface="Arial" panose="020B0604020202020204" pitchFamily="34" charset="0"/>
              </a:rPr>
              <a:t>-onset FALD (</a:t>
            </a:r>
            <a:r>
              <a:rPr lang="en-US" sz="1600" b="1" dirty="0" err="1">
                <a:latin typeface="Arial" panose="020B0604020202020204" pitchFamily="34" charset="0"/>
                <a:cs typeface="Arial" panose="020B0604020202020204" pitchFamily="34" charset="0"/>
              </a:rPr>
              <a:t>pFALD</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is increasingly being </a:t>
            </a:r>
            <a:r>
              <a:rPr lang="en-US" sz="1600" dirty="0" err="1">
                <a:latin typeface="Arial" panose="020B0604020202020204" pitchFamily="34" charset="0"/>
                <a:cs typeface="Arial" panose="020B0604020202020204" pitchFamily="34" charset="0"/>
              </a:rPr>
              <a:t>recognised</a:t>
            </a:r>
            <a:r>
              <a:rPr lang="en-US" sz="1600" dirty="0">
                <a:latin typeface="Arial" panose="020B0604020202020204" pitchFamily="34" charset="0"/>
                <a:cs typeface="Arial" panose="020B0604020202020204" pitchFamily="34" charset="0"/>
              </a:rPr>
              <a:t>, nevertheless it remains an unexplored field.</a:t>
            </a:r>
          </a:p>
        </p:txBody>
      </p:sp>
      <p:sp>
        <p:nvSpPr>
          <p:cNvPr id="6" name="Rectangle: Rounded Corners 5">
            <a:extLst>
              <a:ext uri="{FF2B5EF4-FFF2-40B4-BE49-F238E27FC236}">
                <a16:creationId xmlns:a16="http://schemas.microsoft.com/office/drawing/2014/main" id="{EA415C42-283D-DB21-5CC4-16F272A20C1C}"/>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Background &amp; Aims</a:t>
            </a:r>
            <a:endParaRPr lang="en-US" b="1" i="0" dirty="0">
              <a:solidFill>
                <a:schemeClr val="bg1"/>
              </a:solidFill>
              <a:effectLst/>
            </a:endParaRPr>
          </a:p>
        </p:txBody>
      </p:sp>
      <p:sp>
        <p:nvSpPr>
          <p:cNvPr id="12" name="Rectangle: Rounded Corners 11">
            <a:extLst>
              <a:ext uri="{FF2B5EF4-FFF2-40B4-BE49-F238E27FC236}">
                <a16:creationId xmlns:a16="http://schemas.microsoft.com/office/drawing/2014/main" id="{BECB3F93-1BE1-5C78-9153-C714B96A08DB}"/>
              </a:ext>
            </a:extLst>
          </p:cNvPr>
          <p:cNvSpPr/>
          <p:nvPr/>
        </p:nvSpPr>
        <p:spPr>
          <a:xfrm>
            <a:off x="331470" y="846659"/>
            <a:ext cx="11541216" cy="2653753"/>
          </a:xfrm>
          <a:prstGeom prst="roundRect">
            <a:avLst>
              <a:gd name="adj" fmla="val 4124"/>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pic>
        <p:nvPicPr>
          <p:cNvPr id="13" name="Graphic 12" descr="Home with solid fill">
            <a:extLst>
              <a:ext uri="{FF2B5EF4-FFF2-40B4-BE49-F238E27FC236}">
                <a16:creationId xmlns:a16="http://schemas.microsoft.com/office/drawing/2014/main" id="{8C861762-C817-56E4-30F3-E4A38DF291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65129" y="87085"/>
            <a:ext cx="374469" cy="374469"/>
          </a:xfrm>
          <a:prstGeom prst="rect">
            <a:avLst/>
          </a:prstGeom>
        </p:spPr>
      </p:pic>
      <p:sp>
        <p:nvSpPr>
          <p:cNvPr id="7" name="Title 1">
            <a:extLst>
              <a:ext uri="{FF2B5EF4-FFF2-40B4-BE49-F238E27FC236}">
                <a16:creationId xmlns:a16="http://schemas.microsoft.com/office/drawing/2014/main" id="{20BA2446-C98A-F81D-80E9-07FFE2AD33A4}"/>
              </a:ext>
            </a:extLst>
          </p:cNvPr>
          <p:cNvSpPr>
            <a:spLocks noGrp="1"/>
          </p:cNvSpPr>
          <p:nvPr>
            <p:ph type="title"/>
          </p:nvPr>
        </p:nvSpPr>
        <p:spPr>
          <a:xfrm>
            <a:off x="838200" y="-89087"/>
            <a:ext cx="10515600" cy="838947"/>
          </a:xfrm>
        </p:spPr>
        <p:txBody>
          <a:bodyPr>
            <a:normAutofit/>
          </a:bodyPr>
          <a:lstStyle/>
          <a:p>
            <a:r>
              <a:rPr lang="en-US" sz="1800" b="1" kern="0" dirty="0">
                <a:effectLst/>
                <a:latin typeface="Arial" panose="020B0604020202020204" pitchFamily="34" charset="0"/>
                <a:ea typeface="Times New Roman" panose="02020603050405020304" pitchFamily="18" charset="0"/>
              </a:rPr>
              <a:t>OS-021 </a:t>
            </a:r>
            <a:r>
              <a:rPr lang="en-US" sz="1800" dirty="0">
                <a:effectLst/>
                <a:latin typeface="Arial" panose="020B0604020202020204" pitchFamily="34" charset="0"/>
                <a:ea typeface="Times New Roman" panose="02020603050405020304" pitchFamily="18" charset="0"/>
              </a:rPr>
              <a:t>Fontan-associated liver disease: clinical and epidemiological impact on a large cohort in the UK, a retrospective multicenter study</a:t>
            </a:r>
            <a:endParaRPr lang="en-US" dirty="0"/>
          </a:p>
        </p:txBody>
      </p:sp>
      <p:sp>
        <p:nvSpPr>
          <p:cNvPr id="14" name="Rectangle: Rounded Corners 13">
            <a:extLst>
              <a:ext uri="{FF2B5EF4-FFF2-40B4-BE49-F238E27FC236}">
                <a16:creationId xmlns:a16="http://schemas.microsoft.com/office/drawing/2014/main" id="{989BA44C-CAA6-EA8A-F991-F007215BEC7D}"/>
              </a:ext>
            </a:extLst>
          </p:cNvPr>
          <p:cNvSpPr/>
          <p:nvPr/>
        </p:nvSpPr>
        <p:spPr>
          <a:xfrm>
            <a:off x="515506" y="3698185"/>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Methods</a:t>
            </a:r>
            <a:endParaRPr lang="en-US" b="1" i="0" dirty="0">
              <a:solidFill>
                <a:schemeClr val="bg1"/>
              </a:solidFill>
              <a:effectLst/>
            </a:endParaRPr>
          </a:p>
        </p:txBody>
      </p:sp>
      <p:sp>
        <p:nvSpPr>
          <p:cNvPr id="15" name="Rectangle: Rounded Corners 14">
            <a:extLst>
              <a:ext uri="{FF2B5EF4-FFF2-40B4-BE49-F238E27FC236}">
                <a16:creationId xmlns:a16="http://schemas.microsoft.com/office/drawing/2014/main" id="{0847A1F0-F5A2-AF50-955B-5D03485D7D26}"/>
              </a:ext>
            </a:extLst>
          </p:cNvPr>
          <p:cNvSpPr/>
          <p:nvPr/>
        </p:nvSpPr>
        <p:spPr>
          <a:xfrm>
            <a:off x="331470" y="3592286"/>
            <a:ext cx="11541216" cy="2721427"/>
          </a:xfrm>
          <a:prstGeom prst="roundRect">
            <a:avLst>
              <a:gd name="adj" fmla="val 4092"/>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2" name="Content Placeholder 2">
            <a:extLst>
              <a:ext uri="{FF2B5EF4-FFF2-40B4-BE49-F238E27FC236}">
                <a16:creationId xmlns:a16="http://schemas.microsoft.com/office/drawing/2014/main" id="{D92EE422-4CA8-1BE3-F983-A241D0CA3C34}"/>
              </a:ext>
            </a:extLst>
          </p:cNvPr>
          <p:cNvSpPr txBox="1">
            <a:spLocks/>
          </p:cNvSpPr>
          <p:nvPr/>
        </p:nvSpPr>
        <p:spPr>
          <a:xfrm>
            <a:off x="528096" y="2993315"/>
            <a:ext cx="10825704" cy="400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4B87"/>
              </a:buClr>
              <a:buFont typeface="Arial" panose="020B0604020202020204" pitchFamily="34" charset="0"/>
              <a:buNone/>
              <a:defRPr/>
            </a:pPr>
            <a:r>
              <a:rPr lang="en-US" sz="1600" b="1" dirty="0">
                <a:solidFill>
                  <a:srgbClr val="FF6720"/>
                </a:solidFill>
                <a:latin typeface="Arial" panose="020B0604020202020204" pitchFamily="34" charset="0"/>
                <a:cs typeface="Arial" panose="020B0604020202020204" pitchFamily="34" charset="0"/>
              </a:rPr>
              <a:t>Aim</a:t>
            </a:r>
            <a:r>
              <a:rPr lang="en-US" sz="1600" dirty="0">
                <a:latin typeface="Arial" panose="020B0604020202020204" pitchFamily="34" charset="0"/>
                <a:cs typeface="Arial" panose="020B0604020202020204" pitchFamily="34" charset="0"/>
              </a:rPr>
              <a:t>: to assess FALD prevalence, its impact on survival, and to identify risk factors for disease severity.</a:t>
            </a:r>
          </a:p>
          <a:p>
            <a:pPr>
              <a:buClr>
                <a:srgbClr val="004B87"/>
              </a:buClr>
              <a:defRPr/>
            </a:pPr>
            <a:endParaRPr lang="en-US" sz="1600" dirty="0">
              <a:latin typeface="Arial" panose="020B0604020202020204" pitchFamily="34" charset="0"/>
              <a:cs typeface="Arial" panose="020B0604020202020204" pitchFamily="34" charset="0"/>
            </a:endParaRPr>
          </a:p>
        </p:txBody>
      </p:sp>
      <p:grpSp>
        <p:nvGrpSpPr>
          <p:cNvPr id="49" name="Group 48">
            <a:extLst>
              <a:ext uri="{FF2B5EF4-FFF2-40B4-BE49-F238E27FC236}">
                <a16:creationId xmlns:a16="http://schemas.microsoft.com/office/drawing/2014/main" id="{399E7250-724B-CB63-5E60-4F16A3AC766C}"/>
              </a:ext>
            </a:extLst>
          </p:cNvPr>
          <p:cNvGrpSpPr/>
          <p:nvPr/>
        </p:nvGrpSpPr>
        <p:grpSpPr>
          <a:xfrm>
            <a:off x="985294" y="4212898"/>
            <a:ext cx="2092416" cy="1475157"/>
            <a:chOff x="985294" y="4399766"/>
            <a:chExt cx="2092416" cy="1475157"/>
          </a:xfrm>
        </p:grpSpPr>
        <p:sp>
          <p:nvSpPr>
            <p:cNvPr id="3" name="Rectangle: Rounded Corners 2">
              <a:extLst>
                <a:ext uri="{FF2B5EF4-FFF2-40B4-BE49-F238E27FC236}">
                  <a16:creationId xmlns:a16="http://schemas.microsoft.com/office/drawing/2014/main" id="{E09FBF2C-CAD7-E24A-F5E8-8BE6B2B4B117}"/>
                </a:ext>
              </a:extLst>
            </p:cNvPr>
            <p:cNvSpPr/>
            <p:nvPr/>
          </p:nvSpPr>
          <p:spPr>
            <a:xfrm>
              <a:off x="985294" y="4399766"/>
              <a:ext cx="2092416" cy="1297994"/>
            </a:xfrm>
            <a:prstGeom prst="roundRect">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sp>
          <p:nvSpPr>
            <p:cNvPr id="8" name="Content Placeholder 2">
              <a:extLst>
                <a:ext uri="{FF2B5EF4-FFF2-40B4-BE49-F238E27FC236}">
                  <a16:creationId xmlns:a16="http://schemas.microsoft.com/office/drawing/2014/main" id="{BD2C1DED-6C50-67F2-D8A3-C4D4CDA969FB}"/>
                </a:ext>
              </a:extLst>
            </p:cNvPr>
            <p:cNvSpPr txBox="1">
              <a:spLocks/>
            </p:cNvSpPr>
            <p:nvPr/>
          </p:nvSpPr>
          <p:spPr>
            <a:xfrm>
              <a:off x="1104091" y="5185240"/>
              <a:ext cx="1895792" cy="6896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600" b="1" dirty="0">
                  <a:latin typeface="Arial" panose="020B0604020202020204" pitchFamily="34" charset="0"/>
                  <a:cs typeface="Arial" panose="020B0604020202020204" pitchFamily="34" charset="0"/>
                </a:rPr>
                <a:t>729 patients</a:t>
              </a:r>
            </a:p>
            <a:p>
              <a:pPr marL="0" indent="0" algn="ctr">
                <a:spcBef>
                  <a:spcPts val="0"/>
                </a:spcBef>
                <a:buClr>
                  <a:srgbClr val="004B87"/>
                </a:buClr>
                <a:buFont typeface="Arial" panose="020B0604020202020204" pitchFamily="34" charset="0"/>
                <a:buNone/>
                <a:defRPr/>
              </a:pPr>
              <a:r>
                <a:rPr lang="fr-CH" sz="1600" dirty="0">
                  <a:latin typeface="Arial" panose="020B0604020202020204" pitchFamily="34" charset="0"/>
                  <a:cs typeface="Arial" panose="020B0604020202020204" pitchFamily="34" charset="0"/>
                </a:rPr>
                <a:t>3 UK centers</a:t>
              </a:r>
              <a:r>
                <a:rPr lang="en-US" sz="1600" b="1" dirty="0">
                  <a:latin typeface="Arial" panose="020B0604020202020204" pitchFamily="34" charset="0"/>
                  <a:cs typeface="Arial" panose="020B0604020202020204" pitchFamily="34" charset="0"/>
                </a:rPr>
                <a:t> </a:t>
              </a:r>
            </a:p>
          </p:txBody>
        </p:sp>
        <p:pic>
          <p:nvPicPr>
            <p:cNvPr id="18" name="Graphic 17" descr="Group of men with solid fill">
              <a:extLst>
                <a:ext uri="{FF2B5EF4-FFF2-40B4-BE49-F238E27FC236}">
                  <a16:creationId xmlns:a16="http://schemas.microsoft.com/office/drawing/2014/main" id="{F343BC4C-F4B1-3EEE-89B9-BAD160CA27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02169" y="4586801"/>
              <a:ext cx="642441" cy="642441"/>
            </a:xfrm>
            <a:prstGeom prst="rect">
              <a:avLst/>
            </a:prstGeom>
          </p:spPr>
        </p:pic>
        <p:pic>
          <p:nvPicPr>
            <p:cNvPr id="21" name="Graphic 20" descr="Group of men with solid fill">
              <a:extLst>
                <a:ext uri="{FF2B5EF4-FFF2-40B4-BE49-F238E27FC236}">
                  <a16:creationId xmlns:a16="http://schemas.microsoft.com/office/drawing/2014/main" id="{10FFBC4E-876B-F380-6932-21E095853F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51987" y="4586077"/>
              <a:ext cx="642441" cy="642441"/>
            </a:xfrm>
            <a:prstGeom prst="rect">
              <a:avLst/>
            </a:prstGeom>
          </p:spPr>
        </p:pic>
      </p:grpSp>
      <p:grpSp>
        <p:nvGrpSpPr>
          <p:cNvPr id="48" name="Group 47">
            <a:extLst>
              <a:ext uri="{FF2B5EF4-FFF2-40B4-BE49-F238E27FC236}">
                <a16:creationId xmlns:a16="http://schemas.microsoft.com/office/drawing/2014/main" id="{A9BC40F5-1BAA-0CC5-4120-B471584E0B27}"/>
              </a:ext>
            </a:extLst>
          </p:cNvPr>
          <p:cNvGrpSpPr/>
          <p:nvPr/>
        </p:nvGrpSpPr>
        <p:grpSpPr>
          <a:xfrm>
            <a:off x="3407809" y="4212898"/>
            <a:ext cx="2352232" cy="1318429"/>
            <a:chOff x="3407809" y="4399766"/>
            <a:chExt cx="2352232" cy="1318429"/>
          </a:xfrm>
        </p:grpSpPr>
        <p:sp>
          <p:nvSpPr>
            <p:cNvPr id="25" name="Rectangle: Rounded Corners 24">
              <a:extLst>
                <a:ext uri="{FF2B5EF4-FFF2-40B4-BE49-F238E27FC236}">
                  <a16:creationId xmlns:a16="http://schemas.microsoft.com/office/drawing/2014/main" id="{6ED54CAA-0C0B-29CC-4535-6ADF8C541442}"/>
                </a:ext>
              </a:extLst>
            </p:cNvPr>
            <p:cNvSpPr/>
            <p:nvPr/>
          </p:nvSpPr>
          <p:spPr>
            <a:xfrm>
              <a:off x="3407809" y="4399766"/>
              <a:ext cx="2343808" cy="1297994"/>
            </a:xfrm>
            <a:prstGeom prst="roundRect">
              <a:avLst>
                <a:gd name="adj" fmla="val 9958"/>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sp>
          <p:nvSpPr>
            <p:cNvPr id="27" name="Freeform 2">
              <a:extLst>
                <a:ext uri="{FF2B5EF4-FFF2-40B4-BE49-F238E27FC236}">
                  <a16:creationId xmlns:a16="http://schemas.microsoft.com/office/drawing/2014/main" id="{6F2DC1E8-FBC2-2FC7-A924-80172BCCB330}"/>
                </a:ext>
              </a:extLst>
            </p:cNvPr>
            <p:cNvSpPr/>
            <p:nvPr/>
          </p:nvSpPr>
          <p:spPr>
            <a:xfrm>
              <a:off x="4289041" y="4546973"/>
              <a:ext cx="581344" cy="481062"/>
            </a:xfrm>
            <a:custGeom>
              <a:avLst/>
              <a:gdLst/>
              <a:ahLst/>
              <a:cxnLst/>
              <a:rect l="l" t="t" r="r" b="b"/>
              <a:pathLst>
                <a:path w="12431420" h="10287000">
                  <a:moveTo>
                    <a:pt x="0" y="0"/>
                  </a:moveTo>
                  <a:lnTo>
                    <a:pt x="12431420" y="0"/>
                  </a:lnTo>
                  <a:lnTo>
                    <a:pt x="12431420" y="10287000"/>
                  </a:lnTo>
                  <a:lnTo>
                    <a:pt x="0" y="102870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29" name="Content Placeholder 2">
              <a:extLst>
                <a:ext uri="{FF2B5EF4-FFF2-40B4-BE49-F238E27FC236}">
                  <a16:creationId xmlns:a16="http://schemas.microsoft.com/office/drawing/2014/main" id="{F7F15EF7-8347-A026-E30A-10F836474D10}"/>
                </a:ext>
              </a:extLst>
            </p:cNvPr>
            <p:cNvSpPr txBox="1">
              <a:spLocks/>
            </p:cNvSpPr>
            <p:nvPr/>
          </p:nvSpPr>
          <p:spPr>
            <a:xfrm>
              <a:off x="3428821" y="5110601"/>
              <a:ext cx="2331220" cy="6075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4B87"/>
                </a:buClr>
                <a:buFont typeface="Arial" panose="020B0604020202020204" pitchFamily="34" charset="0"/>
                <a:buNone/>
                <a:defRPr/>
              </a:pPr>
              <a:r>
                <a:rPr lang="fr-CH" sz="1600" b="1" dirty="0">
                  <a:latin typeface="Arial" panose="020B0604020202020204" pitchFamily="34" charset="0"/>
                  <a:cs typeface="Arial" panose="020B0604020202020204" pitchFamily="34" charset="0"/>
                </a:rPr>
                <a:t>Fontan </a:t>
              </a:r>
              <a:r>
                <a:rPr lang="fr-CH" sz="1600" b="1" dirty="0" err="1">
                  <a:latin typeface="Arial" panose="020B0604020202020204" pitchFamily="34" charset="0"/>
                  <a:cs typeface="Arial" panose="020B0604020202020204" pitchFamily="34" charset="0"/>
                </a:rPr>
                <a:t>Surgery</a:t>
              </a:r>
              <a:br>
                <a:rPr lang="fr-CH" sz="1600" b="1" dirty="0">
                  <a:latin typeface="Arial" panose="020B0604020202020204" pitchFamily="34" charset="0"/>
                  <a:cs typeface="Arial" panose="020B0604020202020204" pitchFamily="34" charset="0"/>
                </a:rPr>
              </a:br>
              <a:r>
                <a:rPr lang="fr-CH" sz="1600" dirty="0">
                  <a:latin typeface="Arial" panose="020B0604020202020204" pitchFamily="34" charset="0"/>
                  <a:cs typeface="Arial" panose="020B0604020202020204" pitchFamily="34" charset="0"/>
                </a:rPr>
                <a:t>3.9 </a:t>
              </a:r>
              <a:r>
                <a:rPr lang="fr-CH" sz="1600" dirty="0" err="1">
                  <a:latin typeface="Arial" panose="020B0604020202020204" pitchFamily="34" charset="0"/>
                  <a:cs typeface="Arial" panose="020B0604020202020204" pitchFamily="34" charset="0"/>
                </a:rPr>
                <a:t>years</a:t>
              </a:r>
              <a:endParaRPr lang="fr-CH" sz="1600" b="1" dirty="0">
                <a:latin typeface="Arial" panose="020B0604020202020204" pitchFamily="34" charset="0"/>
                <a:cs typeface="Arial" panose="020B0604020202020204" pitchFamily="34" charset="0"/>
              </a:endParaRPr>
            </a:p>
            <a:p>
              <a:pPr marL="0" indent="0" algn="ctr">
                <a:buClr>
                  <a:srgbClr val="004B87"/>
                </a:buClr>
                <a:buFont typeface="Arial" panose="020B0604020202020204" pitchFamily="34" charset="0"/>
                <a:buNone/>
                <a:defRPr/>
              </a:pPr>
              <a:endParaRPr lang="en-US" sz="1600" dirty="0">
                <a:latin typeface="Arial" panose="020B0604020202020204" pitchFamily="34" charset="0"/>
                <a:cs typeface="Arial" panose="020B0604020202020204" pitchFamily="34" charset="0"/>
              </a:endParaRPr>
            </a:p>
          </p:txBody>
        </p:sp>
      </p:grpSp>
      <p:grpSp>
        <p:nvGrpSpPr>
          <p:cNvPr id="47" name="Group 46">
            <a:extLst>
              <a:ext uri="{FF2B5EF4-FFF2-40B4-BE49-F238E27FC236}">
                <a16:creationId xmlns:a16="http://schemas.microsoft.com/office/drawing/2014/main" id="{AA29C66F-82E2-3BFB-302A-5DFFD26B8D57}"/>
              </a:ext>
            </a:extLst>
          </p:cNvPr>
          <p:cNvGrpSpPr/>
          <p:nvPr/>
        </p:nvGrpSpPr>
        <p:grpSpPr>
          <a:xfrm>
            <a:off x="6081716" y="4212898"/>
            <a:ext cx="2413848" cy="1318429"/>
            <a:chOff x="6081716" y="4399766"/>
            <a:chExt cx="2413848" cy="1318429"/>
          </a:xfrm>
        </p:grpSpPr>
        <p:sp>
          <p:nvSpPr>
            <p:cNvPr id="31" name="Rectangle: Rounded Corners 30">
              <a:extLst>
                <a:ext uri="{FF2B5EF4-FFF2-40B4-BE49-F238E27FC236}">
                  <a16:creationId xmlns:a16="http://schemas.microsoft.com/office/drawing/2014/main" id="{0C569FE7-567A-77BF-6770-F3D909879CEE}"/>
                </a:ext>
              </a:extLst>
            </p:cNvPr>
            <p:cNvSpPr>
              <a:spLocks/>
            </p:cNvSpPr>
            <p:nvPr/>
          </p:nvSpPr>
          <p:spPr>
            <a:xfrm>
              <a:off x="6081716" y="4399766"/>
              <a:ext cx="2343808" cy="1297994"/>
            </a:xfrm>
            <a:prstGeom prst="roundRect">
              <a:avLst>
                <a:gd name="adj" fmla="val 9958"/>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pic>
          <p:nvPicPr>
            <p:cNvPr id="33" name="Graphic 32" descr="Daily calendar with solid fill">
              <a:extLst>
                <a:ext uri="{FF2B5EF4-FFF2-40B4-BE49-F238E27FC236}">
                  <a16:creationId xmlns:a16="http://schemas.microsoft.com/office/drawing/2014/main" id="{98898EFF-3326-0E7D-C16E-AECEC6AB2BD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39736" y="4460043"/>
              <a:ext cx="627767" cy="627767"/>
            </a:xfrm>
            <a:prstGeom prst="rect">
              <a:avLst/>
            </a:prstGeom>
          </p:spPr>
        </p:pic>
        <p:sp>
          <p:nvSpPr>
            <p:cNvPr id="36" name="Content Placeholder 2">
              <a:extLst>
                <a:ext uri="{FF2B5EF4-FFF2-40B4-BE49-F238E27FC236}">
                  <a16:creationId xmlns:a16="http://schemas.microsoft.com/office/drawing/2014/main" id="{803F3603-0B47-E47E-CBC8-90C47748AB38}"/>
                </a:ext>
              </a:extLst>
            </p:cNvPr>
            <p:cNvSpPr txBox="1">
              <a:spLocks/>
            </p:cNvSpPr>
            <p:nvPr/>
          </p:nvSpPr>
          <p:spPr>
            <a:xfrm>
              <a:off x="6164344" y="5110601"/>
              <a:ext cx="2331220" cy="6075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4B87"/>
                </a:buClr>
                <a:buFont typeface="Arial" panose="020B0604020202020204" pitchFamily="34" charset="0"/>
                <a:buNone/>
                <a:defRPr/>
              </a:pPr>
              <a:r>
                <a:rPr lang="fr-CH" sz="1600" b="1" dirty="0">
                  <a:latin typeface="Arial" panose="020B0604020202020204" pitchFamily="34" charset="0"/>
                  <a:cs typeface="Arial" panose="020B0604020202020204" pitchFamily="34" charset="0"/>
                </a:rPr>
                <a:t>Follow-up</a:t>
              </a:r>
              <a:br>
                <a:rPr lang="fr-CH" sz="1600" b="1" dirty="0">
                  <a:latin typeface="Arial" panose="020B0604020202020204" pitchFamily="34" charset="0"/>
                  <a:cs typeface="Arial" panose="020B0604020202020204" pitchFamily="34" charset="0"/>
                </a:rPr>
              </a:br>
              <a:r>
                <a:rPr lang="fr-CH" sz="1600" dirty="0">
                  <a:latin typeface="Arial" panose="020B0604020202020204" pitchFamily="34" charset="0"/>
                  <a:cs typeface="Arial" panose="020B0604020202020204" pitchFamily="34" charset="0"/>
                </a:rPr>
                <a:t>12.8 </a:t>
              </a:r>
              <a:r>
                <a:rPr lang="fr-CH" sz="1600" dirty="0" err="1">
                  <a:latin typeface="Arial" panose="020B0604020202020204" pitchFamily="34" charset="0"/>
                  <a:cs typeface="Arial" panose="020B0604020202020204" pitchFamily="34" charset="0"/>
                </a:rPr>
                <a:t>years</a:t>
              </a:r>
              <a:endParaRPr lang="fr-CH" sz="1600" b="1" dirty="0">
                <a:latin typeface="Arial" panose="020B0604020202020204" pitchFamily="34" charset="0"/>
                <a:cs typeface="Arial" panose="020B0604020202020204" pitchFamily="34" charset="0"/>
              </a:endParaRPr>
            </a:p>
            <a:p>
              <a:pPr marL="0" indent="0" algn="ctr">
                <a:buClr>
                  <a:srgbClr val="004B87"/>
                </a:buClr>
                <a:buFont typeface="Arial" panose="020B0604020202020204" pitchFamily="34" charset="0"/>
                <a:buNone/>
                <a:defRPr/>
              </a:pPr>
              <a:endParaRPr lang="en-US" sz="1600" dirty="0">
                <a:latin typeface="Arial" panose="020B0604020202020204" pitchFamily="34" charset="0"/>
                <a:cs typeface="Arial" panose="020B0604020202020204" pitchFamily="34" charset="0"/>
              </a:endParaRPr>
            </a:p>
          </p:txBody>
        </p:sp>
      </p:grpSp>
      <p:grpSp>
        <p:nvGrpSpPr>
          <p:cNvPr id="46" name="Group 45">
            <a:extLst>
              <a:ext uri="{FF2B5EF4-FFF2-40B4-BE49-F238E27FC236}">
                <a16:creationId xmlns:a16="http://schemas.microsoft.com/office/drawing/2014/main" id="{D1A0CB56-2469-01B2-BCF9-16052602AD8B}"/>
              </a:ext>
            </a:extLst>
          </p:cNvPr>
          <p:cNvGrpSpPr/>
          <p:nvPr/>
        </p:nvGrpSpPr>
        <p:grpSpPr>
          <a:xfrm>
            <a:off x="8755623" y="4209350"/>
            <a:ext cx="2401260" cy="1323011"/>
            <a:chOff x="8755623" y="4396218"/>
            <a:chExt cx="2401260" cy="1323011"/>
          </a:xfrm>
        </p:grpSpPr>
        <p:sp>
          <p:nvSpPr>
            <p:cNvPr id="39" name="Rectangle: Rounded Corners 38">
              <a:extLst>
                <a:ext uri="{FF2B5EF4-FFF2-40B4-BE49-F238E27FC236}">
                  <a16:creationId xmlns:a16="http://schemas.microsoft.com/office/drawing/2014/main" id="{8BF25B49-738A-3719-E645-9F8325F91652}"/>
                </a:ext>
              </a:extLst>
            </p:cNvPr>
            <p:cNvSpPr>
              <a:spLocks/>
            </p:cNvSpPr>
            <p:nvPr/>
          </p:nvSpPr>
          <p:spPr>
            <a:xfrm>
              <a:off x="8755623" y="4396218"/>
              <a:ext cx="2343808" cy="1297994"/>
            </a:xfrm>
            <a:prstGeom prst="roundRect">
              <a:avLst>
                <a:gd name="adj" fmla="val 9958"/>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sp>
          <p:nvSpPr>
            <p:cNvPr id="40" name="Content Placeholder 2">
              <a:extLst>
                <a:ext uri="{FF2B5EF4-FFF2-40B4-BE49-F238E27FC236}">
                  <a16:creationId xmlns:a16="http://schemas.microsoft.com/office/drawing/2014/main" id="{E395270A-E228-322C-ABFB-DD4062575C66}"/>
                </a:ext>
              </a:extLst>
            </p:cNvPr>
            <p:cNvSpPr txBox="1">
              <a:spLocks/>
            </p:cNvSpPr>
            <p:nvPr/>
          </p:nvSpPr>
          <p:spPr>
            <a:xfrm>
              <a:off x="8825663" y="5111635"/>
              <a:ext cx="2331220" cy="6075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4B87"/>
                </a:buClr>
                <a:buFont typeface="Arial" panose="020B0604020202020204" pitchFamily="34" charset="0"/>
                <a:buNone/>
                <a:defRPr/>
              </a:pPr>
              <a:r>
                <a:rPr lang="fr-CH" sz="1600" b="1" dirty="0" err="1">
                  <a:latin typeface="Arial" panose="020B0604020202020204" pitchFamily="34" charset="0"/>
                  <a:cs typeface="Arial" panose="020B0604020202020204" pitchFamily="34" charset="0"/>
                </a:rPr>
                <a:t>Liver</a:t>
              </a:r>
              <a:r>
                <a:rPr lang="fr-CH" sz="1600" b="1" dirty="0">
                  <a:latin typeface="Arial" panose="020B0604020202020204" pitchFamily="34" charset="0"/>
                  <a:cs typeface="Arial" panose="020B0604020202020204" pitchFamily="34" charset="0"/>
                </a:rPr>
                <a:t> </a:t>
              </a:r>
              <a:r>
                <a:rPr lang="fr-CH" sz="1600" b="1" dirty="0" err="1">
                  <a:latin typeface="Arial" panose="020B0604020202020204" pitchFamily="34" charset="0"/>
                  <a:cs typeface="Arial" panose="020B0604020202020204" pitchFamily="34" charset="0"/>
                </a:rPr>
                <a:t>Assessements</a:t>
              </a:r>
              <a:br>
                <a:rPr lang="fr-CH" sz="1600" b="1" dirty="0">
                  <a:latin typeface="Arial" panose="020B0604020202020204" pitchFamily="34" charset="0"/>
                  <a:cs typeface="Arial" panose="020B0604020202020204" pitchFamily="34" charset="0"/>
                </a:rPr>
              </a:br>
              <a:r>
                <a:rPr lang="fr-CH" sz="1600" dirty="0">
                  <a:latin typeface="Arial" panose="020B0604020202020204" pitchFamily="34" charset="0"/>
                  <a:cs typeface="Arial" panose="020B0604020202020204" pitchFamily="34" charset="0"/>
                </a:rPr>
                <a:t>53.7% of patients</a:t>
              </a:r>
              <a:endParaRPr lang="fr-CH" sz="1600" b="1" dirty="0">
                <a:latin typeface="Arial" panose="020B0604020202020204" pitchFamily="34" charset="0"/>
                <a:cs typeface="Arial" panose="020B0604020202020204" pitchFamily="34" charset="0"/>
              </a:endParaRPr>
            </a:p>
            <a:p>
              <a:pPr marL="0" indent="0" algn="ctr">
                <a:buClr>
                  <a:srgbClr val="004B87"/>
                </a:buClr>
                <a:buFont typeface="Arial" panose="020B0604020202020204" pitchFamily="34" charset="0"/>
                <a:buNone/>
                <a:defRPr/>
              </a:pPr>
              <a:endParaRPr lang="en-US" sz="1600" dirty="0">
                <a:latin typeface="Arial" panose="020B0604020202020204" pitchFamily="34" charset="0"/>
                <a:cs typeface="Arial" panose="020B0604020202020204" pitchFamily="34" charset="0"/>
              </a:endParaRPr>
            </a:p>
          </p:txBody>
        </p:sp>
        <p:sp>
          <p:nvSpPr>
            <p:cNvPr id="41" name="Freeform 2">
              <a:extLst>
                <a:ext uri="{FF2B5EF4-FFF2-40B4-BE49-F238E27FC236}">
                  <a16:creationId xmlns:a16="http://schemas.microsoft.com/office/drawing/2014/main" id="{DCBDC549-3C8F-B4FC-04BB-85CCF59F755C}"/>
                </a:ext>
              </a:extLst>
            </p:cNvPr>
            <p:cNvSpPr/>
            <p:nvPr/>
          </p:nvSpPr>
          <p:spPr>
            <a:xfrm>
              <a:off x="9666435" y="4548900"/>
              <a:ext cx="522184" cy="481062"/>
            </a:xfrm>
            <a:custGeom>
              <a:avLst/>
              <a:gdLst/>
              <a:ahLst/>
              <a:cxnLst/>
              <a:rect l="l" t="t" r="r" b="b"/>
              <a:pathLst>
                <a:path w="10686275" h="9844731">
                  <a:moveTo>
                    <a:pt x="0" y="0"/>
                  </a:moveTo>
                  <a:lnTo>
                    <a:pt x="10686275" y="0"/>
                  </a:lnTo>
                  <a:lnTo>
                    <a:pt x="10686275" y="9844731"/>
                  </a:lnTo>
                  <a:lnTo>
                    <a:pt x="0" y="984473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dirty="0"/>
            </a:p>
          </p:txBody>
        </p:sp>
      </p:grpSp>
      <p:sp>
        <p:nvSpPr>
          <p:cNvPr id="42" name="Content Placeholder 2">
            <a:extLst>
              <a:ext uri="{FF2B5EF4-FFF2-40B4-BE49-F238E27FC236}">
                <a16:creationId xmlns:a16="http://schemas.microsoft.com/office/drawing/2014/main" id="{594FE8E8-5E52-6623-0571-9CCA13B2638D}"/>
              </a:ext>
            </a:extLst>
          </p:cNvPr>
          <p:cNvSpPr txBox="1">
            <a:spLocks/>
          </p:cNvSpPr>
          <p:nvPr/>
        </p:nvSpPr>
        <p:spPr>
          <a:xfrm>
            <a:off x="750396" y="5690693"/>
            <a:ext cx="10691208" cy="400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4B87"/>
              </a:buClr>
              <a:buFont typeface="Arial" panose="020B0604020202020204" pitchFamily="34" charset="0"/>
              <a:buNone/>
              <a:defRPr/>
            </a:pPr>
            <a:r>
              <a:rPr lang="en-US" sz="1600" dirty="0">
                <a:latin typeface="Arial" panose="020B0604020202020204" pitchFamily="34" charset="0"/>
                <a:cs typeface="Arial" panose="020B0604020202020204" pitchFamily="34" charset="0"/>
              </a:rPr>
              <a:t>This retrospective cohort study included patients who had completed the Fontan sequence between 1987 and 2024.</a:t>
            </a:r>
          </a:p>
          <a:p>
            <a:pPr>
              <a:buClr>
                <a:srgbClr val="004B87"/>
              </a:buClr>
              <a:defRP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0153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97CDF-2D0F-7886-FFE7-F0127A81F0A7}"/>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FD9FE5F-BB9B-E27A-60C0-4A930A2C75D3}"/>
              </a:ext>
            </a:extLst>
          </p:cNvPr>
          <p:cNvSpPr>
            <a:spLocks noGrp="1"/>
          </p:cNvSpPr>
          <p:nvPr>
            <p:ph idx="1"/>
          </p:nvPr>
        </p:nvSpPr>
        <p:spPr>
          <a:xfrm>
            <a:off x="1033787" y="3892975"/>
            <a:ext cx="6207952" cy="560227"/>
          </a:xfrm>
        </p:spPr>
        <p:txBody>
          <a:bodyPr>
            <a:noAutofit/>
          </a:bodyPr>
          <a:lstStyle/>
          <a:p>
            <a:pPr marL="0" indent="0" algn="ctr">
              <a:buClr>
                <a:srgbClr val="004B87"/>
              </a:buClr>
              <a:buNone/>
              <a:defRPr/>
            </a:pPr>
            <a:r>
              <a:rPr lang="fr-CH" sz="1600" b="1" dirty="0">
                <a:solidFill>
                  <a:srgbClr val="FF6720"/>
                </a:solidFill>
                <a:latin typeface="Arial" panose="020B0604020202020204" pitchFamily="34" charset="0"/>
                <a:cs typeface="Arial" panose="020B0604020202020204" pitchFamily="34" charset="0"/>
              </a:rPr>
              <a:t>F</a:t>
            </a:r>
            <a:r>
              <a:rPr lang="en-US" sz="1600" b="1" dirty="0">
                <a:solidFill>
                  <a:srgbClr val="FF6720"/>
                </a:solidFill>
                <a:latin typeface="Arial" panose="020B0604020202020204" pitchFamily="34" charset="0"/>
                <a:cs typeface="Arial" panose="020B0604020202020204" pitchFamily="34" charset="0"/>
              </a:rPr>
              <a:t>ALD progression and key predictors</a:t>
            </a:r>
          </a:p>
        </p:txBody>
      </p:sp>
      <p:sp>
        <p:nvSpPr>
          <p:cNvPr id="6" name="Rectangle: Rounded Corners 5">
            <a:extLst>
              <a:ext uri="{FF2B5EF4-FFF2-40B4-BE49-F238E27FC236}">
                <a16:creationId xmlns:a16="http://schemas.microsoft.com/office/drawing/2014/main" id="{8CCA70F5-C7BE-0FC5-F7DC-437BD28365AF}"/>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Results</a:t>
            </a:r>
            <a:endParaRPr lang="en-US" b="1" i="0" dirty="0">
              <a:solidFill>
                <a:schemeClr val="bg1"/>
              </a:solidFill>
              <a:effectLst/>
            </a:endParaRPr>
          </a:p>
        </p:txBody>
      </p:sp>
      <p:sp>
        <p:nvSpPr>
          <p:cNvPr id="12" name="Rectangle: Rounded Corners 11">
            <a:extLst>
              <a:ext uri="{FF2B5EF4-FFF2-40B4-BE49-F238E27FC236}">
                <a16:creationId xmlns:a16="http://schemas.microsoft.com/office/drawing/2014/main" id="{64E2E6C8-200A-AD5F-5548-FE984537157E}"/>
              </a:ext>
            </a:extLst>
          </p:cNvPr>
          <p:cNvSpPr/>
          <p:nvPr/>
        </p:nvSpPr>
        <p:spPr>
          <a:xfrm>
            <a:off x="331470" y="846658"/>
            <a:ext cx="11530330" cy="3461671"/>
          </a:xfrm>
          <a:prstGeom prst="roundRect">
            <a:avLst>
              <a:gd name="adj" fmla="val 2863"/>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pic>
        <p:nvPicPr>
          <p:cNvPr id="13" name="Graphic 12" descr="Home with solid fill">
            <a:extLst>
              <a:ext uri="{FF2B5EF4-FFF2-40B4-BE49-F238E27FC236}">
                <a16:creationId xmlns:a16="http://schemas.microsoft.com/office/drawing/2014/main" id="{479971C6-5DD0-1A09-D4A6-7D4864F5B8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65129" y="87085"/>
            <a:ext cx="374469" cy="374469"/>
          </a:xfrm>
          <a:prstGeom prst="rect">
            <a:avLst/>
          </a:prstGeom>
        </p:spPr>
      </p:pic>
      <p:sp>
        <p:nvSpPr>
          <p:cNvPr id="7" name="Title 1">
            <a:extLst>
              <a:ext uri="{FF2B5EF4-FFF2-40B4-BE49-F238E27FC236}">
                <a16:creationId xmlns:a16="http://schemas.microsoft.com/office/drawing/2014/main" id="{D742E951-C993-3B0B-F592-67A31F5537D6}"/>
              </a:ext>
            </a:extLst>
          </p:cNvPr>
          <p:cNvSpPr>
            <a:spLocks noGrp="1"/>
          </p:cNvSpPr>
          <p:nvPr>
            <p:ph type="title"/>
          </p:nvPr>
        </p:nvSpPr>
        <p:spPr>
          <a:xfrm>
            <a:off x="838200" y="-89087"/>
            <a:ext cx="10515600" cy="838947"/>
          </a:xfrm>
        </p:spPr>
        <p:txBody>
          <a:bodyPr>
            <a:normAutofit/>
          </a:bodyPr>
          <a:lstStyle/>
          <a:p>
            <a:r>
              <a:rPr lang="en-US" sz="1800" b="1" kern="0" dirty="0">
                <a:effectLst/>
                <a:latin typeface="Arial" panose="020B0604020202020204" pitchFamily="34" charset="0"/>
                <a:ea typeface="Times New Roman" panose="02020603050405020304" pitchFamily="18" charset="0"/>
              </a:rPr>
              <a:t>OS-021 </a:t>
            </a:r>
            <a:r>
              <a:rPr lang="en-US" sz="1800" dirty="0">
                <a:effectLst/>
                <a:latin typeface="Arial" panose="020B0604020202020204" pitchFamily="34" charset="0"/>
                <a:ea typeface="Times New Roman" panose="02020603050405020304" pitchFamily="18" charset="0"/>
              </a:rPr>
              <a:t>Fontan-associated liver disease: clinical and epidemiological impact on a large cohort in the UK, a retrospective multicenter study</a:t>
            </a:r>
            <a:endParaRPr lang="en-US" dirty="0"/>
          </a:p>
        </p:txBody>
      </p:sp>
      <p:pic>
        <p:nvPicPr>
          <p:cNvPr id="22" name="Picture 21">
            <a:extLst>
              <a:ext uri="{FF2B5EF4-FFF2-40B4-BE49-F238E27FC236}">
                <a16:creationId xmlns:a16="http://schemas.microsoft.com/office/drawing/2014/main" id="{0AF66977-5722-C24B-2519-FB6E69BDE62A}"/>
              </a:ext>
            </a:extLst>
          </p:cNvPr>
          <p:cNvPicPr>
            <a:picLocks noChangeAspect="1"/>
          </p:cNvPicPr>
          <p:nvPr/>
        </p:nvPicPr>
        <p:blipFill>
          <a:blip r:embed="rId5"/>
          <a:srcRect t="11322"/>
          <a:stretch/>
        </p:blipFill>
        <p:spPr>
          <a:xfrm>
            <a:off x="453624" y="1431568"/>
            <a:ext cx="3891393" cy="2309725"/>
          </a:xfrm>
          <a:prstGeom prst="rect">
            <a:avLst/>
          </a:prstGeom>
        </p:spPr>
      </p:pic>
      <p:sp>
        <p:nvSpPr>
          <p:cNvPr id="91" name="Content Placeholder 2">
            <a:extLst>
              <a:ext uri="{FF2B5EF4-FFF2-40B4-BE49-F238E27FC236}">
                <a16:creationId xmlns:a16="http://schemas.microsoft.com/office/drawing/2014/main" id="{5378F7E5-236B-7A0E-0269-B824A4D82DDA}"/>
              </a:ext>
            </a:extLst>
          </p:cNvPr>
          <p:cNvSpPr txBox="1">
            <a:spLocks/>
          </p:cNvSpPr>
          <p:nvPr/>
        </p:nvSpPr>
        <p:spPr>
          <a:xfrm>
            <a:off x="8510432" y="3840274"/>
            <a:ext cx="2584135" cy="3697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4B87"/>
              </a:buClr>
              <a:buFont typeface="Arial" panose="020B0604020202020204" pitchFamily="34" charset="0"/>
              <a:buNone/>
              <a:defRPr/>
            </a:pPr>
            <a:r>
              <a:rPr lang="fr-CH" sz="1600" b="1" dirty="0" err="1">
                <a:solidFill>
                  <a:srgbClr val="FF6720"/>
                </a:solidFill>
                <a:latin typeface="Arial" panose="020B0604020202020204" pitchFamily="34" charset="0"/>
                <a:cs typeface="Arial" panose="020B0604020202020204" pitchFamily="34" charset="0"/>
              </a:rPr>
              <a:t>Radiological</a:t>
            </a:r>
            <a:r>
              <a:rPr lang="fr-CH" sz="1600" b="1" dirty="0">
                <a:solidFill>
                  <a:srgbClr val="FF6720"/>
                </a:solidFill>
                <a:latin typeface="Arial" panose="020B0604020202020204" pitchFamily="34" charset="0"/>
                <a:cs typeface="Arial" panose="020B0604020202020204" pitchFamily="34" charset="0"/>
              </a:rPr>
              <a:t> </a:t>
            </a:r>
            <a:r>
              <a:rPr lang="fr-CH" sz="1600" b="1" dirty="0" err="1">
                <a:solidFill>
                  <a:srgbClr val="FF6720"/>
                </a:solidFill>
                <a:latin typeface="Arial" panose="020B0604020202020204" pitchFamily="34" charset="0"/>
                <a:cs typeface="Arial" panose="020B0604020202020204" pitchFamily="34" charset="0"/>
              </a:rPr>
              <a:t>findings</a:t>
            </a:r>
            <a:endParaRPr lang="en-US" sz="1600" b="1" dirty="0">
              <a:solidFill>
                <a:srgbClr val="FF6720"/>
              </a:solidFill>
              <a:latin typeface="Arial" panose="020B0604020202020204" pitchFamily="34" charset="0"/>
              <a:cs typeface="Arial" panose="020B0604020202020204" pitchFamily="34" charset="0"/>
            </a:endParaRPr>
          </a:p>
        </p:txBody>
      </p:sp>
      <p:graphicFrame>
        <p:nvGraphicFramePr>
          <p:cNvPr id="99" name="Table 98">
            <a:extLst>
              <a:ext uri="{FF2B5EF4-FFF2-40B4-BE49-F238E27FC236}">
                <a16:creationId xmlns:a16="http://schemas.microsoft.com/office/drawing/2014/main" id="{46643AB0-2B11-FCC8-E629-E94AD17A381E}"/>
              </a:ext>
            </a:extLst>
          </p:cNvPr>
          <p:cNvGraphicFramePr>
            <a:graphicFrameLocks noGrp="1"/>
          </p:cNvGraphicFramePr>
          <p:nvPr>
            <p:extLst>
              <p:ext uri="{D42A27DB-BD31-4B8C-83A1-F6EECF244321}">
                <p14:modId xmlns:p14="http://schemas.microsoft.com/office/powerpoint/2010/main" val="2973121449"/>
              </p:ext>
            </p:extLst>
          </p:nvPr>
        </p:nvGraphicFramePr>
        <p:xfrm>
          <a:off x="4476184" y="1966421"/>
          <a:ext cx="2755819" cy="1301190"/>
        </p:xfrm>
        <a:graphic>
          <a:graphicData uri="http://schemas.openxmlformats.org/drawingml/2006/table">
            <a:tbl>
              <a:tblPr firstRow="1" bandRow="1">
                <a:tableStyleId>{21E4AEA4-8DFA-4A89-87EB-49C32662AFE0}</a:tableStyleId>
              </a:tblPr>
              <a:tblGrid>
                <a:gridCol w="1353689">
                  <a:extLst>
                    <a:ext uri="{9D8B030D-6E8A-4147-A177-3AD203B41FA5}">
                      <a16:colId xmlns:a16="http://schemas.microsoft.com/office/drawing/2014/main" val="1557742798"/>
                    </a:ext>
                  </a:extLst>
                </a:gridCol>
                <a:gridCol w="1402130">
                  <a:extLst>
                    <a:ext uri="{9D8B030D-6E8A-4147-A177-3AD203B41FA5}">
                      <a16:colId xmlns:a16="http://schemas.microsoft.com/office/drawing/2014/main" val="1786792927"/>
                    </a:ext>
                  </a:extLst>
                </a:gridCol>
              </a:tblGrid>
              <a:tr h="391844">
                <a:tc>
                  <a:txBody>
                    <a:bodyPr/>
                    <a:lstStyle/>
                    <a:p>
                      <a:pPr algn="ctr"/>
                      <a:r>
                        <a:rPr lang="fr-CH" sz="1100" dirty="0" err="1">
                          <a:latin typeface="Arial" panose="020B0604020202020204" pitchFamily="34" charset="0"/>
                          <a:cs typeface="Arial" panose="020B0604020202020204" pitchFamily="34" charset="0"/>
                        </a:rPr>
                        <a:t>Mortality</a:t>
                      </a:r>
                      <a:r>
                        <a:rPr lang="fr-CH" sz="1100" dirty="0">
                          <a:latin typeface="Arial" panose="020B0604020202020204" pitchFamily="34" charset="0"/>
                          <a:cs typeface="Arial" panose="020B0604020202020204" pitchFamily="34" charset="0"/>
                        </a:rPr>
                        <a:t> </a:t>
                      </a:r>
                      <a:r>
                        <a:rPr lang="fr-CH" sz="1100" dirty="0" err="1">
                          <a:latin typeface="Arial" panose="020B0604020202020204" pitchFamily="34" charset="0"/>
                          <a:cs typeface="Arial" panose="020B0604020202020204" pitchFamily="34" charset="0"/>
                        </a:rPr>
                        <a:t>indicators</a:t>
                      </a:r>
                      <a:endParaRPr lang="en-US" sz="1100" dirty="0">
                        <a:latin typeface="Arial" panose="020B0604020202020204" pitchFamily="34" charset="0"/>
                        <a:cs typeface="Arial" panose="020B0604020202020204" pitchFamily="34" charset="0"/>
                      </a:endParaRPr>
                    </a:p>
                  </a:txBody>
                  <a:tcPr>
                    <a:solidFill>
                      <a:srgbClr val="FF6720"/>
                    </a:solidFill>
                  </a:tcPr>
                </a:tc>
                <a:tc>
                  <a:txBody>
                    <a:bodyPr/>
                    <a:lstStyle/>
                    <a:p>
                      <a:pPr algn="ctr"/>
                      <a:r>
                        <a:rPr lang="fr-CH" sz="1100" dirty="0">
                          <a:latin typeface="Arial" panose="020B0604020202020204" pitchFamily="34" charset="0"/>
                          <a:cs typeface="Arial" panose="020B0604020202020204" pitchFamily="34" charset="0"/>
                        </a:rPr>
                        <a:t>Hazard Ratio</a:t>
                      </a:r>
                      <a:endParaRPr lang="en-US" sz="1100" dirty="0">
                        <a:latin typeface="Arial" panose="020B0604020202020204" pitchFamily="34" charset="0"/>
                        <a:cs typeface="Arial" panose="020B0604020202020204" pitchFamily="34" charset="0"/>
                      </a:endParaRPr>
                    </a:p>
                  </a:txBody>
                  <a:tcPr anchor="ctr">
                    <a:solidFill>
                      <a:srgbClr val="FF6720"/>
                    </a:solidFill>
                  </a:tcPr>
                </a:tc>
                <a:extLst>
                  <a:ext uri="{0D108BD9-81ED-4DB2-BD59-A6C34878D82A}">
                    <a16:rowId xmlns:a16="http://schemas.microsoft.com/office/drawing/2014/main" val="176786062"/>
                  </a:ext>
                </a:extLst>
              </a:tr>
              <a:tr h="291490">
                <a:tc>
                  <a:txBody>
                    <a:bodyPr/>
                    <a:lstStyle/>
                    <a:p>
                      <a:pPr algn="r"/>
                      <a:r>
                        <a:rPr lang="fr-CH" sz="1100" dirty="0">
                          <a:latin typeface="Arial" panose="020B0604020202020204" pitchFamily="34" charset="0"/>
                          <a:cs typeface="Arial" panose="020B0604020202020204" pitchFamily="34" charset="0"/>
                        </a:rPr>
                        <a:t>Prior </a:t>
                      </a:r>
                      <a:r>
                        <a:rPr lang="fr-CH" sz="1100" dirty="0" err="1">
                          <a:latin typeface="Arial" panose="020B0604020202020204" pitchFamily="34" charset="0"/>
                          <a:cs typeface="Arial" panose="020B0604020202020204" pitchFamily="34" charset="0"/>
                        </a:rPr>
                        <a:t>liver</a:t>
                      </a:r>
                      <a:r>
                        <a:rPr lang="fr-CH" sz="1100" dirty="0">
                          <a:latin typeface="Arial" panose="020B0604020202020204" pitchFamily="34" charset="0"/>
                          <a:cs typeface="Arial" panose="020B0604020202020204" pitchFamily="34" charset="0"/>
                        </a:rPr>
                        <a:t> </a:t>
                      </a:r>
                      <a:r>
                        <a:rPr lang="fr-CH" sz="1100" dirty="0" err="1">
                          <a:latin typeface="Arial" panose="020B0604020202020204" pitchFamily="34" charset="0"/>
                          <a:cs typeface="Arial" panose="020B0604020202020204" pitchFamily="34" charset="0"/>
                        </a:rPr>
                        <a:t>injury</a:t>
                      </a:r>
                      <a:endParaRPr lang="en-US" sz="1100" dirty="0">
                        <a:latin typeface="Arial" panose="020B0604020202020204" pitchFamily="34" charset="0"/>
                        <a:cs typeface="Arial" panose="020B0604020202020204" pitchFamily="34" charset="0"/>
                      </a:endParaRPr>
                    </a:p>
                  </a:txBody>
                  <a:tcPr>
                    <a:solidFill>
                      <a:srgbClr val="FDDDCE"/>
                    </a:solidFill>
                  </a:tcPr>
                </a:tc>
                <a:tc>
                  <a:txBody>
                    <a:bodyPr/>
                    <a:lstStyle/>
                    <a:p>
                      <a:pPr algn="l"/>
                      <a:r>
                        <a:rPr lang="en-US" sz="1100" dirty="0">
                          <a:latin typeface="Arial" panose="020B0604020202020204" pitchFamily="34" charset="0"/>
                        </a:rPr>
                        <a:t>3.74 (</a:t>
                      </a:r>
                      <a:r>
                        <a:rPr lang="en-US" sz="1100" i="1" dirty="0">
                          <a:latin typeface="Arial" panose="020B0604020202020204" pitchFamily="34" charset="0"/>
                        </a:rPr>
                        <a:t>p</a:t>
                      </a:r>
                      <a:r>
                        <a:rPr lang="en-US" sz="1100" dirty="0">
                          <a:latin typeface="Arial" panose="020B0604020202020204" pitchFamily="34" charset="0"/>
                        </a:rPr>
                        <a:t> = 0.041)</a:t>
                      </a:r>
                      <a:endParaRPr lang="en-US" sz="1100" dirty="0">
                        <a:latin typeface="Arial" panose="020B0604020202020204" pitchFamily="34" charset="0"/>
                        <a:cs typeface="Arial" panose="020B0604020202020204" pitchFamily="34" charset="0"/>
                      </a:endParaRPr>
                    </a:p>
                  </a:txBody>
                  <a:tcPr>
                    <a:solidFill>
                      <a:srgbClr val="FDDDCE"/>
                    </a:solidFill>
                  </a:tcPr>
                </a:tc>
                <a:extLst>
                  <a:ext uri="{0D108BD9-81ED-4DB2-BD59-A6C34878D82A}">
                    <a16:rowId xmlns:a16="http://schemas.microsoft.com/office/drawing/2014/main" val="4076558930"/>
                  </a:ext>
                </a:extLst>
              </a:tr>
              <a:tr h="291490">
                <a:tc>
                  <a:txBody>
                    <a:bodyPr/>
                    <a:lstStyle/>
                    <a:p>
                      <a:pPr algn="r"/>
                      <a:r>
                        <a:rPr lang="fr-CH" sz="1100" dirty="0">
                          <a:latin typeface="Arial" panose="020B0604020202020204" pitchFamily="34" charset="0"/>
                          <a:cs typeface="Arial" panose="020B0604020202020204" pitchFamily="34" charset="0"/>
                        </a:rPr>
                        <a:t>VAST score</a:t>
                      </a:r>
                      <a:endParaRPr lang="en-US" sz="1100" dirty="0">
                        <a:latin typeface="Arial" panose="020B0604020202020204" pitchFamily="34" charset="0"/>
                        <a:cs typeface="Arial" panose="020B0604020202020204" pitchFamily="34" charset="0"/>
                      </a:endParaRPr>
                    </a:p>
                  </a:txBody>
                  <a:tcPr>
                    <a:solidFill>
                      <a:srgbClr val="FDDDC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rPr>
                        <a:t>2.93 (</a:t>
                      </a:r>
                      <a:r>
                        <a:rPr lang="en-US" sz="1100" i="1" dirty="0">
                          <a:latin typeface="Arial" panose="020B0604020202020204" pitchFamily="34" charset="0"/>
                        </a:rPr>
                        <a:t>p</a:t>
                      </a:r>
                      <a:r>
                        <a:rPr lang="en-US" sz="1100" dirty="0">
                          <a:latin typeface="Arial" panose="020B0604020202020204" pitchFamily="34" charset="0"/>
                        </a:rPr>
                        <a:t> &lt; 0.0005)</a:t>
                      </a:r>
                      <a:endParaRPr lang="en-US" sz="1100" dirty="0">
                        <a:latin typeface="Arial" panose="020B0604020202020204" pitchFamily="34" charset="0"/>
                        <a:cs typeface="Arial" panose="020B0604020202020204" pitchFamily="34" charset="0"/>
                      </a:endParaRPr>
                    </a:p>
                  </a:txBody>
                  <a:tcPr>
                    <a:solidFill>
                      <a:srgbClr val="FDDDCE"/>
                    </a:solidFill>
                  </a:tcPr>
                </a:tc>
                <a:extLst>
                  <a:ext uri="{0D108BD9-81ED-4DB2-BD59-A6C34878D82A}">
                    <a16:rowId xmlns:a16="http://schemas.microsoft.com/office/drawing/2014/main" val="502824954"/>
                  </a:ext>
                </a:extLst>
              </a:tr>
              <a:tr h="291490">
                <a:tc>
                  <a:txBody>
                    <a:bodyPr/>
                    <a:lstStyle/>
                    <a:p>
                      <a:pPr algn="r"/>
                      <a:r>
                        <a:rPr lang="fr-CH" sz="1100" dirty="0">
                          <a:latin typeface="Arial" panose="020B0604020202020204" pitchFamily="34" charset="0"/>
                          <a:cs typeface="Arial" panose="020B0604020202020204" pitchFamily="34" charset="0"/>
                        </a:rPr>
                        <a:t>MELD-XI score</a:t>
                      </a:r>
                      <a:endParaRPr lang="en-US" sz="1100" dirty="0">
                        <a:latin typeface="Arial" panose="020B0604020202020204" pitchFamily="34" charset="0"/>
                        <a:cs typeface="Arial" panose="020B0604020202020204" pitchFamily="34" charset="0"/>
                      </a:endParaRPr>
                    </a:p>
                  </a:txBody>
                  <a:tcPr>
                    <a:solidFill>
                      <a:srgbClr val="FDDDCE"/>
                    </a:solidFill>
                  </a:tcPr>
                </a:tc>
                <a:tc>
                  <a:txBody>
                    <a:bodyPr/>
                    <a:lstStyle/>
                    <a:p>
                      <a:pPr algn="l"/>
                      <a:r>
                        <a:rPr lang="en-US" sz="1100" dirty="0">
                          <a:latin typeface="Arial" panose="020B0604020202020204" pitchFamily="34" charset="0"/>
                        </a:rPr>
                        <a:t>1.17 (</a:t>
                      </a:r>
                      <a:r>
                        <a:rPr lang="en-US" sz="1100" i="1" dirty="0">
                          <a:latin typeface="Arial" panose="020B0604020202020204" pitchFamily="34" charset="0"/>
                        </a:rPr>
                        <a:t>p </a:t>
                      </a:r>
                      <a:r>
                        <a:rPr lang="en-US" sz="1100" dirty="0">
                          <a:latin typeface="Arial" panose="020B0604020202020204" pitchFamily="34" charset="0"/>
                        </a:rPr>
                        <a:t>= 0.015)</a:t>
                      </a:r>
                      <a:endParaRPr lang="en-US" sz="1100" dirty="0">
                        <a:latin typeface="Arial" panose="020B0604020202020204" pitchFamily="34" charset="0"/>
                        <a:cs typeface="Arial" panose="020B0604020202020204" pitchFamily="34" charset="0"/>
                      </a:endParaRPr>
                    </a:p>
                  </a:txBody>
                  <a:tcPr>
                    <a:solidFill>
                      <a:srgbClr val="FDDDCE"/>
                    </a:solidFill>
                  </a:tcPr>
                </a:tc>
                <a:extLst>
                  <a:ext uri="{0D108BD9-81ED-4DB2-BD59-A6C34878D82A}">
                    <a16:rowId xmlns:a16="http://schemas.microsoft.com/office/drawing/2014/main" val="2755931486"/>
                  </a:ext>
                </a:extLst>
              </a:tr>
            </a:tbl>
          </a:graphicData>
        </a:graphic>
      </p:graphicFrame>
      <p:grpSp>
        <p:nvGrpSpPr>
          <p:cNvPr id="103" name="Group 102">
            <a:extLst>
              <a:ext uri="{FF2B5EF4-FFF2-40B4-BE49-F238E27FC236}">
                <a16:creationId xmlns:a16="http://schemas.microsoft.com/office/drawing/2014/main" id="{CD81411B-774B-C966-EBE8-194E44644605}"/>
              </a:ext>
            </a:extLst>
          </p:cNvPr>
          <p:cNvGrpSpPr/>
          <p:nvPr/>
        </p:nvGrpSpPr>
        <p:grpSpPr>
          <a:xfrm>
            <a:off x="7662161" y="1112490"/>
            <a:ext cx="3891393" cy="2628803"/>
            <a:chOff x="7969138" y="1431569"/>
            <a:chExt cx="3603505" cy="2199528"/>
          </a:xfrm>
        </p:grpSpPr>
        <p:grpSp>
          <p:nvGrpSpPr>
            <p:cNvPr id="90" name="Group 89">
              <a:extLst>
                <a:ext uri="{FF2B5EF4-FFF2-40B4-BE49-F238E27FC236}">
                  <a16:creationId xmlns:a16="http://schemas.microsoft.com/office/drawing/2014/main" id="{1F5E4E15-B911-2FD5-FE74-70B99482EDF4}"/>
                </a:ext>
              </a:extLst>
            </p:cNvPr>
            <p:cNvGrpSpPr/>
            <p:nvPr/>
          </p:nvGrpSpPr>
          <p:grpSpPr>
            <a:xfrm>
              <a:off x="7969138" y="1431569"/>
              <a:ext cx="3603505" cy="2199528"/>
              <a:chOff x="4418871" y="1727200"/>
              <a:chExt cx="3124929" cy="1270000"/>
            </a:xfrm>
          </p:grpSpPr>
          <p:sp>
            <p:nvSpPr>
              <p:cNvPr id="63" name="Rectangle: Rounded Corners 62">
                <a:extLst>
                  <a:ext uri="{FF2B5EF4-FFF2-40B4-BE49-F238E27FC236}">
                    <a16:creationId xmlns:a16="http://schemas.microsoft.com/office/drawing/2014/main" id="{1795BE7C-9391-0BE4-FF8A-7559B85B8EC1}"/>
                  </a:ext>
                </a:extLst>
              </p:cNvPr>
              <p:cNvSpPr/>
              <p:nvPr/>
            </p:nvSpPr>
            <p:spPr>
              <a:xfrm>
                <a:off x="4418871" y="1727200"/>
                <a:ext cx="3124929" cy="1270000"/>
              </a:xfrm>
              <a:prstGeom prst="roundRect">
                <a:avLst>
                  <a:gd name="adj" fmla="val 6281"/>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sp>
            <p:nvSpPr>
              <p:cNvPr id="85" name="Content Placeholder 2">
                <a:extLst>
                  <a:ext uri="{FF2B5EF4-FFF2-40B4-BE49-F238E27FC236}">
                    <a16:creationId xmlns:a16="http://schemas.microsoft.com/office/drawing/2014/main" id="{5526FEA4-4C81-2112-32AA-2B70A1836E78}"/>
                  </a:ext>
                </a:extLst>
              </p:cNvPr>
              <p:cNvSpPr txBox="1">
                <a:spLocks/>
              </p:cNvSpPr>
              <p:nvPr/>
            </p:nvSpPr>
            <p:spPr>
              <a:xfrm>
                <a:off x="4418871" y="1792694"/>
                <a:ext cx="3124929" cy="12045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200" b="1" dirty="0">
                    <a:latin typeface="Arial" panose="020B0604020202020204" pitchFamily="34" charset="0"/>
                  </a:rPr>
                  <a:t>Structural changes</a:t>
                </a:r>
              </a:p>
              <a:p>
                <a:pPr lvl="1">
                  <a:lnSpc>
                    <a:spcPct val="100000"/>
                  </a:lnSpc>
                  <a:spcBef>
                    <a:spcPts val="0"/>
                  </a:spcBef>
                </a:pPr>
                <a:r>
                  <a:rPr lang="en-US" sz="1200" b="1" dirty="0">
                    <a:latin typeface="Arial" panose="020B0604020202020204" pitchFamily="34" charset="0"/>
                  </a:rPr>
                  <a:t>Hepatomegaly</a:t>
                </a:r>
                <a:r>
                  <a:rPr lang="en-US" sz="1200" dirty="0">
                    <a:latin typeface="Arial" panose="020B0604020202020204" pitchFamily="34" charset="0"/>
                  </a:rPr>
                  <a:t> 23.2%</a:t>
                </a:r>
              </a:p>
              <a:p>
                <a:pPr lvl="1">
                  <a:lnSpc>
                    <a:spcPct val="100000"/>
                  </a:lnSpc>
                  <a:spcBef>
                    <a:spcPts val="0"/>
                  </a:spcBef>
                </a:pPr>
                <a:r>
                  <a:rPr lang="en-US" sz="1200" b="1" dirty="0">
                    <a:latin typeface="Arial" panose="020B0604020202020204" pitchFamily="34" charset="0"/>
                  </a:rPr>
                  <a:t>Caudate hypertrophy </a:t>
                </a:r>
                <a:r>
                  <a:rPr lang="en-US" sz="1200" dirty="0">
                    <a:latin typeface="Arial" panose="020B0604020202020204" pitchFamily="34" charset="0"/>
                  </a:rPr>
                  <a:t>17.8%</a:t>
                </a:r>
              </a:p>
              <a:p>
                <a:pPr lvl="1">
                  <a:lnSpc>
                    <a:spcPct val="100000"/>
                  </a:lnSpc>
                  <a:spcBef>
                    <a:spcPts val="0"/>
                  </a:spcBef>
                </a:pPr>
                <a:r>
                  <a:rPr lang="en-US" sz="1200" b="1" dirty="0">
                    <a:latin typeface="Arial" panose="020B0604020202020204" pitchFamily="34" charset="0"/>
                  </a:rPr>
                  <a:t>Heterogenous Parenchyma </a:t>
                </a:r>
                <a:r>
                  <a:rPr lang="en-US" sz="1200" dirty="0">
                    <a:latin typeface="Arial" panose="020B0604020202020204" pitchFamily="34" charset="0"/>
                  </a:rPr>
                  <a:t>32.2%</a:t>
                </a:r>
                <a:endParaRPr lang="en-US" sz="1200" b="1" dirty="0">
                  <a:latin typeface="Arial" panose="020B0604020202020204" pitchFamily="34" charset="0"/>
                </a:endParaRPr>
              </a:p>
              <a:p>
                <a:pPr lvl="1">
                  <a:lnSpc>
                    <a:spcPct val="100000"/>
                  </a:lnSpc>
                  <a:spcBef>
                    <a:spcPts val="0"/>
                  </a:spcBef>
                </a:pPr>
                <a:r>
                  <a:rPr lang="en-US" sz="1200" b="1" dirty="0">
                    <a:latin typeface="Arial" panose="020B0604020202020204" pitchFamily="34" charset="0"/>
                  </a:rPr>
                  <a:t>Coarse Parenchyma </a:t>
                </a:r>
                <a:r>
                  <a:rPr lang="en-US" sz="1200" dirty="0">
                    <a:latin typeface="Arial" panose="020B0604020202020204" pitchFamily="34" charset="0"/>
                  </a:rPr>
                  <a:t>44.6%</a:t>
                </a:r>
              </a:p>
              <a:p>
                <a:pPr lvl="1">
                  <a:lnSpc>
                    <a:spcPct val="100000"/>
                  </a:lnSpc>
                  <a:spcBef>
                    <a:spcPts val="0"/>
                  </a:spcBef>
                </a:pPr>
                <a:r>
                  <a:rPr lang="en-US" sz="1200" b="1" dirty="0">
                    <a:latin typeface="Arial" panose="020B0604020202020204" pitchFamily="34" charset="0"/>
                  </a:rPr>
                  <a:t>Cirrhotic appearance </a:t>
                </a:r>
                <a:r>
                  <a:rPr lang="en-US" sz="1200" dirty="0">
                    <a:latin typeface="Arial" panose="020B0604020202020204" pitchFamily="34" charset="0"/>
                  </a:rPr>
                  <a:t>40.9%,</a:t>
                </a:r>
              </a:p>
              <a:p>
                <a:pPr lvl="1">
                  <a:lnSpc>
                    <a:spcPct val="100000"/>
                  </a:lnSpc>
                  <a:spcBef>
                    <a:spcPts val="0"/>
                  </a:spcBef>
                </a:pPr>
                <a:r>
                  <a:rPr lang="en-US" sz="1200" b="1" dirty="0">
                    <a:latin typeface="Arial" panose="020B0604020202020204" pitchFamily="34" charset="0"/>
                  </a:rPr>
                  <a:t>HCC</a:t>
                </a:r>
                <a:r>
                  <a:rPr lang="en-US" sz="1200" dirty="0">
                    <a:latin typeface="Arial" panose="020B0604020202020204" pitchFamily="34" charset="0"/>
                  </a:rPr>
                  <a:t> 0.14%</a:t>
                </a:r>
              </a:p>
              <a:p>
                <a:pPr marL="457200" lvl="1" indent="0">
                  <a:lnSpc>
                    <a:spcPct val="100000"/>
                  </a:lnSpc>
                  <a:spcBef>
                    <a:spcPts val="0"/>
                  </a:spcBef>
                  <a:buNone/>
                </a:pPr>
                <a:endParaRPr lang="en-US" sz="1200" dirty="0">
                  <a:latin typeface="Arial" panose="020B0604020202020204" pitchFamily="34" charset="0"/>
                </a:endParaRPr>
              </a:p>
              <a:p>
                <a:pPr marL="0" lvl="1" indent="0">
                  <a:lnSpc>
                    <a:spcPct val="100000"/>
                  </a:lnSpc>
                  <a:spcBef>
                    <a:spcPts val="0"/>
                  </a:spcBef>
                  <a:buNone/>
                </a:pPr>
                <a:r>
                  <a:rPr lang="en-US" sz="1200" b="1" dirty="0">
                    <a:solidFill>
                      <a:srgbClr val="004B87"/>
                    </a:solidFill>
                    <a:latin typeface="Arial" panose="020B0604020202020204" pitchFamily="34" charset="0"/>
                  </a:rPr>
                  <a:t>Other abnormalities</a:t>
                </a:r>
                <a:endParaRPr lang="en-US" sz="1200" b="1" dirty="0">
                  <a:latin typeface="Arial" panose="020B0604020202020204" pitchFamily="34" charset="0"/>
                </a:endParaRPr>
              </a:p>
              <a:p>
                <a:pPr lvl="1">
                  <a:lnSpc>
                    <a:spcPct val="100000"/>
                  </a:lnSpc>
                  <a:spcBef>
                    <a:spcPts val="0"/>
                  </a:spcBef>
                </a:pPr>
                <a:r>
                  <a:rPr lang="en-US" sz="1200" b="1" dirty="0">
                    <a:latin typeface="Arial" panose="020B0604020202020204" pitchFamily="34" charset="0"/>
                  </a:rPr>
                  <a:t>FNH-like nodules </a:t>
                </a:r>
                <a:r>
                  <a:rPr lang="en-US" sz="1200" dirty="0">
                    <a:latin typeface="Arial" panose="020B0604020202020204" pitchFamily="34" charset="0"/>
                  </a:rPr>
                  <a:t>27.5%</a:t>
                </a:r>
              </a:p>
              <a:p>
                <a:pPr lvl="1">
                  <a:lnSpc>
                    <a:spcPct val="100000"/>
                  </a:lnSpc>
                  <a:spcBef>
                    <a:spcPts val="0"/>
                  </a:spcBef>
                </a:pPr>
                <a:r>
                  <a:rPr lang="en-US" sz="1200" b="1" dirty="0">
                    <a:latin typeface="Arial" panose="020B0604020202020204" pitchFamily="34" charset="0"/>
                  </a:rPr>
                  <a:t>Liver stiffness </a:t>
                </a:r>
                <a:r>
                  <a:rPr lang="en-US" sz="1200" dirty="0">
                    <a:latin typeface="Arial" panose="020B0604020202020204" pitchFamily="34" charset="0"/>
                  </a:rPr>
                  <a:t>elevated in 92% (n = 127), no significant worsening over follow up time.</a:t>
                </a:r>
              </a:p>
            </p:txBody>
          </p:sp>
        </p:grpSp>
        <p:cxnSp>
          <p:nvCxnSpPr>
            <p:cNvPr id="100" name="Straight Connector 99">
              <a:extLst>
                <a:ext uri="{FF2B5EF4-FFF2-40B4-BE49-F238E27FC236}">
                  <a16:creationId xmlns:a16="http://schemas.microsoft.com/office/drawing/2014/main" id="{D69846BB-5A70-8260-77AD-9606E57C0DB6}"/>
                </a:ext>
              </a:extLst>
            </p:cNvPr>
            <p:cNvCxnSpPr>
              <a:cxnSpLocks/>
            </p:cNvCxnSpPr>
            <p:nvPr/>
          </p:nvCxnSpPr>
          <p:spPr>
            <a:xfrm>
              <a:off x="7969138" y="2668649"/>
              <a:ext cx="3603505" cy="0"/>
            </a:xfrm>
            <a:prstGeom prst="line">
              <a:avLst/>
            </a:prstGeom>
            <a:ln w="22225">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05" name="Rectangle: Rounded Corners 104">
            <a:extLst>
              <a:ext uri="{FF2B5EF4-FFF2-40B4-BE49-F238E27FC236}">
                <a16:creationId xmlns:a16="http://schemas.microsoft.com/office/drawing/2014/main" id="{D85E1821-D782-8F63-0CF2-AF6E2A236C29}"/>
              </a:ext>
            </a:extLst>
          </p:cNvPr>
          <p:cNvSpPr/>
          <p:nvPr/>
        </p:nvSpPr>
        <p:spPr>
          <a:xfrm>
            <a:off x="515507" y="4696105"/>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Conclusion</a:t>
            </a:r>
            <a:endParaRPr lang="en-US" b="1" i="0" dirty="0">
              <a:solidFill>
                <a:schemeClr val="bg1"/>
              </a:solidFill>
              <a:effectLst/>
            </a:endParaRPr>
          </a:p>
        </p:txBody>
      </p:sp>
      <p:sp>
        <p:nvSpPr>
          <p:cNvPr id="106" name="Rectangle: Rounded Corners 105">
            <a:extLst>
              <a:ext uri="{FF2B5EF4-FFF2-40B4-BE49-F238E27FC236}">
                <a16:creationId xmlns:a16="http://schemas.microsoft.com/office/drawing/2014/main" id="{72C62FBC-F6FE-19CC-D4D4-2208B908FB74}"/>
              </a:ext>
            </a:extLst>
          </p:cNvPr>
          <p:cNvSpPr/>
          <p:nvPr/>
        </p:nvSpPr>
        <p:spPr>
          <a:xfrm>
            <a:off x="331470" y="4579818"/>
            <a:ext cx="11530330" cy="1655882"/>
          </a:xfrm>
          <a:prstGeom prst="roundRect">
            <a:avLst>
              <a:gd name="adj" fmla="val 5624"/>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107" name="TextBox 106">
            <a:extLst>
              <a:ext uri="{FF2B5EF4-FFF2-40B4-BE49-F238E27FC236}">
                <a16:creationId xmlns:a16="http://schemas.microsoft.com/office/drawing/2014/main" id="{E6FBB001-E8CC-DE4A-072B-636B5FBEA40F}"/>
              </a:ext>
            </a:extLst>
          </p:cNvPr>
          <p:cNvSpPr txBox="1"/>
          <p:nvPr/>
        </p:nvSpPr>
        <p:spPr>
          <a:xfrm>
            <a:off x="453624" y="5078566"/>
            <a:ext cx="11390954" cy="1138773"/>
          </a:xfrm>
          <a:prstGeom prst="rect">
            <a:avLst/>
          </a:prstGeom>
          <a:noFill/>
        </p:spPr>
        <p:txBody>
          <a:bodyPr wrap="square">
            <a:spAutoFit/>
          </a:bodyPr>
          <a:lstStyle/>
          <a:p>
            <a:pPr marL="0" marR="0"/>
            <a:r>
              <a:rPr lang="en-US" sz="1700" dirty="0">
                <a:latin typeface="Arial" panose="020B0604020202020204" pitchFamily="34" charset="0"/>
                <a:cs typeface="Arial" panose="020B0604020202020204" pitchFamily="34" charset="0"/>
              </a:rPr>
              <a:t>FALD progresses in nearly all patients over time, with significant disease acceleration after 10–15 years post-Fontan. However, a subset develops cirrhosis earlier, often before routine assessments occur. MELD-XI and VAST score are both independent predictors of mortality. </a:t>
            </a:r>
            <a:r>
              <a:rPr lang="en-US" sz="1700" b="1" dirty="0">
                <a:latin typeface="Arial" panose="020B0604020202020204" pitchFamily="34" charset="0"/>
                <a:cs typeface="Arial" panose="020B0604020202020204" pitchFamily="34" charset="0"/>
              </a:rPr>
              <a:t>Early liver assessments (&lt;10 years post-Fontan) are essential for timely intervention and improved outcomes</a:t>
            </a:r>
            <a:r>
              <a:rPr lang="en-US" sz="1700" dirty="0">
                <a:latin typeface="Arial" panose="020B0604020202020204" pitchFamily="34" charset="0"/>
                <a:cs typeface="Arial" panose="020B0604020202020204" pitchFamily="34" charset="0"/>
              </a:rPr>
              <a:t>.</a:t>
            </a:r>
            <a:endParaRPr lang="fr-CH" sz="17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7382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FC220-C059-E9B8-CB84-56458EC54C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181323-4692-643B-902E-033E7204CA1C}"/>
              </a:ext>
            </a:extLst>
          </p:cNvPr>
          <p:cNvSpPr>
            <a:spLocks noGrp="1"/>
          </p:cNvSpPr>
          <p:nvPr>
            <p:ph type="ctrTitle"/>
          </p:nvPr>
        </p:nvSpPr>
        <p:spPr>
          <a:xfrm>
            <a:off x="2716696" y="2498272"/>
            <a:ext cx="9266128" cy="1517877"/>
          </a:xfrm>
        </p:spPr>
        <p:txBody>
          <a:bodyPr>
            <a:normAutofit fontScale="90000"/>
          </a:bodyPr>
          <a:lstStyle/>
          <a:p>
            <a:pPr algn="r"/>
            <a:r>
              <a:rPr lang="en-US" b="1" dirty="0">
                <a:solidFill>
                  <a:srgbClr val="FF6720"/>
                </a:solidFill>
                <a:latin typeface="Arial" panose="020B0604020202020204" pitchFamily="34" charset="0"/>
                <a:cs typeface="Arial" panose="020B0604020202020204" pitchFamily="34" charset="0"/>
              </a:rPr>
              <a:t>Rare Liver Diseases Including </a:t>
            </a:r>
            <a:r>
              <a:rPr lang="en-US" b="1" dirty="0" err="1">
                <a:solidFill>
                  <a:srgbClr val="FF6720"/>
                </a:solidFill>
                <a:latin typeface="Arial" panose="020B0604020202020204" pitchFamily="34" charset="0"/>
                <a:cs typeface="Arial" panose="020B0604020202020204" pitchFamily="34" charset="0"/>
              </a:rPr>
              <a:t>Paediatric</a:t>
            </a:r>
            <a:r>
              <a:rPr lang="en-US" b="1" dirty="0">
                <a:solidFill>
                  <a:srgbClr val="FF6720"/>
                </a:solidFill>
                <a:latin typeface="Arial" panose="020B0604020202020204" pitchFamily="34" charset="0"/>
                <a:cs typeface="Arial" panose="020B0604020202020204" pitchFamily="34" charset="0"/>
              </a:rPr>
              <a:t> and Genetic</a:t>
            </a:r>
          </a:p>
        </p:txBody>
      </p:sp>
      <p:sp>
        <p:nvSpPr>
          <p:cNvPr id="3" name="Subtitle 2">
            <a:extLst>
              <a:ext uri="{FF2B5EF4-FFF2-40B4-BE49-F238E27FC236}">
                <a16:creationId xmlns:a16="http://schemas.microsoft.com/office/drawing/2014/main" id="{50E3D0C7-FD61-FF1E-B09F-4E89CD2A8D46}"/>
              </a:ext>
            </a:extLst>
          </p:cNvPr>
          <p:cNvSpPr>
            <a:spLocks noGrp="1"/>
          </p:cNvSpPr>
          <p:nvPr>
            <p:ph type="subTitle" idx="1"/>
          </p:nvPr>
        </p:nvSpPr>
        <p:spPr>
          <a:xfrm>
            <a:off x="7339106" y="4016149"/>
            <a:ext cx="4643718" cy="783771"/>
          </a:xfrm>
        </p:spPr>
        <p:txBody>
          <a:bodyPr>
            <a:normAutofit/>
          </a:bodyPr>
          <a:lstStyle/>
          <a:p>
            <a:pPr algn="r"/>
            <a:r>
              <a:rPr lang="en-US" sz="3200" dirty="0">
                <a:solidFill>
                  <a:srgbClr val="FF6720"/>
                </a:solidFill>
                <a:latin typeface="Arial" panose="020B0604020202020204" pitchFamily="34" charset="0"/>
                <a:cs typeface="Arial" panose="020B0604020202020204" pitchFamily="34" charset="0"/>
              </a:rPr>
              <a:t>Basic</a:t>
            </a:r>
          </a:p>
        </p:txBody>
      </p:sp>
    </p:spTree>
    <p:extLst>
      <p:ext uri="{BB962C8B-B14F-4D97-AF65-F5344CB8AC3E}">
        <p14:creationId xmlns:p14="http://schemas.microsoft.com/office/powerpoint/2010/main" val="2353390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E6B80-E483-F8F1-540E-836D67DF59E2}"/>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D24336A-5561-2E16-CFC1-73F52C4670D9}"/>
              </a:ext>
            </a:extLst>
          </p:cNvPr>
          <p:cNvSpPr>
            <a:spLocks noGrp="1"/>
          </p:cNvSpPr>
          <p:nvPr>
            <p:ph idx="1"/>
          </p:nvPr>
        </p:nvSpPr>
        <p:spPr>
          <a:xfrm>
            <a:off x="528094" y="1344204"/>
            <a:ext cx="5244056" cy="4550849"/>
          </a:xfrm>
        </p:spPr>
        <p:txBody>
          <a:bodyPr>
            <a:noAutofit/>
          </a:bodyPr>
          <a:lstStyle/>
          <a:p>
            <a:pPr>
              <a:buClr>
                <a:srgbClr val="004B87"/>
              </a:buClr>
              <a:defRPr/>
            </a:pPr>
            <a:r>
              <a:rPr lang="en-US" sz="1600" dirty="0">
                <a:latin typeface="Arial" panose="020B0604020202020204" pitchFamily="34" charset="0"/>
                <a:cs typeface="Arial" panose="020B0604020202020204" pitchFamily="34" charset="0"/>
              </a:rPr>
              <a:t>Biliary atresia (BA) is </a:t>
            </a:r>
            <a:r>
              <a:rPr lang="en-US" sz="1600" dirty="0" err="1">
                <a:latin typeface="Arial" panose="020B0604020202020204" pitchFamily="34" charset="0"/>
                <a:cs typeface="Arial" panose="020B0604020202020204" pitchFamily="34" charset="0"/>
              </a:rPr>
              <a:t>characterised</a:t>
            </a:r>
            <a:r>
              <a:rPr lang="en-US" sz="1600" dirty="0">
                <a:latin typeface="Arial" panose="020B0604020202020204" pitchFamily="34" charset="0"/>
                <a:cs typeface="Arial" panose="020B0604020202020204" pitchFamily="34" charset="0"/>
              </a:rPr>
              <a:t> by neonatal obliteration of the extrahepatic biliary tree.</a:t>
            </a:r>
          </a:p>
          <a:p>
            <a:pPr>
              <a:buClr>
                <a:srgbClr val="004B87"/>
              </a:buClr>
              <a:defRPr/>
            </a:pPr>
            <a:r>
              <a:rPr lang="en-US" sz="1600" b="1" dirty="0">
                <a:effectLst/>
                <a:latin typeface="Arial" panose="020B0604020202020204" pitchFamily="34" charset="0"/>
                <a:cs typeface="Arial" panose="020B0604020202020204" pitchFamily="34" charset="0"/>
              </a:rPr>
              <a:t>50% of children require liver transplantation before age 5</a:t>
            </a:r>
            <a:r>
              <a:rPr lang="en-US" sz="1600" dirty="0">
                <a:latin typeface="Arial" panose="020B0604020202020204" pitchFamily="34" charset="0"/>
                <a:cs typeface="Arial" panose="020B0604020202020204" pitchFamily="34" charset="0"/>
              </a:rPr>
              <a:t>, d</a:t>
            </a:r>
            <a:r>
              <a:rPr lang="en-US" sz="1600" dirty="0">
                <a:effectLst/>
                <a:latin typeface="Arial" panose="020B0604020202020204" pitchFamily="34" charset="0"/>
                <a:cs typeface="Arial" panose="020B0604020202020204" pitchFamily="34" charset="0"/>
              </a:rPr>
              <a:t>espite Kasai portoenterostomy.</a:t>
            </a:r>
          </a:p>
          <a:p>
            <a:pPr>
              <a:buClr>
                <a:srgbClr val="004B87"/>
              </a:buClr>
              <a:defRPr/>
            </a:pPr>
            <a:r>
              <a:rPr lang="en-US" sz="1600" dirty="0">
                <a:latin typeface="Arial" panose="020B0604020202020204" pitchFamily="34" charset="0"/>
                <a:cs typeface="Arial" panose="020B0604020202020204" pitchFamily="34" charset="0"/>
              </a:rPr>
              <a:t>It is not clear why some children are rapid progressors (requiring early-transplantation) whereas others remain stable long-term. </a:t>
            </a:r>
          </a:p>
          <a:p>
            <a:pPr>
              <a:buClr>
                <a:srgbClr val="004B87"/>
              </a:buClr>
              <a:defRPr/>
            </a:pPr>
            <a:r>
              <a:rPr lang="en-US" sz="1600" dirty="0">
                <a:latin typeface="Arial" panose="020B0604020202020204" pitchFamily="34" charset="0"/>
                <a:cs typeface="Arial" panose="020B0604020202020204" pitchFamily="34" charset="0"/>
              </a:rPr>
              <a:t>Epithelial-</a:t>
            </a:r>
            <a:r>
              <a:rPr lang="en-US" sz="1600" dirty="0" err="1">
                <a:latin typeface="Arial" panose="020B0604020202020204" pitchFamily="34" charset="0"/>
                <a:cs typeface="Arial" panose="020B0604020202020204" pitchFamily="34" charset="0"/>
              </a:rPr>
              <a:t>mesenchymall</a:t>
            </a:r>
            <a:r>
              <a:rPr lang="en-US" sz="1600" dirty="0">
                <a:latin typeface="Arial" panose="020B0604020202020204" pitchFamily="34" charset="0"/>
                <a:cs typeface="Arial" panose="020B0604020202020204" pitchFamily="34" charset="0"/>
              </a:rPr>
              <a:t>-immune interactions governing </a:t>
            </a:r>
            <a:r>
              <a:rPr lang="en-US" sz="1600" dirty="0" err="1">
                <a:latin typeface="Arial" panose="020B0604020202020204" pitchFamily="34" charset="0"/>
                <a:cs typeface="Arial" panose="020B0604020202020204" pitchFamily="34" charset="0"/>
              </a:rPr>
              <a:t>fibroinflammation</a:t>
            </a:r>
            <a:r>
              <a:rPr lang="en-US" sz="1600" dirty="0">
                <a:latin typeface="Arial" panose="020B0604020202020204" pitchFamily="34" charset="0"/>
                <a:cs typeface="Arial" panose="020B0604020202020204" pitchFamily="34" charset="0"/>
              </a:rPr>
              <a:t> across the disease course are unknown.</a:t>
            </a:r>
          </a:p>
          <a:p>
            <a:pPr>
              <a:buClr>
                <a:srgbClr val="004B87"/>
              </a:buClr>
              <a:defRPr/>
            </a:pPr>
            <a:endParaRPr lang="en-US" sz="1600" dirty="0">
              <a:latin typeface="Arial" panose="020B0604020202020204" pitchFamily="34" charset="0"/>
              <a:cs typeface="Arial" panose="020B0604020202020204" pitchFamily="34" charset="0"/>
            </a:endParaRPr>
          </a:p>
          <a:p>
            <a:pPr marL="0" indent="0">
              <a:buClr>
                <a:srgbClr val="004B87"/>
              </a:buClr>
              <a:buNone/>
              <a:defRPr/>
            </a:pPr>
            <a:r>
              <a:rPr lang="en-US" sz="1600" b="1" dirty="0">
                <a:solidFill>
                  <a:srgbClr val="FF6720"/>
                </a:solidFill>
                <a:latin typeface="Arial" panose="020B0604020202020204" pitchFamily="34" charset="0"/>
                <a:cs typeface="Arial" panose="020B0604020202020204" pitchFamily="34" charset="0"/>
              </a:rPr>
              <a:t>Aim of the study</a:t>
            </a:r>
            <a:r>
              <a:rPr lang="en-US" sz="1600" dirty="0">
                <a:latin typeface="Arial" panose="020B0604020202020204" pitchFamily="34" charset="0"/>
                <a:cs typeface="Arial" panose="020B0604020202020204" pitchFamily="34" charset="0"/>
              </a:rPr>
              <a:t>:</a:t>
            </a:r>
          </a:p>
          <a:p>
            <a:pPr lvl="1">
              <a:buClr>
                <a:srgbClr val="004B87"/>
              </a:buClr>
              <a:defRPr/>
            </a:pPr>
            <a:r>
              <a:rPr lang="en-US" sz="1600" b="1" dirty="0">
                <a:latin typeface="Arial" panose="020B0604020202020204" pitchFamily="34" charset="0"/>
                <a:cs typeface="Arial" panose="020B0604020202020204" pitchFamily="34" charset="0"/>
              </a:rPr>
              <a:t>Understand  interactions governing </a:t>
            </a:r>
            <a:r>
              <a:rPr lang="en-US" sz="1600" b="1" dirty="0" err="1">
                <a:latin typeface="Arial" panose="020B0604020202020204" pitchFamily="34" charset="0"/>
                <a:cs typeface="Arial" panose="020B0604020202020204" pitchFamily="34" charset="0"/>
              </a:rPr>
              <a:t>fibroinflammation</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across the spectrum of biliary atresia  at single-cell resolution.</a:t>
            </a:r>
          </a:p>
          <a:p>
            <a:pPr lvl="1">
              <a:buClr>
                <a:srgbClr val="004B87"/>
              </a:buClr>
              <a:defRPr/>
            </a:pPr>
            <a:r>
              <a:rPr lang="en-US" sz="1600" b="1" dirty="0">
                <a:latin typeface="Arial" panose="020B0604020202020204" pitchFamily="34" charset="0"/>
                <a:cs typeface="Arial" panose="020B0604020202020204" pitchFamily="34" charset="0"/>
              </a:rPr>
              <a:t>Identify differences at time of Kasai </a:t>
            </a:r>
            <a:r>
              <a:rPr lang="en-US" sz="1600" dirty="0">
                <a:latin typeface="Arial" panose="020B0604020202020204" pitchFamily="34" charset="0"/>
                <a:cs typeface="Arial" panose="020B0604020202020204" pitchFamily="34" charset="0"/>
              </a:rPr>
              <a:t>that predict the need for transplant.</a:t>
            </a:r>
          </a:p>
          <a:p>
            <a:pPr>
              <a:buClr>
                <a:srgbClr val="004B87"/>
              </a:buClr>
              <a:defRPr/>
            </a:pPr>
            <a:endParaRPr lang="en-US" sz="16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10E05BB3-1C9B-14AD-F8F9-9699DABA6B47}"/>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Background &amp; Aims</a:t>
            </a:r>
            <a:endParaRPr lang="en-US" b="1" i="0" dirty="0">
              <a:solidFill>
                <a:schemeClr val="bg1"/>
              </a:solidFill>
              <a:effectLst/>
            </a:endParaRPr>
          </a:p>
        </p:txBody>
      </p:sp>
      <p:sp>
        <p:nvSpPr>
          <p:cNvPr id="12" name="Rectangle: Rounded Corners 11">
            <a:extLst>
              <a:ext uri="{FF2B5EF4-FFF2-40B4-BE49-F238E27FC236}">
                <a16:creationId xmlns:a16="http://schemas.microsoft.com/office/drawing/2014/main" id="{D66853C5-6511-9E11-6BB1-9D2BF1264188}"/>
              </a:ext>
            </a:extLst>
          </p:cNvPr>
          <p:cNvSpPr/>
          <p:nvPr/>
        </p:nvSpPr>
        <p:spPr>
          <a:xfrm>
            <a:off x="331469" y="846658"/>
            <a:ext cx="5566410" cy="5474131"/>
          </a:xfrm>
          <a:prstGeom prst="roundRect">
            <a:avLst>
              <a:gd name="adj" fmla="val 2445"/>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pic>
        <p:nvPicPr>
          <p:cNvPr id="13" name="Graphic 12" descr="Home with solid fill">
            <a:extLst>
              <a:ext uri="{FF2B5EF4-FFF2-40B4-BE49-F238E27FC236}">
                <a16:creationId xmlns:a16="http://schemas.microsoft.com/office/drawing/2014/main" id="{29D23571-4E6C-114E-036F-8D51FE14BA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65129" y="87085"/>
            <a:ext cx="374469" cy="374469"/>
          </a:xfrm>
          <a:prstGeom prst="rect">
            <a:avLst/>
          </a:prstGeom>
        </p:spPr>
      </p:pic>
      <p:sp>
        <p:nvSpPr>
          <p:cNvPr id="7" name="Title 1">
            <a:extLst>
              <a:ext uri="{FF2B5EF4-FFF2-40B4-BE49-F238E27FC236}">
                <a16:creationId xmlns:a16="http://schemas.microsoft.com/office/drawing/2014/main" id="{D031F90D-8DA9-9335-B5AA-B3740A91A8A6}"/>
              </a:ext>
            </a:extLst>
          </p:cNvPr>
          <p:cNvSpPr>
            <a:spLocks noGrp="1"/>
          </p:cNvSpPr>
          <p:nvPr>
            <p:ph type="title"/>
          </p:nvPr>
        </p:nvSpPr>
        <p:spPr>
          <a:xfrm>
            <a:off x="838200" y="-89087"/>
            <a:ext cx="10515600" cy="838947"/>
          </a:xfrm>
        </p:spPr>
        <p:txBody>
          <a:bodyPr>
            <a:normAutofit/>
          </a:bodyPr>
          <a:lstStyle/>
          <a:p>
            <a:r>
              <a:rPr lang="en-US" sz="1800" b="1" kern="0" dirty="0">
                <a:effectLst/>
                <a:latin typeface="Arial" panose="020B0604020202020204" pitchFamily="34" charset="0"/>
                <a:ea typeface="Times New Roman" panose="02020603050405020304" pitchFamily="18" charset="0"/>
              </a:rPr>
              <a:t>OS-023 </a:t>
            </a:r>
            <a:br>
              <a:rPr lang="en-US" sz="1800" b="1"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Single-cell spatial transcriptomic map of biliary atresia</a:t>
            </a:r>
            <a:endParaRPr lang="en-US" dirty="0"/>
          </a:p>
        </p:txBody>
      </p:sp>
      <p:sp>
        <p:nvSpPr>
          <p:cNvPr id="14" name="Rectangle: Rounded Corners 13">
            <a:extLst>
              <a:ext uri="{FF2B5EF4-FFF2-40B4-BE49-F238E27FC236}">
                <a16:creationId xmlns:a16="http://schemas.microsoft.com/office/drawing/2014/main" id="{C6271AA3-017E-A0F2-B6F2-2508EC8D1891}"/>
              </a:ext>
            </a:extLst>
          </p:cNvPr>
          <p:cNvSpPr/>
          <p:nvPr/>
        </p:nvSpPr>
        <p:spPr>
          <a:xfrm>
            <a:off x="647815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Methods</a:t>
            </a:r>
            <a:endParaRPr lang="en-US" b="1" i="0" dirty="0">
              <a:solidFill>
                <a:schemeClr val="bg1"/>
              </a:solidFill>
              <a:effectLst/>
            </a:endParaRPr>
          </a:p>
        </p:txBody>
      </p:sp>
      <p:sp>
        <p:nvSpPr>
          <p:cNvPr id="15" name="Rectangle: Rounded Corners 14">
            <a:extLst>
              <a:ext uri="{FF2B5EF4-FFF2-40B4-BE49-F238E27FC236}">
                <a16:creationId xmlns:a16="http://schemas.microsoft.com/office/drawing/2014/main" id="{91F2D3D6-D31F-643B-7410-85D97DC6655B}"/>
              </a:ext>
            </a:extLst>
          </p:cNvPr>
          <p:cNvSpPr/>
          <p:nvPr/>
        </p:nvSpPr>
        <p:spPr>
          <a:xfrm>
            <a:off x="6294120" y="846658"/>
            <a:ext cx="5566410" cy="5474131"/>
          </a:xfrm>
          <a:prstGeom prst="roundRect">
            <a:avLst>
              <a:gd name="adj" fmla="val 2863"/>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grpSp>
        <p:nvGrpSpPr>
          <p:cNvPr id="70" name="Group 69">
            <a:extLst>
              <a:ext uri="{FF2B5EF4-FFF2-40B4-BE49-F238E27FC236}">
                <a16:creationId xmlns:a16="http://schemas.microsoft.com/office/drawing/2014/main" id="{DF5D3462-2807-C555-51CA-BCD054E800DD}"/>
              </a:ext>
            </a:extLst>
          </p:cNvPr>
          <p:cNvGrpSpPr/>
          <p:nvPr/>
        </p:nvGrpSpPr>
        <p:grpSpPr>
          <a:xfrm>
            <a:off x="6615384" y="1390556"/>
            <a:ext cx="4761487" cy="4810478"/>
            <a:chOff x="6615384" y="1390556"/>
            <a:chExt cx="4761487" cy="4810478"/>
          </a:xfrm>
        </p:grpSpPr>
        <p:grpSp>
          <p:nvGrpSpPr>
            <p:cNvPr id="69" name="Group 68">
              <a:extLst>
                <a:ext uri="{FF2B5EF4-FFF2-40B4-BE49-F238E27FC236}">
                  <a16:creationId xmlns:a16="http://schemas.microsoft.com/office/drawing/2014/main" id="{7D581113-2AEA-BAD0-2EA8-2E1460ADF6D4}"/>
                </a:ext>
              </a:extLst>
            </p:cNvPr>
            <p:cNvGrpSpPr/>
            <p:nvPr/>
          </p:nvGrpSpPr>
          <p:grpSpPr>
            <a:xfrm>
              <a:off x="6622138" y="1979842"/>
              <a:ext cx="4754732" cy="1055136"/>
              <a:chOff x="6622138" y="1979842"/>
              <a:chExt cx="4754732" cy="1055136"/>
            </a:xfrm>
          </p:grpSpPr>
          <p:cxnSp>
            <p:nvCxnSpPr>
              <p:cNvPr id="37" name="Straight Arrow Connector 36">
                <a:extLst>
                  <a:ext uri="{FF2B5EF4-FFF2-40B4-BE49-F238E27FC236}">
                    <a16:creationId xmlns:a16="http://schemas.microsoft.com/office/drawing/2014/main" id="{614D3724-8BEC-487F-7392-92B6E4FAE55A}"/>
                  </a:ext>
                </a:extLst>
              </p:cNvPr>
              <p:cNvCxnSpPr>
                <a:cxnSpLocks/>
                <a:stCxn id="17" idx="2"/>
                <a:endCxn id="16" idx="0"/>
              </p:cNvCxnSpPr>
              <p:nvPr/>
            </p:nvCxnSpPr>
            <p:spPr>
              <a:xfrm>
                <a:off x="8999504" y="1979842"/>
                <a:ext cx="0" cy="359248"/>
              </a:xfrm>
              <a:prstGeom prst="straightConnector1">
                <a:avLst/>
              </a:prstGeom>
              <a:ln w="38100">
                <a:solidFill>
                  <a:srgbClr val="FF6720"/>
                </a:solidFill>
                <a:tailEnd type="triangle"/>
              </a:ln>
            </p:spPr>
            <p:style>
              <a:lnRef idx="2">
                <a:schemeClr val="accent1"/>
              </a:lnRef>
              <a:fillRef idx="0">
                <a:schemeClr val="accent1"/>
              </a:fillRef>
              <a:effectRef idx="1">
                <a:schemeClr val="accent1"/>
              </a:effectRef>
              <a:fontRef idx="minor">
                <a:schemeClr val="tx1"/>
              </a:fontRef>
            </p:style>
          </p:cxnSp>
          <p:grpSp>
            <p:nvGrpSpPr>
              <p:cNvPr id="44" name="Group 43">
                <a:extLst>
                  <a:ext uri="{FF2B5EF4-FFF2-40B4-BE49-F238E27FC236}">
                    <a16:creationId xmlns:a16="http://schemas.microsoft.com/office/drawing/2014/main" id="{522B6D1D-A004-FE04-9D83-9D517F367BAF}"/>
                  </a:ext>
                </a:extLst>
              </p:cNvPr>
              <p:cNvGrpSpPr/>
              <p:nvPr/>
            </p:nvGrpSpPr>
            <p:grpSpPr>
              <a:xfrm>
                <a:off x="6622138" y="2339090"/>
                <a:ext cx="4754732" cy="695888"/>
                <a:chOff x="6715356" y="1764988"/>
                <a:chExt cx="4754732" cy="695888"/>
              </a:xfrm>
            </p:grpSpPr>
            <p:sp>
              <p:nvSpPr>
                <p:cNvPr id="16" name="Rectangle: Rounded Corners 15">
                  <a:extLst>
                    <a:ext uri="{FF2B5EF4-FFF2-40B4-BE49-F238E27FC236}">
                      <a16:creationId xmlns:a16="http://schemas.microsoft.com/office/drawing/2014/main" id="{EE070D6A-6FF7-8675-A8CB-2407B8267B80}"/>
                    </a:ext>
                  </a:extLst>
                </p:cNvPr>
                <p:cNvSpPr/>
                <p:nvPr/>
              </p:nvSpPr>
              <p:spPr>
                <a:xfrm>
                  <a:off x="6715356" y="1764988"/>
                  <a:ext cx="4754732" cy="695888"/>
                </a:xfrm>
                <a:prstGeom prst="roundRect">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grpSp>
              <p:nvGrpSpPr>
                <p:cNvPr id="11" name="Group 10">
                  <a:extLst>
                    <a:ext uri="{FF2B5EF4-FFF2-40B4-BE49-F238E27FC236}">
                      <a16:creationId xmlns:a16="http://schemas.microsoft.com/office/drawing/2014/main" id="{7C68CB13-D78F-66EE-52A8-4D734C6FFF0A}"/>
                    </a:ext>
                  </a:extLst>
                </p:cNvPr>
                <p:cNvGrpSpPr/>
                <p:nvPr/>
              </p:nvGrpSpPr>
              <p:grpSpPr>
                <a:xfrm>
                  <a:off x="6716221" y="1871589"/>
                  <a:ext cx="4753867" cy="433229"/>
                  <a:chOff x="6716221" y="1852539"/>
                  <a:chExt cx="4753867" cy="433229"/>
                </a:xfrm>
              </p:grpSpPr>
              <p:sp>
                <p:nvSpPr>
                  <p:cNvPr id="20" name="Content Placeholder 2">
                    <a:extLst>
                      <a:ext uri="{FF2B5EF4-FFF2-40B4-BE49-F238E27FC236}">
                        <a16:creationId xmlns:a16="http://schemas.microsoft.com/office/drawing/2014/main" id="{87E74159-971E-8F2D-FFF3-642C9EB7419E}"/>
                      </a:ext>
                    </a:extLst>
                  </p:cNvPr>
                  <p:cNvSpPr txBox="1">
                    <a:spLocks/>
                  </p:cNvSpPr>
                  <p:nvPr/>
                </p:nvSpPr>
                <p:spPr>
                  <a:xfrm>
                    <a:off x="7181848" y="1852539"/>
                    <a:ext cx="4288240" cy="433229"/>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a:latin typeface="Arial" panose="020B0604020202020204" pitchFamily="34" charset="0"/>
                        <a:cs typeface="Arial" panose="020B0604020202020204" pitchFamily="34" charset="0"/>
                      </a:rPr>
                      <a:t>4 patients </a:t>
                    </a:r>
                    <a:r>
                      <a:rPr lang="fr-CH" sz="1400" b="1" err="1">
                        <a:latin typeface="Arial" panose="020B0604020202020204" pitchFamily="34" charset="0"/>
                        <a:cs typeface="Arial" panose="020B0604020202020204" pitchFamily="34" charset="0"/>
                      </a:rPr>
                      <a:t>with</a:t>
                    </a:r>
                    <a:r>
                      <a:rPr lang="fr-CH" sz="1400" b="1">
                        <a:latin typeface="Arial" panose="020B0604020202020204" pitchFamily="34" charset="0"/>
                        <a:cs typeface="Arial" panose="020B0604020202020204" pitchFamily="34" charset="0"/>
                      </a:rPr>
                      <a:t> BA &amp; </a:t>
                    </a:r>
                    <a:r>
                      <a:rPr lang="fr-CH" sz="1400" b="1" err="1">
                        <a:latin typeface="Arial" panose="020B0604020202020204" pitchFamily="34" charset="0"/>
                        <a:cs typeface="Arial" panose="020B0604020202020204" pitchFamily="34" charset="0"/>
                      </a:rPr>
                      <a:t>moderate</a:t>
                    </a:r>
                    <a:r>
                      <a:rPr lang="fr-CH" sz="1400" b="1">
                        <a:latin typeface="Arial" panose="020B0604020202020204" pitchFamily="34" charset="0"/>
                        <a:cs typeface="Arial" panose="020B0604020202020204" pitchFamily="34" charset="0"/>
                      </a:rPr>
                      <a:t> (3/6) </a:t>
                    </a:r>
                    <a:r>
                      <a:rPr lang="fr-CH" sz="1400" b="1" err="1">
                        <a:latin typeface="Arial" panose="020B0604020202020204" pitchFamily="34" charset="0"/>
                        <a:cs typeface="Arial" panose="020B0604020202020204" pitchFamily="34" charset="0"/>
                      </a:rPr>
                      <a:t>fibrosis</a:t>
                    </a:r>
                    <a:endParaRPr lang="fr-CH" sz="1400" b="1">
                      <a:latin typeface="Arial" panose="020B0604020202020204" pitchFamily="34" charset="0"/>
                      <a:cs typeface="Arial" panose="020B0604020202020204" pitchFamily="34" charset="0"/>
                    </a:endParaRPr>
                  </a:p>
                  <a:p>
                    <a:pPr marL="0" indent="0" algn="ctr">
                      <a:spcBef>
                        <a:spcPts val="0"/>
                      </a:spcBef>
                      <a:buClr>
                        <a:srgbClr val="004B87"/>
                      </a:buClr>
                      <a:buFont typeface="Arial" panose="020B0604020202020204" pitchFamily="34" charset="0"/>
                      <a:buNone/>
                      <a:defRPr/>
                    </a:pPr>
                    <a:r>
                      <a:rPr lang="fr-CH" sz="1400">
                        <a:latin typeface="Arial" panose="020B0604020202020204" pitchFamily="34" charset="0"/>
                        <a:cs typeface="Arial" panose="020B0604020202020204" pitchFamily="34" charset="0"/>
                      </a:rPr>
                      <a:t> 2 </a:t>
                    </a:r>
                    <a:r>
                      <a:rPr lang="fr-CH" sz="1400" err="1">
                        <a:latin typeface="Arial" panose="020B0604020202020204" pitchFamily="34" charset="0"/>
                        <a:cs typeface="Arial" panose="020B0604020202020204" pitchFamily="34" charset="0"/>
                      </a:rPr>
                      <a:t>rapid</a:t>
                    </a:r>
                    <a:r>
                      <a:rPr lang="fr-CH" sz="1400">
                        <a:latin typeface="Arial" panose="020B0604020202020204" pitchFamily="34" charset="0"/>
                        <a:cs typeface="Arial" panose="020B0604020202020204" pitchFamily="34" charset="0"/>
                      </a:rPr>
                      <a:t> </a:t>
                    </a:r>
                    <a:r>
                      <a:rPr lang="fr-CH" sz="1400" err="1">
                        <a:latin typeface="Arial" panose="020B0604020202020204" pitchFamily="34" charset="0"/>
                        <a:cs typeface="Arial" panose="020B0604020202020204" pitchFamily="34" charset="0"/>
                      </a:rPr>
                      <a:t>progressors</a:t>
                    </a:r>
                    <a:r>
                      <a:rPr lang="fr-CH" sz="1400">
                        <a:latin typeface="Arial" panose="020B0604020202020204" pitchFamily="34" charset="0"/>
                        <a:cs typeface="Arial" panose="020B0604020202020204" pitchFamily="34" charset="0"/>
                      </a:rPr>
                      <a:t>, 2 slow </a:t>
                    </a:r>
                    <a:r>
                      <a:rPr lang="fr-CH" sz="1400" err="1">
                        <a:latin typeface="Arial" panose="020B0604020202020204" pitchFamily="34" charset="0"/>
                        <a:cs typeface="Arial" panose="020B0604020202020204" pitchFamily="34" charset="0"/>
                      </a:rPr>
                      <a:t>progressors</a:t>
                    </a:r>
                    <a:endParaRPr lang="fr-CH" sz="1400">
                      <a:latin typeface="Arial" panose="020B0604020202020204" pitchFamily="34" charset="0"/>
                      <a:cs typeface="Arial" panose="020B0604020202020204" pitchFamily="34" charset="0"/>
                    </a:endParaRPr>
                  </a:p>
                </p:txBody>
              </p:sp>
              <p:pic>
                <p:nvPicPr>
                  <p:cNvPr id="38" name="Picture 37" descr="A white outline of a liver in a circle&#10;&#10;AI-generated content may be incorrect.">
                    <a:extLst>
                      <a:ext uri="{FF2B5EF4-FFF2-40B4-BE49-F238E27FC236}">
                        <a16:creationId xmlns:a16="http://schemas.microsoft.com/office/drawing/2014/main" id="{772AFBED-E74A-8A70-CC1F-C5C9E02ADC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6221" y="1860229"/>
                    <a:ext cx="663232" cy="373068"/>
                  </a:xfrm>
                  <a:prstGeom prst="rect">
                    <a:avLst/>
                  </a:prstGeom>
                </p:spPr>
              </p:pic>
            </p:grpSp>
          </p:grpSp>
        </p:grpSp>
        <p:grpSp>
          <p:nvGrpSpPr>
            <p:cNvPr id="43" name="Group 42">
              <a:extLst>
                <a:ext uri="{FF2B5EF4-FFF2-40B4-BE49-F238E27FC236}">
                  <a16:creationId xmlns:a16="http://schemas.microsoft.com/office/drawing/2014/main" id="{72ED0660-DF9A-57B8-3357-208DE1476E46}"/>
                </a:ext>
              </a:extLst>
            </p:cNvPr>
            <p:cNvGrpSpPr/>
            <p:nvPr/>
          </p:nvGrpSpPr>
          <p:grpSpPr>
            <a:xfrm>
              <a:off x="6622138" y="1390556"/>
              <a:ext cx="4754732" cy="589286"/>
              <a:chOff x="6738428" y="2965840"/>
              <a:chExt cx="4754732" cy="589286"/>
            </a:xfrm>
          </p:grpSpPr>
          <p:sp>
            <p:nvSpPr>
              <p:cNvPr id="17" name="Rectangle: Rounded Corners 16">
                <a:extLst>
                  <a:ext uri="{FF2B5EF4-FFF2-40B4-BE49-F238E27FC236}">
                    <a16:creationId xmlns:a16="http://schemas.microsoft.com/office/drawing/2014/main" id="{4DD8000E-8B89-FDDA-0B77-CD7A75D0DB46}"/>
                  </a:ext>
                </a:extLst>
              </p:cNvPr>
              <p:cNvSpPr/>
              <p:nvPr/>
            </p:nvSpPr>
            <p:spPr>
              <a:xfrm>
                <a:off x="6738428" y="2965840"/>
                <a:ext cx="4754732" cy="589286"/>
              </a:xfrm>
              <a:prstGeom prst="roundRect">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grpSp>
            <p:nvGrpSpPr>
              <p:cNvPr id="10" name="Group 9">
                <a:extLst>
                  <a:ext uri="{FF2B5EF4-FFF2-40B4-BE49-F238E27FC236}">
                    <a16:creationId xmlns:a16="http://schemas.microsoft.com/office/drawing/2014/main" id="{70ABB5DE-4FB1-4A9E-E28E-271BE2726FDC}"/>
                  </a:ext>
                </a:extLst>
              </p:cNvPr>
              <p:cNvGrpSpPr/>
              <p:nvPr/>
            </p:nvGrpSpPr>
            <p:grpSpPr>
              <a:xfrm>
                <a:off x="6750007" y="3037193"/>
                <a:ext cx="4575355" cy="433229"/>
                <a:chOff x="6752433" y="3376240"/>
                <a:chExt cx="4575355" cy="433229"/>
              </a:xfrm>
            </p:grpSpPr>
            <p:sp>
              <p:nvSpPr>
                <p:cNvPr id="4" name="Content Placeholder 2">
                  <a:extLst>
                    <a:ext uri="{FF2B5EF4-FFF2-40B4-BE49-F238E27FC236}">
                      <a16:creationId xmlns:a16="http://schemas.microsoft.com/office/drawing/2014/main" id="{AEBC3BB4-3456-6B6A-5040-31B57EBE3FF5}"/>
                    </a:ext>
                  </a:extLst>
                </p:cNvPr>
                <p:cNvSpPr txBox="1">
                  <a:spLocks/>
                </p:cNvSpPr>
                <p:nvPr/>
              </p:nvSpPr>
              <p:spPr>
                <a:xfrm>
                  <a:off x="7324147" y="3376240"/>
                  <a:ext cx="4003641" cy="433229"/>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err="1">
                      <a:latin typeface="Arial" panose="020B0604020202020204" pitchFamily="34" charset="0"/>
                      <a:cs typeface="Arial" panose="020B0604020202020204" pitchFamily="34" charset="0"/>
                    </a:rPr>
                    <a:t>CosMX</a:t>
                  </a:r>
                  <a:r>
                    <a:rPr lang="fr-CH" sz="1400" b="1">
                      <a:latin typeface="Arial" panose="020B0604020202020204" pitchFamily="34" charset="0"/>
                      <a:cs typeface="Arial" panose="020B0604020202020204" pitchFamily="34" charset="0"/>
                    </a:rPr>
                    <a:t>  Single-</a:t>
                  </a:r>
                  <a:r>
                    <a:rPr lang="fr-CH" sz="1400" b="1" err="1">
                      <a:latin typeface="Arial" panose="020B0604020202020204" pitchFamily="34" charset="0"/>
                      <a:cs typeface="Arial" panose="020B0604020202020204" pitchFamily="34" charset="0"/>
                    </a:rPr>
                    <a:t>Cell</a:t>
                  </a:r>
                  <a:r>
                    <a:rPr lang="fr-CH" sz="1400" b="1">
                      <a:latin typeface="Arial" panose="020B0604020202020204" pitchFamily="34" charset="0"/>
                      <a:cs typeface="Arial" panose="020B0604020202020204" pitchFamily="34" charset="0"/>
                    </a:rPr>
                    <a:t> </a:t>
                  </a:r>
                  <a:r>
                    <a:rPr lang="fr-CH" sz="1400" b="1" err="1">
                      <a:latin typeface="Arial" panose="020B0604020202020204" pitchFamily="34" charset="0"/>
                      <a:cs typeface="Arial" panose="020B0604020202020204" pitchFamily="34" charset="0"/>
                    </a:rPr>
                    <a:t>Transcriptomics</a:t>
                  </a:r>
                  <a:endParaRPr lang="fr-CH" sz="1400" b="1">
                    <a:latin typeface="Arial" panose="020B0604020202020204" pitchFamily="34" charset="0"/>
                    <a:cs typeface="Arial" panose="020B0604020202020204" pitchFamily="34" charset="0"/>
                  </a:endParaRPr>
                </a:p>
                <a:p>
                  <a:pPr marL="0" indent="0" algn="ctr">
                    <a:spcBef>
                      <a:spcPts val="0"/>
                    </a:spcBef>
                    <a:buClr>
                      <a:srgbClr val="004B87"/>
                    </a:buClr>
                    <a:buFont typeface="Arial" panose="020B0604020202020204" pitchFamily="34" charset="0"/>
                    <a:buNone/>
                    <a:defRPr/>
                  </a:pPr>
                  <a:r>
                    <a:rPr lang="fr-CH" sz="1400">
                      <a:latin typeface="Arial" panose="020B0604020202020204" pitchFamily="34" charset="0"/>
                      <a:cs typeface="Arial" panose="020B0604020202020204" pitchFamily="34" charset="0"/>
                    </a:rPr>
                    <a:t>1000 </a:t>
                  </a:r>
                  <a:r>
                    <a:rPr lang="fr-CH" sz="1400" err="1">
                      <a:latin typeface="Arial" panose="020B0604020202020204" pitchFamily="34" charset="0"/>
                      <a:cs typeface="Arial" panose="020B0604020202020204" pitchFamily="34" charset="0"/>
                    </a:rPr>
                    <a:t>genes</a:t>
                  </a:r>
                  <a:r>
                    <a:rPr lang="fr-CH" sz="1400">
                      <a:latin typeface="Arial" panose="020B0604020202020204" pitchFamily="34" charset="0"/>
                      <a:cs typeface="Arial" panose="020B0604020202020204" pitchFamily="34" charset="0"/>
                    </a:rPr>
                    <a:t> at time of </a:t>
                  </a:r>
                  <a:r>
                    <a:rPr lang="fr-CH" sz="1400" err="1">
                      <a:latin typeface="Arial" panose="020B0604020202020204" pitchFamily="34" charset="0"/>
                      <a:cs typeface="Arial" panose="020B0604020202020204" pitchFamily="34" charset="0"/>
                    </a:rPr>
                    <a:t>Kasai</a:t>
                  </a:r>
                  <a:endParaRPr lang="fr-CH" sz="1400">
                    <a:latin typeface="Arial" panose="020B0604020202020204" pitchFamily="34" charset="0"/>
                    <a:cs typeface="Arial" panose="020B0604020202020204" pitchFamily="34" charset="0"/>
                  </a:endParaRPr>
                </a:p>
              </p:txBody>
            </p:sp>
            <p:pic>
              <p:nvPicPr>
                <p:cNvPr id="9" name="Picture 8" descr="A black and white image of a magnifying glass&#10;&#10;AI-generated content may be incorrect.">
                  <a:extLst>
                    <a:ext uri="{FF2B5EF4-FFF2-40B4-BE49-F238E27FC236}">
                      <a16:creationId xmlns:a16="http://schemas.microsoft.com/office/drawing/2014/main" id="{03D400DC-FCEF-1D24-D8B4-6C519D4384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2433" y="3386470"/>
                  <a:ext cx="665600" cy="374400"/>
                </a:xfrm>
                <a:prstGeom prst="rect">
                  <a:avLst/>
                </a:prstGeom>
              </p:spPr>
            </p:pic>
          </p:grpSp>
        </p:grpSp>
        <p:grpSp>
          <p:nvGrpSpPr>
            <p:cNvPr id="68" name="Group 67">
              <a:extLst>
                <a:ext uri="{FF2B5EF4-FFF2-40B4-BE49-F238E27FC236}">
                  <a16:creationId xmlns:a16="http://schemas.microsoft.com/office/drawing/2014/main" id="{15183FC1-47FC-D51D-6D9D-14DCD5C415F2}"/>
                </a:ext>
              </a:extLst>
            </p:cNvPr>
            <p:cNvGrpSpPr/>
            <p:nvPr/>
          </p:nvGrpSpPr>
          <p:grpSpPr>
            <a:xfrm>
              <a:off x="6622139" y="3034978"/>
              <a:ext cx="4754732" cy="1088913"/>
              <a:chOff x="6622139" y="3034978"/>
              <a:chExt cx="4754732" cy="1088913"/>
            </a:xfrm>
          </p:grpSpPr>
          <p:grpSp>
            <p:nvGrpSpPr>
              <p:cNvPr id="54" name="Group 53">
                <a:extLst>
                  <a:ext uri="{FF2B5EF4-FFF2-40B4-BE49-F238E27FC236}">
                    <a16:creationId xmlns:a16="http://schemas.microsoft.com/office/drawing/2014/main" id="{81241938-AAC7-DB22-81CF-CFBE6DAA91AC}"/>
                  </a:ext>
                </a:extLst>
              </p:cNvPr>
              <p:cNvGrpSpPr/>
              <p:nvPr/>
            </p:nvGrpSpPr>
            <p:grpSpPr>
              <a:xfrm>
                <a:off x="6622139" y="3428003"/>
                <a:ext cx="4754732" cy="695888"/>
                <a:chOff x="6623326" y="3644324"/>
                <a:chExt cx="4754732" cy="695888"/>
              </a:xfrm>
            </p:grpSpPr>
            <p:grpSp>
              <p:nvGrpSpPr>
                <p:cNvPr id="45" name="Group 44">
                  <a:extLst>
                    <a:ext uri="{FF2B5EF4-FFF2-40B4-BE49-F238E27FC236}">
                      <a16:creationId xmlns:a16="http://schemas.microsoft.com/office/drawing/2014/main" id="{2DF0BF98-2036-C516-5178-76C1A5E290EA}"/>
                    </a:ext>
                  </a:extLst>
                </p:cNvPr>
                <p:cNvGrpSpPr/>
                <p:nvPr/>
              </p:nvGrpSpPr>
              <p:grpSpPr>
                <a:xfrm>
                  <a:off x="6623326" y="3644324"/>
                  <a:ext cx="4754732" cy="695888"/>
                  <a:chOff x="6715357" y="4026150"/>
                  <a:chExt cx="4754732" cy="695888"/>
                </a:xfrm>
              </p:grpSpPr>
              <p:sp>
                <p:nvSpPr>
                  <p:cNvPr id="19" name="Rectangle: Rounded Corners 18">
                    <a:extLst>
                      <a:ext uri="{FF2B5EF4-FFF2-40B4-BE49-F238E27FC236}">
                        <a16:creationId xmlns:a16="http://schemas.microsoft.com/office/drawing/2014/main" id="{AEE9ECA6-1BC1-6ADE-D0DB-0C0352EBE09C}"/>
                      </a:ext>
                    </a:extLst>
                  </p:cNvPr>
                  <p:cNvSpPr/>
                  <p:nvPr/>
                </p:nvSpPr>
                <p:spPr>
                  <a:xfrm>
                    <a:off x="6715357" y="4026150"/>
                    <a:ext cx="4754732" cy="695888"/>
                  </a:xfrm>
                  <a:prstGeom prst="roundRect">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30" name="Content Placeholder 2">
                    <a:extLst>
                      <a:ext uri="{FF2B5EF4-FFF2-40B4-BE49-F238E27FC236}">
                        <a16:creationId xmlns:a16="http://schemas.microsoft.com/office/drawing/2014/main" id="{59B0D7ED-B3A0-B6CE-03C0-22F1ACCA4141}"/>
                      </a:ext>
                    </a:extLst>
                  </p:cNvPr>
                  <p:cNvSpPr txBox="1">
                    <a:spLocks/>
                  </p:cNvSpPr>
                  <p:nvPr/>
                </p:nvSpPr>
                <p:spPr>
                  <a:xfrm>
                    <a:off x="7105657" y="4181014"/>
                    <a:ext cx="4003641" cy="433229"/>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err="1">
                        <a:latin typeface="Arial" panose="020B0604020202020204" pitchFamily="34" charset="0"/>
                        <a:cs typeface="Arial" panose="020B0604020202020204" pitchFamily="34" charset="0"/>
                      </a:rPr>
                      <a:t>CellChat</a:t>
                    </a:r>
                    <a:r>
                      <a:rPr lang="fr-CH" sz="1400" b="1">
                        <a:latin typeface="Arial" panose="020B0604020202020204" pitchFamily="34" charset="0"/>
                        <a:cs typeface="Arial" panose="020B0604020202020204" pitchFamily="34" charset="0"/>
                      </a:rPr>
                      <a:t> Network </a:t>
                    </a:r>
                    <a:r>
                      <a:rPr lang="fr-CH" sz="1400" b="1" err="1">
                        <a:latin typeface="Arial" panose="020B0604020202020204" pitchFamily="34" charset="0"/>
                        <a:cs typeface="Arial" panose="020B0604020202020204" pitchFamily="34" charset="0"/>
                      </a:rPr>
                      <a:t>Analysis</a:t>
                    </a:r>
                    <a:endParaRPr lang="fr-CH" sz="1400" b="1">
                      <a:latin typeface="Arial" panose="020B0604020202020204" pitchFamily="34" charset="0"/>
                      <a:cs typeface="Arial" panose="020B0604020202020204" pitchFamily="34" charset="0"/>
                    </a:endParaRPr>
                  </a:p>
                  <a:p>
                    <a:pPr marL="0" indent="0" algn="ctr">
                      <a:spcBef>
                        <a:spcPts val="0"/>
                      </a:spcBef>
                      <a:buClr>
                        <a:srgbClr val="004B87"/>
                      </a:buClr>
                      <a:buFont typeface="Arial" panose="020B0604020202020204" pitchFamily="34" charset="0"/>
                      <a:buNone/>
                      <a:defRPr/>
                    </a:pPr>
                    <a:r>
                      <a:rPr lang="fr-CH" sz="1400" err="1">
                        <a:latin typeface="Arial" panose="020B0604020202020204" pitchFamily="34" charset="0"/>
                        <a:cs typeface="Arial" panose="020B0604020202020204" pitchFamily="34" charset="0"/>
                      </a:rPr>
                      <a:t>Cell-cell</a:t>
                    </a:r>
                    <a:r>
                      <a:rPr lang="fr-CH" sz="1400">
                        <a:latin typeface="Arial" panose="020B0604020202020204" pitchFamily="34" charset="0"/>
                        <a:cs typeface="Arial" panose="020B0604020202020204" pitchFamily="34" charset="0"/>
                      </a:rPr>
                      <a:t> interactions</a:t>
                    </a:r>
                  </a:p>
                </p:txBody>
              </p:sp>
            </p:grpSp>
            <p:pic>
              <p:nvPicPr>
                <p:cNvPr id="28" name="Picture 27" descr="A white computer and a black background&#10;&#10;AI-generated content may be incorrect.">
                  <a:extLst>
                    <a:ext uri="{FF2B5EF4-FFF2-40B4-BE49-F238E27FC236}">
                      <a16:creationId xmlns:a16="http://schemas.microsoft.com/office/drawing/2014/main" id="{25DBF369-B1D5-9236-9414-FAAB61986C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3717" y="3828603"/>
                  <a:ext cx="665600" cy="374400"/>
                </a:xfrm>
                <a:prstGeom prst="rect">
                  <a:avLst/>
                </a:prstGeom>
              </p:spPr>
            </p:pic>
          </p:grpSp>
          <p:cxnSp>
            <p:nvCxnSpPr>
              <p:cNvPr id="55" name="Straight Arrow Connector 54">
                <a:extLst>
                  <a:ext uri="{FF2B5EF4-FFF2-40B4-BE49-F238E27FC236}">
                    <a16:creationId xmlns:a16="http://schemas.microsoft.com/office/drawing/2014/main" id="{CFDAB298-7EF8-8EB3-2FF5-74C7549C27D7}"/>
                  </a:ext>
                </a:extLst>
              </p:cNvPr>
              <p:cNvCxnSpPr>
                <a:cxnSpLocks/>
                <a:stCxn id="16" idx="2"/>
                <a:endCxn id="19" idx="0"/>
              </p:cNvCxnSpPr>
              <p:nvPr/>
            </p:nvCxnSpPr>
            <p:spPr>
              <a:xfrm>
                <a:off x="8999504" y="3034978"/>
                <a:ext cx="1" cy="393025"/>
              </a:xfrm>
              <a:prstGeom prst="straightConnector1">
                <a:avLst/>
              </a:prstGeom>
              <a:ln w="38100">
                <a:solidFill>
                  <a:srgbClr val="FF672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7" name="Group 66">
              <a:extLst>
                <a:ext uri="{FF2B5EF4-FFF2-40B4-BE49-F238E27FC236}">
                  <a16:creationId xmlns:a16="http://schemas.microsoft.com/office/drawing/2014/main" id="{6F2E7133-D11C-E17E-3EE7-31F207E0DBC2}"/>
                </a:ext>
              </a:extLst>
            </p:cNvPr>
            <p:cNvGrpSpPr/>
            <p:nvPr/>
          </p:nvGrpSpPr>
          <p:grpSpPr>
            <a:xfrm>
              <a:off x="6615384" y="4123891"/>
              <a:ext cx="4761487" cy="1065694"/>
              <a:chOff x="6615384" y="4123891"/>
              <a:chExt cx="4761487" cy="1065694"/>
            </a:xfrm>
          </p:grpSpPr>
          <p:grpSp>
            <p:nvGrpSpPr>
              <p:cNvPr id="57" name="Group 56">
                <a:extLst>
                  <a:ext uri="{FF2B5EF4-FFF2-40B4-BE49-F238E27FC236}">
                    <a16:creationId xmlns:a16="http://schemas.microsoft.com/office/drawing/2014/main" id="{969423FE-4967-D63A-06D1-C63AC352893D}"/>
                  </a:ext>
                </a:extLst>
              </p:cNvPr>
              <p:cNvGrpSpPr/>
              <p:nvPr/>
            </p:nvGrpSpPr>
            <p:grpSpPr>
              <a:xfrm>
                <a:off x="6615384" y="4493697"/>
                <a:ext cx="4761487" cy="695888"/>
                <a:chOff x="6615384" y="4617522"/>
                <a:chExt cx="4761487" cy="695888"/>
              </a:xfrm>
            </p:grpSpPr>
            <p:sp>
              <p:nvSpPr>
                <p:cNvPr id="34" name="Rectangle: Rounded Corners 33">
                  <a:extLst>
                    <a:ext uri="{FF2B5EF4-FFF2-40B4-BE49-F238E27FC236}">
                      <a16:creationId xmlns:a16="http://schemas.microsoft.com/office/drawing/2014/main" id="{1BD14F7A-AE51-F901-AB97-FADAC43FDF05}"/>
                    </a:ext>
                  </a:extLst>
                </p:cNvPr>
                <p:cNvSpPr/>
                <p:nvPr/>
              </p:nvSpPr>
              <p:spPr>
                <a:xfrm>
                  <a:off x="6622139" y="4617522"/>
                  <a:ext cx="4754732" cy="695888"/>
                </a:xfrm>
                <a:prstGeom prst="roundRect">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35" name="Content Placeholder 2">
                  <a:extLst>
                    <a:ext uri="{FF2B5EF4-FFF2-40B4-BE49-F238E27FC236}">
                      <a16:creationId xmlns:a16="http://schemas.microsoft.com/office/drawing/2014/main" id="{563FB42C-6224-6EA7-908C-B796DD832210}"/>
                    </a:ext>
                  </a:extLst>
                </p:cNvPr>
                <p:cNvSpPr txBox="1">
                  <a:spLocks/>
                </p:cNvSpPr>
                <p:nvPr/>
              </p:nvSpPr>
              <p:spPr>
                <a:xfrm>
                  <a:off x="7136315" y="4733405"/>
                  <a:ext cx="4182367" cy="48499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a:latin typeface="Arial" panose="020B0604020202020204" pitchFamily="34" charset="0"/>
                      <a:cs typeface="Arial" panose="020B0604020202020204" pitchFamily="34" charset="0"/>
                    </a:rPr>
                    <a:t>RNA-</a:t>
                  </a:r>
                  <a:r>
                    <a:rPr lang="fr-CH" sz="1400" b="1" err="1">
                      <a:latin typeface="Arial" panose="020B0604020202020204" pitchFamily="34" charset="0"/>
                      <a:cs typeface="Arial" panose="020B0604020202020204" pitchFamily="34" charset="0"/>
                    </a:rPr>
                    <a:t>seq</a:t>
                  </a:r>
                  <a:r>
                    <a:rPr lang="fr-CH" sz="1400" b="1">
                      <a:latin typeface="Arial" panose="020B0604020202020204" pitchFamily="34" charset="0"/>
                      <a:cs typeface="Arial" panose="020B0604020202020204" pitchFamily="34" charset="0"/>
                    </a:rPr>
                    <a:t> Meta-</a:t>
                  </a:r>
                  <a:r>
                    <a:rPr lang="fr-CH" sz="1400" b="1" err="1">
                      <a:latin typeface="Arial" panose="020B0604020202020204" pitchFamily="34" charset="0"/>
                      <a:cs typeface="Arial" panose="020B0604020202020204" pitchFamily="34" charset="0"/>
                    </a:rPr>
                    <a:t>analysis</a:t>
                  </a:r>
                  <a:r>
                    <a:rPr lang="fr-CH" sz="1400" b="1">
                      <a:latin typeface="Arial" panose="020B0604020202020204" pitchFamily="34" charset="0"/>
                      <a:cs typeface="Arial" panose="020B0604020202020204" pitchFamily="34" charset="0"/>
                    </a:rPr>
                    <a:t> </a:t>
                  </a:r>
                </a:p>
                <a:p>
                  <a:pPr marL="0" indent="0" algn="ctr">
                    <a:spcBef>
                      <a:spcPts val="0"/>
                    </a:spcBef>
                    <a:buClr>
                      <a:srgbClr val="004B87"/>
                    </a:buClr>
                    <a:buFont typeface="Arial" panose="020B0604020202020204" pitchFamily="34" charset="0"/>
                    <a:buNone/>
                    <a:defRPr/>
                  </a:pPr>
                  <a:r>
                    <a:rPr lang="en-US" sz="1400">
                      <a:latin typeface="Arial" panose="020B0604020202020204" pitchFamily="34" charset="0"/>
                      <a:cs typeface="Arial" panose="020B0604020202020204" pitchFamily="34" charset="0"/>
                    </a:rPr>
                    <a:t>182 BA cases, 92 controls, 19 cholestatic controls</a:t>
                  </a:r>
                  <a:endParaRPr lang="fr-CH" sz="1400">
                    <a:latin typeface="Arial" panose="020B0604020202020204" pitchFamily="34" charset="0"/>
                    <a:cs typeface="Arial" panose="020B0604020202020204" pitchFamily="34" charset="0"/>
                  </a:endParaRPr>
                </a:p>
              </p:txBody>
            </p:sp>
            <p:pic>
              <p:nvPicPr>
                <p:cNvPr id="52" name="Picture 51">
                  <a:extLst>
                    <a:ext uri="{FF2B5EF4-FFF2-40B4-BE49-F238E27FC236}">
                      <a16:creationId xmlns:a16="http://schemas.microsoft.com/office/drawing/2014/main" id="{38D3401F-A462-E695-608F-C0E55C2372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15384" y="4792234"/>
                  <a:ext cx="665600" cy="374400"/>
                </a:xfrm>
                <a:prstGeom prst="rect">
                  <a:avLst/>
                </a:prstGeom>
              </p:spPr>
            </p:pic>
          </p:grpSp>
          <p:cxnSp>
            <p:nvCxnSpPr>
              <p:cNvPr id="56" name="Straight Arrow Connector 55">
                <a:extLst>
                  <a:ext uri="{FF2B5EF4-FFF2-40B4-BE49-F238E27FC236}">
                    <a16:creationId xmlns:a16="http://schemas.microsoft.com/office/drawing/2014/main" id="{02C735FC-284F-1D40-42CE-F5A2E36ABC6E}"/>
                  </a:ext>
                </a:extLst>
              </p:cNvPr>
              <p:cNvCxnSpPr>
                <a:cxnSpLocks/>
                <a:stCxn id="19" idx="2"/>
                <a:endCxn id="34" idx="0"/>
              </p:cNvCxnSpPr>
              <p:nvPr/>
            </p:nvCxnSpPr>
            <p:spPr>
              <a:xfrm>
                <a:off x="8999505" y="4123891"/>
                <a:ext cx="0" cy="369806"/>
              </a:xfrm>
              <a:prstGeom prst="straightConnector1">
                <a:avLst/>
              </a:prstGeom>
              <a:ln w="38100">
                <a:solidFill>
                  <a:srgbClr val="FF672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6" name="Group 65">
              <a:extLst>
                <a:ext uri="{FF2B5EF4-FFF2-40B4-BE49-F238E27FC236}">
                  <a16:creationId xmlns:a16="http://schemas.microsoft.com/office/drawing/2014/main" id="{35E2230E-47C1-A1BD-4D00-4DF3A429E672}"/>
                </a:ext>
              </a:extLst>
            </p:cNvPr>
            <p:cNvGrpSpPr/>
            <p:nvPr/>
          </p:nvGrpSpPr>
          <p:grpSpPr>
            <a:xfrm>
              <a:off x="6615384" y="5189585"/>
              <a:ext cx="4761486" cy="1011449"/>
              <a:chOff x="6615384" y="5189585"/>
              <a:chExt cx="4761486" cy="1011449"/>
            </a:xfrm>
          </p:grpSpPr>
          <p:cxnSp>
            <p:nvCxnSpPr>
              <p:cNvPr id="62" name="Straight Arrow Connector 61">
                <a:extLst>
                  <a:ext uri="{FF2B5EF4-FFF2-40B4-BE49-F238E27FC236}">
                    <a16:creationId xmlns:a16="http://schemas.microsoft.com/office/drawing/2014/main" id="{767AADB3-A1EA-B2A1-09F9-7559F386D1A4}"/>
                  </a:ext>
                </a:extLst>
              </p:cNvPr>
              <p:cNvCxnSpPr>
                <a:cxnSpLocks/>
                <a:stCxn id="34" idx="2"/>
                <a:endCxn id="59" idx="0"/>
              </p:cNvCxnSpPr>
              <p:nvPr/>
            </p:nvCxnSpPr>
            <p:spPr>
              <a:xfrm flipH="1">
                <a:off x="8996127" y="5189585"/>
                <a:ext cx="3378" cy="315561"/>
              </a:xfrm>
              <a:prstGeom prst="straightConnector1">
                <a:avLst/>
              </a:prstGeom>
              <a:ln w="38100">
                <a:solidFill>
                  <a:srgbClr val="FF6720"/>
                </a:solidFill>
                <a:tailEnd type="triangle"/>
              </a:ln>
            </p:spPr>
            <p:style>
              <a:lnRef idx="2">
                <a:schemeClr val="accent1"/>
              </a:lnRef>
              <a:fillRef idx="0">
                <a:schemeClr val="accent1"/>
              </a:fillRef>
              <a:effectRef idx="1">
                <a:schemeClr val="accent1"/>
              </a:effectRef>
              <a:fontRef idx="minor">
                <a:schemeClr val="tx1"/>
              </a:fontRef>
            </p:style>
          </p:cxnSp>
          <p:grpSp>
            <p:nvGrpSpPr>
              <p:cNvPr id="65" name="Group 64">
                <a:extLst>
                  <a:ext uri="{FF2B5EF4-FFF2-40B4-BE49-F238E27FC236}">
                    <a16:creationId xmlns:a16="http://schemas.microsoft.com/office/drawing/2014/main" id="{D1CFC32A-3D50-17B0-A8B7-C944481FC914}"/>
                  </a:ext>
                </a:extLst>
              </p:cNvPr>
              <p:cNvGrpSpPr/>
              <p:nvPr/>
            </p:nvGrpSpPr>
            <p:grpSpPr>
              <a:xfrm>
                <a:off x="6615384" y="5505146"/>
                <a:ext cx="4761486" cy="695888"/>
                <a:chOff x="6615384" y="5505146"/>
                <a:chExt cx="4761486" cy="695888"/>
              </a:xfrm>
            </p:grpSpPr>
            <p:grpSp>
              <p:nvGrpSpPr>
                <p:cNvPr id="58" name="Group 57">
                  <a:extLst>
                    <a:ext uri="{FF2B5EF4-FFF2-40B4-BE49-F238E27FC236}">
                      <a16:creationId xmlns:a16="http://schemas.microsoft.com/office/drawing/2014/main" id="{C98CC36C-EB0A-F97A-FACF-0E0CEA0F2F19}"/>
                    </a:ext>
                  </a:extLst>
                </p:cNvPr>
                <p:cNvGrpSpPr/>
                <p:nvPr/>
              </p:nvGrpSpPr>
              <p:grpSpPr>
                <a:xfrm>
                  <a:off x="6615384" y="5505146"/>
                  <a:ext cx="4761486" cy="695888"/>
                  <a:chOff x="6607765" y="4617522"/>
                  <a:chExt cx="4761486" cy="695888"/>
                </a:xfrm>
              </p:grpSpPr>
              <p:sp>
                <p:nvSpPr>
                  <p:cNvPr id="59" name="Rectangle: Rounded Corners 58">
                    <a:extLst>
                      <a:ext uri="{FF2B5EF4-FFF2-40B4-BE49-F238E27FC236}">
                        <a16:creationId xmlns:a16="http://schemas.microsoft.com/office/drawing/2014/main" id="{E0398E98-5544-B01B-D100-7DA41C0731C5}"/>
                      </a:ext>
                    </a:extLst>
                  </p:cNvPr>
                  <p:cNvSpPr/>
                  <p:nvPr/>
                </p:nvSpPr>
                <p:spPr>
                  <a:xfrm>
                    <a:off x="6607765" y="4617522"/>
                    <a:ext cx="4761486" cy="695888"/>
                  </a:xfrm>
                  <a:prstGeom prst="roundRect">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60" name="Content Placeholder 2">
                    <a:extLst>
                      <a:ext uri="{FF2B5EF4-FFF2-40B4-BE49-F238E27FC236}">
                        <a16:creationId xmlns:a16="http://schemas.microsoft.com/office/drawing/2014/main" id="{024FC927-1A8D-2E95-BB9F-BE874DBF5901}"/>
                      </a:ext>
                    </a:extLst>
                  </p:cNvPr>
                  <p:cNvSpPr txBox="1">
                    <a:spLocks/>
                  </p:cNvSpPr>
                  <p:nvPr/>
                </p:nvSpPr>
                <p:spPr>
                  <a:xfrm>
                    <a:off x="7136315" y="4733405"/>
                    <a:ext cx="4182367" cy="48499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a:latin typeface="Arial" panose="020B0604020202020204" pitchFamily="34" charset="0"/>
                        <a:cs typeface="Arial" panose="020B0604020202020204" pitchFamily="34" charset="0"/>
                      </a:rPr>
                      <a:t>Multiplex Immunofluorescence</a:t>
                    </a:r>
                  </a:p>
                  <a:p>
                    <a:pPr marL="0" indent="0" algn="ctr">
                      <a:spcBef>
                        <a:spcPts val="0"/>
                      </a:spcBef>
                      <a:buClr>
                        <a:srgbClr val="004B87"/>
                      </a:buClr>
                      <a:buFont typeface="Arial" panose="020B0604020202020204" pitchFamily="34" charset="0"/>
                      <a:buNone/>
                      <a:defRPr/>
                    </a:pPr>
                    <a:r>
                      <a:rPr lang="en-US" sz="1400">
                        <a:latin typeface="Arial" panose="020B0604020202020204" pitchFamily="34" charset="0"/>
                        <a:cs typeface="Arial" panose="020B0604020202020204" pitchFamily="34" charset="0"/>
                      </a:rPr>
                      <a:t>Results validation</a:t>
                    </a:r>
                    <a:endParaRPr lang="fr-CH" sz="1400">
                      <a:latin typeface="Arial" panose="020B0604020202020204" pitchFamily="34" charset="0"/>
                      <a:cs typeface="Arial" panose="020B0604020202020204" pitchFamily="34" charset="0"/>
                    </a:endParaRPr>
                  </a:p>
                </p:txBody>
              </p:sp>
            </p:grpSp>
            <p:pic>
              <p:nvPicPr>
                <p:cNvPr id="64" name="Picture 63" descr="A white and orange circle with a microscope&#10;&#10;AI-generated content may be incorrect.">
                  <a:extLst>
                    <a:ext uri="{FF2B5EF4-FFF2-40B4-BE49-F238E27FC236}">
                      <a16:creationId xmlns:a16="http://schemas.microsoft.com/office/drawing/2014/main" id="{C4D1DE1F-9A59-7D77-B553-956BA25D7CB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38968" y="5665890"/>
                  <a:ext cx="665600" cy="374400"/>
                </a:xfrm>
                <a:prstGeom prst="rect">
                  <a:avLst/>
                </a:prstGeom>
              </p:spPr>
            </p:pic>
          </p:grpSp>
        </p:grpSp>
      </p:grpSp>
    </p:spTree>
    <p:extLst>
      <p:ext uri="{BB962C8B-B14F-4D97-AF65-F5344CB8AC3E}">
        <p14:creationId xmlns:p14="http://schemas.microsoft.com/office/powerpoint/2010/main" val="564888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87C0F-AC5F-778A-6460-D398BFB4A08C}"/>
            </a:ext>
          </a:extLst>
        </p:cNvPr>
        <p:cNvGrpSpPr/>
        <p:nvPr/>
      </p:nvGrpSpPr>
      <p:grpSpPr>
        <a:xfrm>
          <a:off x="0" y="0"/>
          <a:ext cx="0" cy="0"/>
          <a:chOff x="0" y="0"/>
          <a:chExt cx="0" cy="0"/>
        </a:xfrm>
      </p:grpSpPr>
      <p:sp>
        <p:nvSpPr>
          <p:cNvPr id="80" name="Rectangle: Rounded Corners 79">
            <a:extLst>
              <a:ext uri="{FF2B5EF4-FFF2-40B4-BE49-F238E27FC236}">
                <a16:creationId xmlns:a16="http://schemas.microsoft.com/office/drawing/2014/main" id="{2EEF80EE-4A89-C2A9-8CB2-7F57510D7016}"/>
              </a:ext>
            </a:extLst>
          </p:cNvPr>
          <p:cNvSpPr/>
          <p:nvPr/>
        </p:nvSpPr>
        <p:spPr>
          <a:xfrm>
            <a:off x="6228900" y="4765355"/>
            <a:ext cx="5709099" cy="1558269"/>
          </a:xfrm>
          <a:prstGeom prst="roundRect">
            <a:avLst>
              <a:gd name="adj" fmla="val 5703"/>
            </a:avLst>
          </a:prstGeom>
          <a:solidFill>
            <a:srgbClr val="FF6720"/>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58D57742-A56C-96B3-54DF-48690423C8AE}"/>
              </a:ext>
            </a:extLst>
          </p:cNvPr>
          <p:cNvSpPr/>
          <p:nvPr/>
        </p:nvSpPr>
        <p:spPr>
          <a:xfrm>
            <a:off x="6228900" y="1331359"/>
            <a:ext cx="5471757" cy="3240588"/>
          </a:xfrm>
          <a:prstGeom prst="roundRect">
            <a:avLst>
              <a:gd name="adj" fmla="val 4389"/>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FB53E0C4-6167-83FB-36EF-B8FDD718CBB8}"/>
              </a:ext>
            </a:extLst>
          </p:cNvPr>
          <p:cNvGrpSpPr/>
          <p:nvPr/>
        </p:nvGrpSpPr>
        <p:grpSpPr>
          <a:xfrm>
            <a:off x="468796" y="1363933"/>
            <a:ext cx="5471757" cy="627748"/>
            <a:chOff x="515507" y="1832479"/>
            <a:chExt cx="5580493" cy="373104"/>
          </a:xfrm>
        </p:grpSpPr>
        <p:sp>
          <p:nvSpPr>
            <p:cNvPr id="20" name="Rectangle: Rounded Corners 19">
              <a:extLst>
                <a:ext uri="{FF2B5EF4-FFF2-40B4-BE49-F238E27FC236}">
                  <a16:creationId xmlns:a16="http://schemas.microsoft.com/office/drawing/2014/main" id="{FDB4DD05-A8CF-8733-BFA2-FC7F35228243}"/>
                </a:ext>
              </a:extLst>
            </p:cNvPr>
            <p:cNvSpPr/>
            <p:nvPr/>
          </p:nvSpPr>
          <p:spPr>
            <a:xfrm>
              <a:off x="515507" y="1832479"/>
              <a:ext cx="5580493" cy="373104"/>
            </a:xfrm>
            <a:prstGeom prst="roundRect">
              <a:avLst>
                <a:gd name="adj" fmla="val 12115"/>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ontent Placeholder 2">
              <a:extLst>
                <a:ext uri="{FF2B5EF4-FFF2-40B4-BE49-F238E27FC236}">
                  <a16:creationId xmlns:a16="http://schemas.microsoft.com/office/drawing/2014/main" id="{F72B2CC0-A68F-D859-274B-169BA48DCBF6}"/>
                </a:ext>
              </a:extLst>
            </p:cNvPr>
            <p:cNvSpPr txBox="1">
              <a:spLocks/>
            </p:cNvSpPr>
            <p:nvPr/>
          </p:nvSpPr>
          <p:spPr>
            <a:xfrm>
              <a:off x="604273" y="1864207"/>
              <a:ext cx="1258906" cy="16707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rgbClr val="FF6720"/>
                  </a:solidFill>
                  <a:latin typeface="Arial" panose="020B0604020202020204" pitchFamily="34" charset="0"/>
                </a:rPr>
                <a:t>Total Cells</a:t>
              </a:r>
            </a:p>
          </p:txBody>
        </p:sp>
        <p:sp>
          <p:nvSpPr>
            <p:cNvPr id="46" name="Content Placeholder 2">
              <a:extLst>
                <a:ext uri="{FF2B5EF4-FFF2-40B4-BE49-F238E27FC236}">
                  <a16:creationId xmlns:a16="http://schemas.microsoft.com/office/drawing/2014/main" id="{B9C95E6E-99B3-B7E6-95CA-E1A0284FB34F}"/>
                </a:ext>
              </a:extLst>
            </p:cNvPr>
            <p:cNvSpPr txBox="1">
              <a:spLocks/>
            </p:cNvSpPr>
            <p:nvPr/>
          </p:nvSpPr>
          <p:spPr>
            <a:xfrm>
              <a:off x="630719" y="1986455"/>
              <a:ext cx="4636605" cy="211046"/>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dirty="0">
                  <a:latin typeface="Arial" panose="020B0604020202020204" pitchFamily="34" charset="0"/>
                </a:rPr>
                <a:t>269,825 cells identified by single-cell spatial profiling</a:t>
              </a:r>
            </a:p>
          </p:txBody>
        </p:sp>
      </p:grpSp>
      <p:grpSp>
        <p:nvGrpSpPr>
          <p:cNvPr id="52" name="Group 51">
            <a:extLst>
              <a:ext uri="{FF2B5EF4-FFF2-40B4-BE49-F238E27FC236}">
                <a16:creationId xmlns:a16="http://schemas.microsoft.com/office/drawing/2014/main" id="{59B7308C-479B-613B-0862-F1A6F1CFB95D}"/>
              </a:ext>
            </a:extLst>
          </p:cNvPr>
          <p:cNvGrpSpPr/>
          <p:nvPr/>
        </p:nvGrpSpPr>
        <p:grpSpPr>
          <a:xfrm>
            <a:off x="468795" y="2033480"/>
            <a:ext cx="5471759" cy="1155098"/>
            <a:chOff x="515506" y="2275957"/>
            <a:chExt cx="5229920" cy="1155098"/>
          </a:xfrm>
        </p:grpSpPr>
        <p:sp>
          <p:nvSpPr>
            <p:cNvPr id="23" name="Rectangle: Rounded Corners 22">
              <a:extLst>
                <a:ext uri="{FF2B5EF4-FFF2-40B4-BE49-F238E27FC236}">
                  <a16:creationId xmlns:a16="http://schemas.microsoft.com/office/drawing/2014/main" id="{8AC35F24-0B05-2A00-BD7A-094D1803E2A3}"/>
                </a:ext>
              </a:extLst>
            </p:cNvPr>
            <p:cNvSpPr/>
            <p:nvPr/>
          </p:nvSpPr>
          <p:spPr>
            <a:xfrm>
              <a:off x="515506" y="2275957"/>
              <a:ext cx="5229920" cy="1155098"/>
            </a:xfrm>
            <a:prstGeom prst="roundRect">
              <a:avLst>
                <a:gd name="adj" fmla="val 4699"/>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Content Placeholder 2">
              <a:extLst>
                <a:ext uri="{FF2B5EF4-FFF2-40B4-BE49-F238E27FC236}">
                  <a16:creationId xmlns:a16="http://schemas.microsoft.com/office/drawing/2014/main" id="{9FFDA61A-965B-2C9B-BE7F-60FFBA839262}"/>
                </a:ext>
              </a:extLst>
            </p:cNvPr>
            <p:cNvSpPr txBox="1">
              <a:spLocks/>
            </p:cNvSpPr>
            <p:nvPr/>
          </p:nvSpPr>
          <p:spPr>
            <a:xfrm>
              <a:off x="604273" y="2307623"/>
              <a:ext cx="2248779" cy="32709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rgbClr val="FF6720"/>
                  </a:solidFill>
                  <a:latin typeface="Arial" panose="020B0604020202020204" pitchFamily="34" charset="0"/>
                </a:rPr>
                <a:t>Liver at Kasai</a:t>
              </a:r>
            </a:p>
          </p:txBody>
        </p:sp>
        <p:sp>
          <p:nvSpPr>
            <p:cNvPr id="47" name="Content Placeholder 2">
              <a:extLst>
                <a:ext uri="{FF2B5EF4-FFF2-40B4-BE49-F238E27FC236}">
                  <a16:creationId xmlns:a16="http://schemas.microsoft.com/office/drawing/2014/main" id="{3F66D05B-742A-93D6-295D-0F36D0B390B7}"/>
                </a:ext>
              </a:extLst>
            </p:cNvPr>
            <p:cNvSpPr txBox="1">
              <a:spLocks/>
            </p:cNvSpPr>
            <p:nvPr/>
          </p:nvSpPr>
          <p:spPr>
            <a:xfrm>
              <a:off x="747889" y="2597941"/>
              <a:ext cx="4810359" cy="542986"/>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endParaRPr lang="en-US" sz="1400" dirty="0">
                <a:latin typeface="Arial" panose="020B0604020202020204" pitchFamily="34" charset="0"/>
              </a:endParaRPr>
            </a:p>
            <a:p>
              <a:pPr>
                <a:spcBef>
                  <a:spcPts val="0"/>
                </a:spcBef>
              </a:pPr>
              <a:r>
                <a:rPr lang="en-US" sz="1400" dirty="0">
                  <a:latin typeface="Arial" panose="020B0604020202020204" pitchFamily="34" charset="0"/>
                </a:rPr>
                <a:t>Proliferative </a:t>
              </a:r>
              <a:r>
                <a:rPr lang="en-US" sz="1400" dirty="0" err="1">
                  <a:latin typeface="Arial" panose="020B0604020202020204" pitchFamily="34" charset="0"/>
                </a:rPr>
                <a:t>cholagiocytes</a:t>
              </a:r>
              <a:r>
                <a:rPr lang="en-US" sz="1400" dirty="0">
                  <a:latin typeface="Arial" panose="020B0604020202020204" pitchFamily="34" charset="0"/>
                </a:rPr>
                <a:t> surrounded by portal fibroblasts (expressing IGFBP7, CXCL12, CD74)</a:t>
              </a:r>
            </a:p>
            <a:p>
              <a:pPr>
                <a:spcBef>
                  <a:spcPts val="0"/>
                </a:spcBef>
              </a:pPr>
              <a:r>
                <a:rPr lang="en-US" sz="1400" dirty="0">
                  <a:latin typeface="Arial" panose="020B0604020202020204" pitchFamily="34" charset="0"/>
                </a:rPr>
                <a:t>SPP1+TREM2+GPNMB+ macrophages </a:t>
              </a:r>
            </a:p>
          </p:txBody>
        </p:sp>
      </p:grpSp>
      <p:sp>
        <p:nvSpPr>
          <p:cNvPr id="2" name="Title 1">
            <a:extLst>
              <a:ext uri="{FF2B5EF4-FFF2-40B4-BE49-F238E27FC236}">
                <a16:creationId xmlns:a16="http://schemas.microsoft.com/office/drawing/2014/main" id="{31F5454A-9831-7032-CEC7-5B209539304E}"/>
              </a:ext>
            </a:extLst>
          </p:cNvPr>
          <p:cNvSpPr>
            <a:spLocks noGrp="1"/>
          </p:cNvSpPr>
          <p:nvPr>
            <p:ph type="title"/>
          </p:nvPr>
        </p:nvSpPr>
        <p:spPr/>
        <p:txBody>
          <a:bodyPr>
            <a:normAutofit/>
          </a:bodyPr>
          <a:lstStyle/>
          <a:p>
            <a:r>
              <a:rPr lang="en-US" sz="1800" b="1" kern="0" dirty="0">
                <a:effectLst/>
                <a:latin typeface="Arial" panose="020B0604020202020204" pitchFamily="34" charset="0"/>
                <a:ea typeface="Times New Roman" panose="02020603050405020304" pitchFamily="18" charset="0"/>
              </a:rPr>
              <a:t>OS-023 </a:t>
            </a:r>
            <a:br>
              <a:rPr lang="en-US" sz="1800" b="1"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Single-cell spatial transcriptomic map of biliary atresia</a:t>
            </a:r>
            <a:endParaRPr lang="en-US" dirty="0"/>
          </a:p>
        </p:txBody>
      </p:sp>
      <p:sp>
        <p:nvSpPr>
          <p:cNvPr id="6" name="Rectangle: Rounded Corners 5">
            <a:extLst>
              <a:ext uri="{FF2B5EF4-FFF2-40B4-BE49-F238E27FC236}">
                <a16:creationId xmlns:a16="http://schemas.microsoft.com/office/drawing/2014/main" id="{1FCE81D7-C72F-61A7-7B98-821351A14C43}"/>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Results</a:t>
            </a:r>
            <a:endParaRPr lang="en-US" b="1" i="0" dirty="0">
              <a:solidFill>
                <a:schemeClr val="bg1"/>
              </a:solidFill>
              <a:effectLst/>
            </a:endParaRPr>
          </a:p>
        </p:txBody>
      </p:sp>
      <p:sp>
        <p:nvSpPr>
          <p:cNvPr id="12" name="Rectangle: Rounded Corners 11">
            <a:extLst>
              <a:ext uri="{FF2B5EF4-FFF2-40B4-BE49-F238E27FC236}">
                <a16:creationId xmlns:a16="http://schemas.microsoft.com/office/drawing/2014/main" id="{0BC82DD1-AA32-FCB3-5706-8CCE64C7E250}"/>
              </a:ext>
            </a:extLst>
          </p:cNvPr>
          <p:cNvSpPr/>
          <p:nvPr/>
        </p:nvSpPr>
        <p:spPr>
          <a:xfrm>
            <a:off x="323850" y="846658"/>
            <a:ext cx="11614149" cy="5477939"/>
          </a:xfrm>
          <a:prstGeom prst="roundRect">
            <a:avLst>
              <a:gd name="adj" fmla="val 1808"/>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pic>
        <p:nvPicPr>
          <p:cNvPr id="13" name="Graphic 12" descr="Home with solid fill">
            <a:extLst>
              <a:ext uri="{FF2B5EF4-FFF2-40B4-BE49-F238E27FC236}">
                <a16:creationId xmlns:a16="http://schemas.microsoft.com/office/drawing/2014/main" id="{3D2B37E1-47F6-B83E-BEFD-48C4049BD3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65129" y="87085"/>
            <a:ext cx="374469" cy="374469"/>
          </a:xfrm>
          <a:prstGeom prst="rect">
            <a:avLst/>
          </a:prstGeom>
        </p:spPr>
      </p:pic>
      <p:grpSp>
        <p:nvGrpSpPr>
          <p:cNvPr id="77" name="Group 76">
            <a:extLst>
              <a:ext uri="{FF2B5EF4-FFF2-40B4-BE49-F238E27FC236}">
                <a16:creationId xmlns:a16="http://schemas.microsoft.com/office/drawing/2014/main" id="{A8C6AF1F-02BF-6902-3F26-E12A5CE4F3FD}"/>
              </a:ext>
            </a:extLst>
          </p:cNvPr>
          <p:cNvGrpSpPr/>
          <p:nvPr/>
        </p:nvGrpSpPr>
        <p:grpSpPr>
          <a:xfrm>
            <a:off x="446747" y="3216534"/>
            <a:ext cx="5544811" cy="2131312"/>
            <a:chOff x="1056348" y="3372580"/>
            <a:chExt cx="5610545" cy="2131312"/>
          </a:xfrm>
        </p:grpSpPr>
        <p:sp>
          <p:nvSpPr>
            <p:cNvPr id="44" name="Rectangle: Rounded Corners 43">
              <a:extLst>
                <a:ext uri="{FF2B5EF4-FFF2-40B4-BE49-F238E27FC236}">
                  <a16:creationId xmlns:a16="http://schemas.microsoft.com/office/drawing/2014/main" id="{8048B72F-6ECA-133A-5673-E6C14FB24862}"/>
                </a:ext>
              </a:extLst>
            </p:cNvPr>
            <p:cNvSpPr/>
            <p:nvPr/>
          </p:nvSpPr>
          <p:spPr>
            <a:xfrm>
              <a:off x="1078655" y="3372580"/>
              <a:ext cx="5536628" cy="2131312"/>
            </a:xfrm>
            <a:prstGeom prst="roundRect">
              <a:avLst>
                <a:gd name="adj" fmla="val 3530"/>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ntent Placeholder 2">
              <a:extLst>
                <a:ext uri="{FF2B5EF4-FFF2-40B4-BE49-F238E27FC236}">
                  <a16:creationId xmlns:a16="http://schemas.microsoft.com/office/drawing/2014/main" id="{013DCC79-420E-251A-C892-9C37BFF6FB5A}"/>
                </a:ext>
              </a:extLst>
            </p:cNvPr>
            <p:cNvSpPr txBox="1">
              <a:spLocks/>
            </p:cNvSpPr>
            <p:nvPr/>
          </p:nvSpPr>
          <p:spPr>
            <a:xfrm>
              <a:off x="1056348" y="3490470"/>
              <a:ext cx="2173498" cy="32709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rgbClr val="FF6720"/>
                  </a:solidFill>
                  <a:latin typeface="Arial" panose="020B0604020202020204" pitchFamily="34" charset="0"/>
                </a:rPr>
                <a:t>Rapid Progressors</a:t>
              </a:r>
            </a:p>
          </p:txBody>
        </p:sp>
        <p:grpSp>
          <p:nvGrpSpPr>
            <p:cNvPr id="76" name="Group 75">
              <a:extLst>
                <a:ext uri="{FF2B5EF4-FFF2-40B4-BE49-F238E27FC236}">
                  <a16:creationId xmlns:a16="http://schemas.microsoft.com/office/drawing/2014/main" id="{45DD01AA-0AEF-D816-8BFB-33746E405D06}"/>
                </a:ext>
              </a:extLst>
            </p:cNvPr>
            <p:cNvGrpSpPr/>
            <p:nvPr/>
          </p:nvGrpSpPr>
          <p:grpSpPr>
            <a:xfrm>
              <a:off x="1147198" y="3909131"/>
              <a:ext cx="5519695" cy="1533839"/>
              <a:chOff x="1058431" y="3504463"/>
              <a:chExt cx="5676915" cy="1533839"/>
            </a:xfrm>
          </p:grpSpPr>
          <p:grpSp>
            <p:nvGrpSpPr>
              <p:cNvPr id="61" name="Group 60">
                <a:extLst>
                  <a:ext uri="{FF2B5EF4-FFF2-40B4-BE49-F238E27FC236}">
                    <a16:creationId xmlns:a16="http://schemas.microsoft.com/office/drawing/2014/main" id="{99B5371F-28DB-3B4F-DAA9-05F99F886E53}"/>
                  </a:ext>
                </a:extLst>
              </p:cNvPr>
              <p:cNvGrpSpPr/>
              <p:nvPr/>
            </p:nvGrpSpPr>
            <p:grpSpPr>
              <a:xfrm>
                <a:off x="1371362" y="3504463"/>
                <a:ext cx="4762159" cy="268806"/>
                <a:chOff x="1610518" y="3397624"/>
                <a:chExt cx="4762159" cy="268806"/>
              </a:xfrm>
            </p:grpSpPr>
            <p:sp>
              <p:nvSpPr>
                <p:cNvPr id="49" name="Content Placeholder 2">
                  <a:extLst>
                    <a:ext uri="{FF2B5EF4-FFF2-40B4-BE49-F238E27FC236}">
                      <a16:creationId xmlns:a16="http://schemas.microsoft.com/office/drawing/2014/main" id="{1120080C-9586-5C46-6833-4ADE6C32A204}"/>
                    </a:ext>
                  </a:extLst>
                </p:cNvPr>
                <p:cNvSpPr txBox="1">
                  <a:spLocks/>
                </p:cNvSpPr>
                <p:nvPr/>
              </p:nvSpPr>
              <p:spPr>
                <a:xfrm>
                  <a:off x="1610518" y="3421465"/>
                  <a:ext cx="4762159" cy="24496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400" b="1" dirty="0">
                      <a:latin typeface="Arial" panose="020B0604020202020204" pitchFamily="34" charset="0"/>
                    </a:rPr>
                    <a:t>GPNMB+ </a:t>
                  </a:r>
                  <a:r>
                    <a:rPr lang="en-US" sz="1400" dirty="0">
                      <a:latin typeface="Arial" panose="020B0604020202020204" pitchFamily="34" charset="0"/>
                    </a:rPr>
                    <a:t>macrophages , monocytes &amp; fibroblasts</a:t>
                  </a:r>
                </a:p>
              </p:txBody>
            </p:sp>
            <p:cxnSp>
              <p:nvCxnSpPr>
                <p:cNvPr id="57" name="Straight Arrow Connector 56">
                  <a:extLst>
                    <a:ext uri="{FF2B5EF4-FFF2-40B4-BE49-F238E27FC236}">
                      <a16:creationId xmlns:a16="http://schemas.microsoft.com/office/drawing/2014/main" id="{DAE837F1-3E6B-EA46-4EFF-7D59B79F43E9}"/>
                    </a:ext>
                  </a:extLst>
                </p:cNvPr>
                <p:cNvCxnSpPr>
                  <a:cxnSpLocks/>
                </p:cNvCxnSpPr>
                <p:nvPr/>
              </p:nvCxnSpPr>
              <p:spPr>
                <a:xfrm flipV="1">
                  <a:off x="1610518" y="3397624"/>
                  <a:ext cx="0" cy="231028"/>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grpSp>
            <p:nvGrpSpPr>
              <p:cNvPr id="74" name="Group 73">
                <a:extLst>
                  <a:ext uri="{FF2B5EF4-FFF2-40B4-BE49-F238E27FC236}">
                    <a16:creationId xmlns:a16="http://schemas.microsoft.com/office/drawing/2014/main" id="{044B9437-F0E8-B54E-D2B4-A254E674C2E3}"/>
                  </a:ext>
                </a:extLst>
              </p:cNvPr>
              <p:cNvGrpSpPr/>
              <p:nvPr/>
            </p:nvGrpSpPr>
            <p:grpSpPr>
              <a:xfrm>
                <a:off x="1058431" y="4142683"/>
                <a:ext cx="5075090" cy="895619"/>
                <a:chOff x="1058431" y="4142683"/>
                <a:chExt cx="5075090" cy="895619"/>
              </a:xfrm>
            </p:grpSpPr>
            <p:grpSp>
              <p:nvGrpSpPr>
                <p:cNvPr id="65" name="Group 64">
                  <a:extLst>
                    <a:ext uri="{FF2B5EF4-FFF2-40B4-BE49-F238E27FC236}">
                      <a16:creationId xmlns:a16="http://schemas.microsoft.com/office/drawing/2014/main" id="{22670926-625A-01B1-E4FA-CAE4E47FC59A}"/>
                    </a:ext>
                  </a:extLst>
                </p:cNvPr>
                <p:cNvGrpSpPr/>
                <p:nvPr/>
              </p:nvGrpSpPr>
              <p:grpSpPr>
                <a:xfrm>
                  <a:off x="1371362" y="4424813"/>
                  <a:ext cx="4762159" cy="268806"/>
                  <a:chOff x="1610518" y="3397624"/>
                  <a:chExt cx="4762159" cy="268806"/>
                </a:xfrm>
              </p:grpSpPr>
              <p:sp>
                <p:nvSpPr>
                  <p:cNvPr id="66" name="Content Placeholder 2">
                    <a:extLst>
                      <a:ext uri="{FF2B5EF4-FFF2-40B4-BE49-F238E27FC236}">
                        <a16:creationId xmlns:a16="http://schemas.microsoft.com/office/drawing/2014/main" id="{4C45368F-A007-B0C9-F2B3-E1174E5C2D81}"/>
                      </a:ext>
                    </a:extLst>
                  </p:cNvPr>
                  <p:cNvSpPr txBox="1">
                    <a:spLocks/>
                  </p:cNvSpPr>
                  <p:nvPr/>
                </p:nvSpPr>
                <p:spPr>
                  <a:xfrm>
                    <a:off x="1610518" y="3421465"/>
                    <a:ext cx="4762159" cy="24496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400" b="1" dirty="0">
                        <a:latin typeface="Arial" panose="020B0604020202020204" pitchFamily="34" charset="0"/>
                      </a:rPr>
                      <a:t>ICAM </a:t>
                    </a:r>
                    <a:r>
                      <a:rPr lang="en-US" sz="1400" dirty="0">
                        <a:latin typeface="Arial" panose="020B0604020202020204" pitchFamily="34" charset="0"/>
                      </a:rPr>
                      <a:t>(51% vs 29%, </a:t>
                    </a:r>
                    <a:r>
                      <a:rPr lang="en-US" sz="1400" dirty="0" err="1">
                        <a:latin typeface="Arial" panose="020B0604020202020204" pitchFamily="34" charset="0"/>
                      </a:rPr>
                      <a:t>p.adj</a:t>
                    </a:r>
                    <a:r>
                      <a:rPr lang="en-US" sz="1400" dirty="0">
                        <a:latin typeface="Arial" panose="020B0604020202020204" pitchFamily="34" charset="0"/>
                      </a:rPr>
                      <a:t> = 9.7x10</a:t>
                    </a:r>
                    <a:r>
                      <a:rPr lang="en-US" sz="1400" baseline="30000" dirty="0">
                        <a:latin typeface="Arial" panose="020B0604020202020204" pitchFamily="34" charset="0"/>
                      </a:rPr>
                      <a:t>-96</a:t>
                    </a:r>
                    <a:r>
                      <a:rPr lang="en-US" sz="1400" dirty="0">
                        <a:latin typeface="Arial" panose="020B0604020202020204" pitchFamily="34" charset="0"/>
                      </a:rPr>
                      <a:t>)</a:t>
                    </a:r>
                  </a:p>
                </p:txBody>
              </p:sp>
              <p:cxnSp>
                <p:nvCxnSpPr>
                  <p:cNvPr id="67" name="Straight Arrow Connector 66">
                    <a:extLst>
                      <a:ext uri="{FF2B5EF4-FFF2-40B4-BE49-F238E27FC236}">
                        <a16:creationId xmlns:a16="http://schemas.microsoft.com/office/drawing/2014/main" id="{1B2C6E06-CC17-5CBB-FE08-66CD44E8FD35}"/>
                      </a:ext>
                    </a:extLst>
                  </p:cNvPr>
                  <p:cNvCxnSpPr>
                    <a:cxnSpLocks/>
                  </p:cNvCxnSpPr>
                  <p:nvPr/>
                </p:nvCxnSpPr>
                <p:spPr>
                  <a:xfrm flipV="1">
                    <a:off x="1610518" y="3397624"/>
                    <a:ext cx="0" cy="231028"/>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sp>
              <p:nvSpPr>
                <p:cNvPr id="68" name="Content Placeholder 2">
                  <a:extLst>
                    <a:ext uri="{FF2B5EF4-FFF2-40B4-BE49-F238E27FC236}">
                      <a16:creationId xmlns:a16="http://schemas.microsoft.com/office/drawing/2014/main" id="{43AC9C98-95E1-FFC9-90B6-3FE710E9AEF8}"/>
                    </a:ext>
                  </a:extLst>
                </p:cNvPr>
                <p:cNvSpPr txBox="1">
                  <a:spLocks/>
                </p:cNvSpPr>
                <p:nvPr/>
              </p:nvSpPr>
              <p:spPr>
                <a:xfrm>
                  <a:off x="1058431" y="4142683"/>
                  <a:ext cx="2141969" cy="32709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u="sng" dirty="0">
                      <a:latin typeface="Arial" panose="020B0604020202020204" pitchFamily="34" charset="0"/>
                    </a:rPr>
                    <a:t>Sinusoidal Endothelia</a:t>
                  </a:r>
                </a:p>
              </p:txBody>
            </p:sp>
            <p:grpSp>
              <p:nvGrpSpPr>
                <p:cNvPr id="69" name="Group 68">
                  <a:extLst>
                    <a:ext uri="{FF2B5EF4-FFF2-40B4-BE49-F238E27FC236}">
                      <a16:creationId xmlns:a16="http://schemas.microsoft.com/office/drawing/2014/main" id="{17C892F8-FFD6-4186-0E33-D4269F5381AB}"/>
                    </a:ext>
                  </a:extLst>
                </p:cNvPr>
                <p:cNvGrpSpPr/>
                <p:nvPr/>
              </p:nvGrpSpPr>
              <p:grpSpPr>
                <a:xfrm>
                  <a:off x="1371362" y="4769496"/>
                  <a:ext cx="4762159" cy="268806"/>
                  <a:chOff x="1610518" y="3397624"/>
                  <a:chExt cx="4762159" cy="268806"/>
                </a:xfrm>
              </p:grpSpPr>
              <p:sp>
                <p:nvSpPr>
                  <p:cNvPr id="70" name="Content Placeholder 2">
                    <a:extLst>
                      <a:ext uri="{FF2B5EF4-FFF2-40B4-BE49-F238E27FC236}">
                        <a16:creationId xmlns:a16="http://schemas.microsoft.com/office/drawing/2014/main" id="{D17DE884-7EB0-0BB8-BE0D-B996987778E2}"/>
                      </a:ext>
                    </a:extLst>
                  </p:cNvPr>
                  <p:cNvSpPr txBox="1">
                    <a:spLocks/>
                  </p:cNvSpPr>
                  <p:nvPr/>
                </p:nvSpPr>
                <p:spPr>
                  <a:xfrm>
                    <a:off x="1610518" y="3421465"/>
                    <a:ext cx="4762159" cy="24496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400" b="1" dirty="0">
                        <a:latin typeface="Arial" panose="020B0604020202020204" pitchFamily="34" charset="0"/>
                      </a:rPr>
                      <a:t>CCL2 </a:t>
                    </a:r>
                    <a:r>
                      <a:rPr lang="en-US" sz="1400" dirty="0">
                        <a:latin typeface="Arial" panose="020B0604020202020204" pitchFamily="34" charset="0"/>
                      </a:rPr>
                      <a:t>(43% vs. 24%, </a:t>
                    </a:r>
                    <a:r>
                      <a:rPr lang="en-US" sz="1400" dirty="0" err="1">
                        <a:latin typeface="Arial" panose="020B0604020202020204" pitchFamily="34" charset="0"/>
                      </a:rPr>
                      <a:t>p.adj</a:t>
                    </a:r>
                    <a:r>
                      <a:rPr lang="en-US" sz="1400" dirty="0">
                        <a:latin typeface="Arial" panose="020B0604020202020204" pitchFamily="34" charset="0"/>
                      </a:rPr>
                      <a:t> = 6.2x10</a:t>
                    </a:r>
                    <a:r>
                      <a:rPr lang="en-US" sz="1400" baseline="30000" dirty="0">
                        <a:latin typeface="Arial" panose="020B0604020202020204" pitchFamily="34" charset="0"/>
                      </a:rPr>
                      <a:t>-78</a:t>
                    </a:r>
                    <a:r>
                      <a:rPr lang="en-US" sz="1400" dirty="0">
                        <a:latin typeface="Arial" panose="020B0604020202020204" pitchFamily="34" charset="0"/>
                      </a:rPr>
                      <a:t>)</a:t>
                    </a:r>
                  </a:p>
                </p:txBody>
              </p:sp>
              <p:cxnSp>
                <p:nvCxnSpPr>
                  <p:cNvPr id="71" name="Straight Arrow Connector 70">
                    <a:extLst>
                      <a:ext uri="{FF2B5EF4-FFF2-40B4-BE49-F238E27FC236}">
                        <a16:creationId xmlns:a16="http://schemas.microsoft.com/office/drawing/2014/main" id="{693D9800-0A30-6308-7829-98FEF6D7B631}"/>
                      </a:ext>
                    </a:extLst>
                  </p:cNvPr>
                  <p:cNvCxnSpPr>
                    <a:cxnSpLocks/>
                  </p:cNvCxnSpPr>
                  <p:nvPr/>
                </p:nvCxnSpPr>
                <p:spPr>
                  <a:xfrm flipV="1">
                    <a:off x="1610518" y="3397624"/>
                    <a:ext cx="0" cy="231028"/>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75" name="Group 74">
                <a:extLst>
                  <a:ext uri="{FF2B5EF4-FFF2-40B4-BE49-F238E27FC236}">
                    <a16:creationId xmlns:a16="http://schemas.microsoft.com/office/drawing/2014/main" id="{F373B5C5-345B-F7FD-5DA8-69DFBA721C27}"/>
                  </a:ext>
                </a:extLst>
              </p:cNvPr>
              <p:cNvGrpSpPr/>
              <p:nvPr/>
            </p:nvGrpSpPr>
            <p:grpSpPr>
              <a:xfrm>
                <a:off x="1371362" y="3787005"/>
                <a:ext cx="5363984" cy="271469"/>
                <a:chOff x="1371362" y="3787005"/>
                <a:chExt cx="5363984" cy="271469"/>
              </a:xfrm>
            </p:grpSpPr>
            <p:grpSp>
              <p:nvGrpSpPr>
                <p:cNvPr id="62" name="Group 61">
                  <a:extLst>
                    <a:ext uri="{FF2B5EF4-FFF2-40B4-BE49-F238E27FC236}">
                      <a16:creationId xmlns:a16="http://schemas.microsoft.com/office/drawing/2014/main" id="{E08381E7-279C-3E38-AC1A-6BD23BF28FE9}"/>
                    </a:ext>
                  </a:extLst>
                </p:cNvPr>
                <p:cNvGrpSpPr/>
                <p:nvPr/>
              </p:nvGrpSpPr>
              <p:grpSpPr>
                <a:xfrm>
                  <a:off x="1371362" y="3827144"/>
                  <a:ext cx="5363984" cy="231330"/>
                  <a:chOff x="1610518" y="3397624"/>
                  <a:chExt cx="5363984" cy="231330"/>
                </a:xfrm>
              </p:grpSpPr>
              <p:sp>
                <p:nvSpPr>
                  <p:cNvPr id="63" name="Content Placeholder 2">
                    <a:extLst>
                      <a:ext uri="{FF2B5EF4-FFF2-40B4-BE49-F238E27FC236}">
                        <a16:creationId xmlns:a16="http://schemas.microsoft.com/office/drawing/2014/main" id="{A1EC64DF-250A-3691-1EC7-84C462D67906}"/>
                      </a:ext>
                    </a:extLst>
                  </p:cNvPr>
                  <p:cNvSpPr txBox="1">
                    <a:spLocks/>
                  </p:cNvSpPr>
                  <p:nvPr/>
                </p:nvSpPr>
                <p:spPr>
                  <a:xfrm>
                    <a:off x="1610518" y="3405689"/>
                    <a:ext cx="5363984" cy="22326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400" b="1" dirty="0">
                        <a:latin typeface="Arial" panose="020B0604020202020204" pitchFamily="34" charset="0"/>
                      </a:rPr>
                      <a:t>Cholangiocytes     ANKDR1</a:t>
                    </a:r>
                    <a:r>
                      <a:rPr lang="en-US" sz="1400" dirty="0">
                        <a:latin typeface="Arial" panose="020B0604020202020204" pitchFamily="34" charset="0"/>
                      </a:rPr>
                      <a:t>(36% vs. 21%, p.ad j= 3.4x10</a:t>
                    </a:r>
                    <a:r>
                      <a:rPr lang="en-US" sz="1400" baseline="30000" dirty="0">
                        <a:latin typeface="Arial" panose="020B0604020202020204" pitchFamily="34" charset="0"/>
                      </a:rPr>
                      <a:t>-131</a:t>
                    </a:r>
                    <a:r>
                      <a:rPr lang="en-US" sz="1400" dirty="0">
                        <a:latin typeface="Arial" panose="020B0604020202020204" pitchFamily="34" charset="0"/>
                      </a:rPr>
                      <a:t>)</a:t>
                    </a:r>
                  </a:p>
                </p:txBody>
              </p:sp>
              <p:cxnSp>
                <p:nvCxnSpPr>
                  <p:cNvPr id="64" name="Straight Arrow Connector 63">
                    <a:extLst>
                      <a:ext uri="{FF2B5EF4-FFF2-40B4-BE49-F238E27FC236}">
                        <a16:creationId xmlns:a16="http://schemas.microsoft.com/office/drawing/2014/main" id="{F28F5D57-3651-1C32-A344-46C1AF5918BD}"/>
                      </a:ext>
                    </a:extLst>
                  </p:cNvPr>
                  <p:cNvCxnSpPr>
                    <a:cxnSpLocks/>
                  </p:cNvCxnSpPr>
                  <p:nvPr/>
                </p:nvCxnSpPr>
                <p:spPr>
                  <a:xfrm rot="10800000" flipV="1">
                    <a:off x="1610518" y="3397624"/>
                    <a:ext cx="0" cy="231028"/>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cxnSp>
              <p:nvCxnSpPr>
                <p:cNvPr id="72" name="Straight Arrow Connector 71">
                  <a:extLst>
                    <a:ext uri="{FF2B5EF4-FFF2-40B4-BE49-F238E27FC236}">
                      <a16:creationId xmlns:a16="http://schemas.microsoft.com/office/drawing/2014/main" id="{41FC90D1-CB53-9D10-54A8-F4F209A66E6E}"/>
                    </a:ext>
                  </a:extLst>
                </p:cNvPr>
                <p:cNvCxnSpPr>
                  <a:cxnSpLocks/>
                </p:cNvCxnSpPr>
                <p:nvPr/>
              </p:nvCxnSpPr>
              <p:spPr>
                <a:xfrm flipV="1">
                  <a:off x="2985519" y="3787005"/>
                  <a:ext cx="0" cy="231028"/>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grpSp>
      </p:grpSp>
      <p:grpSp>
        <p:nvGrpSpPr>
          <p:cNvPr id="5" name="Group 4">
            <a:extLst>
              <a:ext uri="{FF2B5EF4-FFF2-40B4-BE49-F238E27FC236}">
                <a16:creationId xmlns:a16="http://schemas.microsoft.com/office/drawing/2014/main" id="{72196DED-EA10-F0B7-FC4B-48EE0517C2DF}"/>
              </a:ext>
            </a:extLst>
          </p:cNvPr>
          <p:cNvGrpSpPr/>
          <p:nvPr/>
        </p:nvGrpSpPr>
        <p:grpSpPr>
          <a:xfrm>
            <a:off x="468793" y="5431015"/>
            <a:ext cx="5544480" cy="756741"/>
            <a:chOff x="6174326" y="3573682"/>
            <a:chExt cx="5544480" cy="756741"/>
          </a:xfrm>
        </p:grpSpPr>
        <p:sp>
          <p:nvSpPr>
            <p:cNvPr id="33" name="Rectangle: Rounded Corners 32">
              <a:extLst>
                <a:ext uri="{FF2B5EF4-FFF2-40B4-BE49-F238E27FC236}">
                  <a16:creationId xmlns:a16="http://schemas.microsoft.com/office/drawing/2014/main" id="{FE31F7B5-54EE-ECBD-A8C7-5DC7C8B7363C}"/>
                </a:ext>
              </a:extLst>
            </p:cNvPr>
            <p:cNvSpPr/>
            <p:nvPr/>
          </p:nvSpPr>
          <p:spPr>
            <a:xfrm>
              <a:off x="6174326" y="3573682"/>
              <a:ext cx="5490803" cy="756741"/>
            </a:xfrm>
            <a:prstGeom prst="roundRect">
              <a:avLst>
                <a:gd name="adj" fmla="val 7437"/>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ontent Placeholder 2">
              <a:extLst>
                <a:ext uri="{FF2B5EF4-FFF2-40B4-BE49-F238E27FC236}">
                  <a16:creationId xmlns:a16="http://schemas.microsoft.com/office/drawing/2014/main" id="{4D288ED2-8576-3D70-069C-5CD05AFB289A}"/>
                </a:ext>
              </a:extLst>
            </p:cNvPr>
            <p:cNvSpPr txBox="1">
              <a:spLocks/>
            </p:cNvSpPr>
            <p:nvPr/>
          </p:nvSpPr>
          <p:spPr>
            <a:xfrm>
              <a:off x="6293120" y="3642180"/>
              <a:ext cx="5425686" cy="637894"/>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rgbClr val="FF6720"/>
                  </a:solidFill>
                  <a:latin typeface="Arial" panose="020B0604020202020204" pitchFamily="34" charset="0"/>
                </a:rPr>
                <a:t>Cell Chat </a:t>
              </a:r>
              <a:r>
                <a:rPr lang="en-US" sz="1400" dirty="0">
                  <a:latin typeface="Arial" panose="020B0604020202020204" pitchFamily="34" charset="0"/>
                </a:rPr>
                <a:t>found SPP1-ITGA V/ITGB1, MIF-CD74, CXCL12-CD44/ACKR3, to be key cell- communication factors in the fibroinflammatory niche at Kasai. </a:t>
              </a:r>
            </a:p>
          </p:txBody>
        </p:sp>
      </p:grpSp>
      <p:sp>
        <p:nvSpPr>
          <p:cNvPr id="79" name="Rectangle: Rounded Corners 78">
            <a:extLst>
              <a:ext uri="{FF2B5EF4-FFF2-40B4-BE49-F238E27FC236}">
                <a16:creationId xmlns:a16="http://schemas.microsoft.com/office/drawing/2014/main" id="{A23898A4-EC22-69F9-C776-A9BB274DA2EB}"/>
              </a:ext>
            </a:extLst>
          </p:cNvPr>
          <p:cNvSpPr/>
          <p:nvPr/>
        </p:nvSpPr>
        <p:spPr>
          <a:xfrm>
            <a:off x="6398556" y="4932611"/>
            <a:ext cx="2684893" cy="31694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rgbClr val="FF6720"/>
                </a:solidFill>
                <a:effectLst/>
                <a:latin typeface="Arial" panose="020B0604020202020204" pitchFamily="34" charset="0"/>
              </a:rPr>
              <a:t>Conclusion</a:t>
            </a:r>
            <a:endParaRPr lang="en-US" b="1" i="0" dirty="0">
              <a:solidFill>
                <a:srgbClr val="FF6720"/>
              </a:solidFill>
              <a:effectLst/>
            </a:endParaRPr>
          </a:p>
        </p:txBody>
      </p:sp>
      <p:sp>
        <p:nvSpPr>
          <p:cNvPr id="81" name="Content Placeholder 2">
            <a:extLst>
              <a:ext uri="{FF2B5EF4-FFF2-40B4-BE49-F238E27FC236}">
                <a16:creationId xmlns:a16="http://schemas.microsoft.com/office/drawing/2014/main" id="{9A837432-1578-4C3C-4C70-F57AC754A18D}"/>
              </a:ext>
            </a:extLst>
          </p:cNvPr>
          <p:cNvSpPr txBox="1">
            <a:spLocks/>
          </p:cNvSpPr>
          <p:nvPr/>
        </p:nvSpPr>
        <p:spPr>
          <a:xfrm>
            <a:off x="6322611" y="5283792"/>
            <a:ext cx="5458627" cy="97675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dirty="0">
                <a:solidFill>
                  <a:schemeClr val="bg1"/>
                </a:solidFill>
                <a:latin typeface="Arial" panose="020B0604020202020204" pitchFamily="34" charset="0"/>
              </a:rPr>
              <a:t>Need for early liver transplantation was predicted by </a:t>
            </a:r>
            <a:r>
              <a:rPr lang="en-US" sz="1600" dirty="0">
                <a:solidFill>
                  <a:schemeClr val="bg1"/>
                </a:solidFill>
                <a:effectLst/>
                <a:latin typeface="Arial" panose="020B0604020202020204" pitchFamily="34" charset="0"/>
              </a:rPr>
              <a:t>presence of </a:t>
            </a:r>
            <a:r>
              <a:rPr lang="en-US" sz="1600" b="1" dirty="0">
                <a:solidFill>
                  <a:schemeClr val="bg1"/>
                </a:solidFill>
                <a:effectLst/>
                <a:latin typeface="Arial" panose="020B0604020202020204" pitchFamily="34" charset="0"/>
              </a:rPr>
              <a:t>pro-inflammatory endothelial phenotype </a:t>
            </a:r>
            <a:r>
              <a:rPr lang="en-US" sz="1600" dirty="0">
                <a:solidFill>
                  <a:schemeClr val="bg1"/>
                </a:solidFill>
                <a:effectLst/>
                <a:latin typeface="Arial" panose="020B0604020202020204" pitchFamily="34" charset="0"/>
              </a:rPr>
              <a:t>with </a:t>
            </a:r>
            <a:r>
              <a:rPr lang="en-US" sz="1600" b="1" dirty="0">
                <a:solidFill>
                  <a:schemeClr val="bg1"/>
                </a:solidFill>
                <a:effectLst/>
                <a:latin typeface="Arial" panose="020B0604020202020204" pitchFamily="34" charset="0"/>
              </a:rPr>
              <a:t>increased monocytes </a:t>
            </a:r>
            <a:r>
              <a:rPr lang="en-US" sz="1600" dirty="0">
                <a:solidFill>
                  <a:schemeClr val="bg1"/>
                </a:solidFill>
                <a:effectLst/>
                <a:latin typeface="Arial" panose="020B0604020202020204" pitchFamily="34" charset="0"/>
              </a:rPr>
              <a:t>and </a:t>
            </a:r>
            <a:r>
              <a:rPr lang="en-US" sz="1600" b="1" dirty="0">
                <a:solidFill>
                  <a:schemeClr val="bg1"/>
                </a:solidFill>
                <a:effectLst/>
                <a:latin typeface="Arial" panose="020B0604020202020204" pitchFamily="34" charset="0"/>
              </a:rPr>
              <a:t>fewer, but dysfunctional cholangiocytes</a:t>
            </a:r>
            <a:r>
              <a:rPr lang="en-US" sz="1600" dirty="0">
                <a:solidFill>
                  <a:schemeClr val="bg1"/>
                </a:solidFill>
                <a:effectLst/>
                <a:latin typeface="Arial" panose="020B0604020202020204" pitchFamily="34" charset="0"/>
              </a:rPr>
              <a:t>.</a:t>
            </a:r>
            <a:endParaRPr lang="en-US" sz="1200" dirty="0">
              <a:solidFill>
                <a:schemeClr val="bg1"/>
              </a:solidFill>
              <a:latin typeface="Arial" panose="020B0604020202020204" pitchFamily="34" charset="0"/>
            </a:endParaRPr>
          </a:p>
        </p:txBody>
      </p:sp>
      <p:pic>
        <p:nvPicPr>
          <p:cNvPr id="7" name="Picture 6" descr="A colorful circle with black background&#10;&#10;AI-generated content may be incorrect.">
            <a:extLst>
              <a:ext uri="{FF2B5EF4-FFF2-40B4-BE49-F238E27FC236}">
                <a16:creationId xmlns:a16="http://schemas.microsoft.com/office/drawing/2014/main" id="{44FA71AD-F8B5-B70D-DF7D-216DD6CBBF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9829" y="1457772"/>
            <a:ext cx="2738701" cy="2536258"/>
          </a:xfrm>
          <a:prstGeom prst="rect">
            <a:avLst/>
          </a:prstGeom>
        </p:spPr>
      </p:pic>
      <p:sp>
        <p:nvSpPr>
          <p:cNvPr id="9" name="Content Placeholder 2">
            <a:extLst>
              <a:ext uri="{FF2B5EF4-FFF2-40B4-BE49-F238E27FC236}">
                <a16:creationId xmlns:a16="http://schemas.microsoft.com/office/drawing/2014/main" id="{A19C51AD-3F6C-F0F4-1C47-5BD4C71C47C2}"/>
              </a:ext>
            </a:extLst>
          </p:cNvPr>
          <p:cNvSpPr txBox="1">
            <a:spLocks/>
          </p:cNvSpPr>
          <p:nvPr/>
        </p:nvSpPr>
        <p:spPr>
          <a:xfrm>
            <a:off x="6294176" y="3868912"/>
            <a:ext cx="5487062" cy="658626"/>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dirty="0">
                <a:solidFill>
                  <a:srgbClr val="FF6720"/>
                </a:solidFill>
                <a:latin typeface="Arial" panose="020B0604020202020204" pitchFamily="34" charset="0"/>
              </a:rPr>
              <a:t>Overview image of single cell spatial transcriptomics of a wedge biopsy taken from a biliary atresia liver at the time of Kasai portoenterostomy.</a:t>
            </a:r>
          </a:p>
        </p:txBody>
      </p:sp>
      <p:sp>
        <p:nvSpPr>
          <p:cNvPr id="10" name="Rectangle 1">
            <a:extLst>
              <a:ext uri="{FF2B5EF4-FFF2-40B4-BE49-F238E27FC236}">
                <a16:creationId xmlns:a16="http://schemas.microsoft.com/office/drawing/2014/main" id="{A72BB787-0B05-E4DC-00D7-875DD7A110A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cs typeface="Calibri" panose="020F0502020204030204" pitchFamily="34" charset="0"/>
              </a:rPr>
              <a:t>Overview image of single cell spatial transcriptomics of a wedge biopsy taken from a biliary atresia liver at the time of Kasai portoenterostomy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3" name="Group 2">
            <a:extLst>
              <a:ext uri="{FF2B5EF4-FFF2-40B4-BE49-F238E27FC236}">
                <a16:creationId xmlns:a16="http://schemas.microsoft.com/office/drawing/2014/main" id="{F9DEF89F-0F85-CF6B-4936-611F6C189FCE}"/>
              </a:ext>
            </a:extLst>
          </p:cNvPr>
          <p:cNvGrpSpPr/>
          <p:nvPr/>
        </p:nvGrpSpPr>
        <p:grpSpPr>
          <a:xfrm>
            <a:off x="6950058" y="2202946"/>
            <a:ext cx="1549771" cy="1203886"/>
            <a:chOff x="6713696" y="2033480"/>
            <a:chExt cx="1549771" cy="1203886"/>
          </a:xfrm>
        </p:grpSpPr>
        <p:grpSp>
          <p:nvGrpSpPr>
            <p:cNvPr id="25" name="Group 24">
              <a:extLst>
                <a:ext uri="{FF2B5EF4-FFF2-40B4-BE49-F238E27FC236}">
                  <a16:creationId xmlns:a16="http://schemas.microsoft.com/office/drawing/2014/main" id="{53848137-7028-E317-E755-1F83B4DD7B21}"/>
                </a:ext>
              </a:extLst>
            </p:cNvPr>
            <p:cNvGrpSpPr/>
            <p:nvPr/>
          </p:nvGrpSpPr>
          <p:grpSpPr>
            <a:xfrm>
              <a:off x="6713696" y="2033480"/>
              <a:ext cx="1414261" cy="355085"/>
              <a:chOff x="6713696" y="2033480"/>
              <a:chExt cx="1414261" cy="355085"/>
            </a:xfrm>
          </p:grpSpPr>
          <p:sp>
            <p:nvSpPr>
              <p:cNvPr id="11" name="Oval 10">
                <a:extLst>
                  <a:ext uri="{FF2B5EF4-FFF2-40B4-BE49-F238E27FC236}">
                    <a16:creationId xmlns:a16="http://schemas.microsoft.com/office/drawing/2014/main" id="{0693D264-9A0F-5A44-29B1-3A6B044641BC}"/>
                  </a:ext>
                </a:extLst>
              </p:cNvPr>
              <p:cNvSpPr/>
              <p:nvPr/>
            </p:nvSpPr>
            <p:spPr>
              <a:xfrm>
                <a:off x="6713696" y="2152611"/>
                <a:ext cx="132091" cy="120471"/>
              </a:xfrm>
              <a:prstGeom prst="ellipse">
                <a:avLst/>
              </a:prstGeom>
              <a:solidFill>
                <a:srgbClr val="7B4E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Content Placeholder 2">
                <a:extLst>
                  <a:ext uri="{FF2B5EF4-FFF2-40B4-BE49-F238E27FC236}">
                    <a16:creationId xmlns:a16="http://schemas.microsoft.com/office/drawing/2014/main" id="{600844F8-54F2-05E3-E7D4-7F0A853CF8E2}"/>
                  </a:ext>
                </a:extLst>
              </p:cNvPr>
              <p:cNvSpPr txBox="1">
                <a:spLocks/>
              </p:cNvSpPr>
              <p:nvPr/>
            </p:nvSpPr>
            <p:spPr>
              <a:xfrm>
                <a:off x="6801738" y="2033480"/>
                <a:ext cx="1326219" cy="35508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dirty="0" err="1">
                    <a:latin typeface="Arial" panose="020B0604020202020204" pitchFamily="34" charset="0"/>
                  </a:rPr>
                  <a:t>Hepatocyctes</a:t>
                </a:r>
                <a:endParaRPr lang="en-US" sz="1200" dirty="0">
                  <a:latin typeface="Arial" panose="020B0604020202020204" pitchFamily="34" charset="0"/>
                </a:endParaRPr>
              </a:p>
            </p:txBody>
          </p:sp>
        </p:grpSp>
        <p:grpSp>
          <p:nvGrpSpPr>
            <p:cNvPr id="31" name="Group 30">
              <a:extLst>
                <a:ext uri="{FF2B5EF4-FFF2-40B4-BE49-F238E27FC236}">
                  <a16:creationId xmlns:a16="http://schemas.microsoft.com/office/drawing/2014/main" id="{014E2F34-1B57-E104-7B95-3AE8E9E894B4}"/>
                </a:ext>
              </a:extLst>
            </p:cNvPr>
            <p:cNvGrpSpPr/>
            <p:nvPr/>
          </p:nvGrpSpPr>
          <p:grpSpPr>
            <a:xfrm>
              <a:off x="6713696" y="2254706"/>
              <a:ext cx="1549771" cy="982660"/>
              <a:chOff x="6713696" y="2254706"/>
              <a:chExt cx="1549771" cy="982660"/>
            </a:xfrm>
          </p:grpSpPr>
          <p:grpSp>
            <p:nvGrpSpPr>
              <p:cNvPr id="26" name="Group 25">
                <a:extLst>
                  <a:ext uri="{FF2B5EF4-FFF2-40B4-BE49-F238E27FC236}">
                    <a16:creationId xmlns:a16="http://schemas.microsoft.com/office/drawing/2014/main" id="{DA8181C1-30BE-D5C5-96D0-7CDC736929EA}"/>
                  </a:ext>
                </a:extLst>
              </p:cNvPr>
              <p:cNvGrpSpPr/>
              <p:nvPr/>
            </p:nvGrpSpPr>
            <p:grpSpPr>
              <a:xfrm>
                <a:off x="6713696" y="2254706"/>
                <a:ext cx="1414261" cy="355085"/>
                <a:chOff x="6713696" y="2330657"/>
                <a:chExt cx="1414261" cy="355085"/>
              </a:xfrm>
            </p:grpSpPr>
            <p:sp>
              <p:nvSpPr>
                <p:cNvPr id="15" name="Oval 14">
                  <a:extLst>
                    <a:ext uri="{FF2B5EF4-FFF2-40B4-BE49-F238E27FC236}">
                      <a16:creationId xmlns:a16="http://schemas.microsoft.com/office/drawing/2014/main" id="{D580507A-0135-995C-5DD6-194556C9E7B1}"/>
                    </a:ext>
                  </a:extLst>
                </p:cNvPr>
                <p:cNvSpPr/>
                <p:nvPr/>
              </p:nvSpPr>
              <p:spPr>
                <a:xfrm>
                  <a:off x="6713696" y="2437264"/>
                  <a:ext cx="132091" cy="120471"/>
                </a:xfrm>
                <a:prstGeom prst="ellipse">
                  <a:avLst/>
                </a:prstGeom>
                <a:solidFill>
                  <a:srgbClr val="0101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 name="Content Placeholder 2">
                  <a:extLst>
                    <a:ext uri="{FF2B5EF4-FFF2-40B4-BE49-F238E27FC236}">
                      <a16:creationId xmlns:a16="http://schemas.microsoft.com/office/drawing/2014/main" id="{1D0A4658-03B9-A109-50A7-A4AF2AB8EA34}"/>
                    </a:ext>
                  </a:extLst>
                </p:cNvPr>
                <p:cNvSpPr txBox="1">
                  <a:spLocks/>
                </p:cNvSpPr>
                <p:nvPr/>
              </p:nvSpPr>
              <p:spPr>
                <a:xfrm>
                  <a:off x="6801738" y="2330657"/>
                  <a:ext cx="1326219" cy="35508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dirty="0">
                      <a:latin typeface="Arial" panose="020B0604020202020204" pitchFamily="34" charset="0"/>
                    </a:rPr>
                    <a:t>Fibroblasts</a:t>
                  </a:r>
                </a:p>
              </p:txBody>
            </p:sp>
          </p:grpSp>
          <p:grpSp>
            <p:nvGrpSpPr>
              <p:cNvPr id="27" name="Group 26">
                <a:extLst>
                  <a:ext uri="{FF2B5EF4-FFF2-40B4-BE49-F238E27FC236}">
                    <a16:creationId xmlns:a16="http://schemas.microsoft.com/office/drawing/2014/main" id="{0203A5E9-2671-1FB6-1369-DB2356BA4561}"/>
                  </a:ext>
                </a:extLst>
              </p:cNvPr>
              <p:cNvGrpSpPr/>
              <p:nvPr/>
            </p:nvGrpSpPr>
            <p:grpSpPr>
              <a:xfrm>
                <a:off x="6713696" y="2448114"/>
                <a:ext cx="1532937" cy="355085"/>
                <a:chOff x="6730530" y="2627834"/>
                <a:chExt cx="1532937" cy="355085"/>
              </a:xfrm>
            </p:grpSpPr>
            <p:sp>
              <p:nvSpPr>
                <p:cNvPr id="17" name="Oval 16">
                  <a:extLst>
                    <a:ext uri="{FF2B5EF4-FFF2-40B4-BE49-F238E27FC236}">
                      <a16:creationId xmlns:a16="http://schemas.microsoft.com/office/drawing/2014/main" id="{E8B0D4C6-1158-31DC-1570-A9FB2935D475}"/>
                    </a:ext>
                  </a:extLst>
                </p:cNvPr>
                <p:cNvSpPr/>
                <p:nvPr/>
              </p:nvSpPr>
              <p:spPr>
                <a:xfrm>
                  <a:off x="6730530" y="2747734"/>
                  <a:ext cx="132091" cy="120471"/>
                </a:xfrm>
                <a:prstGeom prst="ellipse">
                  <a:avLst/>
                </a:prstGeom>
                <a:solidFill>
                  <a:srgbClr val="FDE2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Content Placeholder 2">
                  <a:extLst>
                    <a:ext uri="{FF2B5EF4-FFF2-40B4-BE49-F238E27FC236}">
                      <a16:creationId xmlns:a16="http://schemas.microsoft.com/office/drawing/2014/main" id="{6A2E1BF4-F376-F6FC-ECC4-754E41FA5E20}"/>
                    </a:ext>
                  </a:extLst>
                </p:cNvPr>
                <p:cNvSpPr txBox="1">
                  <a:spLocks/>
                </p:cNvSpPr>
                <p:nvPr/>
              </p:nvSpPr>
              <p:spPr>
                <a:xfrm>
                  <a:off x="6801738" y="2627834"/>
                  <a:ext cx="1461729" cy="35508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dirty="0">
                      <a:latin typeface="Arial" panose="020B0604020202020204" pitchFamily="34" charset="0"/>
                    </a:rPr>
                    <a:t>Cholangiocytes</a:t>
                  </a:r>
                </a:p>
              </p:txBody>
            </p:sp>
          </p:grpSp>
          <p:grpSp>
            <p:nvGrpSpPr>
              <p:cNvPr id="28" name="Group 27">
                <a:extLst>
                  <a:ext uri="{FF2B5EF4-FFF2-40B4-BE49-F238E27FC236}">
                    <a16:creationId xmlns:a16="http://schemas.microsoft.com/office/drawing/2014/main" id="{286BCC93-2295-B4E3-7A0B-E0D28C2B6867}"/>
                  </a:ext>
                </a:extLst>
              </p:cNvPr>
              <p:cNvGrpSpPr/>
              <p:nvPr/>
            </p:nvGrpSpPr>
            <p:grpSpPr>
              <a:xfrm>
                <a:off x="6713696" y="2658490"/>
                <a:ext cx="1549771" cy="355085"/>
                <a:chOff x="6713696" y="2932925"/>
                <a:chExt cx="1549771" cy="355085"/>
              </a:xfrm>
            </p:grpSpPr>
            <p:sp>
              <p:nvSpPr>
                <p:cNvPr id="19" name="Oval 18">
                  <a:extLst>
                    <a:ext uri="{FF2B5EF4-FFF2-40B4-BE49-F238E27FC236}">
                      <a16:creationId xmlns:a16="http://schemas.microsoft.com/office/drawing/2014/main" id="{A09FBA43-76DC-45C7-4E10-E9F91906F6D9}"/>
                    </a:ext>
                  </a:extLst>
                </p:cNvPr>
                <p:cNvSpPr/>
                <p:nvPr/>
              </p:nvSpPr>
              <p:spPr>
                <a:xfrm>
                  <a:off x="6713696" y="3038822"/>
                  <a:ext cx="132091" cy="120471"/>
                </a:xfrm>
                <a:prstGeom prst="ellipse">
                  <a:avLst/>
                </a:prstGeom>
                <a:solidFill>
                  <a:srgbClr val="CA32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Content Placeholder 2">
                  <a:extLst>
                    <a:ext uri="{FF2B5EF4-FFF2-40B4-BE49-F238E27FC236}">
                      <a16:creationId xmlns:a16="http://schemas.microsoft.com/office/drawing/2014/main" id="{B9CD2260-1178-A591-B3B4-F6307AA14E68}"/>
                    </a:ext>
                  </a:extLst>
                </p:cNvPr>
                <p:cNvSpPr txBox="1">
                  <a:spLocks/>
                </p:cNvSpPr>
                <p:nvPr/>
              </p:nvSpPr>
              <p:spPr>
                <a:xfrm>
                  <a:off x="6801738" y="2932925"/>
                  <a:ext cx="1461729" cy="35508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dirty="0">
                      <a:latin typeface="Arial" panose="020B0604020202020204" pitchFamily="34" charset="0"/>
                    </a:rPr>
                    <a:t>Macrophages</a:t>
                  </a:r>
                </a:p>
              </p:txBody>
            </p:sp>
          </p:grpSp>
          <p:grpSp>
            <p:nvGrpSpPr>
              <p:cNvPr id="29" name="Group 28">
                <a:extLst>
                  <a:ext uri="{FF2B5EF4-FFF2-40B4-BE49-F238E27FC236}">
                    <a16:creationId xmlns:a16="http://schemas.microsoft.com/office/drawing/2014/main" id="{26F6E33D-473F-8BB8-0A0E-2FF0641D1A63}"/>
                  </a:ext>
                </a:extLst>
              </p:cNvPr>
              <p:cNvGrpSpPr/>
              <p:nvPr/>
            </p:nvGrpSpPr>
            <p:grpSpPr>
              <a:xfrm>
                <a:off x="6713696" y="2882281"/>
                <a:ext cx="1549771" cy="355085"/>
                <a:chOff x="6713696" y="3250437"/>
                <a:chExt cx="1549771" cy="355085"/>
              </a:xfrm>
            </p:grpSpPr>
            <p:sp>
              <p:nvSpPr>
                <p:cNvPr id="22" name="Oval 21">
                  <a:extLst>
                    <a:ext uri="{FF2B5EF4-FFF2-40B4-BE49-F238E27FC236}">
                      <a16:creationId xmlns:a16="http://schemas.microsoft.com/office/drawing/2014/main" id="{8F55B28F-8B9A-B97A-9FDF-FD6437AE09CF}"/>
                    </a:ext>
                  </a:extLst>
                </p:cNvPr>
                <p:cNvSpPr/>
                <p:nvPr/>
              </p:nvSpPr>
              <p:spPr>
                <a:xfrm>
                  <a:off x="6713696" y="3368023"/>
                  <a:ext cx="132091" cy="120471"/>
                </a:xfrm>
                <a:prstGeom prst="ellipse">
                  <a:avLst/>
                </a:prstGeom>
                <a:solidFill>
                  <a:srgbClr val="D761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 name="Content Placeholder 2">
                  <a:extLst>
                    <a:ext uri="{FF2B5EF4-FFF2-40B4-BE49-F238E27FC236}">
                      <a16:creationId xmlns:a16="http://schemas.microsoft.com/office/drawing/2014/main" id="{10695C64-40B7-7E8A-EC67-2B61CF88BA2F}"/>
                    </a:ext>
                  </a:extLst>
                </p:cNvPr>
                <p:cNvSpPr txBox="1">
                  <a:spLocks/>
                </p:cNvSpPr>
                <p:nvPr/>
              </p:nvSpPr>
              <p:spPr>
                <a:xfrm>
                  <a:off x="6801738" y="3250437"/>
                  <a:ext cx="1461729" cy="35508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dirty="0">
                      <a:latin typeface="Arial" panose="020B0604020202020204" pitchFamily="34" charset="0"/>
                    </a:rPr>
                    <a:t>Kupffer cells</a:t>
                  </a:r>
                </a:p>
              </p:txBody>
            </p:sp>
          </p:grpSp>
        </p:grpSp>
      </p:grpSp>
    </p:spTree>
    <p:extLst>
      <p:ext uri="{BB962C8B-B14F-4D97-AF65-F5344CB8AC3E}">
        <p14:creationId xmlns:p14="http://schemas.microsoft.com/office/powerpoint/2010/main" val="2788547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52F70-6619-F87B-907C-42D7ECFC3C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FB6765-A2B1-01A5-A46E-41F328E949E3}"/>
              </a:ext>
            </a:extLst>
          </p:cNvPr>
          <p:cNvSpPr>
            <a:spLocks noGrp="1"/>
          </p:cNvSpPr>
          <p:nvPr>
            <p:ph type="ctrTitle"/>
          </p:nvPr>
        </p:nvSpPr>
        <p:spPr>
          <a:xfrm>
            <a:off x="4171950" y="2498272"/>
            <a:ext cx="7810874" cy="1517877"/>
          </a:xfrm>
        </p:spPr>
        <p:txBody>
          <a:bodyPr>
            <a:normAutofit/>
          </a:bodyPr>
          <a:lstStyle/>
          <a:p>
            <a:pPr algn="r"/>
            <a:r>
              <a:rPr lang="en-US" b="1" dirty="0">
                <a:solidFill>
                  <a:srgbClr val="FF6720"/>
                </a:solidFill>
                <a:latin typeface="Arial" panose="020B0604020202020204" pitchFamily="34" charset="0"/>
                <a:cs typeface="Arial" panose="020B0604020202020204" pitchFamily="34" charset="0"/>
              </a:rPr>
              <a:t>Late breaker</a:t>
            </a:r>
          </a:p>
        </p:txBody>
      </p:sp>
    </p:spTree>
    <p:extLst>
      <p:ext uri="{BB962C8B-B14F-4D97-AF65-F5344CB8AC3E}">
        <p14:creationId xmlns:p14="http://schemas.microsoft.com/office/powerpoint/2010/main" val="3740235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CCA18-DFCA-9311-5448-AC18E3035546}"/>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54DFE2E-5CFE-6A39-8482-95202EE0B8C6}"/>
              </a:ext>
            </a:extLst>
          </p:cNvPr>
          <p:cNvSpPr>
            <a:spLocks noGrp="1"/>
          </p:cNvSpPr>
          <p:nvPr>
            <p:ph idx="1"/>
          </p:nvPr>
        </p:nvSpPr>
        <p:spPr>
          <a:xfrm>
            <a:off x="506906" y="1449427"/>
            <a:ext cx="11158223" cy="1478591"/>
          </a:xfrm>
        </p:spPr>
        <p:txBody>
          <a:bodyPr>
            <a:noAutofit/>
          </a:bodyPr>
          <a:lstStyle/>
          <a:p>
            <a:pPr marL="0" indent="0">
              <a:buClr>
                <a:srgbClr val="004B87"/>
              </a:buClr>
              <a:buNone/>
              <a:defRPr/>
            </a:pPr>
            <a:r>
              <a:rPr lang="fr-CH" sz="1600" dirty="0">
                <a:latin typeface="Arial" panose="020B0604020202020204" pitchFamily="34" charset="0"/>
                <a:cs typeface="Arial" panose="020B0604020202020204" pitchFamily="34" charset="0"/>
              </a:rPr>
              <a:t>PSC </a:t>
            </a:r>
            <a:r>
              <a:rPr lang="fr-CH" sz="1600" dirty="0" err="1">
                <a:latin typeface="Arial" panose="020B0604020202020204" pitchFamily="34" charset="0"/>
                <a:cs typeface="Arial" panose="020B0604020202020204" pitchFamily="34" charset="0"/>
              </a:rPr>
              <a:t>is</a:t>
            </a:r>
            <a:r>
              <a:rPr lang="fr-CH" sz="1600" dirty="0">
                <a:latin typeface="Arial" panose="020B0604020202020204" pitchFamily="34" charset="0"/>
                <a:cs typeface="Arial" panose="020B0604020202020204" pitchFamily="34" charset="0"/>
              </a:rPr>
              <a:t> a </a:t>
            </a:r>
            <a:r>
              <a:rPr lang="fr-CH" sz="1600" dirty="0" err="1">
                <a:latin typeface="Arial" panose="020B0604020202020204" pitchFamily="34" charset="0"/>
                <a:cs typeface="Arial" panose="020B0604020202020204" pitchFamily="34" charset="0"/>
              </a:rPr>
              <a:t>chronic</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inflammatory</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fibro-obliterative</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cholestatic</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liver</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disease</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lacking</a:t>
            </a:r>
            <a:r>
              <a:rPr lang="fr-CH" sz="1600" dirty="0">
                <a:latin typeface="Arial" panose="020B0604020202020204" pitchFamily="34" charset="0"/>
                <a:cs typeface="Arial" panose="020B0604020202020204" pitchFamily="34" charset="0"/>
              </a:rPr>
              <a:t> effective </a:t>
            </a:r>
            <a:r>
              <a:rPr lang="fr-CH" sz="1600" dirty="0" err="1">
                <a:latin typeface="Arial" panose="020B0604020202020204" pitchFamily="34" charset="0"/>
                <a:cs typeface="Arial" panose="020B0604020202020204" pitchFamily="34" charset="0"/>
              </a:rPr>
              <a:t>medical</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therapy</a:t>
            </a:r>
            <a:r>
              <a:rPr lang="fr-CH" sz="1600" dirty="0">
                <a:latin typeface="Arial" panose="020B0604020202020204" pitchFamily="34" charset="0"/>
                <a:cs typeface="Arial" panose="020B0604020202020204" pitchFamily="34" charset="0"/>
              </a:rPr>
              <a:t>. </a:t>
            </a:r>
          </a:p>
          <a:p>
            <a:pPr marL="0" indent="0">
              <a:buClr>
                <a:srgbClr val="004B87"/>
              </a:buClr>
              <a:buNone/>
              <a:defRPr/>
            </a:pPr>
            <a:r>
              <a:rPr lang="fr-CH" sz="1600" dirty="0">
                <a:latin typeface="Arial" panose="020B0604020202020204" pitchFamily="34" charset="0"/>
                <a:cs typeface="Arial" panose="020B0604020202020204" pitchFamily="34" charset="0"/>
              </a:rPr>
              <a:t>The semi-</a:t>
            </a:r>
            <a:r>
              <a:rPr lang="fr-CH" sz="1600" dirty="0" err="1">
                <a:latin typeface="Arial" panose="020B0604020202020204" pitchFamily="34" charset="0"/>
                <a:cs typeface="Arial" panose="020B0604020202020204" pitchFamily="34" charset="0"/>
              </a:rPr>
              <a:t>synthetic</a:t>
            </a:r>
            <a:r>
              <a:rPr lang="fr-CH" sz="1600" dirty="0">
                <a:latin typeface="Arial" panose="020B0604020202020204" pitchFamily="34" charset="0"/>
                <a:cs typeface="Arial" panose="020B0604020202020204" pitchFamily="34" charset="0"/>
              </a:rPr>
              <a:t> bile </a:t>
            </a:r>
            <a:r>
              <a:rPr lang="fr-CH" sz="1600" dirty="0" err="1">
                <a:latin typeface="Arial" panose="020B0604020202020204" pitchFamily="34" charset="0"/>
                <a:cs typeface="Arial" panose="020B0604020202020204" pitchFamily="34" charset="0"/>
              </a:rPr>
              <a:t>acid</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derivative</a:t>
            </a:r>
            <a:r>
              <a:rPr lang="fr-CH" sz="1600" dirty="0">
                <a:latin typeface="Arial" panose="020B0604020202020204" pitchFamily="34" charset="0"/>
                <a:cs typeface="Arial" panose="020B0604020202020204" pitchFamily="34" charset="0"/>
              </a:rPr>
              <a:t> NCA </a:t>
            </a:r>
            <a:r>
              <a:rPr lang="fr-CH" sz="1600" dirty="0" err="1">
                <a:latin typeface="Arial" panose="020B0604020202020204" pitchFamily="34" charset="0"/>
                <a:cs typeface="Arial" panose="020B0604020202020204" pitchFamily="34" charset="0"/>
              </a:rPr>
              <a:t>is</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resistant</a:t>
            </a:r>
            <a:r>
              <a:rPr lang="fr-CH" sz="1600" dirty="0">
                <a:latin typeface="Arial" panose="020B0604020202020204" pitchFamily="34" charset="0"/>
                <a:cs typeface="Arial" panose="020B0604020202020204" pitchFamily="34" charset="0"/>
              </a:rPr>
              <a:t> to amidation, </a:t>
            </a:r>
            <a:r>
              <a:rPr lang="fr-CH" sz="1600" dirty="0" err="1">
                <a:latin typeface="Arial" panose="020B0604020202020204" pitchFamily="34" charset="0"/>
                <a:cs typeface="Arial" panose="020B0604020202020204" pitchFamily="34" charset="0"/>
              </a:rPr>
              <a:t>allowing</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it</a:t>
            </a:r>
            <a:r>
              <a:rPr lang="fr-CH" sz="1600" dirty="0">
                <a:latin typeface="Arial" panose="020B0604020202020204" pitchFamily="34" charset="0"/>
                <a:cs typeface="Arial" panose="020B0604020202020204" pitchFamily="34" charset="0"/>
              </a:rPr>
              <a:t> to </a:t>
            </a:r>
            <a:r>
              <a:rPr lang="fr-CH" sz="1600" dirty="0" err="1">
                <a:latin typeface="Arial" panose="020B0604020202020204" pitchFamily="34" charset="0"/>
                <a:cs typeface="Arial" panose="020B0604020202020204" pitchFamily="34" charset="0"/>
              </a:rPr>
              <a:t>undergo</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cholehepatic</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shunting</a:t>
            </a:r>
            <a:r>
              <a:rPr lang="fr-CH" sz="1600" dirty="0">
                <a:latin typeface="Arial" panose="020B0604020202020204" pitchFamily="34" charset="0"/>
                <a:cs typeface="Arial" panose="020B0604020202020204" pitchFamily="34" charset="0"/>
              </a:rPr>
              <a:t>. This </a:t>
            </a:r>
            <a:r>
              <a:rPr lang="fr-CH" sz="1600" dirty="0" err="1">
                <a:latin typeface="Arial" panose="020B0604020202020204" pitchFamily="34" charset="0"/>
                <a:cs typeface="Arial" panose="020B0604020202020204" pitchFamily="34" charset="0"/>
              </a:rPr>
              <a:t>results</a:t>
            </a:r>
            <a:r>
              <a:rPr lang="fr-CH" sz="1600" dirty="0">
                <a:latin typeface="Arial" panose="020B0604020202020204" pitchFamily="34" charset="0"/>
                <a:cs typeface="Arial" panose="020B0604020202020204" pitchFamily="34" charset="0"/>
              </a:rPr>
              <a:t> in bicarbonate-</a:t>
            </a:r>
            <a:r>
              <a:rPr lang="fr-CH" sz="1600" dirty="0" err="1">
                <a:latin typeface="Arial" panose="020B0604020202020204" pitchFamily="34" charset="0"/>
                <a:cs typeface="Arial" panose="020B0604020202020204" pitchFamily="34" charset="0"/>
              </a:rPr>
              <a:t>rich</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hypercholeresis</a:t>
            </a:r>
            <a:r>
              <a:rPr lang="fr-CH" sz="1600" dirty="0">
                <a:latin typeface="Arial" panose="020B0604020202020204" pitchFamily="34" charset="0"/>
                <a:cs typeface="Arial" panose="020B0604020202020204" pitchFamily="34" charset="0"/>
              </a:rPr>
              <a:t> and cholangiocyte protection, as </a:t>
            </a:r>
            <a:r>
              <a:rPr lang="fr-CH" sz="1600" dirty="0" err="1">
                <a:latin typeface="Arial" panose="020B0604020202020204" pitchFamily="34" charset="0"/>
                <a:cs typeface="Arial" panose="020B0604020202020204" pitchFamily="34" charset="0"/>
              </a:rPr>
              <a:t>well</a:t>
            </a:r>
            <a:r>
              <a:rPr lang="fr-CH" sz="1600" dirty="0">
                <a:latin typeface="Arial" panose="020B0604020202020204" pitchFamily="34" charset="0"/>
                <a:cs typeface="Arial" panose="020B0604020202020204" pitchFamily="34" charset="0"/>
              </a:rPr>
              <a:t> as </a:t>
            </a:r>
            <a:r>
              <a:rPr lang="fr-CH" sz="1600" dirty="0" err="1">
                <a:latin typeface="Arial" panose="020B0604020202020204" pitchFamily="34" charset="0"/>
                <a:cs typeface="Arial" panose="020B0604020202020204" pitchFamily="34" charset="0"/>
              </a:rPr>
              <a:t>potential</a:t>
            </a:r>
            <a:r>
              <a:rPr lang="fr-CH" sz="1600" dirty="0">
                <a:latin typeface="Arial" panose="020B0604020202020204" pitchFamily="34" charset="0"/>
                <a:cs typeface="Arial" panose="020B0604020202020204" pitchFamily="34" charset="0"/>
              </a:rPr>
              <a:t> direct anti-</a:t>
            </a:r>
            <a:r>
              <a:rPr lang="fr-CH" sz="1600" dirty="0" err="1">
                <a:latin typeface="Arial" panose="020B0604020202020204" pitchFamily="34" charset="0"/>
                <a:cs typeface="Arial" panose="020B0604020202020204" pitchFamily="34" charset="0"/>
              </a:rPr>
              <a:t>inflammatory</a:t>
            </a:r>
            <a:r>
              <a:rPr lang="fr-CH" sz="1600" dirty="0">
                <a:latin typeface="Arial" panose="020B0604020202020204" pitchFamily="34" charset="0"/>
                <a:cs typeface="Arial" panose="020B0604020202020204" pitchFamily="34" charset="0"/>
              </a:rPr>
              <a:t> and </a:t>
            </a:r>
            <a:r>
              <a:rPr lang="fr-CH" sz="1600" dirty="0" err="1">
                <a:latin typeface="Arial" panose="020B0604020202020204" pitchFamily="34" charset="0"/>
                <a:cs typeface="Arial" panose="020B0604020202020204" pitchFamily="34" charset="0"/>
              </a:rPr>
              <a:t>immunomodulatory</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effects</a:t>
            </a:r>
            <a:r>
              <a:rPr lang="fr-CH" sz="1600" dirty="0">
                <a:latin typeface="Arial" panose="020B0604020202020204" pitchFamily="34" charset="0"/>
                <a:cs typeface="Arial" panose="020B0604020202020204" pitchFamily="34" charset="0"/>
              </a:rPr>
              <a:t>. </a:t>
            </a:r>
          </a:p>
          <a:p>
            <a:pPr marL="0" indent="0">
              <a:buClr>
                <a:srgbClr val="004B87"/>
              </a:buClr>
              <a:buNone/>
              <a:defRPr/>
            </a:pPr>
            <a:r>
              <a:rPr lang="fr-CH" sz="1600" dirty="0" err="1">
                <a:latin typeface="Arial" panose="020B0604020202020204" pitchFamily="34" charset="0"/>
                <a:cs typeface="Arial" panose="020B0604020202020204" pitchFamily="34" charset="0"/>
              </a:rPr>
              <a:t>Here</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we</a:t>
            </a:r>
            <a:r>
              <a:rPr lang="fr-CH" sz="1600" dirty="0">
                <a:latin typeface="Arial" panose="020B0604020202020204" pitchFamily="34" charset="0"/>
                <a:cs typeface="Arial" panose="020B0604020202020204" pitchFamily="34" charset="0"/>
              </a:rPr>
              <a:t> report the </a:t>
            </a:r>
            <a:r>
              <a:rPr lang="fr-CH" sz="1600" dirty="0" err="1">
                <a:latin typeface="Arial" panose="020B0604020202020204" pitchFamily="34" charset="0"/>
                <a:cs typeface="Arial" panose="020B0604020202020204" pitchFamily="34" charset="0"/>
              </a:rPr>
              <a:t>results</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from</a:t>
            </a:r>
            <a:r>
              <a:rPr lang="fr-CH" sz="1600" dirty="0">
                <a:latin typeface="Arial" panose="020B0604020202020204" pitchFamily="34" charset="0"/>
                <a:cs typeface="Arial" panose="020B0604020202020204" pitchFamily="34" charset="0"/>
              </a:rPr>
              <a:t> the pivotal phase 3 trial of NCA in PSC over 96 </a:t>
            </a:r>
            <a:r>
              <a:rPr lang="fr-CH" sz="1600" dirty="0" err="1">
                <a:latin typeface="Arial" panose="020B0604020202020204" pitchFamily="34" charset="0"/>
                <a:cs typeface="Arial" panose="020B0604020202020204" pitchFamily="34" charset="0"/>
              </a:rPr>
              <a:t>weeks</a:t>
            </a:r>
            <a:r>
              <a:rPr lang="fr-CH" sz="1600" dirty="0">
                <a:latin typeface="Arial" panose="020B0604020202020204" pitchFamily="34" charset="0"/>
                <a:cs typeface="Arial" panose="020B0604020202020204" pitchFamily="34" charset="0"/>
              </a:rPr>
              <a:t> (</a:t>
            </a:r>
            <a:r>
              <a:rPr lang="fr-CH" sz="16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NCT03872921</a:t>
            </a:r>
            <a:r>
              <a:rPr lang="fr-CH"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5DB113EB-E175-462B-7995-312CAAF5B9D8}"/>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Background &amp; Aims</a:t>
            </a:r>
            <a:endParaRPr lang="en-US" b="1" i="0" dirty="0">
              <a:solidFill>
                <a:schemeClr val="bg1"/>
              </a:solidFill>
              <a:effectLst/>
            </a:endParaRPr>
          </a:p>
        </p:txBody>
      </p:sp>
      <p:sp>
        <p:nvSpPr>
          <p:cNvPr id="12" name="Rectangle: Rounded Corners 11">
            <a:extLst>
              <a:ext uri="{FF2B5EF4-FFF2-40B4-BE49-F238E27FC236}">
                <a16:creationId xmlns:a16="http://schemas.microsoft.com/office/drawing/2014/main" id="{BF46C1FC-019A-36F9-00EA-835CE88928A4}"/>
              </a:ext>
            </a:extLst>
          </p:cNvPr>
          <p:cNvSpPr/>
          <p:nvPr/>
        </p:nvSpPr>
        <p:spPr>
          <a:xfrm>
            <a:off x="331469" y="846659"/>
            <a:ext cx="11529063" cy="2347935"/>
          </a:xfrm>
          <a:prstGeom prst="roundRect">
            <a:avLst>
              <a:gd name="adj" fmla="val 4720"/>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pic>
        <p:nvPicPr>
          <p:cNvPr id="13" name="Graphic 12" descr="Home with solid fill">
            <a:extLst>
              <a:ext uri="{FF2B5EF4-FFF2-40B4-BE49-F238E27FC236}">
                <a16:creationId xmlns:a16="http://schemas.microsoft.com/office/drawing/2014/main" id="{DD6261B2-1293-2539-F755-178D3142B8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
        <p:nvSpPr>
          <p:cNvPr id="7" name="Title 1">
            <a:extLst>
              <a:ext uri="{FF2B5EF4-FFF2-40B4-BE49-F238E27FC236}">
                <a16:creationId xmlns:a16="http://schemas.microsoft.com/office/drawing/2014/main" id="{6B86BED1-AA01-CBF3-E852-1CD87870888F}"/>
              </a:ext>
            </a:extLst>
          </p:cNvPr>
          <p:cNvSpPr>
            <a:spLocks noGrp="1"/>
          </p:cNvSpPr>
          <p:nvPr>
            <p:ph type="title"/>
          </p:nvPr>
        </p:nvSpPr>
        <p:spPr>
          <a:xfrm>
            <a:off x="838200" y="-89087"/>
            <a:ext cx="10515600" cy="838947"/>
          </a:xfrm>
        </p:spPr>
        <p:txBody>
          <a:bodyPr>
            <a:normAutofit/>
          </a:bodyPr>
          <a:lstStyle/>
          <a:p>
            <a:r>
              <a:rPr lang="en-US" sz="1800" b="1" kern="0" dirty="0">
                <a:latin typeface="Arial" panose="020B0604020202020204" pitchFamily="34" charset="0"/>
                <a:ea typeface="Times New Roman" panose="02020603050405020304" pitchFamily="18" charset="0"/>
              </a:rPr>
              <a:t>LB2518</a:t>
            </a:r>
            <a:r>
              <a:rPr lang="en-US" sz="1800" b="1" kern="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Norucholic</a:t>
            </a:r>
            <a:r>
              <a:rPr lang="en-US" sz="1800" dirty="0">
                <a:effectLst/>
                <a:latin typeface="Arial" panose="020B0604020202020204" pitchFamily="34" charset="0"/>
                <a:ea typeface="Times New Roman" panose="02020603050405020304" pitchFamily="18" charset="0"/>
              </a:rPr>
              <a:t> acid for the treatment of primary sclerosing cholangitis: 96-week analysis of a pivotal phase 3 trial</a:t>
            </a:r>
            <a:endParaRPr lang="en-US" dirty="0"/>
          </a:p>
        </p:txBody>
      </p:sp>
      <p:sp>
        <p:nvSpPr>
          <p:cNvPr id="14" name="Rectangle: Rounded Corners 13">
            <a:extLst>
              <a:ext uri="{FF2B5EF4-FFF2-40B4-BE49-F238E27FC236}">
                <a16:creationId xmlns:a16="http://schemas.microsoft.com/office/drawing/2014/main" id="{0A686BB8-565F-5785-B14D-B344F5190B6C}"/>
              </a:ext>
            </a:extLst>
          </p:cNvPr>
          <p:cNvSpPr/>
          <p:nvPr/>
        </p:nvSpPr>
        <p:spPr>
          <a:xfrm>
            <a:off x="506906" y="3490214"/>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Methods</a:t>
            </a:r>
            <a:endParaRPr lang="en-US" b="1" i="0" dirty="0">
              <a:solidFill>
                <a:schemeClr val="bg1"/>
              </a:solidFill>
              <a:effectLst/>
            </a:endParaRPr>
          </a:p>
        </p:txBody>
      </p:sp>
      <p:sp>
        <p:nvSpPr>
          <p:cNvPr id="15" name="Rectangle: Rounded Corners 14">
            <a:extLst>
              <a:ext uri="{FF2B5EF4-FFF2-40B4-BE49-F238E27FC236}">
                <a16:creationId xmlns:a16="http://schemas.microsoft.com/office/drawing/2014/main" id="{F033B1B3-09A7-E134-2F0A-E5EC039E5926}"/>
              </a:ext>
            </a:extLst>
          </p:cNvPr>
          <p:cNvSpPr/>
          <p:nvPr/>
        </p:nvSpPr>
        <p:spPr>
          <a:xfrm>
            <a:off x="331469" y="3364136"/>
            <a:ext cx="11529062" cy="2927808"/>
          </a:xfrm>
          <a:prstGeom prst="roundRect">
            <a:avLst>
              <a:gd name="adj" fmla="val 3251"/>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grpSp>
        <p:nvGrpSpPr>
          <p:cNvPr id="67" name="Group 66">
            <a:extLst>
              <a:ext uri="{FF2B5EF4-FFF2-40B4-BE49-F238E27FC236}">
                <a16:creationId xmlns:a16="http://schemas.microsoft.com/office/drawing/2014/main" id="{598D2437-D539-1E54-8394-3D4BA2D12B54}"/>
              </a:ext>
            </a:extLst>
          </p:cNvPr>
          <p:cNvGrpSpPr/>
          <p:nvPr/>
        </p:nvGrpSpPr>
        <p:grpSpPr>
          <a:xfrm>
            <a:off x="3878506" y="3797362"/>
            <a:ext cx="3306530" cy="1426192"/>
            <a:chOff x="2883371" y="3381062"/>
            <a:chExt cx="3306530" cy="1426192"/>
          </a:xfrm>
        </p:grpSpPr>
        <p:grpSp>
          <p:nvGrpSpPr>
            <p:cNvPr id="27" name="Group 26">
              <a:extLst>
                <a:ext uri="{FF2B5EF4-FFF2-40B4-BE49-F238E27FC236}">
                  <a16:creationId xmlns:a16="http://schemas.microsoft.com/office/drawing/2014/main" id="{BBE50E7B-703A-50E6-942F-D20D6F2E196A}"/>
                </a:ext>
              </a:extLst>
            </p:cNvPr>
            <p:cNvGrpSpPr/>
            <p:nvPr/>
          </p:nvGrpSpPr>
          <p:grpSpPr>
            <a:xfrm>
              <a:off x="2883371" y="3600572"/>
              <a:ext cx="634055" cy="1106742"/>
              <a:chOff x="4130720" y="4415947"/>
              <a:chExt cx="634055" cy="1106742"/>
            </a:xfrm>
          </p:grpSpPr>
          <p:cxnSp>
            <p:nvCxnSpPr>
              <p:cNvPr id="31" name="Connector: Elbow 30">
                <a:extLst>
                  <a:ext uri="{FF2B5EF4-FFF2-40B4-BE49-F238E27FC236}">
                    <a16:creationId xmlns:a16="http://schemas.microsoft.com/office/drawing/2014/main" id="{EA301D87-07D2-FBD8-8B7D-F9B216C38340}"/>
                  </a:ext>
                </a:extLst>
              </p:cNvPr>
              <p:cNvCxnSpPr/>
              <p:nvPr/>
            </p:nvCxnSpPr>
            <p:spPr>
              <a:xfrm flipV="1">
                <a:off x="4131914" y="4415947"/>
                <a:ext cx="632861" cy="551858"/>
              </a:xfrm>
              <a:prstGeom prst="bentConnector3">
                <a:avLst/>
              </a:prstGeom>
              <a:ln w="47625">
                <a:tailEnd type="triangle"/>
              </a:ln>
            </p:spPr>
            <p:style>
              <a:lnRef idx="2">
                <a:schemeClr val="accent2"/>
              </a:lnRef>
              <a:fillRef idx="0">
                <a:schemeClr val="accent2"/>
              </a:fillRef>
              <a:effectRef idx="1">
                <a:schemeClr val="accent2"/>
              </a:effectRef>
              <a:fontRef idx="minor">
                <a:schemeClr val="tx1"/>
              </a:fontRef>
            </p:style>
          </p:cxnSp>
          <p:cxnSp>
            <p:nvCxnSpPr>
              <p:cNvPr id="32" name="Connector: Elbow 31">
                <a:extLst>
                  <a:ext uri="{FF2B5EF4-FFF2-40B4-BE49-F238E27FC236}">
                    <a16:creationId xmlns:a16="http://schemas.microsoft.com/office/drawing/2014/main" id="{F28C9C02-D0BF-AAF1-E521-6467FAAF2873}"/>
                  </a:ext>
                </a:extLst>
              </p:cNvPr>
              <p:cNvCxnSpPr>
                <a:cxnSpLocks/>
              </p:cNvCxnSpPr>
              <p:nvPr/>
            </p:nvCxnSpPr>
            <p:spPr>
              <a:xfrm>
                <a:off x="4130720" y="4971889"/>
                <a:ext cx="633600" cy="550800"/>
              </a:xfrm>
              <a:prstGeom prst="bentConnector3">
                <a:avLst/>
              </a:prstGeom>
              <a:ln w="47625">
                <a:tailEnd type="triangle"/>
              </a:ln>
            </p:spPr>
            <p:style>
              <a:lnRef idx="2">
                <a:schemeClr val="accent2"/>
              </a:lnRef>
              <a:fillRef idx="0">
                <a:schemeClr val="accent2"/>
              </a:fillRef>
              <a:effectRef idx="1">
                <a:schemeClr val="accent2"/>
              </a:effectRef>
              <a:fontRef idx="minor">
                <a:schemeClr val="tx1"/>
              </a:fontRef>
            </p:style>
          </p:cxnSp>
        </p:grpSp>
        <p:grpSp>
          <p:nvGrpSpPr>
            <p:cNvPr id="42" name="Group 41">
              <a:extLst>
                <a:ext uri="{FF2B5EF4-FFF2-40B4-BE49-F238E27FC236}">
                  <a16:creationId xmlns:a16="http://schemas.microsoft.com/office/drawing/2014/main" id="{7076F1F7-D91F-EA66-DD03-78A70B209EE1}"/>
                </a:ext>
              </a:extLst>
            </p:cNvPr>
            <p:cNvGrpSpPr/>
            <p:nvPr/>
          </p:nvGrpSpPr>
          <p:grpSpPr>
            <a:xfrm>
              <a:off x="3516969" y="4256454"/>
              <a:ext cx="2672930" cy="550800"/>
              <a:chOff x="5053006" y="3992179"/>
              <a:chExt cx="1287136" cy="292172"/>
            </a:xfrm>
          </p:grpSpPr>
          <p:sp>
            <p:nvSpPr>
              <p:cNvPr id="49" name="Rectangle: Rounded Corners 48">
                <a:extLst>
                  <a:ext uri="{FF2B5EF4-FFF2-40B4-BE49-F238E27FC236}">
                    <a16:creationId xmlns:a16="http://schemas.microsoft.com/office/drawing/2014/main" id="{B836E1F3-6C9E-0FC4-FF46-8B4E56B0B125}"/>
                  </a:ext>
                </a:extLst>
              </p:cNvPr>
              <p:cNvSpPr/>
              <p:nvPr/>
            </p:nvSpPr>
            <p:spPr>
              <a:xfrm>
                <a:off x="5053006" y="3992179"/>
                <a:ext cx="1287136" cy="292172"/>
              </a:xfrm>
              <a:prstGeom prst="roundRect">
                <a:avLst/>
              </a:prstGeom>
              <a:solidFill>
                <a:srgbClr val="FDDDCE"/>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sp>
            <p:nvSpPr>
              <p:cNvPr id="53" name="Content Placeholder 2">
                <a:extLst>
                  <a:ext uri="{FF2B5EF4-FFF2-40B4-BE49-F238E27FC236}">
                    <a16:creationId xmlns:a16="http://schemas.microsoft.com/office/drawing/2014/main" id="{D585D052-B2AC-D458-FCC6-3BFEE74C23AE}"/>
                  </a:ext>
                </a:extLst>
              </p:cNvPr>
              <p:cNvSpPr txBox="1">
                <a:spLocks/>
              </p:cNvSpPr>
              <p:nvPr/>
            </p:nvSpPr>
            <p:spPr>
              <a:xfrm>
                <a:off x="5065485" y="4004777"/>
                <a:ext cx="1236543" cy="238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dirty="0">
                    <a:latin typeface="Arial" panose="020B0604020202020204" pitchFamily="34" charset="0"/>
                    <a:cs typeface="Arial" panose="020B0604020202020204" pitchFamily="34" charset="0"/>
                  </a:rPr>
                  <a:t>Placebo</a:t>
                </a:r>
              </a:p>
              <a:p>
                <a:pPr marL="0" indent="0" algn="ctr">
                  <a:spcBef>
                    <a:spcPts val="0"/>
                  </a:spcBef>
                  <a:buClr>
                    <a:srgbClr val="004B87"/>
                  </a:buClr>
                  <a:buFont typeface="Arial" panose="020B0604020202020204" pitchFamily="34" charset="0"/>
                  <a:buNone/>
                  <a:defRPr/>
                </a:pPr>
                <a:r>
                  <a:rPr lang="fr-CH" sz="1200" dirty="0">
                    <a:latin typeface="Arial" panose="020B0604020202020204" pitchFamily="34" charset="0"/>
                    <a:cs typeface="Arial" panose="020B0604020202020204" pitchFamily="34" charset="0"/>
                  </a:rPr>
                  <a:t>N = 96</a:t>
                </a:r>
              </a:p>
            </p:txBody>
          </p:sp>
        </p:grpSp>
        <p:grpSp>
          <p:nvGrpSpPr>
            <p:cNvPr id="54" name="Group 53">
              <a:extLst>
                <a:ext uri="{FF2B5EF4-FFF2-40B4-BE49-F238E27FC236}">
                  <a16:creationId xmlns:a16="http://schemas.microsoft.com/office/drawing/2014/main" id="{ABCF4CCA-DDA6-B4E6-BD88-26308AC76F19}"/>
                </a:ext>
              </a:extLst>
            </p:cNvPr>
            <p:cNvGrpSpPr/>
            <p:nvPr/>
          </p:nvGrpSpPr>
          <p:grpSpPr>
            <a:xfrm>
              <a:off x="3521534" y="3381062"/>
              <a:ext cx="2668367" cy="515607"/>
              <a:chOff x="5053006" y="4995461"/>
              <a:chExt cx="1296300" cy="426308"/>
            </a:xfrm>
          </p:grpSpPr>
          <p:sp>
            <p:nvSpPr>
              <p:cNvPr id="55" name="Rectangle: Rounded Corners 54">
                <a:extLst>
                  <a:ext uri="{FF2B5EF4-FFF2-40B4-BE49-F238E27FC236}">
                    <a16:creationId xmlns:a16="http://schemas.microsoft.com/office/drawing/2014/main" id="{A66A01A2-65A5-668E-450D-C0181F2A749A}"/>
                  </a:ext>
                </a:extLst>
              </p:cNvPr>
              <p:cNvSpPr/>
              <p:nvPr/>
            </p:nvSpPr>
            <p:spPr>
              <a:xfrm>
                <a:off x="5053006" y="4995461"/>
                <a:ext cx="1296300" cy="426308"/>
              </a:xfrm>
              <a:prstGeom prst="roundRect">
                <a:avLst/>
              </a:prstGeom>
              <a:solidFill>
                <a:schemeClr val="bg1">
                  <a:alpha val="66000"/>
                </a:schemeClr>
              </a:solidFill>
              <a:ln>
                <a:solidFill>
                  <a:srgbClr val="FFBE3D">
                    <a:alpha val="99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sp>
            <p:nvSpPr>
              <p:cNvPr id="56" name="Content Placeholder 2">
                <a:extLst>
                  <a:ext uri="{FF2B5EF4-FFF2-40B4-BE49-F238E27FC236}">
                    <a16:creationId xmlns:a16="http://schemas.microsoft.com/office/drawing/2014/main" id="{86309F64-F11D-1F7E-0A8E-8EB182932723}"/>
                  </a:ext>
                </a:extLst>
              </p:cNvPr>
              <p:cNvSpPr txBox="1">
                <a:spLocks/>
              </p:cNvSpPr>
              <p:nvPr/>
            </p:nvSpPr>
            <p:spPr>
              <a:xfrm>
                <a:off x="5151862" y="5041454"/>
                <a:ext cx="1096369" cy="354383"/>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dirty="0">
                    <a:latin typeface="Arial" panose="020B0604020202020204" pitchFamily="34" charset="0"/>
                    <a:cs typeface="Arial" panose="020B0604020202020204" pitchFamily="34" charset="0"/>
                  </a:rPr>
                  <a:t>1500mg NCA once </a:t>
                </a:r>
                <a:r>
                  <a:rPr lang="fr-CH" sz="1400" b="1" dirty="0" err="1">
                    <a:latin typeface="Arial" panose="020B0604020202020204" pitchFamily="34" charset="0"/>
                    <a:cs typeface="Arial" panose="020B0604020202020204" pitchFamily="34" charset="0"/>
                  </a:rPr>
                  <a:t>daily</a:t>
                </a:r>
                <a:endParaRPr lang="fr-CH" sz="1400" b="1" dirty="0">
                  <a:latin typeface="Arial" panose="020B0604020202020204" pitchFamily="34" charset="0"/>
                  <a:cs typeface="Arial" panose="020B0604020202020204" pitchFamily="34" charset="0"/>
                </a:endParaRPr>
              </a:p>
              <a:p>
                <a:pPr marL="0" indent="0" algn="ctr">
                  <a:spcBef>
                    <a:spcPts val="0"/>
                  </a:spcBef>
                  <a:buClr>
                    <a:srgbClr val="004B87"/>
                  </a:buClr>
                  <a:buFont typeface="Arial" panose="020B0604020202020204" pitchFamily="34" charset="0"/>
                  <a:buNone/>
                  <a:defRPr/>
                </a:pPr>
                <a:r>
                  <a:rPr lang="fr-CH" sz="1200" dirty="0">
                    <a:latin typeface="Arial" panose="020B0604020202020204" pitchFamily="34" charset="0"/>
                    <a:cs typeface="Arial" panose="020B0604020202020204" pitchFamily="34" charset="0"/>
                  </a:rPr>
                  <a:t>N = 205</a:t>
                </a:r>
              </a:p>
            </p:txBody>
          </p:sp>
        </p:grpSp>
      </p:grpSp>
      <p:grpSp>
        <p:nvGrpSpPr>
          <p:cNvPr id="65" name="Group 64">
            <a:extLst>
              <a:ext uri="{FF2B5EF4-FFF2-40B4-BE49-F238E27FC236}">
                <a16:creationId xmlns:a16="http://schemas.microsoft.com/office/drawing/2014/main" id="{0F28AD3E-C0F9-5DAB-6643-3CD5CCD16C7F}"/>
              </a:ext>
            </a:extLst>
          </p:cNvPr>
          <p:cNvGrpSpPr/>
          <p:nvPr/>
        </p:nvGrpSpPr>
        <p:grpSpPr>
          <a:xfrm>
            <a:off x="1156719" y="3933640"/>
            <a:ext cx="2719057" cy="1289914"/>
            <a:chOff x="463617" y="3143128"/>
            <a:chExt cx="2719057" cy="1289914"/>
          </a:xfrm>
        </p:grpSpPr>
        <p:sp>
          <p:nvSpPr>
            <p:cNvPr id="19" name="Rectangle: Rounded Corners 18">
              <a:extLst>
                <a:ext uri="{FF2B5EF4-FFF2-40B4-BE49-F238E27FC236}">
                  <a16:creationId xmlns:a16="http://schemas.microsoft.com/office/drawing/2014/main" id="{1EB29EEC-222A-6DBF-5AFE-F44C6A2F2820}"/>
                </a:ext>
              </a:extLst>
            </p:cNvPr>
            <p:cNvSpPr/>
            <p:nvPr/>
          </p:nvSpPr>
          <p:spPr>
            <a:xfrm>
              <a:off x="614016" y="3438748"/>
              <a:ext cx="2568658" cy="994294"/>
            </a:xfrm>
            <a:prstGeom prst="roundRect">
              <a:avLst>
                <a:gd name="adj" fmla="val 3384"/>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sp>
          <p:nvSpPr>
            <p:cNvPr id="23" name="Content Placeholder 2">
              <a:extLst>
                <a:ext uri="{FF2B5EF4-FFF2-40B4-BE49-F238E27FC236}">
                  <a16:creationId xmlns:a16="http://schemas.microsoft.com/office/drawing/2014/main" id="{63017346-1FF8-1FE8-B970-D2BCA4AC8E26}"/>
                </a:ext>
              </a:extLst>
            </p:cNvPr>
            <p:cNvSpPr txBox="1">
              <a:spLocks/>
            </p:cNvSpPr>
            <p:nvPr/>
          </p:nvSpPr>
          <p:spPr>
            <a:xfrm>
              <a:off x="814530" y="3511493"/>
              <a:ext cx="2259588" cy="3169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dirty="0">
                  <a:latin typeface="Arial" panose="020B0604020202020204" pitchFamily="34" charset="0"/>
                  <a:cs typeface="Arial" panose="020B0604020202020204" pitchFamily="34" charset="0"/>
                </a:rPr>
                <a:t>301 </a:t>
              </a:r>
              <a:r>
                <a:rPr lang="fr-CH" sz="1400" b="1" dirty="0" err="1">
                  <a:latin typeface="Arial" panose="020B0604020202020204" pitchFamily="34" charset="0"/>
                  <a:cs typeface="Arial" panose="020B0604020202020204" pitchFamily="34" charset="0"/>
                </a:rPr>
                <a:t>Adult</a:t>
              </a:r>
              <a:r>
                <a:rPr lang="fr-CH" sz="1400" b="1" dirty="0">
                  <a:latin typeface="Arial" panose="020B0604020202020204" pitchFamily="34" charset="0"/>
                  <a:cs typeface="Arial" panose="020B0604020202020204" pitchFamily="34" charset="0"/>
                </a:rPr>
                <a:t> PSC patients</a:t>
              </a:r>
            </a:p>
          </p:txBody>
        </p:sp>
        <p:pic>
          <p:nvPicPr>
            <p:cNvPr id="25" name="Graphic 24" descr="Group of men with solid fill">
              <a:extLst>
                <a:ext uri="{FF2B5EF4-FFF2-40B4-BE49-F238E27FC236}">
                  <a16:creationId xmlns:a16="http://schemas.microsoft.com/office/drawing/2014/main" id="{E445C30A-10E3-75AC-1513-A5ED02E23BD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3617" y="3143128"/>
              <a:ext cx="488193" cy="495347"/>
            </a:xfrm>
            <a:prstGeom prst="rect">
              <a:avLst/>
            </a:prstGeom>
          </p:spPr>
        </p:pic>
        <p:sp>
          <p:nvSpPr>
            <p:cNvPr id="57" name="Content Placeholder 2">
              <a:extLst>
                <a:ext uri="{FF2B5EF4-FFF2-40B4-BE49-F238E27FC236}">
                  <a16:creationId xmlns:a16="http://schemas.microsoft.com/office/drawing/2014/main" id="{A669CFAC-7350-F83C-977C-976075DCD4A1}"/>
                </a:ext>
              </a:extLst>
            </p:cNvPr>
            <p:cNvSpPr txBox="1">
              <a:spLocks/>
            </p:cNvSpPr>
            <p:nvPr/>
          </p:nvSpPr>
          <p:spPr>
            <a:xfrm>
              <a:off x="941520" y="3750301"/>
              <a:ext cx="2005607" cy="4953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rgbClr val="004B87"/>
                </a:buClr>
                <a:buNone/>
                <a:defRPr/>
              </a:pPr>
              <a:r>
                <a:rPr lang="fr-CH" sz="1400" dirty="0">
                  <a:latin typeface="Arial" panose="020B0604020202020204" pitchFamily="34" charset="0"/>
                  <a:cs typeface="Arial" panose="020B0604020202020204" pitchFamily="34" charset="0"/>
                </a:rPr>
                <a:t>ALP &gt;1.5x UPN</a:t>
              </a:r>
            </a:p>
            <a:p>
              <a:pPr marL="0" indent="0" algn="ctr">
                <a:lnSpc>
                  <a:spcPct val="100000"/>
                </a:lnSpc>
                <a:spcBef>
                  <a:spcPts val="0"/>
                </a:spcBef>
                <a:buClr>
                  <a:srgbClr val="004B87"/>
                </a:buClr>
                <a:buNone/>
                <a:defRPr/>
              </a:pPr>
              <a:r>
                <a:rPr lang="fr-CH" sz="1400" dirty="0" err="1">
                  <a:latin typeface="Arial" panose="020B0604020202020204" pitchFamily="34" charset="0"/>
                  <a:cs typeface="Arial" panose="020B0604020202020204" pitchFamily="34" charset="0"/>
                </a:rPr>
                <a:t>Stratified</a:t>
              </a:r>
              <a:r>
                <a:rPr lang="fr-CH" sz="1400" dirty="0">
                  <a:latin typeface="Arial" panose="020B0604020202020204" pitchFamily="34" charset="0"/>
                  <a:cs typeface="Arial" panose="020B0604020202020204" pitchFamily="34" charset="0"/>
                </a:rPr>
                <a:t> by UDCA use</a:t>
              </a:r>
            </a:p>
          </p:txBody>
        </p:sp>
      </p:grpSp>
      <p:grpSp>
        <p:nvGrpSpPr>
          <p:cNvPr id="66" name="Group 65">
            <a:extLst>
              <a:ext uri="{FF2B5EF4-FFF2-40B4-BE49-F238E27FC236}">
                <a16:creationId xmlns:a16="http://schemas.microsoft.com/office/drawing/2014/main" id="{61B72E64-13B4-5265-1B9A-B638B4E664AB}"/>
              </a:ext>
            </a:extLst>
          </p:cNvPr>
          <p:cNvGrpSpPr/>
          <p:nvPr/>
        </p:nvGrpSpPr>
        <p:grpSpPr>
          <a:xfrm>
            <a:off x="7818632" y="4017611"/>
            <a:ext cx="3363539" cy="1205942"/>
            <a:chOff x="7394480" y="3143202"/>
            <a:chExt cx="3363539" cy="1205942"/>
          </a:xfrm>
        </p:grpSpPr>
        <p:sp>
          <p:nvSpPr>
            <p:cNvPr id="58" name="Rectangle: Rounded Corners 57">
              <a:extLst>
                <a:ext uri="{FF2B5EF4-FFF2-40B4-BE49-F238E27FC236}">
                  <a16:creationId xmlns:a16="http://schemas.microsoft.com/office/drawing/2014/main" id="{B805E072-ED1A-7E19-5735-0C07C1686DCC}"/>
                </a:ext>
              </a:extLst>
            </p:cNvPr>
            <p:cNvSpPr/>
            <p:nvPr/>
          </p:nvSpPr>
          <p:spPr>
            <a:xfrm>
              <a:off x="7433352" y="3143202"/>
              <a:ext cx="3277171" cy="1096537"/>
            </a:xfrm>
            <a:prstGeom prst="roundRect">
              <a:avLst>
                <a:gd name="adj" fmla="val 5340"/>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sp>
          <p:nvSpPr>
            <p:cNvPr id="62" name="Content Placeholder 2">
              <a:extLst>
                <a:ext uri="{FF2B5EF4-FFF2-40B4-BE49-F238E27FC236}">
                  <a16:creationId xmlns:a16="http://schemas.microsoft.com/office/drawing/2014/main" id="{DA010992-D4C2-4FA3-6BC5-45AA3AB9F97C}"/>
                </a:ext>
              </a:extLst>
            </p:cNvPr>
            <p:cNvSpPr txBox="1">
              <a:spLocks/>
            </p:cNvSpPr>
            <p:nvPr/>
          </p:nvSpPr>
          <p:spPr>
            <a:xfrm>
              <a:off x="7555524" y="3190268"/>
              <a:ext cx="2994448" cy="3359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dirty="0" err="1">
                  <a:latin typeface="Arial" panose="020B0604020202020204" pitchFamily="34" charset="0"/>
                  <a:cs typeface="Arial" panose="020B0604020202020204" pitchFamily="34" charset="0"/>
                </a:rPr>
                <a:t>Primary</a:t>
              </a:r>
              <a:r>
                <a:rPr lang="fr-CH" sz="1400" b="1" dirty="0">
                  <a:latin typeface="Arial" panose="020B0604020202020204" pitchFamily="34" charset="0"/>
                  <a:cs typeface="Arial" panose="020B0604020202020204" pitchFamily="34" charset="0"/>
                </a:rPr>
                <a:t> </a:t>
              </a:r>
              <a:r>
                <a:rPr lang="fr-CH" sz="1400" b="1" dirty="0" err="1">
                  <a:latin typeface="Arial" panose="020B0604020202020204" pitchFamily="34" charset="0"/>
                  <a:cs typeface="Arial" panose="020B0604020202020204" pitchFamily="34" charset="0"/>
                </a:rPr>
                <a:t>endpoint</a:t>
              </a:r>
              <a:r>
                <a:rPr lang="fr-CH" sz="1400" b="1" dirty="0">
                  <a:latin typeface="Arial" panose="020B0604020202020204" pitchFamily="34" charset="0"/>
                  <a:cs typeface="Arial" panose="020B0604020202020204" pitchFamily="34" charset="0"/>
                </a:rPr>
                <a:t> at 96 </a:t>
              </a:r>
              <a:r>
                <a:rPr lang="fr-CH" sz="1400" b="1" dirty="0" err="1">
                  <a:latin typeface="Arial" panose="020B0604020202020204" pitchFamily="34" charset="0"/>
                  <a:cs typeface="Arial" panose="020B0604020202020204" pitchFamily="34" charset="0"/>
                </a:rPr>
                <a:t>weeks</a:t>
              </a:r>
              <a:endParaRPr lang="fr-CH" sz="1400" b="1" dirty="0">
                <a:latin typeface="Arial" panose="020B0604020202020204" pitchFamily="34" charset="0"/>
                <a:cs typeface="Arial" panose="020B0604020202020204" pitchFamily="34" charset="0"/>
              </a:endParaRPr>
            </a:p>
          </p:txBody>
        </p:sp>
        <p:sp>
          <p:nvSpPr>
            <p:cNvPr id="63" name="Content Placeholder 2">
              <a:extLst>
                <a:ext uri="{FF2B5EF4-FFF2-40B4-BE49-F238E27FC236}">
                  <a16:creationId xmlns:a16="http://schemas.microsoft.com/office/drawing/2014/main" id="{67571E05-7E00-EFDC-27A1-D3BFA22AFC11}"/>
                </a:ext>
              </a:extLst>
            </p:cNvPr>
            <p:cNvSpPr txBox="1">
              <a:spLocks/>
            </p:cNvSpPr>
            <p:nvPr/>
          </p:nvSpPr>
          <p:spPr>
            <a:xfrm>
              <a:off x="7394480" y="3566735"/>
              <a:ext cx="2427738" cy="2984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endParaRPr lang="fr-CH" sz="1400" dirty="0">
                <a:latin typeface="Arial" panose="020B0604020202020204" pitchFamily="34" charset="0"/>
                <a:cs typeface="Arial" panose="020B0604020202020204" pitchFamily="34" charset="0"/>
              </a:endParaRPr>
            </a:p>
          </p:txBody>
        </p:sp>
        <p:sp>
          <p:nvSpPr>
            <p:cNvPr id="64" name="Content Placeholder 2">
              <a:extLst>
                <a:ext uri="{FF2B5EF4-FFF2-40B4-BE49-F238E27FC236}">
                  <a16:creationId xmlns:a16="http://schemas.microsoft.com/office/drawing/2014/main" id="{27D8ABEC-A515-D425-A512-AB6A194BC29A}"/>
                </a:ext>
              </a:extLst>
            </p:cNvPr>
            <p:cNvSpPr txBox="1">
              <a:spLocks/>
            </p:cNvSpPr>
            <p:nvPr/>
          </p:nvSpPr>
          <p:spPr>
            <a:xfrm>
              <a:off x="7480848" y="3485191"/>
              <a:ext cx="3277171" cy="8639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004B87"/>
                </a:buClr>
                <a:defRPr/>
              </a:pPr>
              <a:r>
                <a:rPr lang="fr-CH" sz="1400" dirty="0">
                  <a:latin typeface="Arial" panose="020B0604020202020204" pitchFamily="34" charset="0"/>
                  <a:cs typeface="Arial" panose="020B0604020202020204" pitchFamily="34" charset="0"/>
                </a:rPr>
                <a:t>ALP &lt; 1.5x ULN </a:t>
              </a:r>
            </a:p>
            <a:p>
              <a:pPr>
                <a:spcBef>
                  <a:spcPts val="0"/>
                </a:spcBef>
                <a:buClr>
                  <a:srgbClr val="004B87"/>
                </a:buClr>
                <a:defRPr/>
              </a:pPr>
              <a:r>
                <a:rPr lang="fr-CH" sz="1400" dirty="0">
                  <a:latin typeface="Arial" panose="020B0604020202020204" pitchFamily="34" charset="0"/>
                  <a:cs typeface="Arial" panose="020B0604020202020204" pitchFamily="34" charset="0"/>
                </a:rPr>
                <a:t>No </a:t>
              </a:r>
              <a:r>
                <a:rPr lang="fr-CH" sz="1400" dirty="0" err="1">
                  <a:latin typeface="Arial" panose="020B0604020202020204" pitchFamily="34" charset="0"/>
                  <a:cs typeface="Arial" panose="020B0604020202020204" pitchFamily="34" charset="0"/>
                </a:rPr>
                <a:t>worsening</a:t>
              </a:r>
              <a:r>
                <a:rPr lang="fr-CH" sz="1400" dirty="0">
                  <a:latin typeface="Arial" panose="020B0604020202020204" pitchFamily="34" charset="0"/>
                  <a:cs typeface="Arial" panose="020B0604020202020204" pitchFamily="34" charset="0"/>
                </a:rPr>
                <a:t> of Ludwig </a:t>
              </a:r>
              <a:r>
                <a:rPr lang="fr-CH" sz="1400" dirty="0" err="1">
                  <a:latin typeface="Arial" panose="020B0604020202020204" pitchFamily="34" charset="0"/>
                  <a:cs typeface="Arial" panose="020B0604020202020204" pitchFamily="34" charset="0"/>
                </a:rPr>
                <a:t>fibrosis</a:t>
              </a:r>
              <a:r>
                <a:rPr lang="fr-CH" sz="1400" dirty="0">
                  <a:latin typeface="Arial" panose="020B0604020202020204" pitchFamily="34" charset="0"/>
                  <a:cs typeface="Arial" panose="020B0604020202020204" pitchFamily="34" charset="0"/>
                </a:rPr>
                <a:t> stage (vs </a:t>
              </a:r>
              <a:r>
                <a:rPr lang="fr-CH" sz="1400" dirty="0" err="1">
                  <a:latin typeface="Arial" panose="020B0604020202020204" pitchFamily="34" charset="0"/>
                  <a:cs typeface="Arial" panose="020B0604020202020204" pitchFamily="34" charset="0"/>
                </a:rPr>
                <a:t>baseline</a:t>
              </a:r>
              <a:r>
                <a:rPr lang="fr-CH" sz="1400" dirty="0">
                  <a:latin typeface="Arial" panose="020B0604020202020204" pitchFamily="34" charset="0"/>
                  <a:cs typeface="Arial" panose="020B0604020202020204" pitchFamily="34" charset="0"/>
                </a:rPr>
                <a:t>)</a:t>
              </a:r>
            </a:p>
          </p:txBody>
        </p:sp>
      </p:grpSp>
      <p:sp>
        <p:nvSpPr>
          <p:cNvPr id="2" name="Content Placeholder 2">
            <a:extLst>
              <a:ext uri="{FF2B5EF4-FFF2-40B4-BE49-F238E27FC236}">
                <a16:creationId xmlns:a16="http://schemas.microsoft.com/office/drawing/2014/main" id="{CB3F3985-364D-2F92-3B88-5FEDDC9B1747}"/>
              </a:ext>
            </a:extLst>
          </p:cNvPr>
          <p:cNvSpPr txBox="1">
            <a:spLocks/>
          </p:cNvSpPr>
          <p:nvPr/>
        </p:nvSpPr>
        <p:spPr>
          <a:xfrm>
            <a:off x="4175046" y="5314502"/>
            <a:ext cx="3277171" cy="624334"/>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b="1" dirty="0">
                <a:solidFill>
                  <a:srgbClr val="FF6720"/>
                </a:solidFill>
                <a:latin typeface="Arial" panose="020B0604020202020204" pitchFamily="34" charset="0"/>
                <a:cs typeface="Arial" panose="020B0604020202020204" pitchFamily="34" charset="0"/>
              </a:rPr>
              <a:t>192 </a:t>
            </a:r>
            <a:r>
              <a:rPr lang="fr-CH" sz="1400" b="1" dirty="0" err="1">
                <a:solidFill>
                  <a:srgbClr val="FF6720"/>
                </a:solidFill>
                <a:latin typeface="Arial" panose="020B0604020202020204" pitchFamily="34" charset="0"/>
                <a:cs typeface="Arial" panose="020B0604020202020204" pitchFamily="34" charset="0"/>
              </a:rPr>
              <a:t>weeks</a:t>
            </a:r>
            <a:r>
              <a:rPr lang="fr-CH" sz="1400" b="1" dirty="0">
                <a:solidFill>
                  <a:srgbClr val="FF6720"/>
                </a:solidFill>
                <a:latin typeface="Arial" panose="020B0604020202020204" pitchFamily="34" charset="0"/>
                <a:cs typeface="Arial" panose="020B0604020202020204" pitchFamily="34" charset="0"/>
              </a:rPr>
              <a:t> </a:t>
            </a:r>
            <a:r>
              <a:rPr lang="fr-CH" sz="1400" b="1" dirty="0" err="1">
                <a:solidFill>
                  <a:srgbClr val="FF6720"/>
                </a:solidFill>
                <a:latin typeface="Arial" panose="020B0604020202020204" pitchFamily="34" charset="0"/>
                <a:cs typeface="Arial" panose="020B0604020202020204" pitchFamily="34" charset="0"/>
              </a:rPr>
              <a:t>treatment</a:t>
            </a:r>
            <a:endParaRPr lang="fr-CH" sz="1400" b="1" dirty="0">
              <a:solidFill>
                <a:srgbClr val="FF6720"/>
              </a:solidFill>
              <a:latin typeface="Arial" panose="020B0604020202020204" pitchFamily="34" charset="0"/>
              <a:cs typeface="Arial" panose="020B0604020202020204" pitchFamily="34" charset="0"/>
            </a:endParaRPr>
          </a:p>
          <a:p>
            <a:pPr marL="0" indent="0" algn="ctr">
              <a:spcBef>
                <a:spcPts val="0"/>
              </a:spcBef>
              <a:buClr>
                <a:srgbClr val="004B87"/>
              </a:buClr>
              <a:buFont typeface="Arial" panose="020B0604020202020204" pitchFamily="34" charset="0"/>
              <a:buNone/>
              <a:defRPr/>
            </a:pPr>
            <a:r>
              <a:rPr lang="fr-CH" sz="1200" dirty="0">
                <a:solidFill>
                  <a:srgbClr val="FF6720"/>
                </a:solidFill>
                <a:latin typeface="Arial" panose="020B0604020202020204" pitchFamily="34" charset="0"/>
                <a:cs typeface="Arial" panose="020B0604020202020204" pitchFamily="34" charset="0"/>
              </a:rPr>
              <a:t>(</a:t>
            </a:r>
            <a:r>
              <a:rPr lang="fr-CH" sz="1200" dirty="0" err="1">
                <a:solidFill>
                  <a:srgbClr val="FF6720"/>
                </a:solidFill>
                <a:latin typeface="Arial" panose="020B0604020202020204" pitchFamily="34" charset="0"/>
                <a:cs typeface="Arial" panose="020B0604020202020204" pitchFamily="34" charset="0"/>
              </a:rPr>
              <a:t>Primary</a:t>
            </a:r>
            <a:r>
              <a:rPr lang="fr-CH" sz="1200" dirty="0">
                <a:solidFill>
                  <a:srgbClr val="FF6720"/>
                </a:solidFill>
                <a:latin typeface="Arial" panose="020B0604020202020204" pitchFamily="34" charset="0"/>
                <a:cs typeface="Arial" panose="020B0604020202020204" pitchFamily="34" charset="0"/>
              </a:rPr>
              <a:t> </a:t>
            </a:r>
            <a:r>
              <a:rPr lang="fr-CH" sz="1200" dirty="0" err="1">
                <a:solidFill>
                  <a:srgbClr val="FF6720"/>
                </a:solidFill>
                <a:latin typeface="Arial" panose="020B0604020202020204" pitchFamily="34" charset="0"/>
                <a:cs typeface="Arial" panose="020B0604020202020204" pitchFamily="34" charset="0"/>
              </a:rPr>
              <a:t>endpoint</a:t>
            </a:r>
            <a:r>
              <a:rPr lang="fr-CH" sz="1200" dirty="0">
                <a:solidFill>
                  <a:srgbClr val="FF6720"/>
                </a:solidFill>
                <a:latin typeface="Arial" panose="020B0604020202020204" pitchFamily="34" charset="0"/>
                <a:cs typeface="Arial" panose="020B0604020202020204" pitchFamily="34" charset="0"/>
              </a:rPr>
              <a:t> at </a:t>
            </a:r>
            <a:r>
              <a:rPr lang="fr-CH" sz="1200" dirty="0" err="1">
                <a:solidFill>
                  <a:srgbClr val="FF6720"/>
                </a:solidFill>
                <a:latin typeface="Arial" panose="020B0604020202020204" pitchFamily="34" charset="0"/>
                <a:cs typeface="Arial" panose="020B0604020202020204" pitchFamily="34" charset="0"/>
              </a:rPr>
              <a:t>week</a:t>
            </a:r>
            <a:r>
              <a:rPr lang="fr-CH" sz="1200" dirty="0">
                <a:solidFill>
                  <a:srgbClr val="FF6720"/>
                </a:solidFill>
                <a:latin typeface="Arial" panose="020B0604020202020204" pitchFamily="34" charset="0"/>
                <a:cs typeface="Arial" panose="020B0604020202020204" pitchFamily="34" charset="0"/>
              </a:rPr>
              <a:t> 96 </a:t>
            </a:r>
          </a:p>
          <a:p>
            <a:pPr marL="0" indent="0" algn="ctr">
              <a:spcBef>
                <a:spcPts val="0"/>
              </a:spcBef>
              <a:buClr>
                <a:srgbClr val="004B87"/>
              </a:buClr>
              <a:buFont typeface="Arial" panose="020B0604020202020204" pitchFamily="34" charset="0"/>
              <a:buNone/>
              <a:defRPr/>
            </a:pPr>
            <a:r>
              <a:rPr lang="fr-CH" sz="1200" dirty="0" err="1">
                <a:solidFill>
                  <a:srgbClr val="FF6720"/>
                </a:solidFill>
                <a:latin typeface="Arial" panose="020B0604020202020204" pitchFamily="34" charset="0"/>
                <a:cs typeface="Arial" panose="020B0604020202020204" pitchFamily="34" charset="0"/>
              </a:rPr>
              <a:t>ongoing</a:t>
            </a:r>
            <a:r>
              <a:rPr lang="fr-CH" sz="1200" dirty="0">
                <a:solidFill>
                  <a:srgbClr val="FF6720"/>
                </a:solidFill>
                <a:latin typeface="Arial" panose="020B0604020202020204" pitchFamily="34" charset="0"/>
                <a:cs typeface="Arial" panose="020B0604020202020204" pitchFamily="34" charset="0"/>
              </a:rPr>
              <a:t> DB extension </a:t>
            </a:r>
            <a:r>
              <a:rPr lang="fr-CH" sz="1200" dirty="0" err="1">
                <a:solidFill>
                  <a:srgbClr val="FF6720"/>
                </a:solidFill>
                <a:latin typeface="Arial" panose="020B0604020202020204" pitchFamily="34" charset="0"/>
                <a:cs typeface="Arial" panose="020B0604020202020204" pitchFamily="34" charset="0"/>
              </a:rPr>
              <a:t>until</a:t>
            </a:r>
            <a:r>
              <a:rPr lang="fr-CH" sz="1200" dirty="0">
                <a:solidFill>
                  <a:srgbClr val="FF6720"/>
                </a:solidFill>
                <a:latin typeface="Arial" panose="020B0604020202020204" pitchFamily="34" charset="0"/>
                <a:cs typeface="Arial" panose="020B0604020202020204" pitchFamily="34" charset="0"/>
              </a:rPr>
              <a:t> </a:t>
            </a:r>
            <a:r>
              <a:rPr lang="fr-CH" sz="1200" dirty="0" err="1">
                <a:solidFill>
                  <a:srgbClr val="FF6720"/>
                </a:solidFill>
                <a:latin typeface="Arial" panose="020B0604020202020204" pitchFamily="34" charset="0"/>
                <a:cs typeface="Arial" panose="020B0604020202020204" pitchFamily="34" charset="0"/>
              </a:rPr>
              <a:t>week</a:t>
            </a:r>
            <a:r>
              <a:rPr lang="fr-CH" sz="1200" dirty="0">
                <a:solidFill>
                  <a:srgbClr val="FF6720"/>
                </a:solidFill>
                <a:latin typeface="Arial" panose="020B0604020202020204" pitchFamily="34" charset="0"/>
                <a:cs typeface="Arial" panose="020B0604020202020204" pitchFamily="34" charset="0"/>
              </a:rPr>
              <a:t> 192)</a:t>
            </a:r>
            <a:endParaRPr lang="fr-CH" sz="1100" dirty="0">
              <a:solidFill>
                <a:srgbClr val="FF672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099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4AD0B-C3A8-7D73-C423-63CC89CA0741}"/>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08E18E5-60D5-A2D4-7E84-BB16E4956B42}"/>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1" dirty="0">
                <a:solidFill>
                  <a:schemeClr val="bg1"/>
                </a:solidFill>
                <a:latin typeface="Arial" panose="020B0604020202020204" pitchFamily="34" charset="0"/>
              </a:rPr>
              <a:t>Key r</a:t>
            </a:r>
            <a:r>
              <a:rPr lang="en-US" sz="1800" b="1" i="0" dirty="0">
                <a:solidFill>
                  <a:schemeClr val="bg1"/>
                </a:solidFill>
                <a:effectLst/>
                <a:latin typeface="Arial" panose="020B0604020202020204" pitchFamily="34" charset="0"/>
              </a:rPr>
              <a:t>esults</a:t>
            </a:r>
            <a:endParaRPr lang="en-US" b="1" i="0" dirty="0">
              <a:solidFill>
                <a:schemeClr val="bg1"/>
              </a:solidFill>
              <a:effectLst/>
            </a:endParaRPr>
          </a:p>
        </p:txBody>
      </p:sp>
      <p:sp>
        <p:nvSpPr>
          <p:cNvPr id="12" name="Rectangle: Rounded Corners 11">
            <a:extLst>
              <a:ext uri="{FF2B5EF4-FFF2-40B4-BE49-F238E27FC236}">
                <a16:creationId xmlns:a16="http://schemas.microsoft.com/office/drawing/2014/main" id="{A85528C3-044F-D699-1305-795BF54ABDD6}"/>
              </a:ext>
            </a:extLst>
          </p:cNvPr>
          <p:cNvSpPr/>
          <p:nvPr/>
        </p:nvSpPr>
        <p:spPr>
          <a:xfrm>
            <a:off x="331469" y="846659"/>
            <a:ext cx="5546817" cy="5456170"/>
          </a:xfrm>
          <a:prstGeom prst="roundRect">
            <a:avLst>
              <a:gd name="adj" fmla="val 1786"/>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pic>
        <p:nvPicPr>
          <p:cNvPr id="13" name="Graphic 12" descr="Home with solid fill">
            <a:extLst>
              <a:ext uri="{FF2B5EF4-FFF2-40B4-BE49-F238E27FC236}">
                <a16:creationId xmlns:a16="http://schemas.microsoft.com/office/drawing/2014/main" id="{5015CEE0-2393-FAF7-5A4D-6927C9EF1D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65129" y="87085"/>
            <a:ext cx="374469" cy="374469"/>
          </a:xfrm>
          <a:prstGeom prst="rect">
            <a:avLst/>
          </a:prstGeom>
        </p:spPr>
      </p:pic>
      <p:sp>
        <p:nvSpPr>
          <p:cNvPr id="7" name="Title 1">
            <a:extLst>
              <a:ext uri="{FF2B5EF4-FFF2-40B4-BE49-F238E27FC236}">
                <a16:creationId xmlns:a16="http://schemas.microsoft.com/office/drawing/2014/main" id="{B1BB46A4-6823-81D7-6D04-436B85B0095D}"/>
              </a:ext>
            </a:extLst>
          </p:cNvPr>
          <p:cNvSpPr>
            <a:spLocks noGrp="1"/>
          </p:cNvSpPr>
          <p:nvPr>
            <p:ph type="title"/>
          </p:nvPr>
        </p:nvSpPr>
        <p:spPr>
          <a:xfrm>
            <a:off x="838200" y="-89087"/>
            <a:ext cx="10515600" cy="838947"/>
          </a:xfrm>
        </p:spPr>
        <p:txBody>
          <a:bodyPr>
            <a:normAutofit/>
          </a:bodyPr>
          <a:lstStyle/>
          <a:p>
            <a:r>
              <a:rPr lang="en-US" sz="1800" b="1" kern="0" dirty="0">
                <a:latin typeface="Arial" panose="020B0604020202020204" pitchFamily="34" charset="0"/>
                <a:ea typeface="Times New Roman" panose="02020603050405020304" pitchFamily="18" charset="0"/>
              </a:rPr>
              <a:t>LB2518</a:t>
            </a:r>
            <a:r>
              <a:rPr lang="en-US" sz="1800" b="1" kern="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Norucholic</a:t>
            </a:r>
            <a:r>
              <a:rPr lang="en-US" sz="1800" dirty="0">
                <a:effectLst/>
                <a:latin typeface="Arial" panose="020B0604020202020204" pitchFamily="34" charset="0"/>
                <a:ea typeface="Times New Roman" panose="02020603050405020304" pitchFamily="18" charset="0"/>
              </a:rPr>
              <a:t> acid for the treatment of primary sclerosing cholangitis: 96-week analysis of a pivotal phase 3 trial</a:t>
            </a:r>
            <a:endParaRPr lang="en-US" dirty="0"/>
          </a:p>
        </p:txBody>
      </p:sp>
      <p:sp>
        <p:nvSpPr>
          <p:cNvPr id="14" name="Rectangle: Rounded Corners 13">
            <a:extLst>
              <a:ext uri="{FF2B5EF4-FFF2-40B4-BE49-F238E27FC236}">
                <a16:creationId xmlns:a16="http://schemas.microsoft.com/office/drawing/2014/main" id="{F5EBFDCC-D24F-3F84-B633-CF9BD590B4B2}"/>
              </a:ext>
            </a:extLst>
          </p:cNvPr>
          <p:cNvSpPr/>
          <p:nvPr/>
        </p:nvSpPr>
        <p:spPr>
          <a:xfrm>
            <a:off x="6242958" y="935778"/>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Conclusion</a:t>
            </a:r>
            <a:endParaRPr lang="en-US" b="1" i="0" dirty="0">
              <a:solidFill>
                <a:schemeClr val="bg1"/>
              </a:solidFill>
              <a:effectLst/>
            </a:endParaRPr>
          </a:p>
        </p:txBody>
      </p:sp>
      <p:sp>
        <p:nvSpPr>
          <p:cNvPr id="15" name="Rectangle: Rounded Corners 14">
            <a:extLst>
              <a:ext uri="{FF2B5EF4-FFF2-40B4-BE49-F238E27FC236}">
                <a16:creationId xmlns:a16="http://schemas.microsoft.com/office/drawing/2014/main" id="{6E752615-D1C4-9206-15B7-78929E0815CB}"/>
              </a:ext>
            </a:extLst>
          </p:cNvPr>
          <p:cNvSpPr/>
          <p:nvPr/>
        </p:nvSpPr>
        <p:spPr>
          <a:xfrm>
            <a:off x="5998028" y="838175"/>
            <a:ext cx="5989848" cy="5464654"/>
          </a:xfrm>
          <a:prstGeom prst="roundRect">
            <a:avLst>
              <a:gd name="adj" fmla="val 2189"/>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graphicFrame>
        <p:nvGraphicFramePr>
          <p:cNvPr id="16" name="Table 15">
            <a:extLst>
              <a:ext uri="{FF2B5EF4-FFF2-40B4-BE49-F238E27FC236}">
                <a16:creationId xmlns:a16="http://schemas.microsoft.com/office/drawing/2014/main" id="{0347790A-9368-45B6-944C-6B5C3B9ED2DA}"/>
              </a:ext>
            </a:extLst>
          </p:cNvPr>
          <p:cNvGraphicFramePr>
            <a:graphicFrameLocks noGrp="1"/>
          </p:cNvGraphicFramePr>
          <p:nvPr>
            <p:extLst>
              <p:ext uri="{D42A27DB-BD31-4B8C-83A1-F6EECF244321}">
                <p14:modId xmlns:p14="http://schemas.microsoft.com/office/powerpoint/2010/main" val="3294234670"/>
              </p:ext>
            </p:extLst>
          </p:nvPr>
        </p:nvGraphicFramePr>
        <p:xfrm>
          <a:off x="638752" y="1699646"/>
          <a:ext cx="4923848" cy="2042323"/>
        </p:xfrm>
        <a:graphic>
          <a:graphicData uri="http://schemas.openxmlformats.org/drawingml/2006/table">
            <a:tbl>
              <a:tblPr/>
              <a:tblGrid>
                <a:gridCol w="1811929">
                  <a:extLst>
                    <a:ext uri="{9D8B030D-6E8A-4147-A177-3AD203B41FA5}">
                      <a16:colId xmlns:a16="http://schemas.microsoft.com/office/drawing/2014/main" val="3396893488"/>
                    </a:ext>
                  </a:extLst>
                </a:gridCol>
                <a:gridCol w="899160">
                  <a:extLst>
                    <a:ext uri="{9D8B030D-6E8A-4147-A177-3AD203B41FA5}">
                      <a16:colId xmlns:a16="http://schemas.microsoft.com/office/drawing/2014/main" val="2720330496"/>
                    </a:ext>
                  </a:extLst>
                </a:gridCol>
                <a:gridCol w="982980">
                  <a:extLst>
                    <a:ext uri="{9D8B030D-6E8A-4147-A177-3AD203B41FA5}">
                      <a16:colId xmlns:a16="http://schemas.microsoft.com/office/drawing/2014/main" val="3883797111"/>
                    </a:ext>
                  </a:extLst>
                </a:gridCol>
                <a:gridCol w="1229779">
                  <a:extLst>
                    <a:ext uri="{9D8B030D-6E8A-4147-A177-3AD203B41FA5}">
                      <a16:colId xmlns:a16="http://schemas.microsoft.com/office/drawing/2014/main" val="3167008098"/>
                    </a:ext>
                  </a:extLst>
                </a:gridCol>
              </a:tblGrid>
              <a:tr h="319020">
                <a:tc>
                  <a:txBody>
                    <a:bodyPr/>
                    <a:lstStyle/>
                    <a:p>
                      <a:pPr algn="l" fontAlgn="ctr"/>
                      <a:r>
                        <a:rPr lang="en-US" sz="1050" b="0" i="0" u="none" strike="noStrike" dirty="0">
                          <a:solidFill>
                            <a:srgbClr val="000000"/>
                          </a:solidFill>
                          <a:effectLst/>
                          <a:latin typeface="Calibri" panose="020F0502020204030204" pitchFamily="34" charset="0"/>
                        </a:rPr>
                        <a:t> </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100" b="1" i="0" u="none" strike="noStrike" kern="1200" dirty="0">
                          <a:solidFill>
                            <a:srgbClr val="FFFFFF"/>
                          </a:solidFill>
                          <a:effectLst/>
                          <a:latin typeface="Arial" panose="020B0604020202020204" pitchFamily="34" charset="0"/>
                          <a:ea typeface="+mn-ea"/>
                          <a:cs typeface="Arial" panose="020B0604020202020204" pitchFamily="34" charset="0"/>
                        </a:rPr>
                        <a:t>NCA</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1A98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97132"/>
                    </a:solidFill>
                  </a:tcPr>
                </a:tc>
                <a:tc>
                  <a:txBody>
                    <a:bodyPr/>
                    <a:lstStyle/>
                    <a:p>
                      <a:pPr algn="ctr" fontAlgn="ctr"/>
                      <a:r>
                        <a:rPr lang="en-US" sz="1100" b="1" i="0" u="none" strike="noStrike" kern="1200" dirty="0">
                          <a:solidFill>
                            <a:srgbClr val="FFFFFF"/>
                          </a:solidFill>
                          <a:effectLst/>
                          <a:latin typeface="Arial" panose="020B0604020202020204" pitchFamily="34" charset="0"/>
                          <a:ea typeface="+mn-ea"/>
                          <a:cs typeface="Arial" panose="020B0604020202020204" pitchFamily="34" charset="0"/>
                        </a:rPr>
                        <a:t>Placebo</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1A98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97132"/>
                    </a:solidFill>
                  </a:tcPr>
                </a:tc>
                <a:tc>
                  <a:txBody>
                    <a:bodyPr/>
                    <a:lstStyle/>
                    <a:p>
                      <a:pPr algn="ctr" fontAlgn="ctr"/>
                      <a:r>
                        <a:rPr lang="en-US" sz="1100" b="1" i="1" u="none" strike="noStrike" kern="1200" dirty="0">
                          <a:solidFill>
                            <a:srgbClr val="FFFFFF"/>
                          </a:solidFill>
                          <a:effectLst/>
                          <a:latin typeface="Arial" panose="020B0604020202020204" pitchFamily="34" charset="0"/>
                          <a:ea typeface="+mn-ea"/>
                          <a:cs typeface="Arial" panose="020B0604020202020204" pitchFamily="34" charset="0"/>
                        </a:rPr>
                        <a:t>P</a:t>
                      </a:r>
                      <a:r>
                        <a:rPr lang="en-US" sz="1100" b="1" i="0" u="none" strike="noStrike" kern="1200" dirty="0">
                          <a:solidFill>
                            <a:srgbClr val="FFFFFF"/>
                          </a:solidFill>
                          <a:effectLst/>
                          <a:latin typeface="Arial" panose="020B0604020202020204" pitchFamily="34" charset="0"/>
                          <a:ea typeface="+mn-ea"/>
                          <a:cs typeface="Arial" panose="020B0604020202020204" pitchFamily="34" charset="0"/>
                        </a:rPr>
                        <a:t>-value</a:t>
                      </a:r>
                    </a:p>
                  </a:txBody>
                  <a:tcPr marL="6350" marR="6350" marT="6350" marB="0" anchor="ctr">
                    <a:lnL w="12700" cap="flat" cmpd="sng" algn="ctr">
                      <a:solidFill>
                        <a:schemeClr val="bg1"/>
                      </a:solidFill>
                      <a:prstDash val="solid"/>
                      <a:round/>
                      <a:headEnd type="none" w="med" len="med"/>
                      <a:tailEnd type="none" w="med" len="med"/>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97132"/>
                    </a:solidFill>
                  </a:tcPr>
                </a:tc>
                <a:extLst>
                  <a:ext uri="{0D108BD9-81ED-4DB2-BD59-A6C34878D82A}">
                    <a16:rowId xmlns:a16="http://schemas.microsoft.com/office/drawing/2014/main" val="384209786"/>
                  </a:ext>
                </a:extLst>
              </a:tr>
              <a:tr h="208590">
                <a:tc>
                  <a:txBody>
                    <a:bodyPr/>
                    <a:lstStyle/>
                    <a:p>
                      <a:pPr algn="l" fontAlgn="ctr"/>
                      <a:r>
                        <a:rPr lang="en-US" sz="1050" b="1" u="none" strike="noStrike" kern="1200" dirty="0">
                          <a:solidFill>
                            <a:schemeClr val="tx1"/>
                          </a:solidFill>
                          <a:effectLst/>
                          <a:latin typeface="Arial" panose="020B0604020202020204" pitchFamily="34" charset="0"/>
                          <a:ea typeface="+mn-ea"/>
                          <a:cs typeface="Arial" panose="020B0604020202020204" pitchFamily="34" charset="0"/>
                        </a:rPr>
                        <a:t>Primary endpoint</a:t>
                      </a:r>
                    </a:p>
                  </a:txBody>
                  <a:tcPr marL="6350" marR="6350" marT="6350" marB="0" anchor="ctr">
                    <a:lnL w="6350" cap="flat" cmpd="sng" algn="ctr">
                      <a:solidFill>
                        <a:srgbClr val="F1A9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u="none" strike="noStrike" kern="1200" dirty="0">
                          <a:solidFill>
                            <a:schemeClr val="tx1"/>
                          </a:solidFill>
                          <a:effectLst/>
                          <a:latin typeface="Arial" panose="020B0604020202020204" pitchFamily="34" charset="0"/>
                          <a:ea typeface="+mn-ea"/>
                          <a:cs typeface="Arial" panose="020B0604020202020204" pitchFamily="34" charset="0"/>
                        </a:rPr>
                        <a:t> 15.1%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u="none" strike="noStrike" kern="1200" dirty="0">
                          <a:solidFill>
                            <a:schemeClr val="tx1"/>
                          </a:solidFill>
                          <a:effectLst/>
                          <a:latin typeface="Arial" panose="020B0604020202020204" pitchFamily="34" charset="0"/>
                          <a:ea typeface="+mn-ea"/>
                          <a:cs typeface="Arial" panose="020B0604020202020204" pitchFamily="34" charset="0"/>
                        </a:rPr>
                        <a:t>4.2% </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i="1" u="none" strike="noStrike" kern="1200" dirty="0">
                          <a:solidFill>
                            <a:schemeClr val="tx1"/>
                          </a:solidFill>
                          <a:effectLst/>
                          <a:latin typeface="Arial" panose="020B0604020202020204" pitchFamily="34" charset="0"/>
                          <a:ea typeface="+mn-ea"/>
                          <a:cs typeface="Arial" panose="020B0604020202020204" pitchFamily="34" charset="0"/>
                        </a:rPr>
                        <a:t>P</a:t>
                      </a:r>
                      <a:r>
                        <a:rPr lang="en-US" sz="1050" u="none" strike="noStrike" kern="1200" dirty="0">
                          <a:solidFill>
                            <a:schemeClr val="tx1"/>
                          </a:solidFill>
                          <a:effectLst/>
                          <a:latin typeface="Arial" panose="020B0604020202020204" pitchFamily="34" charset="0"/>
                          <a:ea typeface="+mn-ea"/>
                          <a:cs typeface="Arial" panose="020B0604020202020204" pitchFamily="34" charset="0"/>
                        </a:rPr>
                        <a:t> = 0.0048</a:t>
                      </a:r>
                    </a:p>
                  </a:txBody>
                  <a:tcPr marL="6350" marR="6350" marT="6350" marB="0" anchor="ctr">
                    <a:lnL w="12700" cap="flat" cmpd="sng" algn="ctr">
                      <a:solidFill>
                        <a:schemeClr val="bg1"/>
                      </a:solidFill>
                      <a:prstDash val="solid"/>
                      <a:round/>
                      <a:headEnd type="none" w="med" len="med"/>
                      <a:tailEnd type="none" w="med" len="med"/>
                    </a:lnL>
                    <a:lnR w="6350" cap="flat" cmpd="sng" algn="ctr">
                      <a:solidFill>
                        <a:srgbClr val="F1A983"/>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extLst>
                  <a:ext uri="{0D108BD9-81ED-4DB2-BD59-A6C34878D82A}">
                    <a16:rowId xmlns:a16="http://schemas.microsoft.com/office/drawing/2014/main" val="1806059061"/>
                  </a:ext>
                </a:extLst>
              </a:tr>
              <a:tr h="208590">
                <a:tc>
                  <a:txBody>
                    <a:bodyPr/>
                    <a:lstStyle/>
                    <a:p>
                      <a:pPr algn="l" fontAlgn="ctr"/>
                      <a:r>
                        <a:rPr lang="en-US" sz="1050" b="1" u="none" strike="noStrike" kern="1200" dirty="0">
                          <a:solidFill>
                            <a:schemeClr val="tx1"/>
                          </a:solidFill>
                          <a:effectLst/>
                          <a:latin typeface="Arial" panose="020B0604020202020204" pitchFamily="34" charset="0"/>
                          <a:ea typeface="+mn-ea"/>
                          <a:cs typeface="Arial" panose="020B0604020202020204" pitchFamily="34" charset="0"/>
                        </a:rPr>
                        <a:t>Primary endpoint for patients without UDCA</a:t>
                      </a:r>
                    </a:p>
                  </a:txBody>
                  <a:tcPr marL="6350" marR="6350" marT="6350" marB="0" anchor="ctr">
                    <a:lnL w="6350" cap="flat" cmpd="sng" algn="ctr">
                      <a:solidFill>
                        <a:srgbClr val="F1A9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marL="0" algn="ctr" defTabSz="914400" rtl="0" eaLnBrk="1" fontAlgn="ctr" latinLnBrk="0" hangingPunct="1"/>
                      <a:r>
                        <a:rPr lang="fr-CH" sz="1050" u="none" strike="noStrike" kern="1200" dirty="0">
                          <a:solidFill>
                            <a:schemeClr val="tx1"/>
                          </a:solidFill>
                          <a:effectLst/>
                          <a:latin typeface="Arial" panose="020B0604020202020204" pitchFamily="34" charset="0"/>
                          <a:ea typeface="+mn-ea"/>
                          <a:cs typeface="Arial" panose="020B0604020202020204" pitchFamily="34" charset="0"/>
                        </a:rPr>
                        <a:t>23.4%</a:t>
                      </a:r>
                      <a:endParaRPr lang="en-US" sz="105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marL="0" algn="ctr" defTabSz="914400" rtl="0" eaLnBrk="1" fontAlgn="ctr" latinLnBrk="0" hangingPunct="1"/>
                      <a:r>
                        <a:rPr lang="fr-CH" sz="1050" u="none" strike="noStrike" kern="1200" dirty="0">
                          <a:solidFill>
                            <a:schemeClr val="tx1"/>
                          </a:solidFill>
                          <a:effectLst/>
                          <a:latin typeface="Arial" panose="020B0604020202020204" pitchFamily="34" charset="0"/>
                          <a:ea typeface="+mn-ea"/>
                          <a:cs typeface="Arial" panose="020B0604020202020204" pitchFamily="34" charset="0"/>
                        </a:rPr>
                        <a:t>0%</a:t>
                      </a:r>
                      <a:endParaRPr lang="en-US" sz="105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fr-CH" sz="1050" i="1" u="none" strike="noStrike" kern="1200" dirty="0">
                          <a:solidFill>
                            <a:schemeClr val="tx1"/>
                          </a:solidFill>
                          <a:effectLst/>
                          <a:latin typeface="Arial" panose="020B0604020202020204" pitchFamily="34" charset="0"/>
                          <a:ea typeface="+mn-ea"/>
                          <a:cs typeface="Arial" panose="020B0604020202020204" pitchFamily="34" charset="0"/>
                        </a:rPr>
                        <a:t>P</a:t>
                      </a:r>
                      <a:r>
                        <a:rPr lang="fr-CH" sz="1050" u="none" strike="noStrike" kern="1200" dirty="0">
                          <a:solidFill>
                            <a:schemeClr val="tx1"/>
                          </a:solidFill>
                          <a:effectLst/>
                          <a:latin typeface="Arial" panose="020B0604020202020204" pitchFamily="34" charset="0"/>
                          <a:ea typeface="+mn-ea"/>
                          <a:cs typeface="Arial" panose="020B0604020202020204" pitchFamily="34" charset="0"/>
                        </a:rPr>
                        <a:t> = 0.0267</a:t>
                      </a:r>
                      <a:endParaRPr lang="en-US" sz="105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6350" cap="flat" cmpd="sng" algn="ctr">
                      <a:solidFill>
                        <a:srgbClr val="F1A9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extLst>
                  <a:ext uri="{0D108BD9-81ED-4DB2-BD59-A6C34878D82A}">
                    <a16:rowId xmlns:a16="http://schemas.microsoft.com/office/drawing/2014/main" val="66652419"/>
                  </a:ext>
                </a:extLst>
              </a:tr>
              <a:tr h="386970">
                <a:tc>
                  <a:txBody>
                    <a:bodyPr/>
                    <a:lstStyle/>
                    <a:p>
                      <a:pPr algn="l" fontAlgn="ctr"/>
                      <a:r>
                        <a:rPr lang="en-US" sz="1050" b="1" u="none" strike="noStrike" kern="1200" dirty="0">
                          <a:solidFill>
                            <a:schemeClr val="tx1"/>
                          </a:solidFill>
                          <a:effectLst/>
                          <a:latin typeface="Arial" panose="020B0604020202020204" pitchFamily="34" charset="0"/>
                          <a:ea typeface="+mn-ea"/>
                          <a:cs typeface="Arial" panose="020B0604020202020204" pitchFamily="34" charset="0"/>
                        </a:rPr>
                        <a:t>Ludwig stage improvement</a:t>
                      </a:r>
                    </a:p>
                  </a:txBody>
                  <a:tcPr marL="6350" marR="6350" marT="6350" marB="0" anchor="ctr">
                    <a:lnL w="6350" cap="flat" cmpd="sng" algn="ctr">
                      <a:solidFill>
                        <a:srgbClr val="F1A9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u="none" strike="noStrike" kern="1200" dirty="0">
                          <a:solidFill>
                            <a:schemeClr val="tx1"/>
                          </a:solidFill>
                          <a:effectLst/>
                          <a:latin typeface="Arial" panose="020B0604020202020204" pitchFamily="34" charset="0"/>
                          <a:ea typeface="+mn-ea"/>
                          <a:cs typeface="Arial" panose="020B0604020202020204" pitchFamily="34" charset="0"/>
                        </a:rPr>
                        <a:t>25.2%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u="none" strike="noStrike" kern="1200" dirty="0">
                          <a:solidFill>
                            <a:schemeClr val="tx1"/>
                          </a:solidFill>
                          <a:effectLst/>
                          <a:latin typeface="Arial" panose="020B0604020202020204" pitchFamily="34" charset="0"/>
                          <a:ea typeface="+mn-ea"/>
                          <a:cs typeface="Arial" panose="020B0604020202020204" pitchFamily="34" charset="0"/>
                        </a:rPr>
                        <a:t>10.5%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i="1" u="none" strike="noStrike" kern="1200" dirty="0">
                          <a:solidFill>
                            <a:schemeClr val="tx1"/>
                          </a:solidFill>
                          <a:effectLst/>
                          <a:latin typeface="Arial" panose="020B0604020202020204" pitchFamily="34" charset="0"/>
                          <a:ea typeface="+mn-ea"/>
                          <a:cs typeface="Arial" panose="020B0604020202020204" pitchFamily="34" charset="0"/>
                        </a:rPr>
                        <a:t>P</a:t>
                      </a:r>
                      <a:r>
                        <a:rPr lang="en-US" sz="1050" u="none" strike="noStrike" kern="1200" dirty="0">
                          <a:solidFill>
                            <a:schemeClr val="tx1"/>
                          </a:solidFill>
                          <a:effectLst/>
                          <a:latin typeface="Arial" panose="020B0604020202020204" pitchFamily="34" charset="0"/>
                          <a:ea typeface="+mn-ea"/>
                          <a:cs typeface="Arial" panose="020B0604020202020204" pitchFamily="34" charset="0"/>
                        </a:rPr>
                        <a:t> =0.0217</a:t>
                      </a:r>
                    </a:p>
                  </a:txBody>
                  <a:tcPr marL="6350" marR="6350" marT="6350" marB="0" anchor="ctr">
                    <a:lnL w="12700" cap="flat" cmpd="sng" algn="ctr">
                      <a:solidFill>
                        <a:schemeClr val="bg1"/>
                      </a:solidFill>
                      <a:prstDash val="solid"/>
                      <a:round/>
                      <a:headEnd type="none" w="med" len="med"/>
                      <a:tailEnd type="none" w="med" len="med"/>
                    </a:lnL>
                    <a:lnR w="6350" cap="flat" cmpd="sng" algn="ctr">
                      <a:solidFill>
                        <a:srgbClr val="F1A9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extLst>
                  <a:ext uri="{0D108BD9-81ED-4DB2-BD59-A6C34878D82A}">
                    <a16:rowId xmlns:a16="http://schemas.microsoft.com/office/drawing/2014/main" val="3563781141"/>
                  </a:ext>
                </a:extLst>
              </a:tr>
              <a:tr h="314943">
                <a:tc>
                  <a:txBody>
                    <a:bodyPr/>
                    <a:lstStyle/>
                    <a:p>
                      <a:pPr algn="l" fontAlgn="ctr"/>
                      <a:r>
                        <a:rPr lang="en-US" sz="1050" b="1" u="none" strike="noStrike" kern="1200" dirty="0">
                          <a:solidFill>
                            <a:schemeClr val="tx1"/>
                          </a:solidFill>
                          <a:effectLst/>
                          <a:latin typeface="Arial" panose="020B0604020202020204" pitchFamily="34" charset="0"/>
                          <a:ea typeface="+mn-ea"/>
                          <a:cs typeface="Arial" panose="020B0604020202020204" pitchFamily="34" charset="0"/>
                        </a:rPr>
                        <a:t>Ludwig stage worsening</a:t>
                      </a:r>
                    </a:p>
                  </a:txBody>
                  <a:tcPr marL="6350" marR="6350" marT="6350" marB="0" anchor="ctr">
                    <a:lnL w="6350" cap="flat" cmpd="sng" algn="ctr">
                      <a:solidFill>
                        <a:srgbClr val="F1A9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u="none" strike="noStrike" kern="1200" dirty="0">
                          <a:solidFill>
                            <a:schemeClr val="tx1"/>
                          </a:solidFill>
                          <a:effectLst/>
                          <a:latin typeface="Arial" panose="020B0604020202020204" pitchFamily="34" charset="0"/>
                          <a:ea typeface="+mn-ea"/>
                          <a:cs typeface="Arial" panose="020B0604020202020204" pitchFamily="34" charset="0"/>
                        </a:rPr>
                        <a:t>20.3%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u="none" strike="noStrike" kern="1200" dirty="0">
                          <a:solidFill>
                            <a:schemeClr val="tx1"/>
                          </a:solidFill>
                          <a:effectLst/>
                          <a:latin typeface="Arial" panose="020B0604020202020204" pitchFamily="34" charset="0"/>
                          <a:ea typeface="+mn-ea"/>
                          <a:cs typeface="Arial" panose="020B0604020202020204" pitchFamily="34" charset="0"/>
                        </a:rPr>
                        <a:t>40.4%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i="1" u="none" strike="noStrike" kern="1200" dirty="0">
                          <a:solidFill>
                            <a:schemeClr val="tx1"/>
                          </a:solidFill>
                          <a:effectLst/>
                          <a:latin typeface="Arial" panose="020B0604020202020204" pitchFamily="34" charset="0"/>
                          <a:ea typeface="+mn-ea"/>
                          <a:cs typeface="Arial" panose="020B0604020202020204" pitchFamily="34" charset="0"/>
                        </a:rPr>
                        <a:t>P</a:t>
                      </a:r>
                      <a:r>
                        <a:rPr lang="en-US" sz="1050" u="none" strike="noStrike" kern="1200" dirty="0">
                          <a:solidFill>
                            <a:schemeClr val="tx1"/>
                          </a:solidFill>
                          <a:effectLst/>
                          <a:latin typeface="Arial" panose="020B0604020202020204" pitchFamily="34" charset="0"/>
                          <a:ea typeface="+mn-ea"/>
                          <a:cs typeface="Arial" panose="020B0604020202020204" pitchFamily="34" charset="0"/>
                        </a:rPr>
                        <a:t> = 0.0069</a:t>
                      </a:r>
                    </a:p>
                  </a:txBody>
                  <a:tcPr marL="6350" marR="6350" marT="6350" marB="0" anchor="ctr">
                    <a:lnL w="12700" cap="flat" cmpd="sng" algn="ctr">
                      <a:solidFill>
                        <a:schemeClr val="bg1"/>
                      </a:solidFill>
                      <a:prstDash val="solid"/>
                      <a:round/>
                      <a:headEnd type="none" w="med" len="med"/>
                      <a:tailEnd type="none" w="med" len="med"/>
                    </a:lnL>
                    <a:lnR w="6350" cap="flat" cmpd="sng" algn="ctr">
                      <a:solidFill>
                        <a:srgbClr val="F1A9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extLst>
                  <a:ext uri="{0D108BD9-81ED-4DB2-BD59-A6C34878D82A}">
                    <a16:rowId xmlns:a16="http://schemas.microsoft.com/office/drawing/2014/main" val="579485662"/>
                  </a:ext>
                </a:extLst>
              </a:tr>
              <a:tr h="314943">
                <a:tc>
                  <a:txBody>
                    <a:bodyPr/>
                    <a:lstStyle/>
                    <a:p>
                      <a:pPr algn="l" fontAlgn="ctr"/>
                      <a:r>
                        <a:rPr lang="en-US" sz="1050" b="1" u="none" strike="noStrike" kern="1200" dirty="0">
                          <a:solidFill>
                            <a:schemeClr val="tx1"/>
                          </a:solidFill>
                          <a:effectLst/>
                          <a:latin typeface="Arial" panose="020B0604020202020204" pitchFamily="34" charset="0"/>
                          <a:ea typeface="+mn-ea"/>
                          <a:cs typeface="Arial" panose="020B0604020202020204" pitchFamily="34" charset="0"/>
                        </a:rPr>
                        <a:t>Partial </a:t>
                      </a:r>
                      <a:r>
                        <a:rPr lang="en-US" sz="1050" b="1" u="none" strike="noStrike" kern="1200" dirty="0" err="1">
                          <a:solidFill>
                            <a:schemeClr val="tx1"/>
                          </a:solidFill>
                          <a:effectLst/>
                          <a:latin typeface="Arial" panose="020B0604020202020204" pitchFamily="34" charset="0"/>
                          <a:ea typeface="+mn-ea"/>
                          <a:cs typeface="Arial" panose="020B0604020202020204" pitchFamily="34" charset="0"/>
                        </a:rPr>
                        <a:t>normalisation</a:t>
                      </a:r>
                      <a:r>
                        <a:rPr lang="en-US" sz="1050" b="1" u="none" strike="noStrike" kern="1200" dirty="0">
                          <a:solidFill>
                            <a:schemeClr val="tx1"/>
                          </a:solidFill>
                          <a:effectLst/>
                          <a:latin typeface="Arial" panose="020B0604020202020204" pitchFamily="34" charset="0"/>
                          <a:ea typeface="+mn-ea"/>
                          <a:cs typeface="Arial" panose="020B0604020202020204" pitchFamily="34" charset="0"/>
                        </a:rPr>
                        <a:t> of ALP without worsening of modified </a:t>
                      </a:r>
                      <a:r>
                        <a:rPr lang="en-US" sz="1050" b="1" u="none" strike="noStrike" kern="1200" dirty="0" err="1">
                          <a:solidFill>
                            <a:schemeClr val="tx1"/>
                          </a:solidFill>
                          <a:effectLst/>
                          <a:latin typeface="Arial" panose="020B0604020202020204" pitchFamily="34" charset="0"/>
                          <a:ea typeface="+mn-ea"/>
                          <a:cs typeface="Arial" panose="020B0604020202020204" pitchFamily="34" charset="0"/>
                        </a:rPr>
                        <a:t>Nakanuma</a:t>
                      </a:r>
                      <a:r>
                        <a:rPr lang="en-US" sz="1050" b="1" u="none" strike="noStrike" kern="1200" dirty="0">
                          <a:solidFill>
                            <a:schemeClr val="tx1"/>
                          </a:solidFill>
                          <a:effectLst/>
                          <a:latin typeface="Arial" panose="020B0604020202020204" pitchFamily="34" charset="0"/>
                          <a:ea typeface="+mn-ea"/>
                          <a:cs typeface="Arial" panose="020B0604020202020204" pitchFamily="34" charset="0"/>
                        </a:rPr>
                        <a:t> stage</a:t>
                      </a:r>
                    </a:p>
                  </a:txBody>
                  <a:tcPr marL="6350" marR="6350" marT="6350" marB="0" anchor="ctr">
                    <a:lnL w="6350" cap="flat" cmpd="sng" algn="ctr">
                      <a:solidFill>
                        <a:srgbClr val="F1A9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marL="0" algn="ctr" defTabSz="914400" rtl="0" eaLnBrk="1" fontAlgn="ctr" latinLnBrk="0" hangingPunct="1"/>
                      <a:r>
                        <a:rPr lang="en-US" sz="1050" u="none" strike="noStrike" kern="1200" dirty="0">
                          <a:solidFill>
                            <a:schemeClr val="tx1"/>
                          </a:solidFill>
                          <a:effectLst/>
                          <a:latin typeface="Arial" panose="020B0604020202020204" pitchFamily="34" charset="0"/>
                          <a:ea typeface="+mn-ea"/>
                          <a:cs typeface="Arial" panose="020B0604020202020204" pitchFamily="34" charset="0"/>
                        </a:rPr>
                        <a:t>15.1%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marL="0" algn="ctr" defTabSz="914400" rtl="0" eaLnBrk="1" fontAlgn="ctr" latinLnBrk="0" hangingPunct="1"/>
                      <a:r>
                        <a:rPr lang="en-US" sz="1050" u="none" strike="noStrike" kern="1200" dirty="0">
                          <a:solidFill>
                            <a:schemeClr val="tx1"/>
                          </a:solidFill>
                          <a:effectLst/>
                          <a:latin typeface="Arial" panose="020B0604020202020204" pitchFamily="34" charset="0"/>
                          <a:ea typeface="+mn-ea"/>
                          <a:cs typeface="Arial" panose="020B0604020202020204" pitchFamily="34" charset="0"/>
                        </a:rPr>
                        <a:t>5.2%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tc>
                  <a:txBody>
                    <a:bodyPr/>
                    <a:lstStyle/>
                    <a:p>
                      <a:pPr algn="ctr" fontAlgn="ctr"/>
                      <a:r>
                        <a:rPr lang="en-US" sz="1050" i="1" u="none" strike="noStrike" kern="1200" dirty="0">
                          <a:solidFill>
                            <a:schemeClr val="tx1"/>
                          </a:solidFill>
                          <a:effectLst/>
                          <a:latin typeface="Arial" panose="020B0604020202020204" pitchFamily="34" charset="0"/>
                          <a:ea typeface="+mn-ea"/>
                          <a:cs typeface="Arial" panose="020B0604020202020204" pitchFamily="34" charset="0"/>
                        </a:rPr>
                        <a:t>P</a:t>
                      </a:r>
                      <a:r>
                        <a:rPr lang="en-US" sz="1050" u="none" strike="noStrike" kern="1200" dirty="0">
                          <a:solidFill>
                            <a:schemeClr val="tx1"/>
                          </a:solidFill>
                          <a:effectLst/>
                          <a:latin typeface="Arial" panose="020B0604020202020204" pitchFamily="34" charset="0"/>
                          <a:ea typeface="+mn-ea"/>
                          <a:cs typeface="Arial" panose="020B0604020202020204" pitchFamily="34" charset="0"/>
                        </a:rPr>
                        <a:t> = 0.0086</a:t>
                      </a:r>
                    </a:p>
                  </a:txBody>
                  <a:tcPr marL="6350" marR="6350" marT="6350" marB="0" anchor="ctr">
                    <a:lnL w="12700" cap="flat" cmpd="sng" algn="ctr">
                      <a:solidFill>
                        <a:schemeClr val="bg1"/>
                      </a:solidFill>
                      <a:prstDash val="solid"/>
                      <a:round/>
                      <a:headEnd type="none" w="med" len="med"/>
                      <a:tailEnd type="none" w="med" len="med"/>
                    </a:lnL>
                    <a:lnR w="6350" cap="flat" cmpd="sng" algn="ctr">
                      <a:solidFill>
                        <a:srgbClr val="F1A9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DCE"/>
                    </a:solidFill>
                  </a:tcPr>
                </a:tc>
                <a:extLst>
                  <a:ext uri="{0D108BD9-81ED-4DB2-BD59-A6C34878D82A}">
                    <a16:rowId xmlns:a16="http://schemas.microsoft.com/office/drawing/2014/main" val="2846780187"/>
                  </a:ext>
                </a:extLst>
              </a:tr>
            </a:tbl>
          </a:graphicData>
        </a:graphic>
      </p:graphicFrame>
      <p:sp>
        <p:nvSpPr>
          <p:cNvPr id="18" name="TextBox 17">
            <a:extLst>
              <a:ext uri="{FF2B5EF4-FFF2-40B4-BE49-F238E27FC236}">
                <a16:creationId xmlns:a16="http://schemas.microsoft.com/office/drawing/2014/main" id="{D37C000C-7E65-50CC-F253-50BBC5D9E8FD}"/>
              </a:ext>
            </a:extLst>
          </p:cNvPr>
          <p:cNvSpPr txBox="1"/>
          <p:nvPr/>
        </p:nvSpPr>
        <p:spPr>
          <a:xfrm>
            <a:off x="608817" y="4159693"/>
            <a:ext cx="5183165" cy="584775"/>
          </a:xfrm>
          <a:prstGeom prst="rect">
            <a:avLst/>
          </a:prstGeom>
          <a:noFill/>
        </p:spPr>
        <p:txBody>
          <a:bodyPr wrap="square">
            <a:spAutoFit/>
          </a:bodyPr>
          <a:lstStyle/>
          <a:p>
            <a:r>
              <a:rPr lang="fr-CH" sz="1600" dirty="0" err="1">
                <a:effectLst/>
                <a:latin typeface="Arial" panose="020B0604020202020204" pitchFamily="34" charset="0"/>
                <a:cs typeface="Arial" panose="020B0604020202020204" pitchFamily="34" charset="0"/>
              </a:rPr>
              <a:t>Similar</a:t>
            </a:r>
            <a:r>
              <a:rPr lang="fr-CH" sz="1600" dirty="0">
                <a:effectLst/>
                <a:latin typeface="Arial" panose="020B0604020202020204" pitchFamily="34" charset="0"/>
                <a:cs typeface="Arial" panose="020B0604020202020204" pitchFamily="34" charset="0"/>
              </a:rPr>
              <a:t> rates of </a:t>
            </a:r>
            <a:r>
              <a:rPr lang="fr-CH" sz="1600" dirty="0" err="1">
                <a:effectLst/>
                <a:latin typeface="Arial" panose="020B0604020202020204" pitchFamily="34" charset="0"/>
                <a:cs typeface="Arial" panose="020B0604020202020204" pitchFamily="34" charset="0"/>
              </a:rPr>
              <a:t>serious</a:t>
            </a:r>
            <a:r>
              <a:rPr lang="fr-CH" sz="1600" dirty="0">
                <a:effectLst/>
                <a:latin typeface="Arial" panose="020B0604020202020204" pitchFamily="34" charset="0"/>
                <a:cs typeface="Arial" panose="020B0604020202020204" pitchFamily="34" charset="0"/>
              </a:rPr>
              <a:t> adverse </a:t>
            </a:r>
            <a:r>
              <a:rPr lang="fr-CH" sz="1600" dirty="0" err="1">
                <a:effectLst/>
                <a:latin typeface="Arial" panose="020B0604020202020204" pitchFamily="34" charset="0"/>
                <a:cs typeface="Arial" panose="020B0604020202020204" pitchFamily="34" charset="0"/>
              </a:rPr>
              <a:t>events</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were</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seen</a:t>
            </a:r>
            <a:r>
              <a:rPr lang="fr-CH" sz="1600" dirty="0">
                <a:effectLst/>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across</a:t>
            </a:r>
            <a:r>
              <a:rPr lang="fr-CH" sz="1600" dirty="0">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both</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treatment</a:t>
            </a:r>
            <a:r>
              <a:rPr lang="fr-CH" sz="1600" dirty="0">
                <a:effectLst/>
                <a:latin typeface="Arial" panose="020B0604020202020204" pitchFamily="34" charset="0"/>
                <a:cs typeface="Arial" panose="020B0604020202020204" pitchFamily="34" charset="0"/>
              </a:rPr>
              <a:t> groups. </a:t>
            </a:r>
            <a:endParaRPr lang="en-US" sz="16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D871616-A683-14AA-C812-264EC75D6A07}"/>
              </a:ext>
            </a:extLst>
          </p:cNvPr>
          <p:cNvSpPr txBox="1"/>
          <p:nvPr/>
        </p:nvSpPr>
        <p:spPr>
          <a:xfrm>
            <a:off x="6155634" y="1404732"/>
            <a:ext cx="5704897" cy="4031873"/>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NCA is superior to placebo in the primary efficacy variable (partial </a:t>
            </a:r>
            <a:r>
              <a:rPr lang="en-US" sz="1600" dirty="0" err="1">
                <a:latin typeface="Arial" panose="020B0604020202020204" pitchFamily="34" charset="0"/>
                <a:cs typeface="Arial" panose="020B0604020202020204" pitchFamily="34" charset="0"/>
              </a:rPr>
              <a:t>normalisation</a:t>
            </a:r>
            <a:r>
              <a:rPr lang="en-US" sz="1600" dirty="0">
                <a:latin typeface="Arial" panose="020B0604020202020204" pitchFamily="34" charset="0"/>
                <a:cs typeface="Arial" panose="020B0604020202020204" pitchFamily="34" charset="0"/>
              </a:rPr>
              <a:t> of ALP + no worsening of Ludwig stage) which is also confirmed by using a second independent histological score (modified </a:t>
            </a:r>
            <a:r>
              <a:rPr lang="en-US" sz="1600" dirty="0" err="1">
                <a:latin typeface="Arial" panose="020B0604020202020204" pitchFamily="34" charset="0"/>
                <a:cs typeface="Arial" panose="020B0604020202020204" pitchFamily="34" charset="0"/>
              </a:rPr>
              <a:t>Nakanuma</a:t>
            </a:r>
            <a:r>
              <a:rPr lang="en-US" sz="1600" dirty="0">
                <a:latin typeface="Arial" panose="020B0604020202020204" pitchFamily="34" charset="0"/>
                <a:cs typeface="Arial" panose="020B0604020202020204" pitchFamily="34" charset="0"/>
              </a:rPr>
              <a:t> stage).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Notably, also without concomitant UDCA, NCA is superior to placebo in the primary efficacy variable.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NCA not only reduces worsening of liver histology but also increases improvement of disease stage compared to placebo.</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NCA induces sustained reduction of liver enzymes.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NCA is well tolerated and has a similar safety profile as placebo.</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These results indicate beneficial effects of NCA for</a:t>
            </a:r>
          </a:p>
          <a:p>
            <a:r>
              <a:rPr lang="en-US" sz="1600" b="1" dirty="0">
                <a:latin typeface="Arial" panose="020B0604020202020204" pitchFamily="34" charset="0"/>
                <a:cs typeface="Arial" panose="020B0604020202020204" pitchFamily="34" charset="0"/>
              </a:rPr>
              <a:t>halting disease progression in PSC.</a:t>
            </a:r>
          </a:p>
        </p:txBody>
      </p:sp>
    </p:spTree>
    <p:extLst>
      <p:ext uri="{BB962C8B-B14F-4D97-AF65-F5344CB8AC3E}">
        <p14:creationId xmlns:p14="http://schemas.microsoft.com/office/powerpoint/2010/main" val="2175064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5E468-9031-FB29-592F-2783686D17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753F86-BF0C-2D8D-15D8-297528311301}"/>
              </a:ext>
            </a:extLst>
          </p:cNvPr>
          <p:cNvSpPr>
            <a:spLocks noGrp="1"/>
          </p:cNvSpPr>
          <p:nvPr>
            <p:ph type="title"/>
          </p:nvPr>
        </p:nvSpPr>
        <p:spPr/>
        <p:txBody>
          <a:bodyPr>
            <a:normAutofit/>
          </a:bodyPr>
          <a:lstStyle/>
          <a:p>
            <a:r>
              <a:rPr lang="en-US" b="1" dirty="0">
                <a:effectLst/>
                <a:latin typeface="Arial" panose="020B0604020202020204" pitchFamily="34" charset="0"/>
                <a:ea typeface="Times New Roman" panose="02020603050405020304" pitchFamily="18" charset="0"/>
                <a:cs typeface="Arial" panose="020B0604020202020204" pitchFamily="34" charset="0"/>
              </a:rPr>
              <a:t>Contents</a:t>
            </a:r>
            <a:endParaRPr lang="en-US" sz="4800" dirty="0">
              <a:latin typeface="Arial" panose="020B0604020202020204" pitchFamily="34" charset="0"/>
              <a:cs typeface="Arial" panose="020B0604020202020204" pitchFamily="34" charset="0"/>
            </a:endParaRPr>
          </a:p>
        </p:txBody>
      </p:sp>
      <p:pic>
        <p:nvPicPr>
          <p:cNvPr id="13" name="Graphic 12" descr="Home with solid fill">
            <a:extLst>
              <a:ext uri="{FF2B5EF4-FFF2-40B4-BE49-F238E27FC236}">
                <a16:creationId xmlns:a16="http://schemas.microsoft.com/office/drawing/2014/main" id="{15DBACE5-2B95-6DDF-97C4-B28A00BF56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65129" y="87085"/>
            <a:ext cx="374469" cy="374469"/>
          </a:xfrm>
          <a:prstGeom prst="rect">
            <a:avLst/>
          </a:prstGeom>
        </p:spPr>
      </p:pic>
      <p:sp>
        <p:nvSpPr>
          <p:cNvPr id="20" name="Rectangle: Rounded Corners 19">
            <a:extLst>
              <a:ext uri="{FF2B5EF4-FFF2-40B4-BE49-F238E27FC236}">
                <a16:creationId xmlns:a16="http://schemas.microsoft.com/office/drawing/2014/main" id="{205AC9B3-9F01-21C3-C3CB-210B6E39F0B0}"/>
              </a:ext>
            </a:extLst>
          </p:cNvPr>
          <p:cNvSpPr/>
          <p:nvPr/>
        </p:nvSpPr>
        <p:spPr>
          <a:xfrm>
            <a:off x="515506" y="1299102"/>
            <a:ext cx="1291523" cy="657958"/>
          </a:xfrm>
          <a:prstGeom prst="roundRect">
            <a:avLst/>
          </a:prstGeom>
          <a:solidFill>
            <a:srgbClr val="FF6720"/>
          </a:solidFill>
          <a:ln>
            <a:solidFill>
              <a:srgbClr val="FEA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dirty="0">
                <a:solidFill>
                  <a:schemeClr val="bg1"/>
                </a:solidFill>
                <a:effectLst/>
                <a:latin typeface="Arial" panose="020B0604020202020204" pitchFamily="34" charset="0"/>
                <a:cs typeface="Arial" panose="020B0604020202020204" pitchFamily="34" charset="0"/>
              </a:rPr>
              <a:t>OS-085-YI</a:t>
            </a:r>
          </a:p>
        </p:txBody>
      </p:sp>
      <p:sp>
        <p:nvSpPr>
          <p:cNvPr id="23" name="Rectangle: Rounded Corners 22">
            <a:extLst>
              <a:ext uri="{FF2B5EF4-FFF2-40B4-BE49-F238E27FC236}">
                <a16:creationId xmlns:a16="http://schemas.microsoft.com/office/drawing/2014/main" id="{8E687ECA-15DD-ACAA-484D-B28D7D935C0E}"/>
              </a:ext>
            </a:extLst>
          </p:cNvPr>
          <p:cNvSpPr/>
          <p:nvPr/>
        </p:nvSpPr>
        <p:spPr>
          <a:xfrm>
            <a:off x="515506" y="905796"/>
            <a:ext cx="11282901" cy="316940"/>
          </a:xfrm>
          <a:prstGeom prst="roundRect">
            <a:avLst/>
          </a:prstGeom>
          <a:solidFill>
            <a:schemeClr val="accent2"/>
          </a:solidFill>
          <a:ln>
            <a:solidFill>
              <a:srgbClr val="FEA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cs typeface="Arial" panose="020B0604020202020204" pitchFamily="34" charset="0"/>
              </a:rPr>
              <a:t>Clinical </a:t>
            </a:r>
            <a:r>
              <a:rPr lang="en-US" b="1" dirty="0">
                <a:solidFill>
                  <a:schemeClr val="bg1"/>
                </a:solidFill>
                <a:latin typeface="Arial" panose="020B0604020202020204" pitchFamily="34" charset="0"/>
                <a:cs typeface="Arial" panose="020B0604020202020204" pitchFamily="34" charset="0"/>
              </a:rPr>
              <a:t>a</a:t>
            </a:r>
            <a:r>
              <a:rPr lang="en-US" sz="1800" b="1" i="0" dirty="0">
                <a:solidFill>
                  <a:schemeClr val="bg1"/>
                </a:solidFill>
                <a:effectLst/>
                <a:latin typeface="Arial" panose="020B0604020202020204" pitchFamily="34" charset="0"/>
                <a:cs typeface="Arial" panose="020B0604020202020204" pitchFamily="34" charset="0"/>
              </a:rPr>
              <a:t>spects</a:t>
            </a:r>
            <a:endParaRPr lang="en-US" b="1" i="0" dirty="0">
              <a:solidFill>
                <a:schemeClr val="bg1"/>
              </a:solidFill>
              <a:effectLst/>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3B34685A-C16C-3445-713F-F44A6494BD9F}"/>
              </a:ext>
            </a:extLst>
          </p:cNvPr>
          <p:cNvSpPr/>
          <p:nvPr/>
        </p:nvSpPr>
        <p:spPr>
          <a:xfrm>
            <a:off x="1680754" y="1299101"/>
            <a:ext cx="10117653" cy="657959"/>
          </a:xfrm>
          <a:prstGeom prst="roundRect">
            <a:avLst/>
          </a:prstGeom>
          <a:solidFill>
            <a:schemeClr val="bg1"/>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dirty="0">
                <a:solidFill>
                  <a:srgbClr val="004B87"/>
                </a:solidFill>
                <a:effectLst/>
                <a:latin typeface="Arial" panose="020B0604020202020204" pitchFamily="34" charset="0"/>
                <a:cs typeface="Arial" panose="020B0604020202020204" pitchFamily="34" charset="0"/>
              </a:rPr>
              <a:t>Clinical prediction model with good discriminative capacity for mortality risk in autoimmune hepatitis</a:t>
            </a:r>
          </a:p>
        </p:txBody>
      </p:sp>
      <p:sp>
        <p:nvSpPr>
          <p:cNvPr id="46" name="Rectangle: Rounded Corners 45">
            <a:hlinkClick r:id="rId5" action="ppaction://hlinksldjump"/>
            <a:extLst>
              <a:ext uri="{FF2B5EF4-FFF2-40B4-BE49-F238E27FC236}">
                <a16:creationId xmlns:a16="http://schemas.microsoft.com/office/drawing/2014/main" id="{4681A36F-0EAB-468B-6285-7AD7D6FF01AD}"/>
              </a:ext>
            </a:extLst>
          </p:cNvPr>
          <p:cNvSpPr/>
          <p:nvPr/>
        </p:nvSpPr>
        <p:spPr>
          <a:xfrm>
            <a:off x="9585809" y="905796"/>
            <a:ext cx="2212597" cy="316940"/>
          </a:xfrm>
          <a:prstGeom prst="roundRect">
            <a:avLst/>
          </a:prstGeom>
          <a:solidFill>
            <a:srgbClr val="FDDDCE"/>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Go to Section</a:t>
            </a:r>
          </a:p>
        </p:txBody>
      </p:sp>
      <p:pic>
        <p:nvPicPr>
          <p:cNvPr id="53" name="Graphic 52" descr="Share with solid fill">
            <a:extLst>
              <a:ext uri="{FF2B5EF4-FFF2-40B4-BE49-F238E27FC236}">
                <a16:creationId xmlns:a16="http://schemas.microsoft.com/office/drawing/2014/main" id="{90FD9D99-D242-311C-93E9-0DFBABDCFC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17455" y="896091"/>
            <a:ext cx="326645" cy="326645"/>
          </a:xfrm>
          <a:prstGeom prst="rect">
            <a:avLst/>
          </a:prstGeom>
        </p:spPr>
      </p:pic>
      <p:sp>
        <p:nvSpPr>
          <p:cNvPr id="3" name="Rectangle: Rounded Corners 2">
            <a:extLst>
              <a:ext uri="{FF2B5EF4-FFF2-40B4-BE49-F238E27FC236}">
                <a16:creationId xmlns:a16="http://schemas.microsoft.com/office/drawing/2014/main" id="{82D28FDD-B11F-CA5D-629C-3716B0398358}"/>
              </a:ext>
            </a:extLst>
          </p:cNvPr>
          <p:cNvSpPr/>
          <p:nvPr/>
        </p:nvSpPr>
        <p:spPr>
          <a:xfrm>
            <a:off x="515505" y="2767750"/>
            <a:ext cx="1291523" cy="657958"/>
          </a:xfrm>
          <a:prstGeom prst="roundRect">
            <a:avLst/>
          </a:prstGeom>
          <a:solidFill>
            <a:srgbClr val="FF6720"/>
          </a:solidFill>
          <a:ln>
            <a:solidFill>
              <a:srgbClr val="FEA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dirty="0">
                <a:solidFill>
                  <a:schemeClr val="bg1"/>
                </a:solidFill>
                <a:effectLst/>
                <a:latin typeface="Arial" panose="020B0604020202020204" pitchFamily="34" charset="0"/>
                <a:cs typeface="Arial" panose="020B0604020202020204" pitchFamily="34" charset="0"/>
              </a:rPr>
              <a:t>GS-002</a:t>
            </a:r>
          </a:p>
        </p:txBody>
      </p:sp>
      <p:sp>
        <p:nvSpPr>
          <p:cNvPr id="4" name="Rectangle: Rounded Corners 3">
            <a:extLst>
              <a:ext uri="{FF2B5EF4-FFF2-40B4-BE49-F238E27FC236}">
                <a16:creationId xmlns:a16="http://schemas.microsoft.com/office/drawing/2014/main" id="{603E20E6-12B7-F776-7036-15075466DFE0}"/>
              </a:ext>
            </a:extLst>
          </p:cNvPr>
          <p:cNvSpPr/>
          <p:nvPr/>
        </p:nvSpPr>
        <p:spPr>
          <a:xfrm>
            <a:off x="1680753" y="2767749"/>
            <a:ext cx="10117653" cy="657959"/>
          </a:xfrm>
          <a:prstGeom prst="roundRect">
            <a:avLst/>
          </a:prstGeom>
          <a:solidFill>
            <a:schemeClr val="bg1"/>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dirty="0">
                <a:solidFill>
                  <a:srgbClr val="004B87"/>
                </a:solidFill>
                <a:effectLst/>
                <a:latin typeface="Arial" panose="020B0604020202020204" pitchFamily="34" charset="0"/>
                <a:cs typeface="Arial" panose="020B0604020202020204" pitchFamily="34" charset="0"/>
              </a:rPr>
              <a:t>Safety and efficacy of </a:t>
            </a:r>
            <a:r>
              <a:rPr lang="en-US" b="0" i="0" dirty="0" err="1">
                <a:solidFill>
                  <a:srgbClr val="004B87"/>
                </a:solidFill>
                <a:effectLst/>
                <a:latin typeface="Arial" panose="020B0604020202020204" pitchFamily="34" charset="0"/>
                <a:cs typeface="Arial" panose="020B0604020202020204" pitchFamily="34" charset="0"/>
              </a:rPr>
              <a:t>inebilizumab</a:t>
            </a:r>
            <a:r>
              <a:rPr lang="en-US" b="0" i="0" dirty="0">
                <a:solidFill>
                  <a:srgbClr val="004B87"/>
                </a:solidFill>
                <a:effectLst/>
                <a:latin typeface="Arial" panose="020B0604020202020204" pitchFamily="34" charset="0"/>
                <a:cs typeface="Arial" panose="020B0604020202020204" pitchFamily="34" charset="0"/>
              </a:rPr>
              <a:t> in IgG4 related disease in participants with pancreatic, biliary, and hepatic involvement: results from the phase 3 MITIGATE trial</a:t>
            </a:r>
          </a:p>
        </p:txBody>
      </p:sp>
      <p:sp>
        <p:nvSpPr>
          <p:cNvPr id="5" name="Rectangle: Rounded Corners 4">
            <a:extLst>
              <a:ext uri="{FF2B5EF4-FFF2-40B4-BE49-F238E27FC236}">
                <a16:creationId xmlns:a16="http://schemas.microsoft.com/office/drawing/2014/main" id="{75499A3B-DA52-EBD5-127A-99FF817D447A}"/>
              </a:ext>
            </a:extLst>
          </p:cNvPr>
          <p:cNvSpPr/>
          <p:nvPr/>
        </p:nvSpPr>
        <p:spPr>
          <a:xfrm>
            <a:off x="515506" y="2033426"/>
            <a:ext cx="1291523" cy="657958"/>
          </a:xfrm>
          <a:prstGeom prst="roundRect">
            <a:avLst/>
          </a:prstGeom>
          <a:solidFill>
            <a:srgbClr val="FF6720"/>
          </a:solidFill>
          <a:ln>
            <a:solidFill>
              <a:srgbClr val="FEA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dirty="0">
                <a:solidFill>
                  <a:schemeClr val="bg1"/>
                </a:solidFill>
                <a:effectLst/>
                <a:latin typeface="Arial" panose="020B0604020202020204" pitchFamily="34" charset="0"/>
                <a:cs typeface="Arial" panose="020B0604020202020204" pitchFamily="34" charset="0"/>
              </a:rPr>
              <a:t>THU-286</a:t>
            </a:r>
          </a:p>
        </p:txBody>
      </p:sp>
      <p:sp>
        <p:nvSpPr>
          <p:cNvPr id="6" name="Rectangle: Rounded Corners 5">
            <a:extLst>
              <a:ext uri="{FF2B5EF4-FFF2-40B4-BE49-F238E27FC236}">
                <a16:creationId xmlns:a16="http://schemas.microsoft.com/office/drawing/2014/main" id="{9F7A2BEC-414D-34CA-E155-06C26768ED35}"/>
              </a:ext>
            </a:extLst>
          </p:cNvPr>
          <p:cNvSpPr/>
          <p:nvPr/>
        </p:nvSpPr>
        <p:spPr>
          <a:xfrm>
            <a:off x="1680754" y="2033425"/>
            <a:ext cx="10117653" cy="657959"/>
          </a:xfrm>
          <a:prstGeom prst="roundRect">
            <a:avLst/>
          </a:prstGeom>
          <a:solidFill>
            <a:schemeClr val="bg1"/>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dirty="0" err="1">
                <a:solidFill>
                  <a:srgbClr val="004B87"/>
                </a:solidFill>
                <a:effectLst/>
                <a:latin typeface="Arial" panose="020B0604020202020204" pitchFamily="34" charset="0"/>
                <a:cs typeface="Arial" panose="020B0604020202020204" pitchFamily="34" charset="0"/>
              </a:rPr>
              <a:t>Seladelpar</a:t>
            </a:r>
            <a:r>
              <a:rPr lang="en-US" b="0" i="0" dirty="0">
                <a:solidFill>
                  <a:srgbClr val="004B87"/>
                </a:solidFill>
                <a:effectLst/>
                <a:latin typeface="Arial" panose="020B0604020202020204" pitchFamily="34" charset="0"/>
                <a:cs typeface="Arial" panose="020B0604020202020204" pitchFamily="34" charset="0"/>
              </a:rPr>
              <a:t> treatment of patients with primary biliary cholangitis improves the GLOBE score and predicts improved transplant-free survival </a:t>
            </a:r>
          </a:p>
        </p:txBody>
      </p:sp>
      <p:sp>
        <p:nvSpPr>
          <p:cNvPr id="7" name="Rectangle: Rounded Corners 6">
            <a:extLst>
              <a:ext uri="{FF2B5EF4-FFF2-40B4-BE49-F238E27FC236}">
                <a16:creationId xmlns:a16="http://schemas.microsoft.com/office/drawing/2014/main" id="{14526627-7015-F93F-CE0D-425D9B14268D}"/>
              </a:ext>
            </a:extLst>
          </p:cNvPr>
          <p:cNvSpPr/>
          <p:nvPr/>
        </p:nvSpPr>
        <p:spPr>
          <a:xfrm>
            <a:off x="515506" y="4545282"/>
            <a:ext cx="1165248" cy="657958"/>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dirty="0">
                <a:solidFill>
                  <a:schemeClr val="bg1"/>
                </a:solidFill>
                <a:effectLst/>
                <a:latin typeface="Arial" panose="020B0604020202020204" pitchFamily="34" charset="0"/>
                <a:cs typeface="Arial" panose="020B0604020202020204" pitchFamily="34" charset="0"/>
              </a:rPr>
              <a:t>OS-055</a:t>
            </a:r>
          </a:p>
        </p:txBody>
      </p:sp>
      <p:sp>
        <p:nvSpPr>
          <p:cNvPr id="8" name="Rectangle: Rounded Corners 7">
            <a:extLst>
              <a:ext uri="{FF2B5EF4-FFF2-40B4-BE49-F238E27FC236}">
                <a16:creationId xmlns:a16="http://schemas.microsoft.com/office/drawing/2014/main" id="{403EC615-94E9-AE61-305C-1D7A0CB61307}"/>
              </a:ext>
            </a:extLst>
          </p:cNvPr>
          <p:cNvSpPr/>
          <p:nvPr/>
        </p:nvSpPr>
        <p:spPr>
          <a:xfrm>
            <a:off x="515505" y="4151976"/>
            <a:ext cx="11282901" cy="316940"/>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cs typeface="Arial" panose="020B0604020202020204" pitchFamily="34" charset="0"/>
              </a:rPr>
              <a:t>Experimental and pathophysiology</a:t>
            </a:r>
            <a:endParaRPr lang="en-US" b="1" i="0" dirty="0">
              <a:solidFill>
                <a:schemeClr val="bg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CB418A42-B590-12AA-4057-00AF7E7905D6}"/>
              </a:ext>
            </a:extLst>
          </p:cNvPr>
          <p:cNvSpPr/>
          <p:nvPr/>
        </p:nvSpPr>
        <p:spPr>
          <a:xfrm>
            <a:off x="1589315" y="4545281"/>
            <a:ext cx="10209092" cy="657959"/>
          </a:xfrm>
          <a:prstGeom prst="roundRect">
            <a:avLst/>
          </a:prstGeom>
          <a:solidFill>
            <a:schemeClr val="bg1"/>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dirty="0">
                <a:solidFill>
                  <a:srgbClr val="004B87"/>
                </a:solidFill>
                <a:effectLst/>
                <a:latin typeface="Arial" panose="020B0604020202020204" pitchFamily="34" charset="0"/>
                <a:cs typeface="Arial" panose="020B0604020202020204" pitchFamily="34" charset="0"/>
              </a:rPr>
              <a:t>Novel dual-acting ABCB4/MDR3 and ABCB11/BSEP positive functional modulator demonstrates anti-cholestatic and anti-cholangitis activity in two orthogonal models of hepatobiliary disease</a:t>
            </a:r>
          </a:p>
        </p:txBody>
      </p:sp>
      <p:sp>
        <p:nvSpPr>
          <p:cNvPr id="10" name="Rectangle: Rounded Corners 9">
            <a:hlinkClick r:id="rId8" action="ppaction://hlinksldjump"/>
            <a:extLst>
              <a:ext uri="{FF2B5EF4-FFF2-40B4-BE49-F238E27FC236}">
                <a16:creationId xmlns:a16="http://schemas.microsoft.com/office/drawing/2014/main" id="{F434B021-47AC-772C-FF9C-AC452B05FE9B}"/>
              </a:ext>
            </a:extLst>
          </p:cNvPr>
          <p:cNvSpPr/>
          <p:nvPr/>
        </p:nvSpPr>
        <p:spPr>
          <a:xfrm>
            <a:off x="9585808" y="4151976"/>
            <a:ext cx="2212597" cy="316940"/>
          </a:xfrm>
          <a:prstGeom prst="roundRect">
            <a:avLst/>
          </a:prstGeom>
          <a:solidFill>
            <a:srgbClr val="FDDDCE"/>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Go to Section</a:t>
            </a:r>
          </a:p>
        </p:txBody>
      </p:sp>
      <p:pic>
        <p:nvPicPr>
          <p:cNvPr id="11" name="Graphic 10" descr="Share with solid fill">
            <a:extLst>
              <a:ext uri="{FF2B5EF4-FFF2-40B4-BE49-F238E27FC236}">
                <a16:creationId xmlns:a16="http://schemas.microsoft.com/office/drawing/2014/main" id="{9E6BFFA7-0969-75DA-FCE6-7E730ACE08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17454" y="4142271"/>
            <a:ext cx="326645" cy="326645"/>
          </a:xfrm>
          <a:prstGeom prst="rect">
            <a:avLst/>
          </a:prstGeom>
        </p:spPr>
      </p:pic>
    </p:spTree>
    <p:extLst>
      <p:ext uri="{BB962C8B-B14F-4D97-AF65-F5344CB8AC3E}">
        <p14:creationId xmlns:p14="http://schemas.microsoft.com/office/powerpoint/2010/main" val="4181518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CB954-D575-6824-2CF5-8D33955CB5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1F1117-0FB4-F87A-528D-A60A8CF0512C}"/>
              </a:ext>
            </a:extLst>
          </p:cNvPr>
          <p:cNvSpPr>
            <a:spLocks noGrp="1"/>
          </p:cNvSpPr>
          <p:nvPr>
            <p:ph type="title"/>
          </p:nvPr>
        </p:nvSpPr>
        <p:spPr/>
        <p:txBody>
          <a:bodyPr>
            <a:normAutofit/>
          </a:bodyPr>
          <a:lstStyle/>
          <a:p>
            <a:r>
              <a:rPr lang="en-US" b="1" dirty="0">
                <a:effectLst/>
                <a:latin typeface="Arial" panose="020B0604020202020204" pitchFamily="34" charset="0"/>
                <a:ea typeface="Times New Roman" panose="02020603050405020304" pitchFamily="18" charset="0"/>
                <a:cs typeface="Arial" panose="020B0604020202020204" pitchFamily="34" charset="0"/>
              </a:rPr>
              <a:t>Contents</a:t>
            </a:r>
            <a:endParaRPr lang="en-US" sz="4800" dirty="0">
              <a:latin typeface="Arial" panose="020B0604020202020204" pitchFamily="34" charset="0"/>
              <a:cs typeface="Arial" panose="020B0604020202020204" pitchFamily="34" charset="0"/>
            </a:endParaRPr>
          </a:p>
        </p:txBody>
      </p:sp>
      <p:pic>
        <p:nvPicPr>
          <p:cNvPr id="13" name="Graphic 12" descr="Home with solid fill">
            <a:extLst>
              <a:ext uri="{FF2B5EF4-FFF2-40B4-BE49-F238E27FC236}">
                <a16:creationId xmlns:a16="http://schemas.microsoft.com/office/drawing/2014/main" id="{20BDB64F-7958-F868-23EE-5AB097B664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65129" y="87085"/>
            <a:ext cx="374469" cy="374469"/>
          </a:xfrm>
          <a:prstGeom prst="rect">
            <a:avLst/>
          </a:prstGeom>
        </p:spPr>
      </p:pic>
      <p:sp>
        <p:nvSpPr>
          <p:cNvPr id="20" name="Rectangle: Rounded Corners 19">
            <a:extLst>
              <a:ext uri="{FF2B5EF4-FFF2-40B4-BE49-F238E27FC236}">
                <a16:creationId xmlns:a16="http://schemas.microsoft.com/office/drawing/2014/main" id="{75710808-C586-A9A9-5811-7FB03A1CF5D3}"/>
              </a:ext>
            </a:extLst>
          </p:cNvPr>
          <p:cNvSpPr/>
          <p:nvPr/>
        </p:nvSpPr>
        <p:spPr>
          <a:xfrm>
            <a:off x="515503" y="1289396"/>
            <a:ext cx="1269753" cy="657958"/>
          </a:xfrm>
          <a:prstGeom prst="roundRect">
            <a:avLst/>
          </a:prstGeom>
          <a:solidFill>
            <a:srgbClr val="FF6720"/>
          </a:solidFill>
          <a:ln>
            <a:solidFill>
              <a:srgbClr val="FEA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dirty="0">
                <a:solidFill>
                  <a:schemeClr val="bg1"/>
                </a:solidFill>
                <a:effectLst/>
                <a:latin typeface="Arial" panose="020B0604020202020204" pitchFamily="34" charset="0"/>
                <a:cs typeface="Arial" panose="020B0604020202020204" pitchFamily="34" charset="0"/>
              </a:rPr>
              <a:t>TOP-331-YI</a:t>
            </a:r>
          </a:p>
        </p:txBody>
      </p:sp>
      <p:sp>
        <p:nvSpPr>
          <p:cNvPr id="23" name="Rectangle: Rounded Corners 22">
            <a:extLst>
              <a:ext uri="{FF2B5EF4-FFF2-40B4-BE49-F238E27FC236}">
                <a16:creationId xmlns:a16="http://schemas.microsoft.com/office/drawing/2014/main" id="{79A355B7-8752-36A4-1E4C-414757470F64}"/>
              </a:ext>
            </a:extLst>
          </p:cNvPr>
          <p:cNvSpPr/>
          <p:nvPr/>
        </p:nvSpPr>
        <p:spPr>
          <a:xfrm>
            <a:off x="515506" y="905796"/>
            <a:ext cx="11282901" cy="316940"/>
          </a:xfrm>
          <a:prstGeom prst="roundRect">
            <a:avLst/>
          </a:prstGeom>
          <a:solidFill>
            <a:schemeClr val="accent2"/>
          </a:solidFill>
          <a:ln>
            <a:solidFill>
              <a:srgbClr val="FEA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cs typeface="Arial" panose="020B0604020202020204" pitchFamily="34" charset="0"/>
              </a:rPr>
              <a:t>Rare liver diseases (including </a:t>
            </a:r>
            <a:r>
              <a:rPr lang="en-US" sz="1800" b="1" i="0" dirty="0" err="1">
                <a:solidFill>
                  <a:schemeClr val="bg1"/>
                </a:solidFill>
                <a:effectLst/>
                <a:latin typeface="Arial" panose="020B0604020202020204" pitchFamily="34" charset="0"/>
                <a:cs typeface="Arial" panose="020B0604020202020204" pitchFamily="34" charset="0"/>
              </a:rPr>
              <a:t>paediatric</a:t>
            </a:r>
            <a:r>
              <a:rPr lang="en-US" sz="1800" b="1" i="0" dirty="0">
                <a:solidFill>
                  <a:schemeClr val="bg1"/>
                </a:solidFill>
                <a:effectLst/>
                <a:latin typeface="Arial" panose="020B0604020202020204" pitchFamily="34" charset="0"/>
                <a:cs typeface="Arial" panose="020B0604020202020204" pitchFamily="34" charset="0"/>
              </a:rPr>
              <a:t> and genetic) - Clinical</a:t>
            </a:r>
            <a:endParaRPr lang="en-US" b="1" i="0" dirty="0">
              <a:solidFill>
                <a:schemeClr val="bg1"/>
              </a:solidFill>
              <a:effectLst/>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A6D1098C-585B-731D-ECFD-B88F50AA4168}"/>
              </a:ext>
            </a:extLst>
          </p:cNvPr>
          <p:cNvSpPr/>
          <p:nvPr/>
        </p:nvSpPr>
        <p:spPr>
          <a:xfrm>
            <a:off x="1680754" y="1299101"/>
            <a:ext cx="10117653" cy="657959"/>
          </a:xfrm>
          <a:prstGeom prst="roundRect">
            <a:avLst/>
          </a:prstGeom>
          <a:solidFill>
            <a:schemeClr val="bg1"/>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dirty="0">
                <a:solidFill>
                  <a:srgbClr val="004B87"/>
                </a:solidFill>
                <a:effectLst/>
                <a:latin typeface="Arial" panose="020B0604020202020204" pitchFamily="34" charset="0"/>
                <a:cs typeface="Arial" panose="020B0604020202020204" pitchFamily="34" charset="0"/>
              </a:rPr>
              <a:t>Standalone medical therapy versus early endovascular intervention as the first step in the management of patients with primary Budd-Chiari syndrome: a randomized controlled trial</a:t>
            </a:r>
          </a:p>
        </p:txBody>
      </p:sp>
      <p:sp>
        <p:nvSpPr>
          <p:cNvPr id="46" name="Rectangle: Rounded Corners 45">
            <a:hlinkClick r:id="rId5" action="ppaction://hlinksldjump"/>
            <a:extLst>
              <a:ext uri="{FF2B5EF4-FFF2-40B4-BE49-F238E27FC236}">
                <a16:creationId xmlns:a16="http://schemas.microsoft.com/office/drawing/2014/main" id="{12D4EC88-5512-BDB7-A042-9A76FAD7F7F5}"/>
              </a:ext>
            </a:extLst>
          </p:cNvPr>
          <p:cNvSpPr/>
          <p:nvPr/>
        </p:nvSpPr>
        <p:spPr>
          <a:xfrm>
            <a:off x="9585810" y="905796"/>
            <a:ext cx="2212596" cy="326645"/>
          </a:xfrm>
          <a:prstGeom prst="roundRect">
            <a:avLst/>
          </a:prstGeom>
          <a:solidFill>
            <a:srgbClr val="FDDDCE"/>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Go to Section</a:t>
            </a:r>
          </a:p>
        </p:txBody>
      </p:sp>
      <p:pic>
        <p:nvPicPr>
          <p:cNvPr id="53" name="Graphic 52" descr="Share with solid fill">
            <a:extLst>
              <a:ext uri="{FF2B5EF4-FFF2-40B4-BE49-F238E27FC236}">
                <a16:creationId xmlns:a16="http://schemas.microsoft.com/office/drawing/2014/main" id="{4800DB28-981F-4BEB-F0CD-145A539B4D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17455" y="896091"/>
            <a:ext cx="326645" cy="326645"/>
          </a:xfrm>
          <a:prstGeom prst="rect">
            <a:avLst/>
          </a:prstGeom>
        </p:spPr>
      </p:pic>
      <p:sp>
        <p:nvSpPr>
          <p:cNvPr id="3" name="Rectangle: Rounded Corners 2">
            <a:extLst>
              <a:ext uri="{FF2B5EF4-FFF2-40B4-BE49-F238E27FC236}">
                <a16:creationId xmlns:a16="http://schemas.microsoft.com/office/drawing/2014/main" id="{27B7FA13-247D-F047-52BE-A37DF7E386E0}"/>
              </a:ext>
            </a:extLst>
          </p:cNvPr>
          <p:cNvSpPr/>
          <p:nvPr/>
        </p:nvSpPr>
        <p:spPr>
          <a:xfrm>
            <a:off x="515505" y="2767750"/>
            <a:ext cx="1269750" cy="657958"/>
          </a:xfrm>
          <a:prstGeom prst="roundRect">
            <a:avLst/>
          </a:prstGeom>
          <a:solidFill>
            <a:srgbClr val="FF6720"/>
          </a:solidFill>
          <a:ln>
            <a:solidFill>
              <a:srgbClr val="FEA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dirty="0">
                <a:solidFill>
                  <a:schemeClr val="bg1"/>
                </a:solidFill>
                <a:effectLst/>
                <a:latin typeface="Arial" panose="020B0604020202020204" pitchFamily="34" charset="0"/>
                <a:cs typeface="Arial" panose="020B0604020202020204" pitchFamily="34" charset="0"/>
              </a:rPr>
              <a:t>OS-021</a:t>
            </a:r>
          </a:p>
        </p:txBody>
      </p:sp>
      <p:sp>
        <p:nvSpPr>
          <p:cNvPr id="4" name="Rectangle: Rounded Corners 3">
            <a:extLst>
              <a:ext uri="{FF2B5EF4-FFF2-40B4-BE49-F238E27FC236}">
                <a16:creationId xmlns:a16="http://schemas.microsoft.com/office/drawing/2014/main" id="{7001CD8E-0436-5C0B-CBE2-965583440072}"/>
              </a:ext>
            </a:extLst>
          </p:cNvPr>
          <p:cNvSpPr/>
          <p:nvPr/>
        </p:nvSpPr>
        <p:spPr>
          <a:xfrm>
            <a:off x="1680753" y="2767749"/>
            <a:ext cx="10117653" cy="657959"/>
          </a:xfrm>
          <a:prstGeom prst="roundRect">
            <a:avLst/>
          </a:prstGeom>
          <a:solidFill>
            <a:schemeClr val="bg1"/>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dirty="0">
                <a:solidFill>
                  <a:srgbClr val="004B87"/>
                </a:solidFill>
                <a:effectLst/>
                <a:latin typeface="Arial" panose="020B0604020202020204" pitchFamily="34" charset="0"/>
                <a:cs typeface="Arial" panose="020B0604020202020204" pitchFamily="34" charset="0"/>
              </a:rPr>
              <a:t>Fontan-associated liver disease: clinical and epidemiological impact on a large cohort in the UK, a retrospective multicenter study</a:t>
            </a:r>
          </a:p>
        </p:txBody>
      </p:sp>
      <p:sp>
        <p:nvSpPr>
          <p:cNvPr id="5" name="Rectangle: Rounded Corners 4">
            <a:extLst>
              <a:ext uri="{FF2B5EF4-FFF2-40B4-BE49-F238E27FC236}">
                <a16:creationId xmlns:a16="http://schemas.microsoft.com/office/drawing/2014/main" id="{4CEC3BF9-A9E5-2BB7-AD65-FF7FFC1C0AC5}"/>
              </a:ext>
            </a:extLst>
          </p:cNvPr>
          <p:cNvSpPr/>
          <p:nvPr/>
        </p:nvSpPr>
        <p:spPr>
          <a:xfrm>
            <a:off x="515506" y="2033426"/>
            <a:ext cx="1269750" cy="657958"/>
          </a:xfrm>
          <a:prstGeom prst="roundRect">
            <a:avLst/>
          </a:prstGeom>
          <a:solidFill>
            <a:srgbClr val="FF6720"/>
          </a:solidFill>
          <a:ln>
            <a:solidFill>
              <a:srgbClr val="FEA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dirty="0">
                <a:solidFill>
                  <a:schemeClr val="bg1"/>
                </a:solidFill>
                <a:effectLst/>
                <a:latin typeface="Arial" panose="020B0604020202020204" pitchFamily="34" charset="0"/>
                <a:cs typeface="Arial" panose="020B0604020202020204" pitchFamily="34" charset="0"/>
              </a:rPr>
              <a:t>GS-004</a:t>
            </a:r>
          </a:p>
        </p:txBody>
      </p:sp>
      <p:sp>
        <p:nvSpPr>
          <p:cNvPr id="6" name="Rectangle: Rounded Corners 5">
            <a:extLst>
              <a:ext uri="{FF2B5EF4-FFF2-40B4-BE49-F238E27FC236}">
                <a16:creationId xmlns:a16="http://schemas.microsoft.com/office/drawing/2014/main" id="{34D2CCD0-93A7-7224-7CDE-12A0F3BBE613}"/>
              </a:ext>
            </a:extLst>
          </p:cNvPr>
          <p:cNvSpPr/>
          <p:nvPr/>
        </p:nvSpPr>
        <p:spPr>
          <a:xfrm>
            <a:off x="1680754" y="2033425"/>
            <a:ext cx="10117653" cy="657959"/>
          </a:xfrm>
          <a:prstGeom prst="roundRect">
            <a:avLst/>
          </a:prstGeom>
          <a:solidFill>
            <a:schemeClr val="bg1"/>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dirty="0">
                <a:solidFill>
                  <a:srgbClr val="004B87"/>
                </a:solidFill>
                <a:effectLst/>
                <a:latin typeface="Arial" panose="020B0604020202020204" pitchFamily="34" charset="0"/>
                <a:cs typeface="Arial" panose="020B0604020202020204" pitchFamily="34" charset="0"/>
              </a:rPr>
              <a:t>Development of portal hypertension after non-cirrhotic non-tumoral recent portal vein thrombosis (RPVT). A long-term follow-up study</a:t>
            </a:r>
          </a:p>
        </p:txBody>
      </p:sp>
      <p:sp>
        <p:nvSpPr>
          <p:cNvPr id="7" name="Rectangle: Rounded Corners 6">
            <a:extLst>
              <a:ext uri="{FF2B5EF4-FFF2-40B4-BE49-F238E27FC236}">
                <a16:creationId xmlns:a16="http://schemas.microsoft.com/office/drawing/2014/main" id="{C525DEFA-B604-3EF6-20EF-23E6DAAA09F7}"/>
              </a:ext>
            </a:extLst>
          </p:cNvPr>
          <p:cNvSpPr/>
          <p:nvPr/>
        </p:nvSpPr>
        <p:spPr>
          <a:xfrm>
            <a:off x="515505" y="4022766"/>
            <a:ext cx="1269750" cy="657958"/>
          </a:xfrm>
          <a:prstGeom prst="roundRect">
            <a:avLst/>
          </a:prstGeom>
          <a:solidFill>
            <a:srgbClr val="FF6720"/>
          </a:solidFill>
          <a:ln>
            <a:solidFill>
              <a:srgbClr val="FEA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dirty="0">
                <a:solidFill>
                  <a:schemeClr val="bg1"/>
                </a:solidFill>
                <a:effectLst/>
                <a:latin typeface="Arial" panose="020B0604020202020204" pitchFamily="34" charset="0"/>
                <a:cs typeface="Arial" panose="020B0604020202020204" pitchFamily="34" charset="0"/>
              </a:rPr>
              <a:t>OS-023</a:t>
            </a:r>
          </a:p>
        </p:txBody>
      </p:sp>
      <p:sp>
        <p:nvSpPr>
          <p:cNvPr id="8" name="Rectangle: Rounded Corners 7">
            <a:extLst>
              <a:ext uri="{FF2B5EF4-FFF2-40B4-BE49-F238E27FC236}">
                <a16:creationId xmlns:a16="http://schemas.microsoft.com/office/drawing/2014/main" id="{62D5943D-355E-411F-4429-FF33621E0F47}"/>
              </a:ext>
            </a:extLst>
          </p:cNvPr>
          <p:cNvSpPr/>
          <p:nvPr/>
        </p:nvSpPr>
        <p:spPr>
          <a:xfrm>
            <a:off x="515505" y="3629460"/>
            <a:ext cx="11282901" cy="316940"/>
          </a:xfrm>
          <a:prstGeom prst="roundRect">
            <a:avLst/>
          </a:prstGeom>
          <a:solidFill>
            <a:schemeClr val="accent2"/>
          </a:solidFill>
          <a:ln>
            <a:solidFill>
              <a:srgbClr val="FEA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cs typeface="Arial" panose="020B0604020202020204" pitchFamily="34" charset="0"/>
              </a:rPr>
              <a:t>Rare </a:t>
            </a:r>
            <a:r>
              <a:rPr lang="en-US" b="1" dirty="0">
                <a:solidFill>
                  <a:schemeClr val="bg1"/>
                </a:solidFill>
                <a:latin typeface="Arial" panose="020B0604020202020204" pitchFamily="34" charset="0"/>
                <a:cs typeface="Arial" panose="020B0604020202020204" pitchFamily="34" charset="0"/>
              </a:rPr>
              <a:t>li</a:t>
            </a:r>
            <a:r>
              <a:rPr lang="en-US" sz="1800" b="1" i="0" dirty="0">
                <a:solidFill>
                  <a:schemeClr val="bg1"/>
                </a:solidFill>
                <a:effectLst/>
                <a:latin typeface="Arial" panose="020B0604020202020204" pitchFamily="34" charset="0"/>
                <a:cs typeface="Arial" panose="020B0604020202020204" pitchFamily="34" charset="0"/>
              </a:rPr>
              <a:t>ver diseases including </a:t>
            </a:r>
            <a:r>
              <a:rPr lang="en-US" b="1" dirty="0" err="1">
                <a:solidFill>
                  <a:schemeClr val="bg1"/>
                </a:solidFill>
                <a:latin typeface="Arial" panose="020B0604020202020204" pitchFamily="34" charset="0"/>
                <a:cs typeface="Arial" panose="020B0604020202020204" pitchFamily="34" charset="0"/>
              </a:rPr>
              <a:t>pa</a:t>
            </a:r>
            <a:r>
              <a:rPr lang="en-US" sz="1800" b="1" i="0" dirty="0" err="1">
                <a:solidFill>
                  <a:schemeClr val="bg1"/>
                </a:solidFill>
                <a:effectLst/>
                <a:latin typeface="Arial" panose="020B0604020202020204" pitchFamily="34" charset="0"/>
                <a:cs typeface="Arial" panose="020B0604020202020204" pitchFamily="34" charset="0"/>
              </a:rPr>
              <a:t>ediatric</a:t>
            </a:r>
            <a:r>
              <a:rPr lang="en-US" sz="1800" b="1" i="0" dirty="0">
                <a:solidFill>
                  <a:schemeClr val="bg1"/>
                </a:solidFill>
                <a:effectLst/>
                <a:latin typeface="Arial" panose="020B0604020202020204" pitchFamily="34" charset="0"/>
                <a:cs typeface="Arial" panose="020B0604020202020204" pitchFamily="34" charset="0"/>
              </a:rPr>
              <a:t> and genetic: Basic</a:t>
            </a:r>
            <a:endParaRPr lang="en-US" b="1" i="0" dirty="0">
              <a:solidFill>
                <a:schemeClr val="bg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9AE949DC-362E-FF78-6DC7-D1555936CE91}"/>
              </a:ext>
            </a:extLst>
          </p:cNvPr>
          <p:cNvSpPr/>
          <p:nvPr/>
        </p:nvSpPr>
        <p:spPr>
          <a:xfrm>
            <a:off x="1680753" y="4022765"/>
            <a:ext cx="10117653" cy="657959"/>
          </a:xfrm>
          <a:prstGeom prst="roundRect">
            <a:avLst/>
          </a:prstGeom>
          <a:solidFill>
            <a:schemeClr val="bg1"/>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dirty="0">
                <a:solidFill>
                  <a:srgbClr val="004B87"/>
                </a:solidFill>
                <a:effectLst/>
                <a:latin typeface="Arial" panose="020B0604020202020204" pitchFamily="34" charset="0"/>
                <a:cs typeface="Arial" panose="020B0604020202020204" pitchFamily="34" charset="0"/>
              </a:rPr>
              <a:t>Single-cell spatial transcriptomic map of biliary atresia</a:t>
            </a:r>
          </a:p>
        </p:txBody>
      </p:sp>
      <p:sp>
        <p:nvSpPr>
          <p:cNvPr id="10" name="Rectangle: Rounded Corners 9">
            <a:extLst>
              <a:ext uri="{FF2B5EF4-FFF2-40B4-BE49-F238E27FC236}">
                <a16:creationId xmlns:a16="http://schemas.microsoft.com/office/drawing/2014/main" id="{B00F0300-7B6B-3C04-E9F5-CA2D0090C9AE}"/>
              </a:ext>
            </a:extLst>
          </p:cNvPr>
          <p:cNvSpPr/>
          <p:nvPr/>
        </p:nvSpPr>
        <p:spPr>
          <a:xfrm>
            <a:off x="9585808" y="3629460"/>
            <a:ext cx="2212597" cy="316940"/>
          </a:xfrm>
          <a:prstGeom prst="roundRect">
            <a:avLst/>
          </a:prstGeom>
          <a:solidFill>
            <a:srgbClr val="FDDDCE"/>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Go to Section</a:t>
            </a:r>
          </a:p>
        </p:txBody>
      </p:sp>
      <p:pic>
        <p:nvPicPr>
          <p:cNvPr id="11" name="Graphic 10" descr="Share with solid fill">
            <a:extLst>
              <a:ext uri="{FF2B5EF4-FFF2-40B4-BE49-F238E27FC236}">
                <a16:creationId xmlns:a16="http://schemas.microsoft.com/office/drawing/2014/main" id="{3F73867A-60C9-A83F-FBD9-2E18025B776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17454" y="3619755"/>
            <a:ext cx="326645" cy="326645"/>
          </a:xfrm>
          <a:prstGeom prst="rect">
            <a:avLst/>
          </a:prstGeom>
        </p:spPr>
      </p:pic>
      <p:sp>
        <p:nvSpPr>
          <p:cNvPr id="12" name="Rectangle: Rounded Corners 11">
            <a:extLst>
              <a:ext uri="{FF2B5EF4-FFF2-40B4-BE49-F238E27FC236}">
                <a16:creationId xmlns:a16="http://schemas.microsoft.com/office/drawing/2014/main" id="{39646184-267F-FF93-A069-719040C35941}"/>
              </a:ext>
            </a:extLst>
          </p:cNvPr>
          <p:cNvSpPr/>
          <p:nvPr/>
        </p:nvSpPr>
        <p:spPr>
          <a:xfrm>
            <a:off x="515505" y="5303951"/>
            <a:ext cx="1269750" cy="657958"/>
          </a:xfrm>
          <a:prstGeom prst="roundRect">
            <a:avLst/>
          </a:prstGeom>
          <a:solidFill>
            <a:srgbClr val="FF6720"/>
          </a:solidFill>
          <a:ln>
            <a:solidFill>
              <a:srgbClr val="FEA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dirty="0">
                <a:solidFill>
                  <a:schemeClr val="bg1"/>
                </a:solidFill>
                <a:effectLst/>
                <a:latin typeface="Arial" panose="020B0604020202020204" pitchFamily="34" charset="0"/>
                <a:cs typeface="Arial" panose="020B0604020202020204" pitchFamily="34" charset="0"/>
              </a:rPr>
              <a:t>LB25148</a:t>
            </a:r>
          </a:p>
        </p:txBody>
      </p:sp>
      <p:sp>
        <p:nvSpPr>
          <p:cNvPr id="14" name="Rectangle: Rounded Corners 13">
            <a:extLst>
              <a:ext uri="{FF2B5EF4-FFF2-40B4-BE49-F238E27FC236}">
                <a16:creationId xmlns:a16="http://schemas.microsoft.com/office/drawing/2014/main" id="{9DA18540-FD98-B13A-D9FF-41B1ECDF5C0B}"/>
              </a:ext>
            </a:extLst>
          </p:cNvPr>
          <p:cNvSpPr/>
          <p:nvPr/>
        </p:nvSpPr>
        <p:spPr>
          <a:xfrm>
            <a:off x="515505" y="4910645"/>
            <a:ext cx="11282901" cy="316940"/>
          </a:xfrm>
          <a:prstGeom prst="roundRect">
            <a:avLst/>
          </a:prstGeom>
          <a:solidFill>
            <a:schemeClr val="accent2"/>
          </a:solidFill>
          <a:ln>
            <a:solidFill>
              <a:srgbClr val="FEA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cs typeface="Arial" panose="020B0604020202020204" pitchFamily="34" charset="0"/>
              </a:rPr>
              <a:t>Late breakers</a:t>
            </a:r>
            <a:endParaRPr lang="en-US" b="1" i="0" dirty="0">
              <a:solidFill>
                <a:schemeClr val="bg1"/>
              </a:solidFill>
              <a:effectLst/>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717A7C0A-F8FB-0071-7569-D9DDB4DBE5CD}"/>
              </a:ext>
            </a:extLst>
          </p:cNvPr>
          <p:cNvSpPr/>
          <p:nvPr/>
        </p:nvSpPr>
        <p:spPr>
          <a:xfrm>
            <a:off x="1680753" y="5303950"/>
            <a:ext cx="10117653" cy="657959"/>
          </a:xfrm>
          <a:prstGeom prst="roundRect">
            <a:avLst/>
          </a:prstGeom>
          <a:solidFill>
            <a:schemeClr val="bg1"/>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dirty="0" err="1">
                <a:solidFill>
                  <a:srgbClr val="004B87"/>
                </a:solidFill>
                <a:effectLst/>
                <a:latin typeface="Arial" panose="020B0604020202020204" pitchFamily="34" charset="0"/>
                <a:cs typeface="Arial" panose="020B0604020202020204" pitchFamily="34" charset="0"/>
              </a:rPr>
              <a:t>Norucholic</a:t>
            </a:r>
            <a:r>
              <a:rPr lang="en-US" b="0" i="0" dirty="0">
                <a:solidFill>
                  <a:srgbClr val="004B87"/>
                </a:solidFill>
                <a:effectLst/>
                <a:latin typeface="Arial" panose="020B0604020202020204" pitchFamily="34" charset="0"/>
                <a:cs typeface="Arial" panose="020B0604020202020204" pitchFamily="34" charset="0"/>
              </a:rPr>
              <a:t> acid for the treatment of primary sclerosing cholangitis: 96-week analysis of a pivotal phase 3 trial </a:t>
            </a:r>
          </a:p>
        </p:txBody>
      </p:sp>
      <p:sp>
        <p:nvSpPr>
          <p:cNvPr id="16" name="Rectangle: Rounded Corners 15">
            <a:extLst>
              <a:ext uri="{FF2B5EF4-FFF2-40B4-BE49-F238E27FC236}">
                <a16:creationId xmlns:a16="http://schemas.microsoft.com/office/drawing/2014/main" id="{D81A0EA4-D30D-4BD6-F043-2B3E6C766784}"/>
              </a:ext>
            </a:extLst>
          </p:cNvPr>
          <p:cNvSpPr/>
          <p:nvPr/>
        </p:nvSpPr>
        <p:spPr>
          <a:xfrm>
            <a:off x="9585808" y="4910645"/>
            <a:ext cx="2212597" cy="316940"/>
          </a:xfrm>
          <a:prstGeom prst="roundRect">
            <a:avLst/>
          </a:prstGeom>
          <a:solidFill>
            <a:srgbClr val="FDDDCE"/>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Go to Section</a:t>
            </a:r>
          </a:p>
        </p:txBody>
      </p:sp>
      <p:pic>
        <p:nvPicPr>
          <p:cNvPr id="17" name="Graphic 16" descr="Share with solid fill">
            <a:extLst>
              <a:ext uri="{FF2B5EF4-FFF2-40B4-BE49-F238E27FC236}">
                <a16:creationId xmlns:a16="http://schemas.microsoft.com/office/drawing/2014/main" id="{D30F6FB1-CB73-BA65-1DF3-0A64F28A02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17454" y="4900940"/>
            <a:ext cx="326645" cy="326645"/>
          </a:xfrm>
          <a:prstGeom prst="rect">
            <a:avLst/>
          </a:prstGeom>
        </p:spPr>
      </p:pic>
    </p:spTree>
    <p:extLst>
      <p:ext uri="{BB962C8B-B14F-4D97-AF65-F5344CB8AC3E}">
        <p14:creationId xmlns:p14="http://schemas.microsoft.com/office/powerpoint/2010/main" val="352152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5512-85E3-96EE-3961-0FE2386A3E22}"/>
              </a:ext>
            </a:extLst>
          </p:cNvPr>
          <p:cNvSpPr>
            <a:spLocks noGrp="1"/>
          </p:cNvSpPr>
          <p:nvPr>
            <p:ph type="ctrTitle"/>
          </p:nvPr>
        </p:nvSpPr>
        <p:spPr>
          <a:xfrm>
            <a:off x="4171950" y="2498272"/>
            <a:ext cx="7810874" cy="1517877"/>
          </a:xfrm>
        </p:spPr>
        <p:txBody>
          <a:bodyPr>
            <a:normAutofit/>
          </a:bodyPr>
          <a:lstStyle/>
          <a:p>
            <a:pPr algn="r"/>
            <a:r>
              <a:rPr lang="en-US" b="1" dirty="0">
                <a:solidFill>
                  <a:srgbClr val="FF6720"/>
                </a:solidFill>
                <a:latin typeface="Arial" panose="020B0604020202020204" pitchFamily="34" charset="0"/>
                <a:cs typeface="Arial" panose="020B0604020202020204" pitchFamily="34" charset="0"/>
              </a:rPr>
              <a:t>Clinical Aspects</a:t>
            </a:r>
          </a:p>
        </p:txBody>
      </p:sp>
    </p:spTree>
    <p:extLst>
      <p:ext uri="{BB962C8B-B14F-4D97-AF65-F5344CB8AC3E}">
        <p14:creationId xmlns:p14="http://schemas.microsoft.com/office/powerpoint/2010/main" val="24603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F7D4B24-932E-06A1-A849-0B2F3DAAC67F}"/>
              </a:ext>
            </a:extLst>
          </p:cNvPr>
          <p:cNvGrpSpPr/>
          <p:nvPr/>
        </p:nvGrpSpPr>
        <p:grpSpPr>
          <a:xfrm>
            <a:off x="1998474" y="4279127"/>
            <a:ext cx="1277826" cy="479248"/>
            <a:chOff x="1939667" y="4306872"/>
            <a:chExt cx="1277826" cy="479248"/>
          </a:xfrm>
        </p:grpSpPr>
        <p:cxnSp>
          <p:nvCxnSpPr>
            <p:cNvPr id="21" name="Straight Arrow Connector 20">
              <a:extLst>
                <a:ext uri="{FF2B5EF4-FFF2-40B4-BE49-F238E27FC236}">
                  <a16:creationId xmlns:a16="http://schemas.microsoft.com/office/drawing/2014/main" id="{F75B3806-837F-8017-E4D1-6DC90A0A086F}"/>
                </a:ext>
              </a:extLst>
            </p:cNvPr>
            <p:cNvCxnSpPr>
              <a:cxnSpLocks/>
            </p:cNvCxnSpPr>
            <p:nvPr/>
          </p:nvCxnSpPr>
          <p:spPr>
            <a:xfrm>
              <a:off x="2069575" y="4786120"/>
              <a:ext cx="1020763" cy="0"/>
            </a:xfrm>
            <a:prstGeom prst="straightConnector1">
              <a:avLst/>
            </a:prstGeom>
            <a:ln w="28575">
              <a:solidFill>
                <a:srgbClr val="FF6720"/>
              </a:solidFill>
              <a:tailEnd type="triangle"/>
            </a:ln>
          </p:spPr>
          <p:style>
            <a:lnRef idx="2">
              <a:schemeClr val="accent1"/>
            </a:lnRef>
            <a:fillRef idx="0">
              <a:schemeClr val="accent1"/>
            </a:fillRef>
            <a:effectRef idx="1">
              <a:schemeClr val="accent1"/>
            </a:effectRef>
            <a:fontRef idx="minor">
              <a:schemeClr val="tx1"/>
            </a:fontRef>
          </p:style>
        </p:cxnSp>
        <p:sp>
          <p:nvSpPr>
            <p:cNvPr id="22" name="Content Placeholder 2">
              <a:extLst>
                <a:ext uri="{FF2B5EF4-FFF2-40B4-BE49-F238E27FC236}">
                  <a16:creationId xmlns:a16="http://schemas.microsoft.com/office/drawing/2014/main" id="{DCE02121-8930-42CD-9E72-8CBF63135C12}"/>
                </a:ext>
              </a:extLst>
            </p:cNvPr>
            <p:cNvSpPr txBox="1">
              <a:spLocks/>
            </p:cNvSpPr>
            <p:nvPr/>
          </p:nvSpPr>
          <p:spPr>
            <a:xfrm>
              <a:off x="1939667" y="4306872"/>
              <a:ext cx="1277826" cy="3573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4B87"/>
                </a:buClr>
                <a:buFont typeface="Arial" panose="020B0604020202020204" pitchFamily="34" charset="0"/>
                <a:buNone/>
                <a:defRPr/>
              </a:pPr>
              <a:r>
                <a:rPr lang="fr-CH" sz="1100" b="1" dirty="0">
                  <a:latin typeface="Arial" panose="020B0604020202020204" pitchFamily="34" charset="0"/>
                  <a:cs typeface="Arial" panose="020B0604020202020204" pitchFamily="34" charset="0"/>
                </a:rPr>
                <a:t>8 (1-49) </a:t>
              </a:r>
              <a:r>
                <a:rPr lang="fr-CH" sz="1100" b="1" dirty="0" err="1">
                  <a:latin typeface="Arial" panose="020B0604020202020204" pitchFamily="34" charset="0"/>
                  <a:cs typeface="Arial" panose="020B0604020202020204" pitchFamily="34" charset="0"/>
                </a:rPr>
                <a:t>years</a:t>
              </a:r>
              <a:r>
                <a:rPr lang="fr-CH" sz="1100" b="1" dirty="0">
                  <a:latin typeface="Arial" panose="020B0604020202020204" pitchFamily="34" charset="0"/>
                  <a:cs typeface="Arial" panose="020B0604020202020204" pitchFamily="34" charset="0"/>
                </a:rPr>
                <a:t> follow-up</a:t>
              </a:r>
              <a:endParaRPr lang="fr-CH" sz="1100" dirty="0">
                <a:latin typeface="Arial" panose="020B0604020202020204" pitchFamily="34" charset="0"/>
                <a:cs typeface="Arial" panose="020B0604020202020204" pitchFamily="34" charset="0"/>
              </a:endParaRPr>
            </a:p>
          </p:txBody>
        </p:sp>
      </p:grpSp>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p:txBody>
          <a:bodyPr>
            <a:normAutofit/>
          </a:bodyPr>
          <a:lstStyle/>
          <a:p>
            <a:r>
              <a:rPr lang="en-US" sz="1800" b="1" dirty="0">
                <a:effectLst/>
                <a:latin typeface="Arial" panose="020B0604020202020204" pitchFamily="34" charset="0"/>
                <a:ea typeface="Times New Roman" panose="02020603050405020304" pitchFamily="18" charset="0"/>
              </a:rPr>
              <a:t>OS-085-YI </a:t>
            </a:r>
            <a:br>
              <a:rPr lang="en-US" sz="1800" b="1"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Clinical prediction model with good discriminative capacity for mortality risk in autoimmune hepatitis</a:t>
            </a:r>
            <a:endParaRPr lang="en-US" dirty="0"/>
          </a:p>
        </p:txBody>
      </p:sp>
      <p:sp>
        <p:nvSpPr>
          <p:cNvPr id="5" name="Content Placeholder 2">
            <a:extLst>
              <a:ext uri="{FF2B5EF4-FFF2-40B4-BE49-F238E27FC236}">
                <a16:creationId xmlns:a16="http://schemas.microsoft.com/office/drawing/2014/main" id="{5FA21A11-D0FC-2B21-68A3-DB2462BC3836}"/>
              </a:ext>
            </a:extLst>
          </p:cNvPr>
          <p:cNvSpPr>
            <a:spLocks noGrp="1"/>
          </p:cNvSpPr>
          <p:nvPr>
            <p:ph idx="1"/>
          </p:nvPr>
        </p:nvSpPr>
        <p:spPr>
          <a:xfrm>
            <a:off x="459514" y="1344205"/>
            <a:ext cx="11480618" cy="1520604"/>
          </a:xfrm>
        </p:spPr>
        <p:txBody>
          <a:bodyPr>
            <a:noAutofit/>
          </a:bodyPr>
          <a:lstStyle/>
          <a:p>
            <a:pPr>
              <a:buClr>
                <a:srgbClr val="004B87"/>
              </a:buClr>
              <a:defRPr/>
            </a:pPr>
            <a:r>
              <a:rPr lang="fr-CH" sz="1800" dirty="0">
                <a:latin typeface="Arial" panose="020B0604020202020204" pitchFamily="34" charset="0"/>
                <a:cs typeface="Arial" panose="020B0604020202020204" pitchFamily="34" charset="0"/>
              </a:rPr>
              <a:t>A</a:t>
            </a:r>
            <a:r>
              <a:rPr lang="en-US" sz="1800" dirty="0">
                <a:latin typeface="Arial" panose="020B0604020202020204" pitchFamily="34" charset="0"/>
                <a:cs typeface="Arial" panose="020B0604020202020204" pitchFamily="34" charset="0"/>
              </a:rPr>
              <a:t>IH is a complex condition with varying prognostic factors linked to survival.</a:t>
            </a:r>
          </a:p>
          <a:p>
            <a:pPr>
              <a:buClr>
                <a:srgbClr val="004B87"/>
              </a:buClr>
              <a:defRPr/>
            </a:pPr>
            <a:r>
              <a:rPr lang="en-US" sz="1800" dirty="0">
                <a:effectLst/>
                <a:latin typeface="Arial" panose="020B0604020202020204" pitchFamily="34" charset="0"/>
                <a:cs typeface="Arial" panose="020B0604020202020204" pitchFamily="34" charset="0"/>
              </a:rPr>
              <a:t>A previous survival prediction model exists but is limited in scope (</a:t>
            </a:r>
            <a:r>
              <a:rPr lang="en-US" sz="1800" dirty="0">
                <a:latin typeface="Arial" panose="020B0604020202020204" pitchFamily="34" charset="0"/>
                <a:cs typeface="Arial" panose="020B0604020202020204" pitchFamily="34" charset="0"/>
              </a:rPr>
              <a:t>based on a small dataset, excludes variant syndromes)</a:t>
            </a:r>
            <a:r>
              <a:rPr lang="en-US" sz="1800" dirty="0">
                <a:effectLst/>
                <a:latin typeface="Arial" panose="020B0604020202020204" pitchFamily="34" charset="0"/>
                <a:cs typeface="Arial" panose="020B0604020202020204" pitchFamily="34" charset="0"/>
              </a:rPr>
              <a:t> and lacks key predictors like </a:t>
            </a:r>
            <a:r>
              <a:rPr lang="fr-CH" sz="1800" b="1" dirty="0" err="1">
                <a:effectLst/>
                <a:latin typeface="Arial" panose="020B0604020202020204" pitchFamily="34" charset="0"/>
                <a:cs typeface="Arial" panose="020B0604020202020204" pitchFamily="34" charset="0"/>
              </a:rPr>
              <a:t>response</a:t>
            </a:r>
            <a:r>
              <a:rPr lang="fr-CH" sz="1800" b="1" dirty="0">
                <a:effectLst/>
                <a:latin typeface="Arial" panose="020B0604020202020204" pitchFamily="34" charset="0"/>
                <a:cs typeface="Arial" panose="020B0604020202020204" pitchFamily="34" charset="0"/>
              </a:rPr>
              <a:t> to </a:t>
            </a:r>
            <a:r>
              <a:rPr lang="fr-CH" sz="1800" b="1" dirty="0" err="1">
                <a:effectLst/>
                <a:latin typeface="Arial" panose="020B0604020202020204" pitchFamily="34" charset="0"/>
                <a:cs typeface="Arial" panose="020B0604020202020204" pitchFamily="34" charset="0"/>
              </a:rPr>
              <a:t>treatment</a:t>
            </a:r>
            <a:r>
              <a:rPr lang="en-US" sz="1800" dirty="0">
                <a:effectLst/>
                <a:latin typeface="Arial" panose="020B0604020202020204" pitchFamily="34" charset="0"/>
                <a:cs typeface="Arial" panose="020B0604020202020204" pitchFamily="34" charset="0"/>
              </a:rPr>
              <a:t>. </a:t>
            </a:r>
          </a:p>
          <a:p>
            <a:pPr marL="0" indent="0">
              <a:buClr>
                <a:srgbClr val="004B87"/>
              </a:buClr>
              <a:buNone/>
              <a:defRPr/>
            </a:pPr>
            <a:r>
              <a:rPr lang="en-US" sz="1800" b="1" dirty="0">
                <a:solidFill>
                  <a:srgbClr val="FF6720"/>
                </a:solidFill>
                <a:latin typeface="Arial" panose="020B0604020202020204" pitchFamily="34" charset="0"/>
                <a:cs typeface="Arial" panose="020B0604020202020204" pitchFamily="34" charset="0"/>
              </a:rPr>
              <a:t>Aim:</a:t>
            </a:r>
            <a:r>
              <a:rPr lang="en-US" sz="1800" dirty="0">
                <a:latin typeface="Arial" panose="020B0604020202020204" pitchFamily="34" charset="0"/>
                <a:cs typeface="Arial" panose="020B0604020202020204" pitchFamily="34" charset="0"/>
              </a:rPr>
              <a:t> To develop and internally validate a prediction model for transplant-free survival in AIH, after 6 months of receiving standard therapy.</a:t>
            </a:r>
          </a:p>
        </p:txBody>
      </p:sp>
      <p:sp>
        <p:nvSpPr>
          <p:cNvPr id="6" name="Rectangle: Rounded Corners 5">
            <a:extLst>
              <a:ext uri="{FF2B5EF4-FFF2-40B4-BE49-F238E27FC236}">
                <a16:creationId xmlns:a16="http://schemas.microsoft.com/office/drawing/2014/main" id="{43F453D4-44B1-D774-A675-D44C7BAAD9D9}"/>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Background &amp; Aims</a:t>
            </a:r>
            <a:endParaRPr lang="en-US" b="1" i="0" dirty="0">
              <a:solidFill>
                <a:schemeClr val="bg1"/>
              </a:solidFill>
              <a:effectLst/>
            </a:endParaRPr>
          </a:p>
        </p:txBody>
      </p:sp>
      <p:sp>
        <p:nvSpPr>
          <p:cNvPr id="12" name="Rectangle: Rounded Corners 11">
            <a:extLst>
              <a:ext uri="{FF2B5EF4-FFF2-40B4-BE49-F238E27FC236}">
                <a16:creationId xmlns:a16="http://schemas.microsoft.com/office/drawing/2014/main" id="{A57859BE-C0EC-4D15-C264-A2BA4649B743}"/>
              </a:ext>
            </a:extLst>
          </p:cNvPr>
          <p:cNvSpPr/>
          <p:nvPr/>
        </p:nvSpPr>
        <p:spPr>
          <a:xfrm>
            <a:off x="326282" y="846659"/>
            <a:ext cx="11545678" cy="2212486"/>
          </a:xfrm>
          <a:prstGeom prst="roundRect">
            <a:avLst>
              <a:gd name="adj" fmla="val 4804"/>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pic>
        <p:nvPicPr>
          <p:cNvPr id="13" name="Graphic 12" descr="Home with solid fill">
            <a:extLst>
              <a:ext uri="{FF2B5EF4-FFF2-40B4-BE49-F238E27FC236}">
                <a16:creationId xmlns:a16="http://schemas.microsoft.com/office/drawing/2014/main" id="{BD498966-89ED-A060-0494-882ADC7B3E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65129" y="87085"/>
            <a:ext cx="374469" cy="374469"/>
          </a:xfrm>
          <a:prstGeom prst="rect">
            <a:avLst/>
          </a:prstGeom>
        </p:spPr>
      </p:pic>
      <p:sp>
        <p:nvSpPr>
          <p:cNvPr id="15" name="Rectangle: Rounded Corners 14">
            <a:extLst>
              <a:ext uri="{FF2B5EF4-FFF2-40B4-BE49-F238E27FC236}">
                <a16:creationId xmlns:a16="http://schemas.microsoft.com/office/drawing/2014/main" id="{34F3EE37-F9C6-69B8-AF80-BFC6BCFC8FEB}"/>
              </a:ext>
            </a:extLst>
          </p:cNvPr>
          <p:cNvSpPr/>
          <p:nvPr/>
        </p:nvSpPr>
        <p:spPr>
          <a:xfrm>
            <a:off x="515507" y="3350964"/>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Methods</a:t>
            </a:r>
            <a:endParaRPr lang="en-US" b="1" i="0" dirty="0">
              <a:solidFill>
                <a:schemeClr val="bg1"/>
              </a:solidFill>
              <a:effectLst/>
            </a:endParaRPr>
          </a:p>
        </p:txBody>
      </p:sp>
      <p:sp>
        <p:nvSpPr>
          <p:cNvPr id="16" name="Rectangle: Rounded Corners 15">
            <a:extLst>
              <a:ext uri="{FF2B5EF4-FFF2-40B4-BE49-F238E27FC236}">
                <a16:creationId xmlns:a16="http://schemas.microsoft.com/office/drawing/2014/main" id="{B15F878E-97EA-24E5-BBD4-92B78F5AEDC1}"/>
              </a:ext>
            </a:extLst>
          </p:cNvPr>
          <p:cNvSpPr/>
          <p:nvPr/>
        </p:nvSpPr>
        <p:spPr>
          <a:xfrm>
            <a:off x="326282" y="3239834"/>
            <a:ext cx="11545678" cy="3067814"/>
          </a:xfrm>
          <a:prstGeom prst="roundRect">
            <a:avLst>
              <a:gd name="adj" fmla="val 3782"/>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25" name="Rectangle: Rounded Corners 24">
            <a:extLst>
              <a:ext uri="{FF2B5EF4-FFF2-40B4-BE49-F238E27FC236}">
                <a16:creationId xmlns:a16="http://schemas.microsoft.com/office/drawing/2014/main" id="{BAA35291-DFDD-446D-B327-7C90855C9296}"/>
              </a:ext>
            </a:extLst>
          </p:cNvPr>
          <p:cNvSpPr/>
          <p:nvPr/>
        </p:nvSpPr>
        <p:spPr>
          <a:xfrm>
            <a:off x="619647" y="3803272"/>
            <a:ext cx="1507400" cy="1660399"/>
          </a:xfrm>
          <a:prstGeom prst="roundRect">
            <a:avLst>
              <a:gd name="adj" fmla="val 8001"/>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grpSp>
        <p:nvGrpSpPr>
          <p:cNvPr id="26" name="Group 25">
            <a:extLst>
              <a:ext uri="{FF2B5EF4-FFF2-40B4-BE49-F238E27FC236}">
                <a16:creationId xmlns:a16="http://schemas.microsoft.com/office/drawing/2014/main" id="{D2FDC8FA-E9DD-C1D3-0173-2BB26CE8A480}"/>
              </a:ext>
            </a:extLst>
          </p:cNvPr>
          <p:cNvGrpSpPr/>
          <p:nvPr/>
        </p:nvGrpSpPr>
        <p:grpSpPr>
          <a:xfrm>
            <a:off x="595143" y="3835722"/>
            <a:ext cx="1531904" cy="1479515"/>
            <a:chOff x="355691" y="3626414"/>
            <a:chExt cx="1507399" cy="1455848"/>
          </a:xfrm>
        </p:grpSpPr>
        <p:sp>
          <p:nvSpPr>
            <p:cNvPr id="14" name="Content Placeholder 2">
              <a:extLst>
                <a:ext uri="{FF2B5EF4-FFF2-40B4-BE49-F238E27FC236}">
                  <a16:creationId xmlns:a16="http://schemas.microsoft.com/office/drawing/2014/main" id="{3DE82A4E-B9C8-6FF2-C5C6-F21551CEDD6D}"/>
                </a:ext>
              </a:extLst>
            </p:cNvPr>
            <p:cNvSpPr txBox="1">
              <a:spLocks/>
            </p:cNvSpPr>
            <p:nvPr/>
          </p:nvSpPr>
          <p:spPr>
            <a:xfrm>
              <a:off x="355691" y="4321912"/>
              <a:ext cx="1507399" cy="7603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4B87"/>
                </a:buClr>
                <a:buFont typeface="Arial" panose="020B0604020202020204" pitchFamily="34" charset="0"/>
                <a:buNone/>
                <a:defRPr/>
              </a:pPr>
              <a:r>
                <a:rPr lang="fr-CH" sz="1600" b="1" dirty="0">
                  <a:latin typeface="Arial" panose="020B0604020202020204" pitchFamily="34" charset="0"/>
                  <a:cs typeface="Arial" panose="020B0604020202020204" pitchFamily="34" charset="0"/>
                </a:rPr>
                <a:t>1212 patients</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with AIH from the IAIHG-RR</a:t>
              </a:r>
              <a:endParaRPr lang="fr-CH" sz="1600" dirty="0">
                <a:latin typeface="Arial" panose="020B0604020202020204" pitchFamily="34" charset="0"/>
                <a:cs typeface="Arial" panose="020B0604020202020204" pitchFamily="34" charset="0"/>
              </a:endParaRPr>
            </a:p>
          </p:txBody>
        </p:sp>
        <p:pic>
          <p:nvPicPr>
            <p:cNvPr id="18" name="Graphic 17" descr="Group of men with solid fill">
              <a:extLst>
                <a:ext uri="{FF2B5EF4-FFF2-40B4-BE49-F238E27FC236}">
                  <a16:creationId xmlns:a16="http://schemas.microsoft.com/office/drawing/2014/main" id="{C44CF4D3-9E63-628A-2C32-BED46787A8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5632" y="3626414"/>
              <a:ext cx="632164" cy="632164"/>
            </a:xfrm>
            <a:prstGeom prst="rect">
              <a:avLst/>
            </a:prstGeom>
          </p:spPr>
        </p:pic>
      </p:grpSp>
      <p:sp>
        <p:nvSpPr>
          <p:cNvPr id="27" name="Content Placeholder 2">
            <a:extLst>
              <a:ext uri="{FF2B5EF4-FFF2-40B4-BE49-F238E27FC236}">
                <a16:creationId xmlns:a16="http://schemas.microsoft.com/office/drawing/2014/main" id="{A60DDE76-C45F-A801-A8A5-7FA6446DC225}"/>
              </a:ext>
            </a:extLst>
          </p:cNvPr>
          <p:cNvSpPr txBox="1">
            <a:spLocks/>
          </p:cNvSpPr>
          <p:nvPr/>
        </p:nvSpPr>
        <p:spPr>
          <a:xfrm>
            <a:off x="552262" y="5774189"/>
            <a:ext cx="1507399" cy="5334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4B87"/>
              </a:buClr>
              <a:buFont typeface="Arial" panose="020B0604020202020204" pitchFamily="34" charset="0"/>
              <a:buNone/>
              <a:defRPr/>
            </a:pPr>
            <a:r>
              <a:rPr lang="fr-CH" sz="1600" b="1" dirty="0">
                <a:latin typeface="Arial" panose="020B0604020202020204" pitchFamily="34" charset="0"/>
                <a:cs typeface="Arial" panose="020B0604020202020204" pitchFamily="34" charset="0"/>
              </a:rPr>
              <a:t>Data</a:t>
            </a:r>
            <a:endParaRPr lang="fr-CH" sz="1600" dirty="0">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BB1A9DF5-B966-1C02-FDBC-43E1918C418B}"/>
              </a:ext>
            </a:extLst>
          </p:cNvPr>
          <p:cNvSpPr/>
          <p:nvPr/>
        </p:nvSpPr>
        <p:spPr>
          <a:xfrm>
            <a:off x="3147810" y="4076191"/>
            <a:ext cx="2502864" cy="1280050"/>
          </a:xfrm>
          <a:prstGeom prst="roundRect">
            <a:avLst>
              <a:gd name="adj" fmla="val 8730"/>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sp>
        <p:nvSpPr>
          <p:cNvPr id="29" name="Content Placeholder 2">
            <a:extLst>
              <a:ext uri="{FF2B5EF4-FFF2-40B4-BE49-F238E27FC236}">
                <a16:creationId xmlns:a16="http://schemas.microsoft.com/office/drawing/2014/main" id="{086F9400-7264-D8CD-8548-749DB62E36C3}"/>
              </a:ext>
            </a:extLst>
          </p:cNvPr>
          <p:cNvSpPr txBox="1">
            <a:spLocks/>
          </p:cNvSpPr>
          <p:nvPr/>
        </p:nvSpPr>
        <p:spPr>
          <a:xfrm>
            <a:off x="3088401" y="5747323"/>
            <a:ext cx="2666096" cy="5334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600" b="1" dirty="0" err="1">
                <a:latin typeface="Arial" panose="020B0604020202020204" pitchFamily="34" charset="0"/>
                <a:cs typeface="Arial" panose="020B0604020202020204" pitchFamily="34" charset="0"/>
              </a:rPr>
              <a:t>Primary</a:t>
            </a:r>
            <a:r>
              <a:rPr lang="fr-CH" sz="1600" b="1" dirty="0">
                <a:latin typeface="Arial" panose="020B0604020202020204" pitchFamily="34" charset="0"/>
                <a:cs typeface="Arial" panose="020B0604020202020204" pitchFamily="34" charset="0"/>
              </a:rPr>
              <a:t> </a:t>
            </a:r>
            <a:r>
              <a:rPr lang="fr-CH" sz="1600" b="1" dirty="0" err="1">
                <a:latin typeface="Arial" panose="020B0604020202020204" pitchFamily="34" charset="0"/>
                <a:cs typeface="Arial" panose="020B0604020202020204" pitchFamily="34" charset="0"/>
              </a:rPr>
              <a:t>endpoint</a:t>
            </a:r>
            <a:endParaRPr lang="fr-CH" sz="1600" dirty="0">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id="{B752C036-00D7-2611-03C4-C83D4E7F34BE}"/>
              </a:ext>
            </a:extLst>
          </p:cNvPr>
          <p:cNvSpPr/>
          <p:nvPr/>
        </p:nvSpPr>
        <p:spPr>
          <a:xfrm>
            <a:off x="6636422" y="3444251"/>
            <a:ext cx="5094567" cy="2329938"/>
          </a:xfrm>
          <a:prstGeom prst="roundRect">
            <a:avLst>
              <a:gd name="adj" fmla="val 6700"/>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sp>
        <p:nvSpPr>
          <p:cNvPr id="31" name="Content Placeholder 2">
            <a:extLst>
              <a:ext uri="{FF2B5EF4-FFF2-40B4-BE49-F238E27FC236}">
                <a16:creationId xmlns:a16="http://schemas.microsoft.com/office/drawing/2014/main" id="{AF3FC6CD-48DB-45BC-9B9C-3F81DD2B212D}"/>
              </a:ext>
            </a:extLst>
          </p:cNvPr>
          <p:cNvSpPr txBox="1">
            <a:spLocks/>
          </p:cNvSpPr>
          <p:nvPr/>
        </p:nvSpPr>
        <p:spPr>
          <a:xfrm>
            <a:off x="3170017" y="4387656"/>
            <a:ext cx="2502864" cy="5334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600" dirty="0" err="1">
                <a:latin typeface="Arial" panose="020B0604020202020204" pitchFamily="34" charset="0"/>
                <a:cs typeface="Arial" panose="020B0604020202020204" pitchFamily="34" charset="0"/>
              </a:rPr>
              <a:t>Liver</a:t>
            </a:r>
            <a:r>
              <a:rPr lang="fr-CH" sz="1600" dirty="0">
                <a:latin typeface="Arial" panose="020B0604020202020204" pitchFamily="34" charset="0"/>
                <a:cs typeface="Arial" panose="020B0604020202020204" pitchFamily="34" charset="0"/>
              </a:rPr>
              <a:t> transplantation</a:t>
            </a:r>
          </a:p>
          <a:p>
            <a:pPr marL="0" indent="0" algn="ctr">
              <a:spcBef>
                <a:spcPts val="0"/>
              </a:spcBef>
              <a:buClr>
                <a:srgbClr val="004B87"/>
              </a:buClr>
              <a:buFont typeface="Arial" panose="020B0604020202020204" pitchFamily="34" charset="0"/>
              <a:buNone/>
              <a:defRPr/>
            </a:pPr>
            <a:r>
              <a:rPr lang="fr-CH" sz="1600" dirty="0">
                <a:latin typeface="Arial" panose="020B0604020202020204" pitchFamily="34" charset="0"/>
                <a:cs typeface="Arial" panose="020B0604020202020204" pitchFamily="34" charset="0"/>
              </a:rPr>
              <a:t>or</a:t>
            </a:r>
          </a:p>
          <a:p>
            <a:pPr marL="0" indent="0" algn="ctr">
              <a:spcBef>
                <a:spcPts val="0"/>
              </a:spcBef>
              <a:buClr>
                <a:srgbClr val="004B87"/>
              </a:buClr>
              <a:buFont typeface="Arial" panose="020B0604020202020204" pitchFamily="34" charset="0"/>
              <a:buNone/>
              <a:defRPr/>
            </a:pPr>
            <a:r>
              <a:rPr lang="fr-CH" sz="1600" dirty="0" err="1">
                <a:latin typeface="Arial" panose="020B0604020202020204" pitchFamily="34" charset="0"/>
                <a:cs typeface="Arial" panose="020B0604020202020204" pitchFamily="34" charset="0"/>
              </a:rPr>
              <a:t>Mortality</a:t>
            </a:r>
            <a:endParaRPr lang="fr-CH" sz="1600" dirty="0">
              <a:latin typeface="Arial" panose="020B0604020202020204" pitchFamily="34" charset="0"/>
              <a:cs typeface="Arial" panose="020B0604020202020204" pitchFamily="34" charset="0"/>
            </a:endParaRPr>
          </a:p>
        </p:txBody>
      </p:sp>
      <p:sp>
        <p:nvSpPr>
          <p:cNvPr id="34" name="Content Placeholder 2">
            <a:extLst>
              <a:ext uri="{FF2B5EF4-FFF2-40B4-BE49-F238E27FC236}">
                <a16:creationId xmlns:a16="http://schemas.microsoft.com/office/drawing/2014/main" id="{EFF7DB88-0DC3-BDBD-6305-8EB19EE6DF07}"/>
              </a:ext>
            </a:extLst>
          </p:cNvPr>
          <p:cNvSpPr txBox="1">
            <a:spLocks/>
          </p:cNvSpPr>
          <p:nvPr/>
        </p:nvSpPr>
        <p:spPr>
          <a:xfrm>
            <a:off x="7874088" y="5766539"/>
            <a:ext cx="2666096" cy="5334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600" b="1" dirty="0">
                <a:latin typeface="Arial" panose="020B0604020202020204" pitchFamily="34" charset="0"/>
                <a:cs typeface="Arial" panose="020B0604020202020204" pitchFamily="34" charset="0"/>
              </a:rPr>
              <a:t>Model</a:t>
            </a:r>
            <a:endParaRPr lang="fr-CH" sz="1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443029B-C89D-822A-9631-ACBE75D25F6B}"/>
              </a:ext>
            </a:extLst>
          </p:cNvPr>
          <p:cNvSpPr txBox="1">
            <a:spLocks/>
          </p:cNvSpPr>
          <p:nvPr/>
        </p:nvSpPr>
        <p:spPr>
          <a:xfrm>
            <a:off x="6353511" y="4035187"/>
            <a:ext cx="2502864" cy="5334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endParaRPr lang="fr-CH" sz="1600"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1D778E8D-5153-78DD-5F6E-F2A7A495C7C7}"/>
              </a:ext>
            </a:extLst>
          </p:cNvPr>
          <p:cNvSpPr txBox="1">
            <a:spLocks/>
          </p:cNvSpPr>
          <p:nvPr/>
        </p:nvSpPr>
        <p:spPr>
          <a:xfrm>
            <a:off x="6807920" y="3500862"/>
            <a:ext cx="4576970" cy="5334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600" dirty="0" err="1">
                <a:latin typeface="Arial" panose="020B0604020202020204" pitchFamily="34" charset="0"/>
                <a:cs typeface="Arial" panose="020B0604020202020204" pitchFamily="34" charset="0"/>
              </a:rPr>
              <a:t>Developed</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using</a:t>
            </a:r>
            <a:r>
              <a:rPr lang="fr-CH" sz="1600" dirty="0">
                <a:latin typeface="Arial" panose="020B0604020202020204" pitchFamily="34" charset="0"/>
                <a:cs typeface="Arial" panose="020B0604020202020204" pitchFamily="34" charset="0"/>
              </a:rPr>
              <a:t> </a:t>
            </a:r>
            <a:r>
              <a:rPr lang="fr-CH" sz="1600" b="1" dirty="0" err="1">
                <a:latin typeface="Arial" panose="020B0604020202020204" pitchFamily="34" charset="0"/>
                <a:cs typeface="Arial" panose="020B0604020202020204" pitchFamily="34" charset="0"/>
              </a:rPr>
              <a:t>backward</a:t>
            </a:r>
            <a:r>
              <a:rPr lang="fr-CH" sz="1600" b="1" dirty="0">
                <a:latin typeface="Arial" panose="020B0604020202020204" pitchFamily="34" charset="0"/>
                <a:cs typeface="Arial" panose="020B0604020202020204" pitchFamily="34" charset="0"/>
              </a:rPr>
              <a:t> </a:t>
            </a:r>
            <a:r>
              <a:rPr lang="fr-CH" sz="1600" b="1" dirty="0" err="1">
                <a:latin typeface="Arial" panose="020B0604020202020204" pitchFamily="34" charset="0"/>
                <a:cs typeface="Arial" panose="020B0604020202020204" pitchFamily="34" charset="0"/>
              </a:rPr>
              <a:t>selection</a:t>
            </a:r>
            <a:r>
              <a:rPr lang="fr-CH" sz="1600" b="1" dirty="0">
                <a:latin typeface="Arial" panose="020B0604020202020204" pitchFamily="34" charset="0"/>
                <a:cs typeface="Arial" panose="020B0604020202020204" pitchFamily="34" charset="0"/>
              </a:rPr>
              <a:t> </a:t>
            </a:r>
          </a:p>
          <a:p>
            <a:pPr marL="0" indent="0">
              <a:spcBef>
                <a:spcPts val="0"/>
              </a:spcBef>
              <a:buClr>
                <a:srgbClr val="004B87"/>
              </a:buClr>
              <a:buFont typeface="Arial" panose="020B0604020202020204" pitchFamily="34" charset="0"/>
              <a:buNone/>
              <a:defRPr/>
            </a:pPr>
            <a:endParaRPr lang="fr-CH" sz="16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ECF73E5-E493-4577-3F21-8EF0925FAB70}"/>
              </a:ext>
            </a:extLst>
          </p:cNvPr>
          <p:cNvSpPr txBox="1"/>
          <p:nvPr/>
        </p:nvSpPr>
        <p:spPr>
          <a:xfrm>
            <a:off x="6693067" y="4824666"/>
            <a:ext cx="4981275" cy="338554"/>
          </a:xfrm>
          <a:prstGeom prst="rect">
            <a:avLst/>
          </a:prstGeom>
          <a:noFill/>
        </p:spPr>
        <p:txBody>
          <a:bodyPr wrap="square">
            <a:spAutoFit/>
          </a:bodyPr>
          <a:lstStyle/>
          <a:p>
            <a:pPr marL="0" indent="0" algn="ctr">
              <a:spcBef>
                <a:spcPts val="0"/>
              </a:spcBef>
              <a:buClr>
                <a:srgbClr val="004B87"/>
              </a:buClr>
              <a:buFont typeface="Arial" panose="020B0604020202020204" pitchFamily="34" charset="0"/>
              <a:buNone/>
              <a:defRPr/>
            </a:pPr>
            <a:r>
              <a:rPr lang="fr-CH" sz="1600" dirty="0" err="1">
                <a:latin typeface="Arial" panose="020B0604020202020204" pitchFamily="34" charset="0"/>
                <a:cs typeface="Arial" panose="020B0604020202020204" pitchFamily="34" charset="0"/>
              </a:rPr>
              <a:t>Internally</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validated</a:t>
            </a:r>
            <a:r>
              <a:rPr lang="fr-CH" sz="1600" dirty="0">
                <a:latin typeface="Arial" panose="020B0604020202020204" pitchFamily="34" charset="0"/>
                <a:cs typeface="Arial" panose="020B0604020202020204" pitchFamily="34" charset="0"/>
              </a:rPr>
              <a:t> on </a:t>
            </a:r>
            <a:r>
              <a:rPr lang="fr-CH" sz="1600" b="1" dirty="0">
                <a:latin typeface="Arial" panose="020B0604020202020204" pitchFamily="34" charset="0"/>
                <a:cs typeface="Arial" panose="020B0604020202020204" pitchFamily="34" charset="0"/>
              </a:rPr>
              <a:t>250 </a:t>
            </a:r>
            <a:r>
              <a:rPr lang="fr-CH" sz="1600" b="1" dirty="0" err="1">
                <a:latin typeface="Arial" panose="020B0604020202020204" pitchFamily="34" charset="0"/>
                <a:cs typeface="Arial" panose="020B0604020202020204" pitchFamily="34" charset="0"/>
              </a:rPr>
              <a:t>bootstrap</a:t>
            </a:r>
            <a:r>
              <a:rPr lang="fr-CH" sz="1600" b="1" dirty="0">
                <a:latin typeface="Arial" panose="020B0604020202020204" pitchFamily="34" charset="0"/>
                <a:cs typeface="Arial" panose="020B0604020202020204" pitchFamily="34" charset="0"/>
              </a:rPr>
              <a:t> </a:t>
            </a:r>
            <a:r>
              <a:rPr lang="fr-CH" sz="1600" b="1" dirty="0" err="1">
                <a:latin typeface="Arial" panose="020B0604020202020204" pitchFamily="34" charset="0"/>
                <a:cs typeface="Arial" panose="020B0604020202020204" pitchFamily="34" charset="0"/>
              </a:rPr>
              <a:t>samples</a:t>
            </a:r>
            <a:r>
              <a:rPr lang="fr-CH" sz="1600" b="1" dirty="0">
                <a:latin typeface="Arial" panose="020B0604020202020204" pitchFamily="34" charset="0"/>
                <a:cs typeface="Arial" panose="020B0604020202020204" pitchFamily="34" charset="0"/>
              </a:rPr>
              <a:t> </a:t>
            </a:r>
          </a:p>
        </p:txBody>
      </p:sp>
      <p:cxnSp>
        <p:nvCxnSpPr>
          <p:cNvPr id="11" name="Straight Arrow Connector 10">
            <a:extLst>
              <a:ext uri="{FF2B5EF4-FFF2-40B4-BE49-F238E27FC236}">
                <a16:creationId xmlns:a16="http://schemas.microsoft.com/office/drawing/2014/main" id="{70496264-2160-4344-30CC-9AE01BDE236A}"/>
              </a:ext>
            </a:extLst>
          </p:cNvPr>
          <p:cNvCxnSpPr>
            <a:cxnSpLocks/>
          </p:cNvCxnSpPr>
          <p:nvPr/>
        </p:nvCxnSpPr>
        <p:spPr>
          <a:xfrm>
            <a:off x="5650674" y="4810033"/>
            <a:ext cx="985748" cy="1096"/>
          </a:xfrm>
          <a:prstGeom prst="straightConnector1">
            <a:avLst/>
          </a:prstGeom>
          <a:ln w="28575">
            <a:solidFill>
              <a:srgbClr val="FF672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1DFFD520-329B-5995-E83C-878E1DCC1206}"/>
              </a:ext>
            </a:extLst>
          </p:cNvPr>
          <p:cNvCxnSpPr>
            <a:cxnSpLocks/>
          </p:cNvCxnSpPr>
          <p:nvPr/>
        </p:nvCxnSpPr>
        <p:spPr>
          <a:xfrm>
            <a:off x="9143787" y="3782068"/>
            <a:ext cx="0" cy="998467"/>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17" name="Content Placeholder 2">
            <a:extLst>
              <a:ext uri="{FF2B5EF4-FFF2-40B4-BE49-F238E27FC236}">
                <a16:creationId xmlns:a16="http://schemas.microsoft.com/office/drawing/2014/main" id="{28FCBBC9-1F06-555B-6C88-F43B97955B7D}"/>
              </a:ext>
            </a:extLst>
          </p:cNvPr>
          <p:cNvSpPr txBox="1">
            <a:spLocks/>
          </p:cNvSpPr>
          <p:nvPr/>
        </p:nvSpPr>
        <p:spPr>
          <a:xfrm>
            <a:off x="7638341" y="3959977"/>
            <a:ext cx="2974335" cy="533459"/>
          </a:xfrm>
          <a:prstGeom prst="rect">
            <a:avLst/>
          </a:prstGeom>
          <a:solidFill>
            <a:srgbClr val="FF672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dirty="0">
                <a:solidFill>
                  <a:schemeClr val="bg1"/>
                </a:solidFill>
                <a:latin typeface="Arial" panose="020B0604020202020204" pitchFamily="34" charset="0"/>
                <a:cs typeface="Arial" panose="020B0604020202020204" pitchFamily="34" charset="0"/>
              </a:rPr>
              <a:t>C-index </a:t>
            </a:r>
            <a:r>
              <a:rPr lang="fr-CH" sz="1400" dirty="0" err="1">
                <a:solidFill>
                  <a:schemeClr val="bg1"/>
                </a:solidFill>
                <a:latin typeface="Arial" panose="020B0604020202020204" pitchFamily="34" charset="0"/>
                <a:cs typeface="Arial" panose="020B0604020202020204" pitchFamily="34" charset="0"/>
              </a:rPr>
              <a:t>calculated</a:t>
            </a:r>
            <a:r>
              <a:rPr lang="fr-CH" sz="1400" dirty="0">
                <a:solidFill>
                  <a:schemeClr val="bg1"/>
                </a:solidFill>
                <a:latin typeface="Arial" panose="020B0604020202020204" pitchFamily="34" charset="0"/>
                <a:cs typeface="Arial" panose="020B0604020202020204" pitchFamily="34" charset="0"/>
              </a:rPr>
              <a:t> &amp; </a:t>
            </a:r>
          </a:p>
          <a:p>
            <a:pPr marL="0" indent="0" algn="ctr">
              <a:spcBef>
                <a:spcPts val="0"/>
              </a:spcBef>
              <a:buClr>
                <a:srgbClr val="004B87"/>
              </a:buClr>
              <a:buFont typeface="Arial" panose="020B0604020202020204" pitchFamily="34" charset="0"/>
              <a:buNone/>
              <a:defRPr/>
            </a:pPr>
            <a:r>
              <a:rPr lang="fr-CH" sz="1400" dirty="0">
                <a:solidFill>
                  <a:schemeClr val="bg1"/>
                </a:solidFill>
                <a:latin typeface="Arial" panose="020B0604020202020204" pitchFamily="34" charset="0"/>
                <a:cs typeface="Arial" panose="020B0604020202020204" pitchFamily="34" charset="0"/>
              </a:rPr>
              <a:t>calibration </a:t>
            </a:r>
            <a:r>
              <a:rPr lang="fr-CH" sz="1400" dirty="0" err="1">
                <a:solidFill>
                  <a:schemeClr val="bg1"/>
                </a:solidFill>
                <a:latin typeface="Arial" panose="020B0604020202020204" pitchFamily="34" charset="0"/>
                <a:cs typeface="Arial" panose="020B0604020202020204" pitchFamily="34" charset="0"/>
              </a:rPr>
              <a:t>curve</a:t>
            </a:r>
            <a:r>
              <a:rPr lang="fr-CH" sz="1400" dirty="0">
                <a:solidFill>
                  <a:schemeClr val="bg1"/>
                </a:solidFill>
                <a:latin typeface="Arial" panose="020B0604020202020204" pitchFamily="34" charset="0"/>
                <a:cs typeface="Arial" panose="020B0604020202020204" pitchFamily="34" charset="0"/>
              </a:rPr>
              <a:t> </a:t>
            </a:r>
            <a:r>
              <a:rPr lang="fr-CH" sz="1400" dirty="0" err="1">
                <a:solidFill>
                  <a:schemeClr val="bg1"/>
                </a:solidFill>
                <a:latin typeface="Arial" panose="020B0604020202020204" pitchFamily="34" charset="0"/>
                <a:cs typeface="Arial" panose="020B0604020202020204" pitchFamily="34" charset="0"/>
              </a:rPr>
              <a:t>plotted</a:t>
            </a:r>
            <a:endParaRPr lang="fr-CH" sz="1400" dirty="0">
              <a:solidFill>
                <a:schemeClr val="bg1"/>
              </a:solidFill>
              <a:latin typeface="Arial" panose="020B0604020202020204" pitchFamily="34" charset="0"/>
              <a:cs typeface="Arial" panose="020B0604020202020204" pitchFamily="34" charset="0"/>
            </a:endParaRPr>
          </a:p>
          <a:p>
            <a:pPr marL="0" indent="0">
              <a:spcBef>
                <a:spcPts val="0"/>
              </a:spcBef>
              <a:buClr>
                <a:srgbClr val="004B87"/>
              </a:buClr>
              <a:buFont typeface="Arial" panose="020B0604020202020204" pitchFamily="34" charset="0"/>
              <a:buNone/>
              <a:defRPr/>
            </a:pPr>
            <a:endParaRPr lang="fr-CH" sz="1400" dirty="0">
              <a:solidFill>
                <a:schemeClr val="bg1"/>
              </a:solidFill>
              <a:latin typeface="Arial" panose="020B0604020202020204" pitchFamily="34" charset="0"/>
              <a:cs typeface="Arial" panose="020B0604020202020204" pitchFamily="34" charset="0"/>
            </a:endParaRPr>
          </a:p>
        </p:txBody>
      </p:sp>
      <p:sp>
        <p:nvSpPr>
          <p:cNvPr id="32" name="Content Placeholder 2">
            <a:extLst>
              <a:ext uri="{FF2B5EF4-FFF2-40B4-BE49-F238E27FC236}">
                <a16:creationId xmlns:a16="http://schemas.microsoft.com/office/drawing/2014/main" id="{1EAEE2AF-BFA3-A253-90C5-0F37678CA50F}"/>
              </a:ext>
            </a:extLst>
          </p:cNvPr>
          <p:cNvSpPr txBox="1">
            <a:spLocks/>
          </p:cNvSpPr>
          <p:nvPr/>
        </p:nvSpPr>
        <p:spPr>
          <a:xfrm>
            <a:off x="7656619" y="5139449"/>
            <a:ext cx="2974335" cy="533459"/>
          </a:xfrm>
          <a:prstGeom prst="rect">
            <a:avLst/>
          </a:prstGeom>
          <a:solidFill>
            <a:srgbClr val="FF672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400" dirty="0">
                <a:solidFill>
                  <a:schemeClr val="bg1"/>
                </a:solidFill>
                <a:latin typeface="Arial" panose="020B0604020202020204" pitchFamily="34" charset="0"/>
                <a:cs typeface="Arial" panose="020B0604020202020204" pitchFamily="34" charset="0"/>
              </a:rPr>
              <a:t>Coefficients </a:t>
            </a:r>
            <a:r>
              <a:rPr lang="fr-CH" sz="1400" dirty="0" err="1">
                <a:solidFill>
                  <a:schemeClr val="bg1"/>
                </a:solidFill>
                <a:latin typeface="Arial" panose="020B0604020202020204" pitchFamily="34" charset="0"/>
                <a:cs typeface="Arial" panose="020B0604020202020204" pitchFamily="34" charset="0"/>
              </a:rPr>
              <a:t>updated</a:t>
            </a:r>
            <a:r>
              <a:rPr lang="fr-CH" sz="1400" dirty="0">
                <a:solidFill>
                  <a:schemeClr val="bg1"/>
                </a:solidFill>
                <a:latin typeface="Arial" panose="020B0604020202020204" pitchFamily="34" charset="0"/>
                <a:cs typeface="Arial" panose="020B0604020202020204" pitchFamily="34" charset="0"/>
              </a:rPr>
              <a:t> </a:t>
            </a:r>
            <a:r>
              <a:rPr lang="fr-CH" sz="1400" dirty="0" err="1">
                <a:solidFill>
                  <a:schemeClr val="bg1"/>
                </a:solidFill>
                <a:latin typeface="Arial" panose="020B0604020202020204" pitchFamily="34" charset="0"/>
                <a:cs typeface="Arial" panose="020B0604020202020204" pitchFamily="34" charset="0"/>
              </a:rPr>
              <a:t>with</a:t>
            </a:r>
            <a:r>
              <a:rPr lang="fr-CH" sz="1400" dirty="0">
                <a:solidFill>
                  <a:schemeClr val="bg1"/>
                </a:solidFill>
                <a:latin typeface="Arial" panose="020B0604020202020204" pitchFamily="34" charset="0"/>
                <a:cs typeface="Arial" panose="020B0604020202020204" pitchFamily="34" charset="0"/>
              </a:rPr>
              <a:t> </a:t>
            </a:r>
            <a:r>
              <a:rPr lang="fr-CH" sz="1400" dirty="0" err="1">
                <a:solidFill>
                  <a:schemeClr val="bg1"/>
                </a:solidFill>
                <a:latin typeface="Arial" panose="020B0604020202020204" pitchFamily="34" charset="0"/>
                <a:cs typeface="Arial" panose="020B0604020202020204" pitchFamily="34" charset="0"/>
              </a:rPr>
              <a:t>slope</a:t>
            </a:r>
            <a:r>
              <a:rPr lang="fr-CH" sz="1400" dirty="0">
                <a:solidFill>
                  <a:schemeClr val="bg1"/>
                </a:solidFill>
                <a:latin typeface="Arial" panose="020B0604020202020204" pitchFamily="34" charset="0"/>
                <a:cs typeface="Arial" panose="020B0604020202020204" pitchFamily="34" charset="0"/>
              </a:rPr>
              <a:t> </a:t>
            </a:r>
            <a:r>
              <a:rPr lang="fr-CH" sz="1400" dirty="0" err="1">
                <a:solidFill>
                  <a:schemeClr val="bg1"/>
                </a:solidFill>
                <a:latin typeface="Arial" panose="020B0604020202020204" pitchFamily="34" charset="0"/>
                <a:cs typeface="Arial" panose="020B0604020202020204" pitchFamily="34" charset="0"/>
              </a:rPr>
              <a:t>from</a:t>
            </a:r>
            <a:r>
              <a:rPr lang="fr-CH" sz="1400" dirty="0">
                <a:solidFill>
                  <a:schemeClr val="bg1"/>
                </a:solidFill>
                <a:latin typeface="Arial" panose="020B0604020202020204" pitchFamily="34" charset="0"/>
                <a:cs typeface="Arial" panose="020B0604020202020204" pitchFamily="34" charset="0"/>
              </a:rPr>
              <a:t> </a:t>
            </a:r>
            <a:r>
              <a:rPr lang="fr-CH" sz="1400" dirty="0" err="1">
                <a:solidFill>
                  <a:schemeClr val="bg1"/>
                </a:solidFill>
                <a:latin typeface="Arial" panose="020B0604020202020204" pitchFamily="34" charset="0"/>
                <a:cs typeface="Arial" panose="020B0604020202020204" pitchFamily="34" charset="0"/>
              </a:rPr>
              <a:t>internal</a:t>
            </a:r>
            <a:r>
              <a:rPr lang="fr-CH" sz="1400" dirty="0">
                <a:solidFill>
                  <a:schemeClr val="bg1"/>
                </a:solidFill>
                <a:latin typeface="Arial" panose="020B0604020202020204" pitchFamily="34" charset="0"/>
                <a:cs typeface="Arial" panose="020B0604020202020204" pitchFamily="34" charset="0"/>
              </a:rPr>
              <a:t> validation</a:t>
            </a:r>
          </a:p>
          <a:p>
            <a:pPr marL="0" indent="0">
              <a:spcBef>
                <a:spcPts val="0"/>
              </a:spcBef>
              <a:buClr>
                <a:srgbClr val="004B87"/>
              </a:buClr>
              <a:buFont typeface="Arial" panose="020B0604020202020204" pitchFamily="34" charset="0"/>
              <a:buNone/>
              <a:defRPr/>
            </a:pPr>
            <a:endParaRPr lang="fr-CH"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986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82820-A231-DDBF-E48F-A75C23F3A6FC}"/>
            </a:ext>
          </a:extLst>
        </p:cNvPr>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F45C1204-C528-9D87-20FC-621BABC8012B}"/>
              </a:ext>
            </a:extLst>
          </p:cNvPr>
          <p:cNvSpPr/>
          <p:nvPr/>
        </p:nvSpPr>
        <p:spPr>
          <a:xfrm>
            <a:off x="344129" y="846659"/>
            <a:ext cx="11497349" cy="3539954"/>
          </a:xfrm>
          <a:prstGeom prst="roundRect">
            <a:avLst>
              <a:gd name="adj" fmla="val 3065"/>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1B98A8BC-47EA-D76B-B966-BD917B53D6F3}"/>
              </a:ext>
            </a:extLst>
          </p:cNvPr>
          <p:cNvSpPr>
            <a:spLocks noGrp="1"/>
          </p:cNvSpPr>
          <p:nvPr>
            <p:ph type="title"/>
          </p:nvPr>
        </p:nvSpPr>
        <p:spPr/>
        <p:txBody>
          <a:bodyPr>
            <a:normAutofit/>
          </a:bodyPr>
          <a:lstStyle/>
          <a:p>
            <a:r>
              <a:rPr lang="en-US" sz="1800" b="1" dirty="0">
                <a:effectLst/>
                <a:latin typeface="Arial" panose="020B0604020202020204" pitchFamily="34" charset="0"/>
                <a:ea typeface="Times New Roman" panose="02020603050405020304" pitchFamily="18" charset="0"/>
              </a:rPr>
              <a:t>OS-085-YI </a:t>
            </a:r>
            <a:br>
              <a:rPr lang="en-US" sz="1800" b="1"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Clinical prediction model with good discriminative capacity for mortality risk in autoimmune hepatitis</a:t>
            </a:r>
            <a:endParaRPr lang="en-US" dirty="0"/>
          </a:p>
        </p:txBody>
      </p:sp>
      <p:sp>
        <p:nvSpPr>
          <p:cNvPr id="6" name="Rectangle: Rounded Corners 5">
            <a:extLst>
              <a:ext uri="{FF2B5EF4-FFF2-40B4-BE49-F238E27FC236}">
                <a16:creationId xmlns:a16="http://schemas.microsoft.com/office/drawing/2014/main" id="{D9D10184-2926-F5BF-BE41-D807DB9C235B}"/>
              </a:ext>
            </a:extLst>
          </p:cNvPr>
          <p:cNvSpPr/>
          <p:nvPr/>
        </p:nvSpPr>
        <p:spPr>
          <a:xfrm>
            <a:off x="526937" y="98580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Results</a:t>
            </a:r>
            <a:endParaRPr lang="en-US" b="1" i="0" dirty="0">
              <a:solidFill>
                <a:schemeClr val="bg1"/>
              </a:solidFill>
              <a:effectLst/>
            </a:endParaRPr>
          </a:p>
        </p:txBody>
      </p:sp>
      <p:pic>
        <p:nvPicPr>
          <p:cNvPr id="3" name="Graphic 2" descr="Home with solid fill">
            <a:extLst>
              <a:ext uri="{FF2B5EF4-FFF2-40B4-BE49-F238E27FC236}">
                <a16:creationId xmlns:a16="http://schemas.microsoft.com/office/drawing/2014/main" id="{0A57580F-511F-7514-BF7F-ABA980C3DC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65129" y="87085"/>
            <a:ext cx="374469" cy="374469"/>
          </a:xfrm>
          <a:prstGeom prst="rect">
            <a:avLst/>
          </a:prstGeom>
        </p:spPr>
      </p:pic>
      <p:grpSp>
        <p:nvGrpSpPr>
          <p:cNvPr id="4" name="Group 3">
            <a:extLst>
              <a:ext uri="{FF2B5EF4-FFF2-40B4-BE49-F238E27FC236}">
                <a16:creationId xmlns:a16="http://schemas.microsoft.com/office/drawing/2014/main" id="{5F6CEE44-FBB0-13BF-8FCC-7B39AE0CD127}"/>
              </a:ext>
            </a:extLst>
          </p:cNvPr>
          <p:cNvGrpSpPr/>
          <p:nvPr/>
        </p:nvGrpSpPr>
        <p:grpSpPr>
          <a:xfrm>
            <a:off x="344127" y="4608319"/>
            <a:ext cx="11497351" cy="1706756"/>
            <a:chOff x="344126" y="3814106"/>
            <a:chExt cx="11497351" cy="1706756"/>
          </a:xfrm>
        </p:grpSpPr>
        <p:sp>
          <p:nvSpPr>
            <p:cNvPr id="23" name="Rectangle: Rounded Corners 22">
              <a:extLst>
                <a:ext uri="{FF2B5EF4-FFF2-40B4-BE49-F238E27FC236}">
                  <a16:creationId xmlns:a16="http://schemas.microsoft.com/office/drawing/2014/main" id="{96F40A8C-AFA3-C582-BFAC-8BFAF587D7D4}"/>
                </a:ext>
              </a:extLst>
            </p:cNvPr>
            <p:cNvSpPr/>
            <p:nvPr/>
          </p:nvSpPr>
          <p:spPr>
            <a:xfrm>
              <a:off x="344126" y="3814106"/>
              <a:ext cx="11497351" cy="1706756"/>
            </a:xfrm>
            <a:prstGeom prst="roundRect">
              <a:avLst>
                <a:gd name="adj" fmla="val 7193"/>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24" name="Content Placeholder 2">
              <a:extLst>
                <a:ext uri="{FF2B5EF4-FFF2-40B4-BE49-F238E27FC236}">
                  <a16:creationId xmlns:a16="http://schemas.microsoft.com/office/drawing/2014/main" id="{610AF8C4-0509-109E-ECD7-FB1A94FD01BE}"/>
                </a:ext>
              </a:extLst>
            </p:cNvPr>
            <p:cNvSpPr txBox="1">
              <a:spLocks/>
            </p:cNvSpPr>
            <p:nvPr/>
          </p:nvSpPr>
          <p:spPr>
            <a:xfrm>
              <a:off x="470942" y="4334511"/>
              <a:ext cx="11194185" cy="934719"/>
            </a:xfrm>
            <a:prstGeom prst="rect">
              <a:avLst/>
            </a:prstGeom>
            <a:ln>
              <a:solidFill>
                <a:schemeClr val="bg1">
                  <a:lumMod val="9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ctr">
                <a:buFont typeface="Arial" panose="020B0604020202020204" pitchFamily="34" charset="0"/>
                <a:buChar char="•"/>
              </a:pPr>
              <a:r>
                <a:rPr lang="en-US" sz="1800" dirty="0">
                  <a:effectLst/>
                  <a:latin typeface="Arial" panose="020B0604020202020204" pitchFamily="34" charset="0"/>
                  <a:cs typeface="Arial" panose="020B0604020202020204" pitchFamily="34" charset="0"/>
                </a:rPr>
                <a:t>This study presents a </a:t>
              </a:r>
              <a:r>
                <a:rPr lang="fr-CH" sz="1800" b="1" dirty="0" err="1">
                  <a:effectLst/>
                  <a:latin typeface="Arial" panose="020B0604020202020204" pitchFamily="34" charset="0"/>
                  <a:cs typeface="Arial" panose="020B0604020202020204" pitchFamily="34" charset="0"/>
                </a:rPr>
                <a:t>robust</a:t>
              </a:r>
              <a:r>
                <a:rPr lang="fr-CH" sz="1800" b="1" dirty="0">
                  <a:effectLst/>
                  <a:latin typeface="Arial" panose="020B0604020202020204" pitchFamily="34" charset="0"/>
                  <a:cs typeface="Arial" panose="020B0604020202020204" pitchFamily="34" charset="0"/>
                </a:rPr>
                <a:t> and </a:t>
              </a:r>
              <a:r>
                <a:rPr lang="fr-CH" sz="1800" b="1" dirty="0" err="1">
                  <a:effectLst/>
                  <a:latin typeface="Arial" panose="020B0604020202020204" pitchFamily="34" charset="0"/>
                  <a:cs typeface="Arial" panose="020B0604020202020204" pitchFamily="34" charset="0"/>
                </a:rPr>
                <a:t>internally</a:t>
              </a:r>
              <a:r>
                <a:rPr lang="fr-CH" sz="1800" b="1" dirty="0">
                  <a:effectLst/>
                  <a:latin typeface="Arial" panose="020B0604020202020204" pitchFamily="34" charset="0"/>
                  <a:cs typeface="Arial" panose="020B0604020202020204" pitchFamily="34" charset="0"/>
                </a:rPr>
                <a:t> </a:t>
              </a:r>
              <a:r>
                <a:rPr lang="fr-CH" sz="1800" b="1" dirty="0" err="1">
                  <a:effectLst/>
                  <a:latin typeface="Arial" panose="020B0604020202020204" pitchFamily="34" charset="0"/>
                  <a:cs typeface="Arial" panose="020B0604020202020204" pitchFamily="34" charset="0"/>
                </a:rPr>
                <a:t>validated</a:t>
              </a:r>
              <a:r>
                <a:rPr lang="en-US" sz="1800" dirty="0">
                  <a:effectLst/>
                  <a:latin typeface="Arial" panose="020B0604020202020204" pitchFamily="34" charset="0"/>
                  <a:cs typeface="Arial" panose="020B0604020202020204" pitchFamily="34" charset="0"/>
                </a:rPr>
                <a:t> prediction model for transplant-free survival in AIH.</a:t>
              </a:r>
            </a:p>
            <a:p>
              <a:pPr rtl="0" fontAlgn="ctr">
                <a:buFont typeface="Arial" panose="020B0604020202020204" pitchFamily="34" charset="0"/>
                <a:buChar char="•"/>
              </a:pPr>
              <a:r>
                <a:rPr lang="en-US" sz="1800" dirty="0">
                  <a:effectLst/>
                  <a:latin typeface="Arial" panose="020B0604020202020204" pitchFamily="34" charset="0"/>
                  <a:cs typeface="Arial" panose="020B0604020202020204" pitchFamily="34" charset="0"/>
                </a:rPr>
                <a:t>The model’s strong performance suggests </a:t>
              </a:r>
              <a:r>
                <a:rPr lang="fr-CH" sz="1800" b="1" dirty="0" err="1">
                  <a:effectLst/>
                  <a:latin typeface="Arial" panose="020B0604020202020204" pitchFamily="34" charset="0"/>
                  <a:cs typeface="Arial" panose="020B0604020202020204" pitchFamily="34" charset="0"/>
                </a:rPr>
                <a:t>potential</a:t>
              </a:r>
              <a:r>
                <a:rPr lang="fr-CH" sz="1800" b="1" dirty="0">
                  <a:effectLst/>
                  <a:latin typeface="Arial" panose="020B0604020202020204" pitchFamily="34" charset="0"/>
                  <a:cs typeface="Arial" panose="020B0604020202020204" pitchFamily="34" charset="0"/>
                </a:rPr>
                <a:t> </a:t>
              </a:r>
              <a:r>
                <a:rPr lang="fr-CH" sz="1800" b="1" dirty="0" err="1">
                  <a:effectLst/>
                  <a:latin typeface="Arial" panose="020B0604020202020204" pitchFamily="34" charset="0"/>
                  <a:cs typeface="Arial" panose="020B0604020202020204" pitchFamily="34" charset="0"/>
                </a:rPr>
                <a:t>clinical</a:t>
              </a:r>
              <a:r>
                <a:rPr lang="fr-CH" sz="1800" b="1" dirty="0">
                  <a:effectLst/>
                  <a:latin typeface="Arial" panose="020B0604020202020204" pitchFamily="34" charset="0"/>
                  <a:cs typeface="Arial" panose="020B0604020202020204" pitchFamily="34" charset="0"/>
                </a:rPr>
                <a:t> application</a:t>
              </a:r>
              <a:r>
                <a:rPr lang="en-US" sz="1800" dirty="0">
                  <a:effectLst/>
                  <a:latin typeface="Arial" panose="020B0604020202020204" pitchFamily="34" charset="0"/>
                  <a:cs typeface="Arial" panose="020B0604020202020204" pitchFamily="34" charset="0"/>
                </a:rPr>
                <a:t> in risk stratification and patient management.</a:t>
              </a:r>
              <a:endParaRPr lang="fr-CH" sz="1600" dirty="0">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4DB4AB1A-27E8-F7B8-6A3C-60E46115E6A5}"/>
                </a:ext>
              </a:extLst>
            </p:cNvPr>
            <p:cNvSpPr/>
            <p:nvPr/>
          </p:nvSpPr>
          <p:spPr>
            <a:xfrm>
              <a:off x="526935" y="3953252"/>
              <a:ext cx="2684893" cy="316940"/>
            </a:xfrm>
            <a:prstGeom prst="roundRect">
              <a:avLst/>
            </a:prstGeom>
            <a:solidFill>
              <a:srgbClr val="FF6720"/>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Conclusion</a:t>
              </a:r>
              <a:endParaRPr lang="en-US" b="1" i="0" dirty="0">
                <a:solidFill>
                  <a:schemeClr val="bg1"/>
                </a:solidFill>
                <a:effectLst/>
              </a:endParaRPr>
            </a:p>
          </p:txBody>
        </p:sp>
      </p:grpSp>
      <p:sp>
        <p:nvSpPr>
          <p:cNvPr id="10" name="Content Placeholder 2">
            <a:extLst>
              <a:ext uri="{FF2B5EF4-FFF2-40B4-BE49-F238E27FC236}">
                <a16:creationId xmlns:a16="http://schemas.microsoft.com/office/drawing/2014/main" id="{C65D7FCC-D77C-F883-2C5B-3EE9C1F6AAA0}"/>
              </a:ext>
            </a:extLst>
          </p:cNvPr>
          <p:cNvSpPr txBox="1">
            <a:spLocks/>
          </p:cNvSpPr>
          <p:nvPr/>
        </p:nvSpPr>
        <p:spPr>
          <a:xfrm>
            <a:off x="533038" y="1411266"/>
            <a:ext cx="4028077" cy="283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4B87"/>
              </a:buClr>
              <a:defRPr/>
            </a:pPr>
            <a:r>
              <a:rPr lang="fr-CH" sz="1200" b="1" dirty="0">
                <a:latin typeface="Arial" panose="020B0604020202020204" pitchFamily="34" charset="0"/>
                <a:cs typeface="Arial" panose="020B0604020202020204" pitchFamily="34" charset="0"/>
              </a:rPr>
              <a:t>105 patients </a:t>
            </a:r>
            <a:r>
              <a:rPr lang="fr-CH" sz="1200" dirty="0" err="1">
                <a:latin typeface="Arial" panose="020B0604020202020204" pitchFamily="34" charset="0"/>
                <a:cs typeface="Arial" panose="020B0604020202020204" pitchFamily="34" charset="0"/>
              </a:rPr>
              <a:t>reached</a:t>
            </a:r>
            <a:r>
              <a:rPr lang="fr-CH" sz="1200" dirty="0">
                <a:latin typeface="Arial" panose="020B0604020202020204" pitchFamily="34" charset="0"/>
                <a:cs typeface="Arial" panose="020B0604020202020204" pitchFamily="34" charset="0"/>
              </a:rPr>
              <a:t> </a:t>
            </a:r>
            <a:r>
              <a:rPr lang="fr-CH" sz="1200" dirty="0" err="1">
                <a:latin typeface="Arial" panose="020B0604020202020204" pitchFamily="34" charset="0"/>
                <a:cs typeface="Arial" panose="020B0604020202020204" pitchFamily="34" charset="0"/>
              </a:rPr>
              <a:t>endpoint</a:t>
            </a:r>
            <a:r>
              <a:rPr lang="fr-CH" sz="1200" dirty="0">
                <a:latin typeface="Arial" panose="020B0604020202020204" pitchFamily="34" charset="0"/>
                <a:cs typeface="Arial" panose="020B0604020202020204" pitchFamily="34" charset="0"/>
              </a:rPr>
              <a:t> &lt;15 </a:t>
            </a:r>
            <a:r>
              <a:rPr lang="fr-CH" sz="1200" dirty="0" err="1">
                <a:latin typeface="Arial" panose="020B0604020202020204" pitchFamily="34" charset="0"/>
                <a:cs typeface="Arial" panose="020B0604020202020204" pitchFamily="34" charset="0"/>
              </a:rPr>
              <a:t>years</a:t>
            </a:r>
            <a:r>
              <a:rPr lang="fr-CH" sz="1200" dirty="0">
                <a:latin typeface="Arial" panose="020B0604020202020204" pitchFamily="34" charset="0"/>
                <a:cs typeface="Arial" panose="020B0604020202020204" pitchFamily="34" charset="0"/>
              </a:rPr>
              <a:t>.</a:t>
            </a:r>
          </a:p>
        </p:txBody>
      </p:sp>
      <p:grpSp>
        <p:nvGrpSpPr>
          <p:cNvPr id="7" name="Group 6">
            <a:extLst>
              <a:ext uri="{FF2B5EF4-FFF2-40B4-BE49-F238E27FC236}">
                <a16:creationId xmlns:a16="http://schemas.microsoft.com/office/drawing/2014/main" id="{39EC117E-EFB3-A20C-3B99-E7281DD92D6E}"/>
              </a:ext>
            </a:extLst>
          </p:cNvPr>
          <p:cNvGrpSpPr/>
          <p:nvPr/>
        </p:nvGrpSpPr>
        <p:grpSpPr>
          <a:xfrm>
            <a:off x="838200" y="2485066"/>
            <a:ext cx="3189514" cy="1804753"/>
            <a:chOff x="555907" y="4401350"/>
            <a:chExt cx="3189514" cy="2203392"/>
          </a:xfrm>
        </p:grpSpPr>
        <p:sp>
          <p:nvSpPr>
            <p:cNvPr id="8" name="Rectangle: Rounded Corners 7">
              <a:extLst>
                <a:ext uri="{FF2B5EF4-FFF2-40B4-BE49-F238E27FC236}">
                  <a16:creationId xmlns:a16="http://schemas.microsoft.com/office/drawing/2014/main" id="{A9C08DA1-244F-77C8-899B-EB7992BCE402}"/>
                </a:ext>
              </a:extLst>
            </p:cNvPr>
            <p:cNvSpPr/>
            <p:nvPr/>
          </p:nvSpPr>
          <p:spPr>
            <a:xfrm>
              <a:off x="580912" y="4636525"/>
              <a:ext cx="3164509" cy="1968217"/>
            </a:xfrm>
            <a:prstGeom prst="roundRect">
              <a:avLst>
                <a:gd name="adj" fmla="val 5079"/>
              </a:avLst>
            </a:prstGeom>
            <a:solidFill>
              <a:srgbClr val="FDDDCE">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grpSp>
          <p:nvGrpSpPr>
            <p:cNvPr id="11" name="Group 10">
              <a:extLst>
                <a:ext uri="{FF2B5EF4-FFF2-40B4-BE49-F238E27FC236}">
                  <a16:creationId xmlns:a16="http://schemas.microsoft.com/office/drawing/2014/main" id="{AE90FB8B-455E-FEB5-82E7-B0A2503035F2}"/>
                </a:ext>
              </a:extLst>
            </p:cNvPr>
            <p:cNvGrpSpPr/>
            <p:nvPr/>
          </p:nvGrpSpPr>
          <p:grpSpPr>
            <a:xfrm>
              <a:off x="555907" y="4401350"/>
              <a:ext cx="2002971" cy="380648"/>
              <a:chOff x="555907" y="4401350"/>
              <a:chExt cx="2002971" cy="380648"/>
            </a:xfrm>
          </p:grpSpPr>
          <p:sp>
            <p:nvSpPr>
              <p:cNvPr id="14" name="Rectangle: Rounded Corners 13">
                <a:extLst>
                  <a:ext uri="{FF2B5EF4-FFF2-40B4-BE49-F238E27FC236}">
                    <a16:creationId xmlns:a16="http://schemas.microsoft.com/office/drawing/2014/main" id="{D143B887-08F6-B4EF-4FDC-15B4F7A0F2EF}"/>
                  </a:ext>
                </a:extLst>
              </p:cNvPr>
              <p:cNvSpPr/>
              <p:nvPr/>
            </p:nvSpPr>
            <p:spPr>
              <a:xfrm>
                <a:off x="569614" y="4440686"/>
                <a:ext cx="1891293" cy="341312"/>
              </a:xfrm>
              <a:prstGeom prst="roundRect">
                <a:avLst>
                  <a:gd name="adj" fmla="val 6715"/>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15" name="TextBox 14">
                <a:extLst>
                  <a:ext uri="{FF2B5EF4-FFF2-40B4-BE49-F238E27FC236}">
                    <a16:creationId xmlns:a16="http://schemas.microsoft.com/office/drawing/2014/main" id="{865E3F96-4780-AE28-7C3B-30E60B67B161}"/>
                  </a:ext>
                </a:extLst>
              </p:cNvPr>
              <p:cNvSpPr txBox="1"/>
              <p:nvPr/>
            </p:nvSpPr>
            <p:spPr>
              <a:xfrm>
                <a:off x="555907" y="4401350"/>
                <a:ext cx="2002971" cy="375759"/>
              </a:xfrm>
              <a:prstGeom prst="rect">
                <a:avLst/>
              </a:prstGeom>
              <a:noFill/>
            </p:spPr>
            <p:txBody>
              <a:bodyPr wrap="square" anchor="ctr">
                <a:spAutoFit/>
              </a:bodyPr>
              <a:lstStyle/>
              <a:p>
                <a:r>
                  <a:rPr lang="en-US" sz="1400" b="1" dirty="0">
                    <a:solidFill>
                      <a:srgbClr val="FF6720"/>
                    </a:solidFill>
                    <a:latin typeface="Arial" panose="020B0604020202020204" pitchFamily="34" charset="0"/>
                    <a:cs typeface="Arial" panose="020B0604020202020204" pitchFamily="34" charset="0"/>
                  </a:rPr>
                  <a:t>Model Performance</a:t>
                </a:r>
              </a:p>
            </p:txBody>
          </p:sp>
        </p:grpSp>
      </p:grpSp>
      <p:graphicFrame>
        <p:nvGraphicFramePr>
          <p:cNvPr id="22" name="Table 21">
            <a:extLst>
              <a:ext uri="{FF2B5EF4-FFF2-40B4-BE49-F238E27FC236}">
                <a16:creationId xmlns:a16="http://schemas.microsoft.com/office/drawing/2014/main" id="{5C3D783D-31DA-1A21-7CA4-AA5C7D629F38}"/>
              </a:ext>
            </a:extLst>
          </p:cNvPr>
          <p:cNvGraphicFramePr>
            <a:graphicFrameLocks noGrp="1"/>
          </p:cNvGraphicFramePr>
          <p:nvPr>
            <p:extLst>
              <p:ext uri="{D42A27DB-BD31-4B8C-83A1-F6EECF244321}">
                <p14:modId xmlns:p14="http://schemas.microsoft.com/office/powerpoint/2010/main" val="1127062610"/>
              </p:ext>
            </p:extLst>
          </p:nvPr>
        </p:nvGraphicFramePr>
        <p:xfrm>
          <a:off x="1056995" y="3197757"/>
          <a:ext cx="2443377" cy="946150"/>
        </p:xfrm>
        <a:graphic>
          <a:graphicData uri="http://schemas.openxmlformats.org/drawingml/2006/table">
            <a:tbl>
              <a:tblPr/>
              <a:tblGrid>
                <a:gridCol w="1698729">
                  <a:extLst>
                    <a:ext uri="{9D8B030D-6E8A-4147-A177-3AD203B41FA5}">
                      <a16:colId xmlns:a16="http://schemas.microsoft.com/office/drawing/2014/main" val="3021158220"/>
                    </a:ext>
                  </a:extLst>
                </a:gridCol>
                <a:gridCol w="744648">
                  <a:extLst>
                    <a:ext uri="{9D8B030D-6E8A-4147-A177-3AD203B41FA5}">
                      <a16:colId xmlns:a16="http://schemas.microsoft.com/office/drawing/2014/main" val="246285358"/>
                    </a:ext>
                  </a:extLst>
                </a:gridCol>
              </a:tblGrid>
              <a:tr h="184150">
                <a:tc gridSpan="2">
                  <a:txBody>
                    <a:bodyPr/>
                    <a:lstStyle/>
                    <a:p>
                      <a:pPr algn="ctr" fontAlgn="b"/>
                      <a:r>
                        <a:rPr lang="en-US" sz="1200" b="1" i="0" u="none" strike="noStrike" dirty="0">
                          <a:solidFill>
                            <a:srgbClr val="FFFFFF"/>
                          </a:solidFill>
                          <a:effectLst/>
                          <a:latin typeface="Arial" panose="020B0604020202020204" pitchFamily="34" charset="0"/>
                        </a:rPr>
                        <a:t>Subgroup analyses</a:t>
                      </a:r>
                    </a:p>
                  </a:txBody>
                  <a:tcPr marL="6350" marR="6350" marT="6350" marB="0" anchor="b">
                    <a:lnL w="6350" cap="flat" cmpd="sng" algn="ctr">
                      <a:solidFill>
                        <a:srgbClr val="FF6720"/>
                      </a:solidFill>
                      <a:prstDash val="solid"/>
                      <a:round/>
                      <a:headEnd type="none" w="med" len="med"/>
                      <a:tailEnd type="none" w="med" len="med"/>
                    </a:lnL>
                    <a:lnR w="6350" cap="flat" cmpd="sng" algn="ctr">
                      <a:solidFill>
                        <a:srgbClr val="FF6720"/>
                      </a:solidFill>
                      <a:prstDash val="solid"/>
                      <a:round/>
                      <a:headEnd type="none" w="med" len="med"/>
                      <a:tailEnd type="none" w="med" len="med"/>
                    </a:lnR>
                    <a:lnT w="6350" cap="flat" cmpd="sng" algn="ctr">
                      <a:solidFill>
                        <a:srgbClr val="FF6720"/>
                      </a:solidFill>
                      <a:prstDash val="solid"/>
                      <a:round/>
                      <a:headEnd type="none" w="med" len="med"/>
                      <a:tailEnd type="none" w="med" len="med"/>
                    </a:lnT>
                    <a:lnB w="6350" cap="flat" cmpd="sng" algn="ctr">
                      <a:solidFill>
                        <a:srgbClr val="FF6720"/>
                      </a:solidFill>
                      <a:prstDash val="solid"/>
                      <a:round/>
                      <a:headEnd type="none" w="med" len="med"/>
                      <a:tailEnd type="none" w="med" len="med"/>
                    </a:lnB>
                    <a:solidFill>
                      <a:srgbClr val="FF6720"/>
                    </a:solidFill>
                  </a:tcPr>
                </a:tc>
                <a:tc hMerge="1">
                  <a:txBody>
                    <a:bodyPr/>
                    <a:lstStyle/>
                    <a:p>
                      <a:endParaRPr lang="en-US"/>
                    </a:p>
                  </a:txBody>
                  <a:tcPr/>
                </a:tc>
                <a:extLst>
                  <a:ext uri="{0D108BD9-81ED-4DB2-BD59-A6C34878D82A}">
                    <a16:rowId xmlns:a16="http://schemas.microsoft.com/office/drawing/2014/main" val="1450749913"/>
                  </a:ext>
                </a:extLst>
              </a:tr>
              <a:tr h="184150">
                <a:tc>
                  <a:txBody>
                    <a:bodyPr/>
                    <a:lstStyle/>
                    <a:p>
                      <a:pPr algn="l" rtl="0" fontAlgn="ctr"/>
                      <a:r>
                        <a:rPr lang="en-US" sz="1200" b="1" i="0" u="none" strike="noStrike" dirty="0">
                          <a:solidFill>
                            <a:srgbClr val="004B87"/>
                          </a:solidFill>
                          <a:effectLst/>
                          <a:latin typeface="Arial" panose="020B0604020202020204" pitchFamily="34" charset="0"/>
                        </a:rPr>
                        <a:t>Cirrhosis</a:t>
                      </a:r>
                    </a:p>
                  </a:txBody>
                  <a:tcPr marL="6350" marR="6350" marT="6350" marB="0" anchor="ctr">
                    <a:lnL w="6350" cap="flat" cmpd="sng" algn="ctr">
                      <a:solidFill>
                        <a:srgbClr val="FF6720"/>
                      </a:solidFill>
                      <a:prstDash val="solid"/>
                      <a:round/>
                      <a:headEnd type="none" w="med" len="med"/>
                      <a:tailEnd type="none" w="med" len="med"/>
                    </a:lnL>
                    <a:lnR w="6350" cap="flat" cmpd="sng" algn="ctr">
                      <a:solidFill>
                        <a:srgbClr val="FF6720"/>
                      </a:solidFill>
                      <a:prstDash val="solid"/>
                      <a:round/>
                      <a:headEnd type="none" w="med" len="med"/>
                      <a:tailEnd type="none" w="med" len="med"/>
                    </a:lnR>
                    <a:lnT w="6350" cap="flat" cmpd="sng" algn="ctr">
                      <a:solidFill>
                        <a:srgbClr val="FF6720"/>
                      </a:solidFill>
                      <a:prstDash val="solid"/>
                      <a:round/>
                      <a:headEnd type="none" w="med" len="med"/>
                      <a:tailEnd type="none" w="med" len="med"/>
                    </a:lnT>
                    <a:lnB w="6350" cap="flat" cmpd="sng" algn="ctr">
                      <a:solidFill>
                        <a:srgbClr val="FF6720"/>
                      </a:solidFill>
                      <a:prstDash val="solid"/>
                      <a:round/>
                      <a:headEnd type="none" w="med" len="med"/>
                      <a:tailEnd type="none" w="med" len="med"/>
                    </a:lnB>
                    <a:solidFill>
                      <a:srgbClr val="FDDDCE"/>
                    </a:solidFill>
                  </a:tcPr>
                </a:tc>
                <a:tc>
                  <a:txBody>
                    <a:bodyPr/>
                    <a:lstStyle/>
                    <a:p>
                      <a:pPr algn="ctr" rtl="0" fontAlgn="ctr"/>
                      <a:r>
                        <a:rPr lang="en-US" sz="1200" b="0" i="0" u="none" strike="noStrike">
                          <a:solidFill>
                            <a:srgbClr val="004B87"/>
                          </a:solidFill>
                          <a:effectLst/>
                          <a:latin typeface="Arial" panose="020B0604020202020204" pitchFamily="34" charset="0"/>
                        </a:rPr>
                        <a:t>0.79</a:t>
                      </a:r>
                    </a:p>
                  </a:txBody>
                  <a:tcPr marL="6350" marR="6350" marT="6350" marB="0" anchor="ctr">
                    <a:lnL w="6350" cap="flat" cmpd="sng" algn="ctr">
                      <a:solidFill>
                        <a:srgbClr val="FF6720"/>
                      </a:solidFill>
                      <a:prstDash val="solid"/>
                      <a:round/>
                      <a:headEnd type="none" w="med" len="med"/>
                      <a:tailEnd type="none" w="med" len="med"/>
                    </a:lnL>
                    <a:lnR w="6350" cap="flat" cmpd="sng" algn="ctr">
                      <a:solidFill>
                        <a:srgbClr val="FF6720"/>
                      </a:solidFill>
                      <a:prstDash val="solid"/>
                      <a:round/>
                      <a:headEnd type="none" w="med" len="med"/>
                      <a:tailEnd type="none" w="med" len="med"/>
                    </a:lnR>
                    <a:lnT w="6350" cap="flat" cmpd="sng" algn="ctr">
                      <a:solidFill>
                        <a:srgbClr val="FF6720"/>
                      </a:solidFill>
                      <a:prstDash val="solid"/>
                      <a:round/>
                      <a:headEnd type="none" w="med" len="med"/>
                      <a:tailEnd type="none" w="med" len="med"/>
                    </a:lnT>
                    <a:lnB w="6350" cap="flat" cmpd="sng" algn="ctr">
                      <a:solidFill>
                        <a:srgbClr val="FF6720"/>
                      </a:solidFill>
                      <a:prstDash val="solid"/>
                      <a:round/>
                      <a:headEnd type="none" w="med" len="med"/>
                      <a:tailEnd type="none" w="med" len="med"/>
                    </a:lnB>
                    <a:solidFill>
                      <a:srgbClr val="FDDDCE"/>
                    </a:solidFill>
                  </a:tcPr>
                </a:tc>
                <a:extLst>
                  <a:ext uri="{0D108BD9-81ED-4DB2-BD59-A6C34878D82A}">
                    <a16:rowId xmlns:a16="http://schemas.microsoft.com/office/drawing/2014/main" val="2579952287"/>
                  </a:ext>
                </a:extLst>
              </a:tr>
              <a:tr h="184150">
                <a:tc>
                  <a:txBody>
                    <a:bodyPr/>
                    <a:lstStyle/>
                    <a:p>
                      <a:pPr algn="l" rtl="0" fontAlgn="ctr"/>
                      <a:r>
                        <a:rPr lang="en-US" sz="1200" b="1" i="0" u="none" strike="noStrike" dirty="0">
                          <a:solidFill>
                            <a:srgbClr val="004B87"/>
                          </a:solidFill>
                          <a:effectLst/>
                          <a:latin typeface="Arial" panose="020B0604020202020204" pitchFamily="34" charset="0"/>
                        </a:rPr>
                        <a:t>Non cirrhosis</a:t>
                      </a:r>
                    </a:p>
                  </a:txBody>
                  <a:tcPr marL="6350" marR="6350" marT="6350" marB="0" anchor="ctr">
                    <a:lnL w="6350" cap="flat" cmpd="sng" algn="ctr">
                      <a:solidFill>
                        <a:srgbClr val="FF6720"/>
                      </a:solidFill>
                      <a:prstDash val="solid"/>
                      <a:round/>
                      <a:headEnd type="none" w="med" len="med"/>
                      <a:tailEnd type="none" w="med" len="med"/>
                    </a:lnL>
                    <a:lnR w="6350" cap="flat" cmpd="sng" algn="ctr">
                      <a:solidFill>
                        <a:srgbClr val="FF6720"/>
                      </a:solidFill>
                      <a:prstDash val="solid"/>
                      <a:round/>
                      <a:headEnd type="none" w="med" len="med"/>
                      <a:tailEnd type="none" w="med" len="med"/>
                    </a:lnR>
                    <a:lnT w="6350" cap="flat" cmpd="sng" algn="ctr">
                      <a:solidFill>
                        <a:srgbClr val="FF6720"/>
                      </a:solidFill>
                      <a:prstDash val="solid"/>
                      <a:round/>
                      <a:headEnd type="none" w="med" len="med"/>
                      <a:tailEnd type="none" w="med" len="med"/>
                    </a:lnT>
                    <a:lnB w="6350" cap="flat" cmpd="sng" algn="ctr">
                      <a:solidFill>
                        <a:srgbClr val="FF6720"/>
                      </a:solidFill>
                      <a:prstDash val="solid"/>
                      <a:round/>
                      <a:headEnd type="none" w="med" len="med"/>
                      <a:tailEnd type="none" w="med" len="med"/>
                    </a:lnB>
                    <a:solidFill>
                      <a:srgbClr val="FDDDCE"/>
                    </a:solidFill>
                  </a:tcPr>
                </a:tc>
                <a:tc>
                  <a:txBody>
                    <a:bodyPr/>
                    <a:lstStyle/>
                    <a:p>
                      <a:pPr algn="ctr" rtl="0" fontAlgn="ctr"/>
                      <a:r>
                        <a:rPr lang="en-US" sz="1200" b="0" i="0" u="none" strike="noStrike">
                          <a:solidFill>
                            <a:srgbClr val="004B87"/>
                          </a:solidFill>
                          <a:effectLst/>
                          <a:latin typeface="Arial" panose="020B0604020202020204" pitchFamily="34" charset="0"/>
                        </a:rPr>
                        <a:t>0.83</a:t>
                      </a:r>
                    </a:p>
                  </a:txBody>
                  <a:tcPr marL="6350" marR="6350" marT="6350" marB="0" anchor="ctr">
                    <a:lnL w="6350" cap="flat" cmpd="sng" algn="ctr">
                      <a:solidFill>
                        <a:srgbClr val="FF6720"/>
                      </a:solidFill>
                      <a:prstDash val="solid"/>
                      <a:round/>
                      <a:headEnd type="none" w="med" len="med"/>
                      <a:tailEnd type="none" w="med" len="med"/>
                    </a:lnL>
                    <a:lnR w="6350" cap="flat" cmpd="sng" algn="ctr">
                      <a:solidFill>
                        <a:srgbClr val="FF6720"/>
                      </a:solidFill>
                      <a:prstDash val="solid"/>
                      <a:round/>
                      <a:headEnd type="none" w="med" len="med"/>
                      <a:tailEnd type="none" w="med" len="med"/>
                    </a:lnR>
                    <a:lnT w="6350" cap="flat" cmpd="sng" algn="ctr">
                      <a:solidFill>
                        <a:srgbClr val="FF6720"/>
                      </a:solidFill>
                      <a:prstDash val="solid"/>
                      <a:round/>
                      <a:headEnd type="none" w="med" len="med"/>
                      <a:tailEnd type="none" w="med" len="med"/>
                    </a:lnT>
                    <a:lnB w="6350" cap="flat" cmpd="sng" algn="ctr">
                      <a:solidFill>
                        <a:srgbClr val="FF6720"/>
                      </a:solidFill>
                      <a:prstDash val="solid"/>
                      <a:round/>
                      <a:headEnd type="none" w="med" len="med"/>
                      <a:tailEnd type="none" w="med" len="med"/>
                    </a:lnB>
                    <a:solidFill>
                      <a:srgbClr val="FDDDCE"/>
                    </a:solidFill>
                  </a:tcPr>
                </a:tc>
                <a:extLst>
                  <a:ext uri="{0D108BD9-81ED-4DB2-BD59-A6C34878D82A}">
                    <a16:rowId xmlns:a16="http://schemas.microsoft.com/office/drawing/2014/main" val="2241203637"/>
                  </a:ext>
                </a:extLst>
              </a:tr>
              <a:tr h="184150">
                <a:tc>
                  <a:txBody>
                    <a:bodyPr/>
                    <a:lstStyle/>
                    <a:p>
                      <a:pPr algn="l" rtl="0" fontAlgn="ctr"/>
                      <a:r>
                        <a:rPr lang="en-US" sz="1200" b="1" i="0" u="none" strike="noStrike" dirty="0">
                          <a:solidFill>
                            <a:srgbClr val="004B87"/>
                          </a:solidFill>
                          <a:effectLst/>
                          <a:latin typeface="Arial" panose="020B0604020202020204" pitchFamily="34" charset="0"/>
                        </a:rPr>
                        <a:t>Variant syndromes</a:t>
                      </a:r>
                    </a:p>
                  </a:txBody>
                  <a:tcPr marL="6350" marR="6350" marT="6350" marB="0" anchor="ctr">
                    <a:lnL w="6350" cap="flat" cmpd="sng" algn="ctr">
                      <a:solidFill>
                        <a:srgbClr val="FF6720"/>
                      </a:solidFill>
                      <a:prstDash val="solid"/>
                      <a:round/>
                      <a:headEnd type="none" w="med" len="med"/>
                      <a:tailEnd type="none" w="med" len="med"/>
                    </a:lnL>
                    <a:lnR w="6350" cap="flat" cmpd="sng" algn="ctr">
                      <a:solidFill>
                        <a:srgbClr val="FF6720"/>
                      </a:solidFill>
                      <a:prstDash val="solid"/>
                      <a:round/>
                      <a:headEnd type="none" w="med" len="med"/>
                      <a:tailEnd type="none" w="med" len="med"/>
                    </a:lnR>
                    <a:lnT w="6350" cap="flat" cmpd="sng" algn="ctr">
                      <a:solidFill>
                        <a:srgbClr val="FF6720"/>
                      </a:solidFill>
                      <a:prstDash val="solid"/>
                      <a:round/>
                      <a:headEnd type="none" w="med" len="med"/>
                      <a:tailEnd type="none" w="med" len="med"/>
                    </a:lnT>
                    <a:lnB w="6350" cap="flat" cmpd="sng" algn="ctr">
                      <a:solidFill>
                        <a:srgbClr val="FF6720"/>
                      </a:solidFill>
                      <a:prstDash val="solid"/>
                      <a:round/>
                      <a:headEnd type="none" w="med" len="med"/>
                      <a:tailEnd type="none" w="med" len="med"/>
                    </a:lnB>
                    <a:solidFill>
                      <a:srgbClr val="FDDDCE"/>
                    </a:solidFill>
                  </a:tcPr>
                </a:tc>
                <a:tc>
                  <a:txBody>
                    <a:bodyPr/>
                    <a:lstStyle/>
                    <a:p>
                      <a:pPr algn="ctr" rtl="0" fontAlgn="ctr"/>
                      <a:r>
                        <a:rPr lang="en-US" sz="1200" b="0" i="0" u="none" strike="noStrike" dirty="0">
                          <a:solidFill>
                            <a:srgbClr val="004B87"/>
                          </a:solidFill>
                          <a:effectLst/>
                          <a:latin typeface="Arial" panose="020B0604020202020204" pitchFamily="34" charset="0"/>
                        </a:rPr>
                        <a:t>0.87</a:t>
                      </a:r>
                    </a:p>
                  </a:txBody>
                  <a:tcPr marL="6350" marR="6350" marT="6350" marB="0" anchor="ctr">
                    <a:lnL w="6350" cap="flat" cmpd="sng" algn="ctr">
                      <a:solidFill>
                        <a:srgbClr val="FF6720"/>
                      </a:solidFill>
                      <a:prstDash val="solid"/>
                      <a:round/>
                      <a:headEnd type="none" w="med" len="med"/>
                      <a:tailEnd type="none" w="med" len="med"/>
                    </a:lnL>
                    <a:lnR w="6350" cap="flat" cmpd="sng" algn="ctr">
                      <a:solidFill>
                        <a:srgbClr val="FF6720"/>
                      </a:solidFill>
                      <a:prstDash val="solid"/>
                      <a:round/>
                      <a:headEnd type="none" w="med" len="med"/>
                      <a:tailEnd type="none" w="med" len="med"/>
                    </a:lnR>
                    <a:lnT w="6350" cap="flat" cmpd="sng" algn="ctr">
                      <a:solidFill>
                        <a:srgbClr val="FF6720"/>
                      </a:solidFill>
                      <a:prstDash val="solid"/>
                      <a:round/>
                      <a:headEnd type="none" w="med" len="med"/>
                      <a:tailEnd type="none" w="med" len="med"/>
                    </a:lnT>
                    <a:lnB w="6350" cap="flat" cmpd="sng" algn="ctr">
                      <a:solidFill>
                        <a:srgbClr val="FF6720"/>
                      </a:solidFill>
                      <a:prstDash val="solid"/>
                      <a:round/>
                      <a:headEnd type="none" w="med" len="med"/>
                      <a:tailEnd type="none" w="med" len="med"/>
                    </a:lnB>
                    <a:solidFill>
                      <a:srgbClr val="FDDDCE"/>
                    </a:solidFill>
                  </a:tcPr>
                </a:tc>
                <a:extLst>
                  <a:ext uri="{0D108BD9-81ED-4DB2-BD59-A6C34878D82A}">
                    <a16:rowId xmlns:a16="http://schemas.microsoft.com/office/drawing/2014/main" val="2851582981"/>
                  </a:ext>
                </a:extLst>
              </a:tr>
              <a:tr h="184150">
                <a:tc>
                  <a:txBody>
                    <a:bodyPr/>
                    <a:lstStyle/>
                    <a:p>
                      <a:pPr algn="l" rtl="0" fontAlgn="ctr"/>
                      <a:r>
                        <a:rPr lang="en-US" sz="1200" b="1" i="0" u="none" strike="noStrike">
                          <a:solidFill>
                            <a:srgbClr val="004B87"/>
                          </a:solidFill>
                          <a:effectLst/>
                          <a:latin typeface="Arial" panose="020B0604020202020204" pitchFamily="34" charset="0"/>
                        </a:rPr>
                        <a:t>No variant syndromes</a:t>
                      </a:r>
                    </a:p>
                  </a:txBody>
                  <a:tcPr marL="6350" marR="6350" marT="6350" marB="0" anchor="ctr">
                    <a:lnL w="6350" cap="flat" cmpd="sng" algn="ctr">
                      <a:solidFill>
                        <a:srgbClr val="FF6720"/>
                      </a:solidFill>
                      <a:prstDash val="solid"/>
                      <a:round/>
                      <a:headEnd type="none" w="med" len="med"/>
                      <a:tailEnd type="none" w="med" len="med"/>
                    </a:lnL>
                    <a:lnR w="6350" cap="flat" cmpd="sng" algn="ctr">
                      <a:solidFill>
                        <a:srgbClr val="FF6720"/>
                      </a:solidFill>
                      <a:prstDash val="solid"/>
                      <a:round/>
                      <a:headEnd type="none" w="med" len="med"/>
                      <a:tailEnd type="none" w="med" len="med"/>
                    </a:lnR>
                    <a:lnT w="6350" cap="flat" cmpd="sng" algn="ctr">
                      <a:solidFill>
                        <a:srgbClr val="FF6720"/>
                      </a:solidFill>
                      <a:prstDash val="solid"/>
                      <a:round/>
                      <a:headEnd type="none" w="med" len="med"/>
                      <a:tailEnd type="none" w="med" len="med"/>
                    </a:lnT>
                    <a:lnB w="6350" cap="flat" cmpd="sng" algn="ctr">
                      <a:solidFill>
                        <a:srgbClr val="FF6720"/>
                      </a:solidFill>
                      <a:prstDash val="solid"/>
                      <a:round/>
                      <a:headEnd type="none" w="med" len="med"/>
                      <a:tailEnd type="none" w="med" len="med"/>
                    </a:lnB>
                    <a:solidFill>
                      <a:srgbClr val="FDDDCE"/>
                    </a:solidFill>
                  </a:tcPr>
                </a:tc>
                <a:tc>
                  <a:txBody>
                    <a:bodyPr/>
                    <a:lstStyle/>
                    <a:p>
                      <a:pPr algn="ctr" rtl="0" fontAlgn="ctr"/>
                      <a:r>
                        <a:rPr lang="en-US" sz="1200" b="0" i="0" u="none" strike="noStrike" dirty="0">
                          <a:solidFill>
                            <a:srgbClr val="004B87"/>
                          </a:solidFill>
                          <a:effectLst/>
                          <a:latin typeface="Arial" panose="020B0604020202020204" pitchFamily="34" charset="0"/>
                        </a:rPr>
                        <a:t>0.84</a:t>
                      </a:r>
                    </a:p>
                  </a:txBody>
                  <a:tcPr marL="6350" marR="6350" marT="6350" marB="0" anchor="ctr">
                    <a:lnL w="6350" cap="flat" cmpd="sng" algn="ctr">
                      <a:solidFill>
                        <a:srgbClr val="FF6720"/>
                      </a:solidFill>
                      <a:prstDash val="solid"/>
                      <a:round/>
                      <a:headEnd type="none" w="med" len="med"/>
                      <a:tailEnd type="none" w="med" len="med"/>
                    </a:lnL>
                    <a:lnR w="6350" cap="flat" cmpd="sng" algn="ctr">
                      <a:solidFill>
                        <a:srgbClr val="FF6720"/>
                      </a:solidFill>
                      <a:prstDash val="solid"/>
                      <a:round/>
                      <a:headEnd type="none" w="med" len="med"/>
                      <a:tailEnd type="none" w="med" len="med"/>
                    </a:lnR>
                    <a:lnT w="6350" cap="flat" cmpd="sng" algn="ctr">
                      <a:solidFill>
                        <a:srgbClr val="FF6720"/>
                      </a:solidFill>
                      <a:prstDash val="solid"/>
                      <a:round/>
                      <a:headEnd type="none" w="med" len="med"/>
                      <a:tailEnd type="none" w="med" len="med"/>
                    </a:lnT>
                    <a:lnB w="6350" cap="flat" cmpd="sng" algn="ctr">
                      <a:solidFill>
                        <a:srgbClr val="FF6720"/>
                      </a:solidFill>
                      <a:prstDash val="solid"/>
                      <a:round/>
                      <a:headEnd type="none" w="med" len="med"/>
                      <a:tailEnd type="none" w="med" len="med"/>
                    </a:lnB>
                    <a:solidFill>
                      <a:srgbClr val="FDDDCE"/>
                    </a:solidFill>
                  </a:tcPr>
                </a:tc>
                <a:extLst>
                  <a:ext uri="{0D108BD9-81ED-4DB2-BD59-A6C34878D82A}">
                    <a16:rowId xmlns:a16="http://schemas.microsoft.com/office/drawing/2014/main" val="4102308909"/>
                  </a:ext>
                </a:extLst>
              </a:tr>
            </a:tbl>
          </a:graphicData>
        </a:graphic>
      </p:graphicFrame>
      <p:sp>
        <p:nvSpPr>
          <p:cNvPr id="20" name="TextBox 19">
            <a:extLst>
              <a:ext uri="{FF2B5EF4-FFF2-40B4-BE49-F238E27FC236}">
                <a16:creationId xmlns:a16="http://schemas.microsoft.com/office/drawing/2014/main" id="{F7F18F93-9DD6-1207-5019-F6DA89395E3B}"/>
              </a:ext>
            </a:extLst>
          </p:cNvPr>
          <p:cNvSpPr txBox="1"/>
          <p:nvPr/>
        </p:nvSpPr>
        <p:spPr>
          <a:xfrm>
            <a:off x="940503" y="2816343"/>
            <a:ext cx="1553392"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C-index:</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0.84</a:t>
            </a:r>
            <a:endParaRPr lang="en-US" sz="1200" dirty="0">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8546EB4E-198E-519A-59AF-07F67BB0F135}"/>
              </a:ext>
            </a:extLst>
          </p:cNvPr>
          <p:cNvPicPr>
            <a:picLocks noChangeAspect="1"/>
          </p:cNvPicPr>
          <p:nvPr/>
        </p:nvPicPr>
        <p:blipFill>
          <a:blip r:embed="rId5"/>
          <a:stretch>
            <a:fillRect/>
          </a:stretch>
        </p:blipFill>
        <p:spPr>
          <a:xfrm>
            <a:off x="5825655" y="1605971"/>
            <a:ext cx="5066970" cy="2683848"/>
          </a:xfrm>
          <a:prstGeom prst="rect">
            <a:avLst/>
          </a:prstGeom>
        </p:spPr>
      </p:pic>
      <p:sp>
        <p:nvSpPr>
          <p:cNvPr id="27" name="Content Placeholder 2">
            <a:extLst>
              <a:ext uri="{FF2B5EF4-FFF2-40B4-BE49-F238E27FC236}">
                <a16:creationId xmlns:a16="http://schemas.microsoft.com/office/drawing/2014/main" id="{E45095FB-D5A4-23D6-E395-69B723DF2249}"/>
              </a:ext>
            </a:extLst>
          </p:cNvPr>
          <p:cNvSpPr txBox="1">
            <a:spLocks/>
          </p:cNvSpPr>
          <p:nvPr/>
        </p:nvSpPr>
        <p:spPr>
          <a:xfrm>
            <a:off x="533038" y="1656585"/>
            <a:ext cx="4028077" cy="7215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4B87"/>
              </a:buClr>
              <a:defRPr/>
            </a:pPr>
            <a:r>
              <a:rPr lang="fr-CH" sz="1200" b="1" dirty="0" err="1">
                <a:latin typeface="Arial" panose="020B0604020202020204" pitchFamily="34" charset="0"/>
                <a:cs typeface="Arial" panose="020B0604020202020204" pitchFamily="34" charset="0"/>
              </a:rPr>
              <a:t>Prognostic</a:t>
            </a:r>
            <a:r>
              <a:rPr lang="fr-CH" sz="1200" b="1" dirty="0">
                <a:latin typeface="Arial" panose="020B0604020202020204" pitchFamily="34" charset="0"/>
                <a:cs typeface="Arial" panose="020B0604020202020204" pitchFamily="34" charset="0"/>
              </a:rPr>
              <a:t> </a:t>
            </a:r>
            <a:r>
              <a:rPr lang="fr-CH" sz="1200" b="1" dirty="0" err="1">
                <a:latin typeface="Arial" panose="020B0604020202020204" pitchFamily="34" charset="0"/>
                <a:cs typeface="Arial" panose="020B0604020202020204" pitchFamily="34" charset="0"/>
              </a:rPr>
              <a:t>factors</a:t>
            </a:r>
            <a:r>
              <a:rPr lang="fr-CH" sz="1200" b="1" dirty="0">
                <a:latin typeface="Arial" panose="020B0604020202020204" pitchFamily="34" charset="0"/>
                <a:cs typeface="Arial" panose="020B0604020202020204" pitchFamily="34" charset="0"/>
              </a:rPr>
              <a:t>:</a:t>
            </a:r>
          </a:p>
          <a:p>
            <a:pPr lvl="1">
              <a:spcBef>
                <a:spcPts val="0"/>
              </a:spcBef>
              <a:buClr>
                <a:srgbClr val="004B87"/>
              </a:buClr>
              <a:defRPr/>
            </a:pPr>
            <a:r>
              <a:rPr lang="en-US" sz="1200" dirty="0">
                <a:latin typeface="Arial" panose="020B0604020202020204" pitchFamily="34" charset="0"/>
                <a:cs typeface="Arial" panose="020B0604020202020204" pitchFamily="34" charset="0"/>
              </a:rPr>
              <a:t>Age at diagnosis</a:t>
            </a:r>
          </a:p>
          <a:p>
            <a:pPr lvl="1">
              <a:spcBef>
                <a:spcPts val="0"/>
              </a:spcBef>
              <a:buClr>
                <a:srgbClr val="004B87"/>
              </a:buClr>
              <a:defRPr/>
            </a:pPr>
            <a:r>
              <a:rPr lang="en-US" sz="1200" dirty="0">
                <a:latin typeface="Arial" panose="020B0604020202020204" pitchFamily="34" charset="0"/>
                <a:cs typeface="Arial" panose="020B0604020202020204" pitchFamily="34" charset="0"/>
              </a:rPr>
              <a:t>Baseline value ALT </a:t>
            </a:r>
          </a:p>
          <a:p>
            <a:pPr lvl="1">
              <a:spcBef>
                <a:spcPts val="0"/>
              </a:spcBef>
              <a:buClr>
                <a:srgbClr val="004B87"/>
              </a:buClr>
              <a:defRPr/>
            </a:pPr>
            <a:r>
              <a:rPr lang="en-US" sz="1200" dirty="0">
                <a:latin typeface="Arial" panose="020B0604020202020204" pitchFamily="34" charset="0"/>
                <a:cs typeface="Arial" panose="020B0604020202020204" pitchFamily="34" charset="0"/>
              </a:rPr>
              <a:t>6-month values of ALT, ALP, albumin and INR</a:t>
            </a:r>
          </a:p>
        </p:txBody>
      </p:sp>
    </p:spTree>
    <p:extLst>
      <p:ext uri="{BB962C8B-B14F-4D97-AF65-F5344CB8AC3E}">
        <p14:creationId xmlns:p14="http://schemas.microsoft.com/office/powerpoint/2010/main" val="260293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B045B-3D2C-C735-236E-F9C71C6C64AE}"/>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88B4BF50-0453-0ED5-FB8A-67E566645A79}"/>
              </a:ext>
            </a:extLst>
          </p:cNvPr>
          <p:cNvSpPr/>
          <p:nvPr/>
        </p:nvSpPr>
        <p:spPr>
          <a:xfrm>
            <a:off x="5468507" y="1335992"/>
            <a:ext cx="6196622" cy="3198486"/>
          </a:xfrm>
          <a:prstGeom prst="roundRect">
            <a:avLst>
              <a:gd name="adj" fmla="val 3384"/>
            </a:avLst>
          </a:prstGeom>
          <a:solidFill>
            <a:srgbClr val="FDDDCE">
              <a:alpha val="4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sp>
        <p:nvSpPr>
          <p:cNvPr id="5" name="Content Placeholder 2">
            <a:extLst>
              <a:ext uri="{FF2B5EF4-FFF2-40B4-BE49-F238E27FC236}">
                <a16:creationId xmlns:a16="http://schemas.microsoft.com/office/drawing/2014/main" id="{D3D060A0-63CA-A87D-300C-DC37EE65A480}"/>
              </a:ext>
            </a:extLst>
          </p:cNvPr>
          <p:cNvSpPr>
            <a:spLocks noGrp="1"/>
          </p:cNvSpPr>
          <p:nvPr>
            <p:ph idx="1"/>
          </p:nvPr>
        </p:nvSpPr>
        <p:spPr>
          <a:xfrm>
            <a:off x="447990" y="1428333"/>
            <a:ext cx="4624133" cy="5003030"/>
          </a:xfrm>
        </p:spPr>
        <p:txBody>
          <a:bodyPr>
            <a:noAutofit/>
          </a:bodyPr>
          <a:lstStyle/>
          <a:p>
            <a:pPr>
              <a:buClr>
                <a:srgbClr val="004B87"/>
              </a:buClr>
              <a:defRPr/>
            </a:pPr>
            <a:r>
              <a:rPr lang="en-US" sz="1200" dirty="0">
                <a:latin typeface="Arial" panose="020B0604020202020204" pitchFamily="34" charset="0"/>
                <a:cs typeface="Arial" panose="020B0604020202020204" pitchFamily="34" charset="0"/>
              </a:rPr>
              <a:t>PBC is a chronic, progressive, autoimmune cholestatic liver disease which requires long-term treatment to prevent progressive liver injury and potentially the need for LT.</a:t>
            </a:r>
          </a:p>
          <a:p>
            <a:pPr>
              <a:buClr>
                <a:srgbClr val="004B87"/>
              </a:buClr>
              <a:defRPr/>
            </a:pPr>
            <a:r>
              <a:rPr lang="en-US" sz="1200" dirty="0">
                <a:latin typeface="Arial" panose="020B0604020202020204" pitchFamily="34" charset="0"/>
                <a:cs typeface="Arial" panose="020B0604020202020204" pitchFamily="34" charset="0"/>
              </a:rPr>
              <a:t>In the Phase 3, placebo-controlled RESPONSE study (</a:t>
            </a:r>
            <a:r>
              <a:rPr lang="en-US" sz="12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NCT04620733</a:t>
            </a:r>
            <a:r>
              <a:rPr lang="en-US" sz="1200" dirty="0">
                <a:latin typeface="Arial" panose="020B0604020202020204" pitchFamily="34" charset="0"/>
                <a:cs typeface="Arial" panose="020B0604020202020204" pitchFamily="34" charset="0"/>
              </a:rPr>
              <a:t>), patients with PBC who had an inadequate response or intolerance to UDCA who received </a:t>
            </a:r>
            <a:r>
              <a:rPr lang="en-US" sz="1200" dirty="0" err="1">
                <a:latin typeface="Arial" panose="020B0604020202020204" pitchFamily="34" charset="0"/>
                <a:cs typeface="Arial" panose="020B0604020202020204" pitchFamily="34" charset="0"/>
              </a:rPr>
              <a:t>seladelpar</a:t>
            </a:r>
            <a:r>
              <a:rPr lang="en-US" sz="1200" dirty="0">
                <a:latin typeface="Arial" panose="020B0604020202020204" pitchFamily="34" charset="0"/>
                <a:cs typeface="Arial" panose="020B0604020202020204" pitchFamily="34" charset="0"/>
              </a:rPr>
              <a:t> 10 mg demonstrated significant improvements in biochemical markers of cholestasis and pruritus compared with placebo; similar results have been reported in an interim analysis from the ongoing, open-label extension ASSURE study (</a:t>
            </a:r>
            <a:r>
              <a:rPr lang="en-US" sz="12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NCT03301506</a:t>
            </a:r>
            <a:r>
              <a:rPr lang="en-US" sz="1200" dirty="0">
                <a:latin typeface="Arial" panose="020B0604020202020204" pitchFamily="34" charset="0"/>
                <a:cs typeface="Arial" panose="020B0604020202020204" pitchFamily="34" charset="0"/>
              </a:rPr>
              <a:t>).</a:t>
            </a:r>
          </a:p>
          <a:p>
            <a:pPr>
              <a:buClr>
                <a:srgbClr val="004B87"/>
              </a:buClr>
              <a:defRPr/>
            </a:pPr>
            <a:r>
              <a:rPr lang="en-US" sz="1200" dirty="0">
                <a:latin typeface="Arial" panose="020B0604020202020204" pitchFamily="34" charset="0"/>
                <a:cs typeface="Arial" panose="020B0604020202020204" pitchFamily="34" charset="0"/>
              </a:rPr>
              <a:t>The </a:t>
            </a:r>
            <a:r>
              <a:rPr lang="en-US" sz="1200" b="1" dirty="0">
                <a:latin typeface="Arial" panose="020B0604020202020204" pitchFamily="34" charset="0"/>
                <a:cs typeface="Arial" panose="020B0604020202020204" pitchFamily="34" charset="0"/>
              </a:rPr>
              <a:t>GLOBE Score </a:t>
            </a:r>
            <a:r>
              <a:rPr lang="en-US" sz="1200" dirty="0">
                <a:latin typeface="Arial" panose="020B0604020202020204" pitchFamily="34" charset="0"/>
                <a:cs typeface="Arial" panose="020B0604020202020204" pitchFamily="34" charset="0"/>
              </a:rPr>
              <a:t>is a validated risk assessment tool that predicts transplant-free survival for those diagnosed with PBC. </a:t>
            </a:r>
          </a:p>
          <a:p>
            <a:pPr>
              <a:buClr>
                <a:srgbClr val="004B87"/>
              </a:buClr>
              <a:defRPr/>
            </a:pPr>
            <a:r>
              <a:rPr lang="en-US" sz="1200" dirty="0" err="1">
                <a:latin typeface="Arial" panose="020B0604020202020204" pitchFamily="34" charset="0"/>
                <a:cs typeface="Arial" panose="020B0604020202020204" pitchFamily="34" charset="0"/>
              </a:rPr>
              <a:t>Seladelpar</a:t>
            </a:r>
            <a:r>
              <a:rPr lang="en-US" sz="1200" dirty="0">
                <a:latin typeface="Arial" panose="020B0604020202020204" pitchFamily="34" charset="0"/>
                <a:cs typeface="Arial" panose="020B0604020202020204" pitchFamily="34" charset="0"/>
              </a:rPr>
              <a:t> is indicated in combination with UDCA in patients with an inadequate response to UDCA or as monotherapy in patients unable to tolerate UDCA.</a:t>
            </a:r>
          </a:p>
          <a:p>
            <a:pPr marL="0" indent="0">
              <a:buClr>
                <a:srgbClr val="004B87"/>
              </a:buClr>
              <a:buNone/>
              <a:defRPr/>
            </a:pPr>
            <a:r>
              <a:rPr lang="en-US" sz="1200" b="1" dirty="0">
                <a:solidFill>
                  <a:srgbClr val="FF6720"/>
                </a:solidFill>
                <a:latin typeface="Arial" panose="020B0604020202020204" pitchFamily="34" charset="0"/>
                <a:cs typeface="Arial" panose="020B0604020202020204" pitchFamily="34" charset="0"/>
              </a:rPr>
              <a:t>Aims: </a:t>
            </a:r>
          </a:p>
          <a:p>
            <a:pPr>
              <a:buClr>
                <a:srgbClr val="004B87"/>
              </a:buClr>
              <a:defRPr/>
            </a:pPr>
            <a:r>
              <a:rPr lang="en-US" sz="1200" dirty="0">
                <a:latin typeface="Arial" panose="020B0604020202020204" pitchFamily="34" charset="0"/>
                <a:cs typeface="Arial" panose="020B0604020202020204" pitchFamily="34" charset="0"/>
              </a:rPr>
              <a:t>To evaluate the change in GLOBE score and its components in patients with PBC who received </a:t>
            </a:r>
            <a:r>
              <a:rPr lang="en-US" sz="1200" dirty="0" err="1">
                <a:latin typeface="Arial" panose="020B0604020202020204" pitchFamily="34" charset="0"/>
                <a:cs typeface="Arial" panose="020B0604020202020204" pitchFamily="34" charset="0"/>
              </a:rPr>
              <a:t>seladelpar</a:t>
            </a:r>
            <a:r>
              <a:rPr lang="en-US" sz="1200" dirty="0">
                <a:latin typeface="Arial" panose="020B0604020202020204" pitchFamily="34" charset="0"/>
                <a:cs typeface="Arial" panose="020B0604020202020204" pitchFamily="34" charset="0"/>
              </a:rPr>
              <a:t> 10 mg or placebo in the pivotal, placebo-controlled, Phase 3 RESPONSE study and </a:t>
            </a:r>
            <a:r>
              <a:rPr lang="en-US" sz="1200" dirty="0" err="1">
                <a:latin typeface="Arial" panose="020B0604020202020204" pitchFamily="34" charset="0"/>
                <a:cs typeface="Arial" panose="020B0604020202020204" pitchFamily="34" charset="0"/>
              </a:rPr>
              <a:t>seladelpar</a:t>
            </a:r>
            <a:r>
              <a:rPr lang="en-US" sz="1200" dirty="0">
                <a:latin typeface="Arial" panose="020B0604020202020204" pitchFamily="34" charset="0"/>
                <a:cs typeface="Arial" panose="020B0604020202020204" pitchFamily="34" charset="0"/>
              </a:rPr>
              <a:t> 10 mg in the subsequent open-label extension ASSURE study over 24 months.</a:t>
            </a:r>
          </a:p>
          <a:p>
            <a:pPr>
              <a:buClr>
                <a:srgbClr val="004B87"/>
              </a:buClr>
              <a:defRPr/>
            </a:pPr>
            <a:r>
              <a:rPr lang="en-US" sz="1200" dirty="0">
                <a:latin typeface="Arial" panose="020B0604020202020204" pitchFamily="34" charset="0"/>
                <a:cs typeface="Arial" panose="020B0604020202020204" pitchFamily="34" charset="0"/>
              </a:rPr>
              <a:t>To explore improvements in predicted transplant-free survival over 2 years of </a:t>
            </a:r>
            <a:r>
              <a:rPr lang="en-US" sz="1200" dirty="0" err="1">
                <a:latin typeface="Arial" panose="020B0604020202020204" pitchFamily="34" charset="0"/>
                <a:cs typeface="Arial" panose="020B0604020202020204" pitchFamily="34" charset="0"/>
              </a:rPr>
              <a:t>seladelpar</a:t>
            </a:r>
            <a:r>
              <a:rPr lang="en-US" sz="1200" dirty="0">
                <a:latin typeface="Arial" panose="020B0604020202020204" pitchFamily="34" charset="0"/>
                <a:cs typeface="Arial" panose="020B0604020202020204" pitchFamily="34" charset="0"/>
              </a:rPr>
              <a:t> treatment.</a:t>
            </a:r>
          </a:p>
        </p:txBody>
      </p:sp>
      <p:sp>
        <p:nvSpPr>
          <p:cNvPr id="6" name="Rectangle: Rounded Corners 5">
            <a:extLst>
              <a:ext uri="{FF2B5EF4-FFF2-40B4-BE49-F238E27FC236}">
                <a16:creationId xmlns:a16="http://schemas.microsoft.com/office/drawing/2014/main" id="{B4EC144C-D6E1-5D06-86BB-DEBAC1511EE3}"/>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Background &amp; Aims</a:t>
            </a:r>
            <a:endParaRPr lang="en-US" b="1" i="0" dirty="0">
              <a:solidFill>
                <a:schemeClr val="bg1"/>
              </a:solidFill>
              <a:effectLst/>
            </a:endParaRPr>
          </a:p>
        </p:txBody>
      </p:sp>
      <p:sp>
        <p:nvSpPr>
          <p:cNvPr id="12" name="Rectangle: Rounded Corners 11">
            <a:extLst>
              <a:ext uri="{FF2B5EF4-FFF2-40B4-BE49-F238E27FC236}">
                <a16:creationId xmlns:a16="http://schemas.microsoft.com/office/drawing/2014/main" id="{DFC0BBF9-D09F-361F-3BAB-51075E2FBAA2}"/>
              </a:ext>
            </a:extLst>
          </p:cNvPr>
          <p:cNvSpPr/>
          <p:nvPr/>
        </p:nvSpPr>
        <p:spPr>
          <a:xfrm>
            <a:off x="341202" y="846658"/>
            <a:ext cx="4822046" cy="5468417"/>
          </a:xfrm>
          <a:prstGeom prst="roundRect">
            <a:avLst>
              <a:gd name="adj" fmla="val 2401"/>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pic>
        <p:nvPicPr>
          <p:cNvPr id="13" name="Graphic 12" descr="Home with solid fill">
            <a:extLst>
              <a:ext uri="{FF2B5EF4-FFF2-40B4-BE49-F238E27FC236}">
                <a16:creationId xmlns:a16="http://schemas.microsoft.com/office/drawing/2014/main" id="{376264BD-00BF-0F0A-4F39-741870E872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65129" y="87085"/>
            <a:ext cx="374469" cy="374469"/>
          </a:xfrm>
          <a:prstGeom prst="rect">
            <a:avLst/>
          </a:prstGeom>
        </p:spPr>
      </p:pic>
      <p:sp>
        <p:nvSpPr>
          <p:cNvPr id="7" name="Title 1">
            <a:extLst>
              <a:ext uri="{FF2B5EF4-FFF2-40B4-BE49-F238E27FC236}">
                <a16:creationId xmlns:a16="http://schemas.microsoft.com/office/drawing/2014/main" id="{9796ECFF-D3A9-7CB5-16CE-85BEE7DD85CC}"/>
              </a:ext>
            </a:extLst>
          </p:cNvPr>
          <p:cNvSpPr>
            <a:spLocks noGrp="1"/>
          </p:cNvSpPr>
          <p:nvPr>
            <p:ph type="title"/>
          </p:nvPr>
        </p:nvSpPr>
        <p:spPr>
          <a:xfrm>
            <a:off x="838200" y="-89087"/>
            <a:ext cx="10515600" cy="838947"/>
          </a:xfrm>
        </p:spPr>
        <p:txBody>
          <a:bodyPr>
            <a:normAutofit/>
          </a:bodyPr>
          <a:lstStyle/>
          <a:p>
            <a:r>
              <a:rPr lang="en-US" sz="1800" b="1" kern="0" dirty="0">
                <a:effectLst/>
                <a:latin typeface="Arial" panose="020B0604020202020204" pitchFamily="34" charset="0"/>
                <a:ea typeface="Times New Roman" panose="02020603050405020304" pitchFamily="18" charset="0"/>
              </a:rPr>
              <a:t>THU-286 </a:t>
            </a:r>
            <a:r>
              <a:rPr lang="en-US" sz="1800" dirty="0" err="1">
                <a:effectLst/>
                <a:latin typeface="Arial" panose="020B0604020202020204" pitchFamily="34" charset="0"/>
                <a:ea typeface="Times New Roman" panose="02020603050405020304" pitchFamily="18" charset="0"/>
              </a:rPr>
              <a:t>Seladelpar</a:t>
            </a:r>
            <a:r>
              <a:rPr lang="en-US" sz="1800" dirty="0">
                <a:effectLst/>
                <a:latin typeface="Arial" panose="020B0604020202020204" pitchFamily="34" charset="0"/>
                <a:ea typeface="Times New Roman" panose="02020603050405020304" pitchFamily="18" charset="0"/>
              </a:rPr>
              <a:t> treatment of patients with primary biliary cholangitis improves the GLOBE score and predicts improved transplant-free survival</a:t>
            </a:r>
            <a:endParaRPr lang="en-US" dirty="0"/>
          </a:p>
        </p:txBody>
      </p:sp>
      <p:sp>
        <p:nvSpPr>
          <p:cNvPr id="2" name="Rectangle: Rounded Corners 1">
            <a:extLst>
              <a:ext uri="{FF2B5EF4-FFF2-40B4-BE49-F238E27FC236}">
                <a16:creationId xmlns:a16="http://schemas.microsoft.com/office/drawing/2014/main" id="{042DCF07-BD55-694E-D57F-1542AE17770D}"/>
              </a:ext>
            </a:extLst>
          </p:cNvPr>
          <p:cNvSpPr/>
          <p:nvPr/>
        </p:nvSpPr>
        <p:spPr>
          <a:xfrm>
            <a:off x="5468507" y="922253"/>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Methods</a:t>
            </a:r>
            <a:endParaRPr lang="en-US" b="1" i="0" dirty="0">
              <a:solidFill>
                <a:schemeClr val="bg1"/>
              </a:solidFill>
              <a:effectLst/>
            </a:endParaRPr>
          </a:p>
        </p:txBody>
      </p:sp>
      <p:sp>
        <p:nvSpPr>
          <p:cNvPr id="3" name="Rectangle: Rounded Corners 2">
            <a:extLst>
              <a:ext uri="{FF2B5EF4-FFF2-40B4-BE49-F238E27FC236}">
                <a16:creationId xmlns:a16="http://schemas.microsoft.com/office/drawing/2014/main" id="{9E259319-FCE4-722D-B781-73838DB7487B}"/>
              </a:ext>
            </a:extLst>
          </p:cNvPr>
          <p:cNvSpPr/>
          <p:nvPr/>
        </p:nvSpPr>
        <p:spPr>
          <a:xfrm>
            <a:off x="5268686" y="846658"/>
            <a:ext cx="6582112" cy="5468417"/>
          </a:xfrm>
          <a:prstGeom prst="roundRect">
            <a:avLst>
              <a:gd name="adj" fmla="val 1843"/>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80F2F4F7-EE55-9DAF-2579-20BAA80F66FE}"/>
              </a:ext>
            </a:extLst>
          </p:cNvPr>
          <p:cNvPicPr>
            <a:picLocks noChangeAspect="1"/>
          </p:cNvPicPr>
          <p:nvPr/>
        </p:nvPicPr>
        <p:blipFill>
          <a:blip r:embed="rId7"/>
          <a:stretch>
            <a:fillRect/>
          </a:stretch>
        </p:blipFill>
        <p:spPr>
          <a:xfrm>
            <a:off x="5927200" y="1500296"/>
            <a:ext cx="5301708" cy="2429552"/>
          </a:xfrm>
          <a:prstGeom prst="rect">
            <a:avLst/>
          </a:prstGeom>
        </p:spPr>
      </p:pic>
      <p:sp>
        <p:nvSpPr>
          <p:cNvPr id="11" name="TextBox 10">
            <a:extLst>
              <a:ext uri="{FF2B5EF4-FFF2-40B4-BE49-F238E27FC236}">
                <a16:creationId xmlns:a16="http://schemas.microsoft.com/office/drawing/2014/main" id="{BCD9AE3A-E8B6-6AB0-4FDD-CCEF1CB08D63}"/>
              </a:ext>
            </a:extLst>
          </p:cNvPr>
          <p:cNvSpPr txBox="1"/>
          <p:nvPr/>
        </p:nvSpPr>
        <p:spPr>
          <a:xfrm>
            <a:off x="5484171" y="4026646"/>
            <a:ext cx="6366627" cy="507831"/>
          </a:xfrm>
          <a:prstGeom prst="rect">
            <a:avLst/>
          </a:prstGeom>
          <a:noFill/>
        </p:spPr>
        <p:txBody>
          <a:bodyPr wrap="square">
            <a:spAutoFit/>
          </a:bodyPr>
          <a:lstStyle/>
          <a:p>
            <a:r>
              <a:rPr lang="en-US" sz="1000" b="1" i="1" baseline="30000" dirty="0" err="1">
                <a:solidFill>
                  <a:srgbClr val="004B87"/>
                </a:solidFill>
                <a:latin typeface="Arial" panose="020B0604020202020204" pitchFamily="34" charset="0"/>
                <a:cs typeface="Arial" panose="020B0604020202020204" pitchFamily="34" charset="0"/>
              </a:rPr>
              <a:t>a</a:t>
            </a:r>
            <a:r>
              <a:rPr lang="en-US" sz="900" i="1" dirty="0" err="1">
                <a:solidFill>
                  <a:srgbClr val="004B87"/>
                </a:solidFill>
                <a:latin typeface="Arial" panose="020B0604020202020204" pitchFamily="34" charset="0"/>
                <a:cs typeface="Arial" panose="020B0604020202020204" pitchFamily="34" charset="0"/>
              </a:rPr>
              <a:t>Study</a:t>
            </a:r>
            <a:r>
              <a:rPr lang="en-US" sz="900" i="1" dirty="0">
                <a:solidFill>
                  <a:srgbClr val="004B87"/>
                </a:solidFill>
                <a:latin typeface="Arial" panose="020B0604020202020204" pitchFamily="34" charset="0"/>
                <a:cs typeface="Arial" panose="020B0604020202020204" pitchFamily="34" charset="0"/>
              </a:rPr>
              <a:t> drug administered orally once daily as an add-on to UDCA, or as monotherapy in patients intolerant to UDCA.</a:t>
            </a:r>
          </a:p>
          <a:p>
            <a:r>
              <a:rPr lang="en-US" sz="1000" b="1" i="1" baseline="30000" dirty="0" err="1">
                <a:solidFill>
                  <a:srgbClr val="004B87"/>
                </a:solidFill>
                <a:latin typeface="Arial" panose="020B0604020202020204" pitchFamily="34" charset="0"/>
                <a:cs typeface="Arial" panose="020B0604020202020204" pitchFamily="34" charset="0"/>
              </a:rPr>
              <a:t>b</a:t>
            </a:r>
            <a:r>
              <a:rPr lang="en-US" sz="900" i="1" dirty="0" err="1">
                <a:solidFill>
                  <a:srgbClr val="004B87"/>
                </a:solidFill>
                <a:latin typeface="Arial" panose="020B0604020202020204" pitchFamily="34" charset="0"/>
                <a:cs typeface="Arial" panose="020B0604020202020204" pitchFamily="34" charset="0"/>
              </a:rPr>
              <a:t>The</a:t>
            </a:r>
            <a:r>
              <a:rPr lang="en-US" sz="900" i="1" dirty="0">
                <a:solidFill>
                  <a:srgbClr val="004B87"/>
                </a:solidFill>
                <a:latin typeface="Arial" panose="020B0604020202020204" pitchFamily="34" charset="0"/>
                <a:cs typeface="Arial" panose="020B0604020202020204" pitchFamily="34" charset="0"/>
              </a:rPr>
              <a:t> ongoing open-label ASSURE study includes patients previously enrolled in RESPONSE (shown here) and legacy </a:t>
            </a:r>
            <a:r>
              <a:rPr lang="en-US" sz="900" i="1" dirty="0" err="1">
                <a:solidFill>
                  <a:srgbClr val="004B87"/>
                </a:solidFill>
                <a:latin typeface="Arial" panose="020B0604020202020204" pitchFamily="34" charset="0"/>
                <a:cs typeface="Arial" panose="020B0604020202020204" pitchFamily="34" charset="0"/>
              </a:rPr>
              <a:t>seladelpar</a:t>
            </a:r>
            <a:r>
              <a:rPr lang="en-US" sz="900" i="1" dirty="0">
                <a:solidFill>
                  <a:srgbClr val="004B87"/>
                </a:solidFill>
                <a:latin typeface="Arial" panose="020B0604020202020204" pitchFamily="34" charset="0"/>
                <a:cs typeface="Arial" panose="020B0604020202020204" pitchFamily="34" charset="0"/>
              </a:rPr>
              <a:t> studies (not shown). </a:t>
            </a:r>
            <a:r>
              <a:rPr lang="en-US" sz="1050" b="1" i="1" baseline="30000" dirty="0" err="1">
                <a:solidFill>
                  <a:srgbClr val="004B87"/>
                </a:solidFill>
                <a:latin typeface="Arial" panose="020B0604020202020204" pitchFamily="34" charset="0"/>
                <a:cs typeface="Arial" panose="020B0604020202020204" pitchFamily="34" charset="0"/>
              </a:rPr>
              <a:t>c</a:t>
            </a:r>
            <a:r>
              <a:rPr lang="en-US" sz="900" i="1" dirty="0" err="1">
                <a:solidFill>
                  <a:srgbClr val="004B87"/>
                </a:solidFill>
                <a:latin typeface="Arial" panose="020B0604020202020204" pitchFamily="34" charset="0"/>
                <a:cs typeface="Arial" panose="020B0604020202020204" pitchFamily="34" charset="0"/>
              </a:rPr>
              <a:t>A</a:t>
            </a:r>
            <a:r>
              <a:rPr lang="en-US" sz="900" i="1" dirty="0">
                <a:solidFill>
                  <a:srgbClr val="004B87"/>
                </a:solidFill>
                <a:latin typeface="Arial" panose="020B0604020202020204" pitchFamily="34" charset="0"/>
                <a:cs typeface="Arial" panose="020B0604020202020204" pitchFamily="34" charset="0"/>
              </a:rPr>
              <a:t> higher GLOBE score indicates a worse prognosis.</a:t>
            </a:r>
          </a:p>
        </p:txBody>
      </p:sp>
      <p:grpSp>
        <p:nvGrpSpPr>
          <p:cNvPr id="10" name="Group 9">
            <a:extLst>
              <a:ext uri="{FF2B5EF4-FFF2-40B4-BE49-F238E27FC236}">
                <a16:creationId xmlns:a16="http://schemas.microsoft.com/office/drawing/2014/main" id="{D3389AF5-EAA2-B9C8-5F99-FC11AF606419}"/>
              </a:ext>
            </a:extLst>
          </p:cNvPr>
          <p:cNvGrpSpPr/>
          <p:nvPr/>
        </p:nvGrpSpPr>
        <p:grpSpPr>
          <a:xfrm>
            <a:off x="5460675" y="4633400"/>
            <a:ext cx="2222502" cy="1577146"/>
            <a:chOff x="5468507" y="4720756"/>
            <a:chExt cx="2222502" cy="1577146"/>
          </a:xfrm>
        </p:grpSpPr>
        <p:sp>
          <p:nvSpPr>
            <p:cNvPr id="18" name="Rectangle: Rounded Corners 17">
              <a:extLst>
                <a:ext uri="{FF2B5EF4-FFF2-40B4-BE49-F238E27FC236}">
                  <a16:creationId xmlns:a16="http://schemas.microsoft.com/office/drawing/2014/main" id="{EBFF3718-8BCD-B9B0-FBB7-1C5F9AFE6B84}"/>
                </a:ext>
              </a:extLst>
            </p:cNvPr>
            <p:cNvSpPr/>
            <p:nvPr/>
          </p:nvSpPr>
          <p:spPr>
            <a:xfrm>
              <a:off x="5468507" y="4720756"/>
              <a:ext cx="2222502" cy="1577146"/>
            </a:xfrm>
            <a:prstGeom prst="roundRect">
              <a:avLst>
                <a:gd name="adj" fmla="val 9914"/>
              </a:avLst>
            </a:prstGeom>
            <a:solidFill>
              <a:srgbClr val="FEAA82">
                <a:alpha val="4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sp>
          <p:nvSpPr>
            <p:cNvPr id="17" name="TextBox 16">
              <a:extLst>
                <a:ext uri="{FF2B5EF4-FFF2-40B4-BE49-F238E27FC236}">
                  <a16:creationId xmlns:a16="http://schemas.microsoft.com/office/drawing/2014/main" id="{F1159760-D365-8762-F3C0-1312E589D882}"/>
                </a:ext>
              </a:extLst>
            </p:cNvPr>
            <p:cNvSpPr txBox="1"/>
            <p:nvPr/>
          </p:nvSpPr>
          <p:spPr>
            <a:xfrm>
              <a:off x="5476339" y="4845291"/>
              <a:ext cx="2206838" cy="1277273"/>
            </a:xfrm>
            <a:prstGeom prst="rect">
              <a:avLst/>
            </a:prstGeom>
            <a:noFill/>
          </p:spPr>
          <p:txBody>
            <a:bodyPr wrap="square">
              <a:spAutoFit/>
            </a:bodyPr>
            <a:lstStyle/>
            <a:p>
              <a:pPr algn="ctr"/>
              <a:r>
                <a:rPr lang="en-US" sz="1100" b="1" dirty="0">
                  <a:solidFill>
                    <a:srgbClr val="004B87"/>
                  </a:solidFill>
                  <a:latin typeface="Arial" panose="020B0604020202020204" pitchFamily="34" charset="0"/>
                  <a:cs typeface="Arial" panose="020B0604020202020204" pitchFamily="34" charset="0"/>
                </a:rPr>
                <a:t>GLOBE </a:t>
              </a:r>
              <a:r>
                <a:rPr lang="en-US" sz="1100" b="1" dirty="0" err="1">
                  <a:solidFill>
                    <a:srgbClr val="004B87"/>
                  </a:solidFill>
                  <a:latin typeface="Arial" panose="020B0604020202020204" pitchFamily="34" charset="0"/>
                  <a:cs typeface="Arial" panose="020B0604020202020204" pitchFamily="34" charset="0"/>
                </a:rPr>
                <a:t>Score</a:t>
              </a:r>
              <a:r>
                <a:rPr lang="en-US" sz="1100" b="1" baseline="30000" dirty="0" err="1">
                  <a:solidFill>
                    <a:srgbClr val="004B87"/>
                  </a:solidFill>
                  <a:latin typeface="Arial" panose="020B0604020202020204" pitchFamily="34" charset="0"/>
                  <a:cs typeface="Arial" panose="020B0604020202020204" pitchFamily="34" charset="0"/>
                </a:rPr>
                <a:t>c</a:t>
              </a:r>
              <a:r>
                <a:rPr lang="en-US" sz="1100" b="1" baseline="30000" dirty="0">
                  <a:solidFill>
                    <a:srgbClr val="004B87"/>
                  </a:solidFill>
                  <a:latin typeface="Arial" panose="020B0604020202020204" pitchFamily="34" charset="0"/>
                  <a:cs typeface="Arial" panose="020B0604020202020204" pitchFamily="34" charset="0"/>
                </a:rPr>
                <a:t> </a:t>
              </a:r>
              <a:r>
                <a:rPr lang="en-US" sz="1100" dirty="0">
                  <a:solidFill>
                    <a:srgbClr val="004B87"/>
                  </a:solidFill>
                  <a:latin typeface="Arial" panose="020B0604020202020204" pitchFamily="34" charset="0"/>
                  <a:cs typeface="Arial" panose="020B0604020202020204" pitchFamily="34" charset="0"/>
                </a:rPr>
                <a:t>= 044378 × age at start of UDCA therapy + .93982 × ln(bilirubin × ULN) + .335648 × ln(ALP × ULN) − 2.266708 × (albumin × LLN) − .002581 × (platelet count × 103/</a:t>
              </a:r>
              <a:r>
                <a:rPr lang="el-GR" sz="1100" dirty="0">
                  <a:solidFill>
                    <a:srgbClr val="004B87"/>
                  </a:solidFill>
                  <a:latin typeface="Arial" panose="020B0604020202020204" pitchFamily="34" charset="0"/>
                  <a:cs typeface="Arial" panose="020B0604020202020204" pitchFamily="34" charset="0"/>
                </a:rPr>
                <a:t>μ</a:t>
              </a:r>
              <a:r>
                <a:rPr lang="en-US" sz="1100" dirty="0">
                  <a:solidFill>
                    <a:srgbClr val="004B87"/>
                  </a:solidFill>
                  <a:latin typeface="Arial" panose="020B0604020202020204" pitchFamily="34" charset="0"/>
                  <a:cs typeface="Arial" panose="020B0604020202020204" pitchFamily="34" charset="0"/>
                </a:rPr>
                <a:t>L) + 1.216865</a:t>
              </a:r>
            </a:p>
          </p:txBody>
        </p:sp>
      </p:grpSp>
      <p:grpSp>
        <p:nvGrpSpPr>
          <p:cNvPr id="16" name="Group 15">
            <a:extLst>
              <a:ext uri="{FF2B5EF4-FFF2-40B4-BE49-F238E27FC236}">
                <a16:creationId xmlns:a16="http://schemas.microsoft.com/office/drawing/2014/main" id="{DC1FF8FB-898A-E83A-B55A-66879DBDB89B}"/>
              </a:ext>
            </a:extLst>
          </p:cNvPr>
          <p:cNvGrpSpPr/>
          <p:nvPr/>
        </p:nvGrpSpPr>
        <p:grpSpPr>
          <a:xfrm>
            <a:off x="7788615" y="4631275"/>
            <a:ext cx="3876514" cy="1579271"/>
            <a:chOff x="7788615" y="4631275"/>
            <a:chExt cx="3876514" cy="1579271"/>
          </a:xfrm>
        </p:grpSpPr>
        <p:sp>
          <p:nvSpPr>
            <p:cNvPr id="15" name="Rectangle: Rounded Corners 14">
              <a:extLst>
                <a:ext uri="{FF2B5EF4-FFF2-40B4-BE49-F238E27FC236}">
                  <a16:creationId xmlns:a16="http://schemas.microsoft.com/office/drawing/2014/main" id="{24E1F77B-73F6-28C0-384E-9DA567B97941}"/>
                </a:ext>
              </a:extLst>
            </p:cNvPr>
            <p:cNvSpPr/>
            <p:nvPr/>
          </p:nvSpPr>
          <p:spPr>
            <a:xfrm>
              <a:off x="7788615" y="4631275"/>
              <a:ext cx="3876514" cy="1579271"/>
            </a:xfrm>
            <a:prstGeom prst="roundRect">
              <a:avLst>
                <a:gd name="adj" fmla="val 3384"/>
              </a:avLst>
            </a:prstGeom>
            <a:solidFill>
              <a:srgbClr val="FDDDCE">
                <a:alpha val="4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chemeClr val="bg1"/>
                </a:solidFill>
                <a:effectLst/>
              </a:endParaRPr>
            </a:p>
          </p:txBody>
        </p:sp>
        <p:sp>
          <p:nvSpPr>
            <p:cNvPr id="8" name="TextBox 7">
              <a:extLst>
                <a:ext uri="{FF2B5EF4-FFF2-40B4-BE49-F238E27FC236}">
                  <a16:creationId xmlns:a16="http://schemas.microsoft.com/office/drawing/2014/main" id="{F3B04838-477A-E32A-29D8-B4582214B556}"/>
                </a:ext>
              </a:extLst>
            </p:cNvPr>
            <p:cNvSpPr txBox="1"/>
            <p:nvPr/>
          </p:nvSpPr>
          <p:spPr>
            <a:xfrm>
              <a:off x="7859972" y="4651487"/>
              <a:ext cx="3733800" cy="1546577"/>
            </a:xfrm>
            <a:prstGeom prst="rect">
              <a:avLst/>
            </a:prstGeom>
            <a:noFill/>
          </p:spPr>
          <p:txBody>
            <a:bodyPr wrap="square">
              <a:spAutoFit/>
            </a:bodyPr>
            <a:lstStyle/>
            <a:p>
              <a:pPr marL="285750"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GLOBE scores were calculated for each follow-up visit for up to 24 months and the change in GLOBE score was assessed from baseline, with higher scores indicating worse prognosis.</a:t>
              </a:r>
            </a:p>
            <a:p>
              <a:pPr marL="285750" indent="-285750">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The predicted transplant-free survival, based on GLOBE scores, was assessed for patients who received placebo for up to 1 year and </a:t>
              </a:r>
              <a:r>
                <a:rPr lang="en-US" sz="1050" dirty="0" err="1">
                  <a:latin typeface="Arial" panose="020B0604020202020204" pitchFamily="34" charset="0"/>
                  <a:cs typeface="Arial" panose="020B0604020202020204" pitchFamily="34" charset="0"/>
                </a:rPr>
                <a:t>seladelpar</a:t>
              </a:r>
              <a:r>
                <a:rPr lang="en-US" sz="1050" dirty="0">
                  <a:latin typeface="Arial" panose="020B0604020202020204" pitchFamily="34" charset="0"/>
                  <a:cs typeface="Arial" panose="020B0604020202020204" pitchFamily="34" charset="0"/>
                </a:rPr>
                <a:t> for up to 2 years.</a:t>
              </a:r>
            </a:p>
          </p:txBody>
        </p:sp>
      </p:grpSp>
    </p:spTree>
    <p:extLst>
      <p:ext uri="{BB962C8B-B14F-4D97-AF65-F5344CB8AC3E}">
        <p14:creationId xmlns:p14="http://schemas.microsoft.com/office/powerpoint/2010/main" val="4218520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C93DB-4AF8-FF10-2051-655BFDC58318}"/>
            </a:ext>
          </a:extLst>
        </p:cNvPr>
        <p:cNvGrpSpPr/>
        <p:nvPr/>
      </p:nvGrpSpPr>
      <p:grpSpPr>
        <a:xfrm>
          <a:off x="0" y="0"/>
          <a:ext cx="0" cy="0"/>
          <a:chOff x="0" y="0"/>
          <a:chExt cx="0" cy="0"/>
        </a:xfrm>
      </p:grpSpPr>
      <p:sp>
        <p:nvSpPr>
          <p:cNvPr id="74" name="Rectangle: Rounded Corners 73">
            <a:extLst>
              <a:ext uri="{FF2B5EF4-FFF2-40B4-BE49-F238E27FC236}">
                <a16:creationId xmlns:a16="http://schemas.microsoft.com/office/drawing/2014/main" id="{33E929E7-E863-0444-66E0-DC3882321333}"/>
              </a:ext>
            </a:extLst>
          </p:cNvPr>
          <p:cNvSpPr/>
          <p:nvPr/>
        </p:nvSpPr>
        <p:spPr>
          <a:xfrm>
            <a:off x="5278281" y="4822101"/>
            <a:ext cx="6563259" cy="1467493"/>
          </a:xfrm>
          <a:prstGeom prst="roundRect">
            <a:avLst>
              <a:gd name="adj" fmla="val 5270"/>
            </a:avLst>
          </a:prstGeom>
          <a:solidFill>
            <a:srgbClr val="FF67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grpSp>
        <p:nvGrpSpPr>
          <p:cNvPr id="3" name="Group 2">
            <a:extLst>
              <a:ext uri="{FF2B5EF4-FFF2-40B4-BE49-F238E27FC236}">
                <a16:creationId xmlns:a16="http://schemas.microsoft.com/office/drawing/2014/main" id="{9F4D7D9A-DCEA-AE5F-B559-3293C991E92F}"/>
              </a:ext>
            </a:extLst>
          </p:cNvPr>
          <p:cNvGrpSpPr/>
          <p:nvPr/>
        </p:nvGrpSpPr>
        <p:grpSpPr>
          <a:xfrm>
            <a:off x="475541" y="1313195"/>
            <a:ext cx="4563990" cy="4902149"/>
            <a:chOff x="555908" y="4420138"/>
            <a:chExt cx="2070729" cy="5862503"/>
          </a:xfrm>
        </p:grpSpPr>
        <p:sp>
          <p:nvSpPr>
            <p:cNvPr id="4" name="Rectangle: Rounded Corners 3">
              <a:extLst>
                <a:ext uri="{FF2B5EF4-FFF2-40B4-BE49-F238E27FC236}">
                  <a16:creationId xmlns:a16="http://schemas.microsoft.com/office/drawing/2014/main" id="{052E8E22-7D5C-9F4A-A1DA-8491DEAAF437}"/>
                </a:ext>
              </a:extLst>
            </p:cNvPr>
            <p:cNvSpPr/>
            <p:nvPr/>
          </p:nvSpPr>
          <p:spPr>
            <a:xfrm>
              <a:off x="580913" y="4636525"/>
              <a:ext cx="2045724" cy="5646116"/>
            </a:xfrm>
            <a:prstGeom prst="roundRect">
              <a:avLst>
                <a:gd name="adj" fmla="val 960"/>
              </a:avLst>
            </a:prstGeom>
            <a:solidFill>
              <a:srgbClr val="FDDDCE">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grpSp>
          <p:nvGrpSpPr>
            <p:cNvPr id="9" name="Group 8">
              <a:extLst>
                <a:ext uri="{FF2B5EF4-FFF2-40B4-BE49-F238E27FC236}">
                  <a16:creationId xmlns:a16="http://schemas.microsoft.com/office/drawing/2014/main" id="{63128B14-BFC8-44C7-C03B-8B9657D38684}"/>
                </a:ext>
              </a:extLst>
            </p:cNvPr>
            <p:cNvGrpSpPr/>
            <p:nvPr/>
          </p:nvGrpSpPr>
          <p:grpSpPr>
            <a:xfrm>
              <a:off x="555908" y="4420138"/>
              <a:ext cx="1901821" cy="361860"/>
              <a:chOff x="555908" y="4420138"/>
              <a:chExt cx="1901821" cy="361860"/>
            </a:xfrm>
          </p:grpSpPr>
          <p:sp>
            <p:nvSpPr>
              <p:cNvPr id="10" name="Rectangle: Rounded Corners 9">
                <a:extLst>
                  <a:ext uri="{FF2B5EF4-FFF2-40B4-BE49-F238E27FC236}">
                    <a16:creationId xmlns:a16="http://schemas.microsoft.com/office/drawing/2014/main" id="{B6B4BFDA-0783-6D76-3CB7-EB0383FD618D}"/>
                  </a:ext>
                </a:extLst>
              </p:cNvPr>
              <p:cNvSpPr/>
              <p:nvPr/>
            </p:nvSpPr>
            <p:spPr>
              <a:xfrm>
                <a:off x="569615" y="4440685"/>
                <a:ext cx="1830614" cy="341313"/>
              </a:xfrm>
              <a:prstGeom prst="roundRect">
                <a:avLst>
                  <a:gd name="adj" fmla="val 6715"/>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11" name="TextBox 10">
                <a:extLst>
                  <a:ext uri="{FF2B5EF4-FFF2-40B4-BE49-F238E27FC236}">
                    <a16:creationId xmlns:a16="http://schemas.microsoft.com/office/drawing/2014/main" id="{4B540DA6-995B-40BF-1F52-DDDAF852B7A2}"/>
                  </a:ext>
                </a:extLst>
              </p:cNvPr>
              <p:cNvSpPr txBox="1"/>
              <p:nvPr/>
            </p:nvSpPr>
            <p:spPr>
              <a:xfrm>
                <a:off x="555908" y="4420138"/>
                <a:ext cx="1901821" cy="338183"/>
              </a:xfrm>
              <a:prstGeom prst="rect">
                <a:avLst/>
              </a:prstGeom>
              <a:noFill/>
            </p:spPr>
            <p:txBody>
              <a:bodyPr wrap="square" anchor="ctr">
                <a:spAutoFit/>
              </a:bodyPr>
              <a:lstStyle/>
              <a:p>
                <a:r>
                  <a:rPr lang="en-US" sz="1200" b="1" dirty="0">
                    <a:solidFill>
                      <a:srgbClr val="FF6720"/>
                    </a:solidFill>
                    <a:latin typeface="Arial" panose="020B0604020202020204" pitchFamily="34" charset="0"/>
                    <a:cs typeface="Arial" panose="020B0604020202020204" pitchFamily="34" charset="0"/>
                  </a:rPr>
                  <a:t>Demographics and clinical characteristics at baseline</a:t>
                </a:r>
              </a:p>
            </p:txBody>
          </p:sp>
        </p:grpSp>
      </p:grpSp>
      <p:sp>
        <p:nvSpPr>
          <p:cNvPr id="6" name="Rectangle: Rounded Corners 5">
            <a:extLst>
              <a:ext uri="{FF2B5EF4-FFF2-40B4-BE49-F238E27FC236}">
                <a16:creationId xmlns:a16="http://schemas.microsoft.com/office/drawing/2014/main" id="{D41B9081-05E8-46BF-D89F-8ED8184ECADF}"/>
              </a:ext>
            </a:extLst>
          </p:cNvPr>
          <p:cNvSpPr/>
          <p:nvPr/>
        </p:nvSpPr>
        <p:spPr>
          <a:xfrm>
            <a:off x="515507" y="962946"/>
            <a:ext cx="2684893" cy="316940"/>
          </a:xfrm>
          <a:prstGeom prst="round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Results</a:t>
            </a:r>
            <a:endParaRPr lang="en-US" b="1" i="0" dirty="0">
              <a:solidFill>
                <a:schemeClr val="bg1"/>
              </a:solidFill>
              <a:effectLst/>
            </a:endParaRPr>
          </a:p>
        </p:txBody>
      </p:sp>
      <p:sp>
        <p:nvSpPr>
          <p:cNvPr id="12" name="Rectangle: Rounded Corners 11">
            <a:extLst>
              <a:ext uri="{FF2B5EF4-FFF2-40B4-BE49-F238E27FC236}">
                <a16:creationId xmlns:a16="http://schemas.microsoft.com/office/drawing/2014/main" id="{80E1E2AC-3737-333B-4BB1-006156A75951}"/>
              </a:ext>
            </a:extLst>
          </p:cNvPr>
          <p:cNvSpPr/>
          <p:nvPr/>
        </p:nvSpPr>
        <p:spPr>
          <a:xfrm>
            <a:off x="350459" y="846658"/>
            <a:ext cx="11519809" cy="5468417"/>
          </a:xfrm>
          <a:prstGeom prst="roundRect">
            <a:avLst>
              <a:gd name="adj" fmla="val 2225"/>
            </a:avLst>
          </a:prstGeom>
          <a:no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pic>
        <p:nvPicPr>
          <p:cNvPr id="13" name="Graphic 12" descr="Home with solid fill">
            <a:extLst>
              <a:ext uri="{FF2B5EF4-FFF2-40B4-BE49-F238E27FC236}">
                <a16:creationId xmlns:a16="http://schemas.microsoft.com/office/drawing/2014/main" id="{E92FCA1E-9C1A-67FE-4009-74067B2815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65129" y="87085"/>
            <a:ext cx="374469" cy="374469"/>
          </a:xfrm>
          <a:prstGeom prst="rect">
            <a:avLst/>
          </a:prstGeom>
        </p:spPr>
      </p:pic>
      <p:sp>
        <p:nvSpPr>
          <p:cNvPr id="5" name="Title 1">
            <a:extLst>
              <a:ext uri="{FF2B5EF4-FFF2-40B4-BE49-F238E27FC236}">
                <a16:creationId xmlns:a16="http://schemas.microsoft.com/office/drawing/2014/main" id="{A0039C88-7AB2-005B-755E-8964A7D5FAE2}"/>
              </a:ext>
            </a:extLst>
          </p:cNvPr>
          <p:cNvSpPr>
            <a:spLocks noGrp="1"/>
          </p:cNvSpPr>
          <p:nvPr>
            <p:ph type="title"/>
          </p:nvPr>
        </p:nvSpPr>
        <p:spPr>
          <a:xfrm>
            <a:off x="838200" y="-89087"/>
            <a:ext cx="10515600" cy="838947"/>
          </a:xfrm>
        </p:spPr>
        <p:txBody>
          <a:bodyPr>
            <a:normAutofit/>
          </a:bodyPr>
          <a:lstStyle/>
          <a:p>
            <a:r>
              <a:rPr lang="en-US" sz="1800" b="1" kern="0" dirty="0">
                <a:effectLst/>
                <a:latin typeface="Arial" panose="020B0604020202020204" pitchFamily="34" charset="0"/>
                <a:ea typeface="Times New Roman" panose="02020603050405020304" pitchFamily="18" charset="0"/>
              </a:rPr>
              <a:t>THU-286 </a:t>
            </a:r>
            <a:r>
              <a:rPr lang="en-US" sz="1800" dirty="0" err="1">
                <a:effectLst/>
                <a:latin typeface="Arial" panose="020B0604020202020204" pitchFamily="34" charset="0"/>
                <a:ea typeface="Times New Roman" panose="02020603050405020304" pitchFamily="18" charset="0"/>
              </a:rPr>
              <a:t>Seladelpar</a:t>
            </a:r>
            <a:r>
              <a:rPr lang="en-US" sz="1800" dirty="0">
                <a:effectLst/>
                <a:latin typeface="Arial" panose="020B0604020202020204" pitchFamily="34" charset="0"/>
                <a:ea typeface="Times New Roman" panose="02020603050405020304" pitchFamily="18" charset="0"/>
              </a:rPr>
              <a:t> treatment of patients with primary biliary cholangitis improves the GLOBE score and predicts improved transplant-free survival</a:t>
            </a:r>
            <a:endParaRPr lang="en-US" dirty="0"/>
          </a:p>
        </p:txBody>
      </p:sp>
      <p:sp>
        <p:nvSpPr>
          <p:cNvPr id="71" name="Rectangle: Rounded Corners 70">
            <a:extLst>
              <a:ext uri="{FF2B5EF4-FFF2-40B4-BE49-F238E27FC236}">
                <a16:creationId xmlns:a16="http://schemas.microsoft.com/office/drawing/2014/main" id="{2F27678C-E753-3CF4-EBE9-BEA4C5A163DA}"/>
              </a:ext>
            </a:extLst>
          </p:cNvPr>
          <p:cNvSpPr/>
          <p:nvPr/>
        </p:nvSpPr>
        <p:spPr>
          <a:xfrm>
            <a:off x="5517767" y="4957440"/>
            <a:ext cx="2684893" cy="31694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rgbClr val="FF6720"/>
                </a:solidFill>
                <a:effectLst/>
                <a:latin typeface="Arial" panose="020B0604020202020204" pitchFamily="34" charset="0"/>
              </a:rPr>
              <a:t>Conclusion</a:t>
            </a:r>
            <a:endParaRPr lang="en-US" b="1" i="0" dirty="0">
              <a:solidFill>
                <a:srgbClr val="FF6720"/>
              </a:solidFill>
              <a:effectLst/>
            </a:endParaRPr>
          </a:p>
        </p:txBody>
      </p:sp>
      <p:sp>
        <p:nvSpPr>
          <p:cNvPr id="72" name="TextBox 71">
            <a:extLst>
              <a:ext uri="{FF2B5EF4-FFF2-40B4-BE49-F238E27FC236}">
                <a16:creationId xmlns:a16="http://schemas.microsoft.com/office/drawing/2014/main" id="{9C0A339F-BEF4-C0F5-5FD4-A0AA22A8B04C}"/>
              </a:ext>
            </a:extLst>
          </p:cNvPr>
          <p:cNvSpPr txBox="1"/>
          <p:nvPr/>
        </p:nvSpPr>
        <p:spPr>
          <a:xfrm>
            <a:off x="5473669" y="5268702"/>
            <a:ext cx="6367871" cy="1015663"/>
          </a:xfrm>
          <a:prstGeom prst="rect">
            <a:avLst/>
          </a:prstGeom>
          <a:noFill/>
        </p:spPr>
        <p:txBody>
          <a:bodyPr wrap="square">
            <a:spAutoFit/>
          </a:bodyPr>
          <a:lstStyle/>
          <a:p>
            <a:r>
              <a:rPr lang="fr-CH" sz="1500" b="1" dirty="0" err="1">
                <a:solidFill>
                  <a:schemeClr val="bg1"/>
                </a:solidFill>
                <a:effectLst/>
                <a:latin typeface="Arial" panose="020B0604020202020204" pitchFamily="34" charset="0"/>
              </a:rPr>
              <a:t>Seladelpar</a:t>
            </a:r>
            <a:r>
              <a:rPr lang="fr-CH" sz="1500" b="1" dirty="0">
                <a:solidFill>
                  <a:schemeClr val="bg1"/>
                </a:solidFill>
                <a:effectLst/>
                <a:latin typeface="Arial" panose="020B0604020202020204" pitchFamily="34" charset="0"/>
              </a:rPr>
              <a:t> </a:t>
            </a:r>
            <a:r>
              <a:rPr lang="fr-CH" sz="1500" b="1" dirty="0" err="1">
                <a:solidFill>
                  <a:schemeClr val="bg1"/>
                </a:solidFill>
                <a:effectLst/>
                <a:latin typeface="Arial" panose="020B0604020202020204" pitchFamily="34" charset="0"/>
              </a:rPr>
              <a:t>treatment</a:t>
            </a:r>
            <a:r>
              <a:rPr lang="fr-CH" sz="1500" b="1" dirty="0">
                <a:solidFill>
                  <a:schemeClr val="bg1"/>
                </a:solidFill>
                <a:effectLst/>
                <a:latin typeface="Arial" panose="020B0604020202020204" pitchFamily="34" charset="0"/>
              </a:rPr>
              <a:t> </a:t>
            </a:r>
            <a:r>
              <a:rPr lang="fr-CH" sz="1500" b="1" dirty="0" err="1">
                <a:solidFill>
                  <a:schemeClr val="bg1"/>
                </a:solidFill>
                <a:effectLst/>
                <a:latin typeface="Arial" panose="020B0604020202020204" pitchFamily="34" charset="0"/>
              </a:rPr>
              <a:t>resulted</a:t>
            </a:r>
            <a:r>
              <a:rPr lang="fr-CH" sz="1500" b="1" dirty="0">
                <a:solidFill>
                  <a:schemeClr val="bg1"/>
                </a:solidFill>
                <a:effectLst/>
                <a:latin typeface="Arial" panose="020B0604020202020204" pitchFamily="34" charset="0"/>
              </a:rPr>
              <a:t> in an </a:t>
            </a:r>
            <a:r>
              <a:rPr lang="fr-CH" sz="1500" b="1" dirty="0" err="1">
                <a:solidFill>
                  <a:schemeClr val="bg1"/>
                </a:solidFill>
                <a:effectLst/>
                <a:latin typeface="Arial" panose="020B0604020202020204" pitchFamily="34" charset="0"/>
              </a:rPr>
              <a:t>early</a:t>
            </a:r>
            <a:r>
              <a:rPr lang="fr-CH" sz="1500" b="1" dirty="0">
                <a:solidFill>
                  <a:schemeClr val="bg1"/>
                </a:solidFill>
                <a:effectLst/>
                <a:latin typeface="Arial" panose="020B0604020202020204" pitchFamily="34" charset="0"/>
              </a:rPr>
              <a:t> </a:t>
            </a:r>
            <a:r>
              <a:rPr lang="fr-CH" sz="1500" b="1" dirty="0" err="1">
                <a:solidFill>
                  <a:schemeClr val="bg1"/>
                </a:solidFill>
                <a:effectLst/>
                <a:latin typeface="Arial" panose="020B0604020202020204" pitchFamily="34" charset="0"/>
              </a:rPr>
              <a:t>decrease</a:t>
            </a:r>
            <a:r>
              <a:rPr lang="fr-CH" sz="1500" b="1" dirty="0">
                <a:solidFill>
                  <a:schemeClr val="bg1"/>
                </a:solidFill>
                <a:effectLst/>
                <a:latin typeface="Arial" panose="020B0604020202020204" pitchFamily="34" charset="0"/>
              </a:rPr>
              <a:t> in GLOBE score </a:t>
            </a:r>
            <a:r>
              <a:rPr lang="fr-CH" sz="1500" dirty="0">
                <a:solidFill>
                  <a:schemeClr val="bg1"/>
                </a:solidFill>
                <a:effectLst/>
                <a:latin typeface="Arial" panose="020B0604020202020204" pitchFamily="34" charset="0"/>
              </a:rPr>
              <a:t>for patients </a:t>
            </a:r>
            <a:r>
              <a:rPr lang="fr-CH" sz="1500" dirty="0" err="1">
                <a:solidFill>
                  <a:schemeClr val="bg1"/>
                </a:solidFill>
                <a:effectLst/>
                <a:latin typeface="Arial" panose="020B0604020202020204" pitchFamily="34" charset="0"/>
              </a:rPr>
              <a:t>with</a:t>
            </a:r>
            <a:r>
              <a:rPr lang="fr-CH" sz="1500" dirty="0">
                <a:solidFill>
                  <a:schemeClr val="bg1"/>
                </a:solidFill>
                <a:effectLst/>
                <a:latin typeface="Arial" panose="020B0604020202020204" pitchFamily="34" charset="0"/>
              </a:rPr>
              <a:t> PBC, </a:t>
            </a:r>
            <a:r>
              <a:rPr lang="fr-CH" sz="1500" dirty="0" err="1">
                <a:solidFill>
                  <a:schemeClr val="bg1"/>
                </a:solidFill>
                <a:effectLst/>
                <a:latin typeface="Arial" panose="020B0604020202020204" pitchFamily="34" charset="0"/>
              </a:rPr>
              <a:t>which</a:t>
            </a:r>
            <a:r>
              <a:rPr lang="fr-CH" sz="1500" dirty="0">
                <a:solidFill>
                  <a:schemeClr val="bg1"/>
                </a:solidFill>
                <a:effectLst/>
                <a:latin typeface="Arial" panose="020B0604020202020204" pitchFamily="34" charset="0"/>
              </a:rPr>
              <a:t> </a:t>
            </a:r>
            <a:r>
              <a:rPr lang="fr-CH" sz="1500" dirty="0" err="1">
                <a:solidFill>
                  <a:schemeClr val="bg1"/>
                </a:solidFill>
                <a:effectLst/>
                <a:latin typeface="Arial" panose="020B0604020202020204" pitchFamily="34" charset="0"/>
              </a:rPr>
              <a:t>was</a:t>
            </a:r>
            <a:r>
              <a:rPr lang="fr-CH" sz="1500" dirty="0">
                <a:solidFill>
                  <a:schemeClr val="bg1"/>
                </a:solidFill>
                <a:effectLst/>
                <a:latin typeface="Arial" panose="020B0604020202020204" pitchFamily="34" charset="0"/>
              </a:rPr>
              <a:t> </a:t>
            </a:r>
            <a:r>
              <a:rPr lang="fr-CH" sz="1500" dirty="0" err="1">
                <a:solidFill>
                  <a:schemeClr val="bg1"/>
                </a:solidFill>
                <a:effectLst/>
                <a:latin typeface="Arial" panose="020B0604020202020204" pitchFamily="34" charset="0"/>
              </a:rPr>
              <a:t>maintained</a:t>
            </a:r>
            <a:r>
              <a:rPr lang="fr-CH" sz="1500" dirty="0">
                <a:solidFill>
                  <a:schemeClr val="bg1"/>
                </a:solidFill>
                <a:effectLst/>
                <a:latin typeface="Arial" panose="020B0604020202020204" pitchFamily="34" charset="0"/>
              </a:rPr>
              <a:t> over </a:t>
            </a:r>
            <a:r>
              <a:rPr lang="fr-CH" sz="1500" dirty="0" err="1">
                <a:solidFill>
                  <a:schemeClr val="bg1"/>
                </a:solidFill>
                <a:effectLst/>
                <a:latin typeface="Arial" panose="020B0604020202020204" pitchFamily="34" charset="0"/>
              </a:rPr>
              <a:t>two</a:t>
            </a:r>
            <a:r>
              <a:rPr lang="fr-CH" sz="1500" dirty="0">
                <a:solidFill>
                  <a:schemeClr val="bg1"/>
                </a:solidFill>
                <a:effectLst/>
                <a:latin typeface="Arial" panose="020B0604020202020204" pitchFamily="34" charset="0"/>
              </a:rPr>
              <a:t> </a:t>
            </a:r>
            <a:r>
              <a:rPr lang="fr-CH" sz="1500" dirty="0" err="1">
                <a:solidFill>
                  <a:schemeClr val="bg1"/>
                </a:solidFill>
                <a:effectLst/>
                <a:latin typeface="Arial" panose="020B0604020202020204" pitchFamily="34" charset="0"/>
              </a:rPr>
              <a:t>years</a:t>
            </a:r>
            <a:r>
              <a:rPr lang="fr-CH" sz="1500" dirty="0">
                <a:solidFill>
                  <a:schemeClr val="bg1"/>
                </a:solidFill>
                <a:effectLst/>
                <a:latin typeface="Arial" panose="020B0604020202020204" pitchFamily="34" charset="0"/>
              </a:rPr>
              <a:t> and </a:t>
            </a:r>
            <a:r>
              <a:rPr lang="fr-CH" sz="1500" dirty="0" err="1">
                <a:solidFill>
                  <a:schemeClr val="bg1"/>
                </a:solidFill>
                <a:effectLst/>
                <a:latin typeface="Arial" panose="020B0604020202020204" pitchFamily="34" charset="0"/>
              </a:rPr>
              <a:t>was</a:t>
            </a:r>
            <a:r>
              <a:rPr lang="fr-CH" sz="1500" dirty="0">
                <a:solidFill>
                  <a:schemeClr val="bg1"/>
                </a:solidFill>
                <a:effectLst/>
                <a:latin typeface="Arial" panose="020B0604020202020204" pitchFamily="34" charset="0"/>
              </a:rPr>
              <a:t> </a:t>
            </a:r>
            <a:r>
              <a:rPr lang="fr-CH" sz="1500" dirty="0" err="1">
                <a:solidFill>
                  <a:schemeClr val="bg1"/>
                </a:solidFill>
                <a:effectLst/>
                <a:latin typeface="Arial" panose="020B0604020202020204" pitchFamily="34" charset="0"/>
              </a:rPr>
              <a:t>associated</a:t>
            </a:r>
            <a:r>
              <a:rPr lang="fr-CH" sz="1500" dirty="0">
                <a:solidFill>
                  <a:schemeClr val="bg1"/>
                </a:solidFill>
                <a:effectLst/>
                <a:latin typeface="Arial" panose="020B0604020202020204" pitchFamily="34" charset="0"/>
              </a:rPr>
              <a:t> </a:t>
            </a:r>
            <a:r>
              <a:rPr lang="fr-CH" sz="1500" dirty="0" err="1">
                <a:solidFill>
                  <a:schemeClr val="bg1"/>
                </a:solidFill>
                <a:effectLst/>
                <a:latin typeface="Arial" panose="020B0604020202020204" pitchFamily="34" charset="0"/>
              </a:rPr>
              <a:t>with</a:t>
            </a:r>
            <a:r>
              <a:rPr lang="fr-CH" sz="1500" dirty="0">
                <a:solidFill>
                  <a:schemeClr val="bg1"/>
                </a:solidFill>
                <a:effectLst/>
                <a:latin typeface="Arial" panose="020B0604020202020204" pitchFamily="34" charset="0"/>
              </a:rPr>
              <a:t> </a:t>
            </a:r>
            <a:r>
              <a:rPr lang="fr-CH" sz="1500" dirty="0" err="1">
                <a:solidFill>
                  <a:schemeClr val="bg1"/>
                </a:solidFill>
                <a:effectLst/>
                <a:latin typeface="Arial" panose="020B0604020202020204" pitchFamily="34" charset="0"/>
              </a:rPr>
              <a:t>improved</a:t>
            </a:r>
            <a:r>
              <a:rPr lang="fr-CH" sz="1500" dirty="0">
                <a:solidFill>
                  <a:schemeClr val="bg1"/>
                </a:solidFill>
                <a:effectLst/>
                <a:latin typeface="Arial" panose="020B0604020202020204" pitchFamily="34" charset="0"/>
              </a:rPr>
              <a:t> </a:t>
            </a:r>
            <a:r>
              <a:rPr lang="fr-CH" sz="1500" dirty="0" err="1">
                <a:solidFill>
                  <a:schemeClr val="bg1"/>
                </a:solidFill>
                <a:effectLst/>
                <a:latin typeface="Arial" panose="020B0604020202020204" pitchFamily="34" charset="0"/>
              </a:rPr>
              <a:t>predicted</a:t>
            </a:r>
            <a:r>
              <a:rPr lang="fr-CH" sz="1500" dirty="0">
                <a:solidFill>
                  <a:schemeClr val="bg1"/>
                </a:solidFill>
                <a:effectLst/>
                <a:latin typeface="Arial" panose="020B0604020202020204" pitchFamily="34" charset="0"/>
              </a:rPr>
              <a:t> transplant-free </a:t>
            </a:r>
            <a:r>
              <a:rPr lang="fr-CH" sz="1500" dirty="0" err="1">
                <a:solidFill>
                  <a:schemeClr val="bg1"/>
                </a:solidFill>
                <a:effectLst/>
                <a:latin typeface="Arial" panose="020B0604020202020204" pitchFamily="34" charset="0"/>
              </a:rPr>
              <a:t>survival</a:t>
            </a:r>
            <a:r>
              <a:rPr lang="fr-CH" sz="1500" dirty="0">
                <a:solidFill>
                  <a:schemeClr val="bg1"/>
                </a:solidFill>
                <a:effectLst/>
                <a:latin typeface="Arial" panose="020B0604020202020204" pitchFamily="34" charset="0"/>
              </a:rPr>
              <a:t> </a:t>
            </a:r>
            <a:r>
              <a:rPr lang="fr-CH" sz="1500" dirty="0" err="1">
                <a:solidFill>
                  <a:schemeClr val="bg1"/>
                </a:solidFill>
                <a:effectLst/>
                <a:latin typeface="Arial" panose="020B0604020202020204" pitchFamily="34" charset="0"/>
              </a:rPr>
              <a:t>maintained</a:t>
            </a:r>
            <a:r>
              <a:rPr lang="fr-CH" sz="1500" dirty="0">
                <a:solidFill>
                  <a:schemeClr val="bg1"/>
                </a:solidFill>
                <a:effectLst/>
                <a:latin typeface="Arial" panose="020B0604020202020204" pitchFamily="34" charset="0"/>
              </a:rPr>
              <a:t> for up to 24 </a:t>
            </a:r>
            <a:r>
              <a:rPr lang="fr-CH" sz="1500" dirty="0" err="1">
                <a:solidFill>
                  <a:schemeClr val="bg1"/>
                </a:solidFill>
                <a:effectLst/>
                <a:latin typeface="Arial" panose="020B0604020202020204" pitchFamily="34" charset="0"/>
              </a:rPr>
              <a:t>months</a:t>
            </a:r>
            <a:r>
              <a:rPr lang="fr-CH" sz="1500" dirty="0">
                <a:solidFill>
                  <a:schemeClr val="bg1"/>
                </a:solidFill>
                <a:effectLst/>
                <a:latin typeface="Arial" panose="020B0604020202020204" pitchFamily="34" charset="0"/>
              </a:rPr>
              <a:t>.</a:t>
            </a:r>
            <a:endParaRPr lang="en-US" sz="1500" dirty="0">
              <a:solidFill>
                <a:schemeClr val="bg1"/>
              </a:solidFill>
            </a:endParaRPr>
          </a:p>
        </p:txBody>
      </p:sp>
      <p:graphicFrame>
        <p:nvGraphicFramePr>
          <p:cNvPr id="37" name="Table 36">
            <a:extLst>
              <a:ext uri="{FF2B5EF4-FFF2-40B4-BE49-F238E27FC236}">
                <a16:creationId xmlns:a16="http://schemas.microsoft.com/office/drawing/2014/main" id="{C958AA1B-F635-16D7-9850-558088BF1408}"/>
              </a:ext>
            </a:extLst>
          </p:cNvPr>
          <p:cNvGraphicFramePr>
            <a:graphicFrameLocks noGrp="1"/>
          </p:cNvGraphicFramePr>
          <p:nvPr>
            <p:extLst>
              <p:ext uri="{D42A27DB-BD31-4B8C-83A1-F6EECF244321}">
                <p14:modId xmlns:p14="http://schemas.microsoft.com/office/powerpoint/2010/main" val="25410349"/>
              </p:ext>
            </p:extLst>
          </p:nvPr>
        </p:nvGraphicFramePr>
        <p:xfrm>
          <a:off x="654165" y="1715950"/>
          <a:ext cx="4094484" cy="3048106"/>
        </p:xfrm>
        <a:graphic>
          <a:graphicData uri="http://schemas.openxmlformats.org/drawingml/2006/table">
            <a:tbl>
              <a:tblPr firstRow="1" bandRow="1"/>
              <a:tblGrid>
                <a:gridCol w="1225339">
                  <a:extLst>
                    <a:ext uri="{9D8B030D-6E8A-4147-A177-3AD203B41FA5}">
                      <a16:colId xmlns:a16="http://schemas.microsoft.com/office/drawing/2014/main" val="3807956953"/>
                    </a:ext>
                  </a:extLst>
                </a:gridCol>
                <a:gridCol w="1044323">
                  <a:extLst>
                    <a:ext uri="{9D8B030D-6E8A-4147-A177-3AD203B41FA5}">
                      <a16:colId xmlns:a16="http://schemas.microsoft.com/office/drawing/2014/main" val="2353114715"/>
                    </a:ext>
                  </a:extLst>
                </a:gridCol>
                <a:gridCol w="912411">
                  <a:extLst>
                    <a:ext uri="{9D8B030D-6E8A-4147-A177-3AD203B41FA5}">
                      <a16:colId xmlns:a16="http://schemas.microsoft.com/office/drawing/2014/main" val="878914139"/>
                    </a:ext>
                  </a:extLst>
                </a:gridCol>
                <a:gridCol w="912411">
                  <a:extLst>
                    <a:ext uri="{9D8B030D-6E8A-4147-A177-3AD203B41FA5}">
                      <a16:colId xmlns:a16="http://schemas.microsoft.com/office/drawing/2014/main" val="1526846847"/>
                    </a:ext>
                  </a:extLst>
                </a:gridCol>
              </a:tblGrid>
              <a:tr h="527374">
                <a:tc>
                  <a:txBody>
                    <a:bodyPr/>
                    <a:lstStyle/>
                    <a:p>
                      <a:pPr algn="l" fontAlgn="t"/>
                      <a:r>
                        <a:rPr lang="en-US" sz="1800" b="0" i="0" u="none" strike="noStrike" dirty="0">
                          <a:solidFill>
                            <a:srgbClr val="000000"/>
                          </a:solidFill>
                          <a:effectLst/>
                          <a:latin typeface="Arial" panose="020B0604020202020204" pitchFamily="34" charset="0"/>
                        </a:rPr>
                        <a:t> </a:t>
                      </a:r>
                    </a:p>
                  </a:txBody>
                  <a:tcPr marL="6350" marR="6350"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t-BR" sz="800" b="1" i="0" u="none" strike="noStrike" kern="1200" dirty="0">
                          <a:solidFill>
                            <a:srgbClr val="FFFFFF"/>
                          </a:solidFill>
                          <a:effectLst/>
                          <a:latin typeface="Arial" panose="020B0604020202020204" pitchFamily="34" charset="0"/>
                          <a:ea typeface="+mn-ea"/>
                          <a:cs typeface="+mn-cs"/>
                        </a:rPr>
                        <a:t>Seladelpar 10 mg</a:t>
                      </a:r>
                      <a:br>
                        <a:rPr lang="pt-BR" sz="800" b="1" i="0" u="none" strike="noStrike" kern="1200" dirty="0">
                          <a:solidFill>
                            <a:srgbClr val="FFFFFF"/>
                          </a:solidFill>
                          <a:effectLst/>
                          <a:latin typeface="Arial" panose="020B0604020202020204" pitchFamily="34" charset="0"/>
                          <a:ea typeface="+mn-ea"/>
                          <a:cs typeface="+mn-cs"/>
                        </a:rPr>
                      </a:br>
                      <a:r>
                        <a:rPr lang="pt-BR" sz="800" b="1" i="0" u="none" strike="noStrike" kern="1200" dirty="0">
                          <a:solidFill>
                            <a:srgbClr val="FFFFFF"/>
                          </a:solidFill>
                          <a:effectLst/>
                          <a:latin typeface="Arial" panose="020B0604020202020204" pitchFamily="34" charset="0"/>
                          <a:ea typeface="+mn-ea"/>
                          <a:cs typeface="+mn-cs"/>
                        </a:rPr>
                        <a:t>(n = 128)</a:t>
                      </a:r>
                    </a:p>
                  </a:txBody>
                  <a:tcPr marL="6350" marR="6350" marT="6350" marB="0" anchor="ctr">
                    <a:lnL w="12700" cap="flat" cmpd="sng" algn="ctr">
                      <a:no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rgbClr val="3D587F"/>
                    </a:solidFill>
                  </a:tcPr>
                </a:tc>
                <a:tc>
                  <a:txBody>
                    <a:bodyPr/>
                    <a:lstStyle/>
                    <a:p>
                      <a:pPr algn="ctr" fontAlgn="ctr"/>
                      <a:r>
                        <a:rPr lang="en-US" sz="800" b="1" i="0" u="none" strike="noStrike" dirty="0">
                          <a:solidFill>
                            <a:srgbClr val="FFFFFF"/>
                          </a:solidFill>
                          <a:effectLst/>
                          <a:latin typeface="Arial" panose="020B0604020202020204" pitchFamily="34" charset="0"/>
                        </a:rPr>
                        <a:t>Placebo </a:t>
                      </a:r>
                      <a:br>
                        <a:rPr lang="en-US" sz="800" b="1" i="0" u="none" strike="noStrike" dirty="0">
                          <a:solidFill>
                            <a:srgbClr val="FFFFFF"/>
                          </a:solidFill>
                          <a:effectLst/>
                          <a:latin typeface="Arial" panose="020B0604020202020204" pitchFamily="34" charset="0"/>
                        </a:rPr>
                      </a:br>
                      <a:r>
                        <a:rPr lang="en-US" sz="800" b="1" i="0" u="none" strike="noStrike" dirty="0">
                          <a:solidFill>
                            <a:srgbClr val="FFFFFF"/>
                          </a:solidFill>
                          <a:effectLst/>
                          <a:latin typeface="Arial" panose="020B0604020202020204" pitchFamily="34" charset="0"/>
                        </a:rPr>
                        <a:t>(n = 65)</a:t>
                      </a:r>
                    </a:p>
                  </a:txBody>
                  <a:tcPr marL="228600" marR="6350" marT="6350" marB="0" anchor="ctr">
                    <a:lnL w="6350" cap="flat" cmpd="sng" algn="ctr">
                      <a:solidFill>
                        <a:srgbClr val="1D1D24"/>
                      </a:solidFill>
                      <a:prstDash val="solid"/>
                      <a:round/>
                      <a:headEnd type="none" w="med" len="med"/>
                      <a:tailEnd type="none" w="med" len="med"/>
                    </a:lnL>
                    <a:lnR w="38100" cap="flat" cmpd="sng" algn="ctr">
                      <a:solidFill>
                        <a:srgbClr val="FDDDCE"/>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rgbClr val="9B9C9B"/>
                    </a:solidFill>
                  </a:tcPr>
                </a:tc>
                <a:tc>
                  <a:txBody>
                    <a:bodyPr/>
                    <a:lstStyle/>
                    <a:p>
                      <a:pPr algn="ctr" fontAlgn="ctr"/>
                      <a:r>
                        <a:rPr lang="en-US" sz="800" b="1" i="0" u="none" strike="noStrike" dirty="0" err="1">
                          <a:solidFill>
                            <a:srgbClr val="FFFFFF"/>
                          </a:solidFill>
                          <a:effectLst/>
                          <a:latin typeface="Arial" panose="020B0604020202020204" pitchFamily="34" charset="0"/>
                        </a:rPr>
                        <a:t>Seladelpar</a:t>
                      </a:r>
                      <a:r>
                        <a:rPr lang="en-US" sz="800" b="1" i="0" u="none" strike="noStrike" dirty="0">
                          <a:solidFill>
                            <a:srgbClr val="FFFFFF"/>
                          </a:solidFill>
                          <a:effectLst/>
                          <a:latin typeface="Arial" panose="020B0604020202020204" pitchFamily="34" charset="0"/>
                        </a:rPr>
                        <a:t> 10 mg, </a:t>
                      </a:r>
                    </a:p>
                    <a:p>
                      <a:pPr algn="ctr" fontAlgn="ctr"/>
                      <a:r>
                        <a:rPr lang="en-US" sz="800" b="1" i="0" u="none" strike="noStrike" dirty="0">
                          <a:solidFill>
                            <a:srgbClr val="FFFFFF"/>
                          </a:solidFill>
                          <a:effectLst/>
                          <a:latin typeface="Arial" panose="020B0604020202020204" pitchFamily="34" charset="0"/>
                        </a:rPr>
                        <a:t>2-Year Completers </a:t>
                      </a:r>
                      <a:br>
                        <a:rPr lang="en-US" sz="800" b="1" i="0" u="none" strike="noStrike" dirty="0">
                          <a:solidFill>
                            <a:srgbClr val="FFFFFF"/>
                          </a:solidFill>
                          <a:effectLst/>
                          <a:latin typeface="Arial" panose="020B0604020202020204" pitchFamily="34" charset="0"/>
                        </a:rPr>
                      </a:br>
                      <a:r>
                        <a:rPr lang="en-US" sz="800" b="1" i="0" u="none" strike="noStrike" dirty="0">
                          <a:solidFill>
                            <a:srgbClr val="FFFFFF"/>
                          </a:solidFill>
                          <a:effectLst/>
                          <a:latin typeface="Arial" panose="020B0604020202020204" pitchFamily="34" charset="0"/>
                        </a:rPr>
                        <a:t>(n = 28)</a:t>
                      </a:r>
                    </a:p>
                  </a:txBody>
                  <a:tcPr marL="6350" marR="6350" marT="6350" marB="0" anchor="ctr">
                    <a:lnL w="38100" cap="flat" cmpd="sng" algn="ctr">
                      <a:solidFill>
                        <a:srgbClr val="FDDDCE"/>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rgbClr val="688C3C"/>
                    </a:solidFill>
                  </a:tcPr>
                </a:tc>
                <a:extLst>
                  <a:ext uri="{0D108BD9-81ED-4DB2-BD59-A6C34878D82A}">
                    <a16:rowId xmlns:a16="http://schemas.microsoft.com/office/drawing/2014/main" val="10683207"/>
                  </a:ext>
                </a:extLst>
              </a:tr>
              <a:tr h="145656">
                <a:tc>
                  <a:txBody>
                    <a:bodyPr/>
                    <a:lstStyle/>
                    <a:p>
                      <a:pPr algn="l" fontAlgn="ctr"/>
                      <a:r>
                        <a:rPr lang="en-US" sz="800" b="1" i="0" u="none" strike="noStrike" dirty="0">
                          <a:solidFill>
                            <a:srgbClr val="004B87"/>
                          </a:solidFill>
                          <a:effectLst/>
                          <a:latin typeface="Arial" panose="020B0604020202020204" pitchFamily="34" charset="0"/>
                        </a:rPr>
                        <a:t>Age, years, mean (SD)</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4B87"/>
                          </a:solidFill>
                          <a:effectLst/>
                          <a:latin typeface="Arial" panose="020B0604020202020204" pitchFamily="34" charset="0"/>
                        </a:rPr>
                        <a:t>57 (10.0)</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57 (9.2)</a:t>
                      </a:r>
                    </a:p>
                  </a:txBody>
                  <a:tcPr marL="6350" marR="6350" marT="6350" marB="0" anchor="ctr">
                    <a:lnL w="6350" cap="flat" cmpd="sng" algn="ctr">
                      <a:solidFill>
                        <a:srgbClr val="1D1D24"/>
                      </a:solidFill>
                      <a:prstDash val="solid"/>
                      <a:round/>
                      <a:headEnd type="none" w="med" len="med"/>
                      <a:tailEnd type="none" w="med" len="med"/>
                    </a:lnL>
                    <a:lnR w="38100" cap="flat" cmpd="sng" algn="ctr">
                      <a:solidFill>
                        <a:srgbClr val="FDDDCE"/>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4B87"/>
                          </a:solidFill>
                          <a:effectLst/>
                          <a:latin typeface="Arial" panose="020B0604020202020204" pitchFamily="34" charset="0"/>
                        </a:rPr>
                        <a:t>57 (9.6)</a:t>
                      </a:r>
                    </a:p>
                  </a:txBody>
                  <a:tcPr marL="6350" marR="6350" marT="6350" marB="0" anchor="ctr">
                    <a:lnL w="38100" cap="flat" cmpd="sng" algn="ctr">
                      <a:solidFill>
                        <a:srgbClr val="FDDDCE"/>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extLst>
                  <a:ext uri="{0D108BD9-81ED-4DB2-BD59-A6C34878D82A}">
                    <a16:rowId xmlns:a16="http://schemas.microsoft.com/office/drawing/2014/main" val="3097830430"/>
                  </a:ext>
                </a:extLst>
              </a:tr>
              <a:tr h="145656">
                <a:tc>
                  <a:txBody>
                    <a:bodyPr/>
                    <a:lstStyle/>
                    <a:p>
                      <a:pPr algn="l" fontAlgn="ctr"/>
                      <a:r>
                        <a:rPr lang="en-US" sz="800" b="1" i="0" u="none" strike="noStrike" dirty="0">
                          <a:solidFill>
                            <a:srgbClr val="004B87"/>
                          </a:solidFill>
                          <a:effectLst/>
                          <a:latin typeface="Arial" panose="020B0604020202020204" pitchFamily="34" charset="0"/>
                        </a:rPr>
                        <a:t>Female, n (%)</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4B87"/>
                          </a:solidFill>
                          <a:effectLst/>
                          <a:latin typeface="Arial" panose="020B0604020202020204" pitchFamily="34" charset="0"/>
                        </a:rPr>
                        <a:t>123 (96)</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60 (92)</a:t>
                      </a:r>
                    </a:p>
                  </a:txBody>
                  <a:tcPr marL="6350" marR="6350" marT="6350" marB="0" anchor="ctr">
                    <a:lnL w="6350" cap="flat" cmpd="sng" algn="ctr">
                      <a:solidFill>
                        <a:srgbClr val="1D1D24"/>
                      </a:solidFill>
                      <a:prstDash val="solid"/>
                      <a:round/>
                      <a:headEnd type="none" w="med" len="med"/>
                      <a:tailEnd type="none" w="med" len="med"/>
                    </a:lnL>
                    <a:lnR w="38100" cap="flat" cmpd="sng" algn="ctr">
                      <a:solidFill>
                        <a:srgbClr val="FDDDCE"/>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28 (100)</a:t>
                      </a:r>
                    </a:p>
                  </a:txBody>
                  <a:tcPr marL="6350" marR="6350" marT="6350" marB="0" anchor="ctr">
                    <a:lnL w="38100" cap="flat" cmpd="sng" algn="ctr">
                      <a:solidFill>
                        <a:srgbClr val="FDDDCE"/>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extLst>
                  <a:ext uri="{0D108BD9-81ED-4DB2-BD59-A6C34878D82A}">
                    <a16:rowId xmlns:a16="http://schemas.microsoft.com/office/drawing/2014/main" val="1355841036"/>
                  </a:ext>
                </a:extLst>
              </a:tr>
              <a:tr h="210950">
                <a:tc>
                  <a:txBody>
                    <a:bodyPr/>
                    <a:lstStyle/>
                    <a:p>
                      <a:pPr algn="l" fontAlgn="ctr"/>
                      <a:r>
                        <a:rPr lang="en-US" sz="800" b="1" i="0" u="none" strike="noStrike" dirty="0">
                          <a:solidFill>
                            <a:srgbClr val="004B87"/>
                          </a:solidFill>
                          <a:effectLst/>
                          <a:latin typeface="Arial" panose="020B0604020202020204" pitchFamily="34" charset="0"/>
                        </a:rPr>
                        <a:t>Age at PBC diagnosis, years, mean (SD)</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4B87"/>
                          </a:solidFill>
                          <a:effectLst/>
                          <a:latin typeface="Arial" panose="020B0604020202020204" pitchFamily="34" charset="0"/>
                        </a:rPr>
                        <a:t>49 (9.9)</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49 (10.9)</a:t>
                      </a:r>
                    </a:p>
                  </a:txBody>
                  <a:tcPr marL="6350" marR="6350" marT="6350" marB="0" anchor="ctr">
                    <a:lnL w="6350" cap="flat" cmpd="sng" algn="ctr">
                      <a:solidFill>
                        <a:srgbClr val="1D1D24"/>
                      </a:solidFill>
                      <a:prstDash val="solid"/>
                      <a:round/>
                      <a:headEnd type="none" w="med" len="med"/>
                      <a:tailEnd type="none" w="med" len="med"/>
                    </a:lnL>
                    <a:lnR w="38100" cap="flat" cmpd="sng" algn="ctr">
                      <a:solidFill>
                        <a:srgbClr val="FDDDCE"/>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4B87"/>
                          </a:solidFill>
                          <a:effectLst/>
                          <a:latin typeface="Arial" panose="020B0604020202020204" pitchFamily="34" charset="0"/>
                        </a:rPr>
                        <a:t>49 (7.8)</a:t>
                      </a:r>
                    </a:p>
                  </a:txBody>
                  <a:tcPr marL="6350" marR="6350" marT="6350" marB="0" anchor="ctr">
                    <a:lnL w="38100" cap="flat" cmpd="sng" algn="ctr">
                      <a:solidFill>
                        <a:srgbClr val="FDDDCE"/>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extLst>
                  <a:ext uri="{0D108BD9-81ED-4DB2-BD59-A6C34878D82A}">
                    <a16:rowId xmlns:a16="http://schemas.microsoft.com/office/drawing/2014/main" val="227323667"/>
                  </a:ext>
                </a:extLst>
              </a:tr>
              <a:tr h="210950">
                <a:tc>
                  <a:txBody>
                    <a:bodyPr/>
                    <a:lstStyle/>
                    <a:p>
                      <a:pPr algn="l" fontAlgn="ctr"/>
                      <a:r>
                        <a:rPr lang="en-US" sz="800" b="1" i="0" u="none" strike="noStrike" dirty="0">
                          <a:solidFill>
                            <a:srgbClr val="004B87"/>
                          </a:solidFill>
                          <a:effectLst/>
                          <a:latin typeface="Arial" panose="020B0604020202020204" pitchFamily="34" charset="0"/>
                        </a:rPr>
                        <a:t>Duration of PBC, years, mean (SD)</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8 (6.7)</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4B87"/>
                          </a:solidFill>
                          <a:effectLst/>
                          <a:latin typeface="Arial" panose="020B0604020202020204" pitchFamily="34" charset="0"/>
                        </a:rPr>
                        <a:t>9 (6.5)</a:t>
                      </a:r>
                    </a:p>
                  </a:txBody>
                  <a:tcPr marL="6350" marR="6350" marT="6350" marB="0" anchor="ctr">
                    <a:lnL w="6350" cap="flat" cmpd="sng" algn="ctr">
                      <a:solidFill>
                        <a:srgbClr val="1D1D24"/>
                      </a:solidFill>
                      <a:prstDash val="solid"/>
                      <a:round/>
                      <a:headEnd type="none" w="med" len="med"/>
                      <a:tailEnd type="none" w="med" len="med"/>
                    </a:lnL>
                    <a:lnR w="38100" cap="flat" cmpd="sng" algn="ctr">
                      <a:solidFill>
                        <a:srgbClr val="FDDDCE"/>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4B87"/>
                          </a:solidFill>
                          <a:effectLst/>
                          <a:latin typeface="Arial" panose="020B0604020202020204" pitchFamily="34" charset="0"/>
                        </a:rPr>
                        <a:t>9 (7.1)</a:t>
                      </a:r>
                    </a:p>
                  </a:txBody>
                  <a:tcPr marL="6350" marR="6350" marT="6350" marB="0" anchor="ctr">
                    <a:lnL w="38100" cap="flat" cmpd="sng" algn="ctr">
                      <a:solidFill>
                        <a:srgbClr val="FDDDCE"/>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extLst>
                  <a:ext uri="{0D108BD9-81ED-4DB2-BD59-A6C34878D82A}">
                    <a16:rowId xmlns:a16="http://schemas.microsoft.com/office/drawing/2014/main" val="3678335810"/>
                  </a:ext>
                </a:extLst>
              </a:tr>
              <a:tr h="145656">
                <a:tc>
                  <a:txBody>
                    <a:bodyPr/>
                    <a:lstStyle/>
                    <a:p>
                      <a:pPr algn="l" fontAlgn="ctr"/>
                      <a:r>
                        <a:rPr lang="en-US" sz="800" b="1" i="0" u="none" strike="noStrike">
                          <a:solidFill>
                            <a:srgbClr val="004B87"/>
                          </a:solidFill>
                          <a:effectLst/>
                          <a:latin typeface="Arial" panose="020B0604020202020204" pitchFamily="34" charset="0"/>
                        </a:rPr>
                        <a:t>UDCA intolerance, n (%)</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8 (6)</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4B87"/>
                          </a:solidFill>
                          <a:effectLst/>
                          <a:latin typeface="Arial" panose="020B0604020202020204" pitchFamily="34" charset="0"/>
                        </a:rPr>
                        <a:t>4 (6)</a:t>
                      </a:r>
                    </a:p>
                  </a:txBody>
                  <a:tcPr marL="6350" marR="6350" marT="6350" marB="0" anchor="ctr">
                    <a:lnL w="6350" cap="flat" cmpd="sng" algn="ctr">
                      <a:solidFill>
                        <a:srgbClr val="1D1D24"/>
                      </a:solidFill>
                      <a:prstDash val="solid"/>
                      <a:round/>
                      <a:headEnd type="none" w="med" len="med"/>
                      <a:tailEnd type="none" w="med" len="med"/>
                    </a:lnL>
                    <a:lnR w="38100" cap="flat" cmpd="sng" algn="ctr">
                      <a:solidFill>
                        <a:srgbClr val="FDDDCE"/>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3 (11)</a:t>
                      </a:r>
                    </a:p>
                  </a:txBody>
                  <a:tcPr marL="6350" marR="6350" marT="6350" marB="0" anchor="ctr">
                    <a:lnL w="38100" cap="flat" cmpd="sng" algn="ctr">
                      <a:solidFill>
                        <a:srgbClr val="FDDDCE"/>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extLst>
                  <a:ext uri="{0D108BD9-81ED-4DB2-BD59-A6C34878D82A}">
                    <a16:rowId xmlns:a16="http://schemas.microsoft.com/office/drawing/2014/main" val="3234459213"/>
                  </a:ext>
                </a:extLst>
              </a:tr>
              <a:tr h="210950">
                <a:tc>
                  <a:txBody>
                    <a:bodyPr/>
                    <a:lstStyle/>
                    <a:p>
                      <a:pPr algn="l" fontAlgn="ctr"/>
                      <a:r>
                        <a:rPr lang="en-US" sz="800" b="1" i="0" u="none" strike="noStrike">
                          <a:solidFill>
                            <a:srgbClr val="004B87"/>
                          </a:solidFill>
                          <a:effectLst/>
                          <a:latin typeface="Arial" panose="020B0604020202020204" pitchFamily="34" charset="0"/>
                        </a:rPr>
                        <a:t>Daily UDCA dose, mg/kg, mean (SD)</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4B87"/>
                          </a:solidFill>
                          <a:effectLst/>
                          <a:latin typeface="Arial" panose="020B0604020202020204" pitchFamily="34" charset="0"/>
                        </a:rPr>
                        <a:t>15.0 (3.1)</a:t>
                      </a:r>
                    </a:p>
                  </a:txBody>
                  <a:tcPr marL="22860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4B87"/>
                          </a:solidFill>
                          <a:effectLst/>
                          <a:latin typeface="Arial" panose="020B0604020202020204" pitchFamily="34" charset="0"/>
                        </a:rPr>
                        <a:t>14.8 (3.3)</a:t>
                      </a:r>
                    </a:p>
                  </a:txBody>
                  <a:tcPr marL="228600" marR="6350" marT="6350" marB="0" anchor="ctr">
                    <a:lnL w="6350" cap="flat" cmpd="sng" algn="ctr">
                      <a:solidFill>
                        <a:srgbClr val="1D1D24"/>
                      </a:solidFill>
                      <a:prstDash val="solid"/>
                      <a:round/>
                      <a:headEnd type="none" w="med" len="med"/>
                      <a:tailEnd type="none" w="med" len="med"/>
                    </a:lnL>
                    <a:lnR w="38100" cap="flat" cmpd="sng" algn="ctr">
                      <a:solidFill>
                        <a:srgbClr val="FDDDCE"/>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4B87"/>
                          </a:solidFill>
                          <a:effectLst/>
                          <a:latin typeface="Arial" panose="020B0604020202020204" pitchFamily="34" charset="0"/>
                        </a:rPr>
                        <a:t>14.7 (2.7)</a:t>
                      </a:r>
                    </a:p>
                  </a:txBody>
                  <a:tcPr marL="6350" marR="6350" marT="6350" marB="0" anchor="ctr">
                    <a:lnL w="38100" cap="flat" cmpd="sng" algn="ctr">
                      <a:solidFill>
                        <a:srgbClr val="FDDDCE"/>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extLst>
                  <a:ext uri="{0D108BD9-81ED-4DB2-BD59-A6C34878D82A}">
                    <a16:rowId xmlns:a16="http://schemas.microsoft.com/office/drawing/2014/main" val="3251885032"/>
                  </a:ext>
                </a:extLst>
              </a:tr>
              <a:tr h="145656">
                <a:tc>
                  <a:txBody>
                    <a:bodyPr/>
                    <a:lstStyle/>
                    <a:p>
                      <a:pPr algn="l" fontAlgn="ctr"/>
                      <a:r>
                        <a:rPr lang="en-US" sz="800" b="1" i="0" u="none" strike="noStrike">
                          <a:solidFill>
                            <a:srgbClr val="004B87"/>
                          </a:solidFill>
                          <a:effectLst/>
                          <a:latin typeface="Arial" panose="020B0604020202020204" pitchFamily="34" charset="0"/>
                        </a:rPr>
                        <a:t>ALP, U/L, mean (SD)</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315 (123.0)</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4B87"/>
                          </a:solidFill>
                          <a:effectLst/>
                          <a:latin typeface="Arial" panose="020B0604020202020204" pitchFamily="34" charset="0"/>
                        </a:rPr>
                        <a:t>314 (117.7)</a:t>
                      </a:r>
                    </a:p>
                  </a:txBody>
                  <a:tcPr marL="6350" marR="6350" marT="6350" marB="0" anchor="ctr">
                    <a:lnL w="6350" cap="flat" cmpd="sng" algn="ctr">
                      <a:solidFill>
                        <a:srgbClr val="1D1D24"/>
                      </a:solidFill>
                      <a:prstDash val="solid"/>
                      <a:round/>
                      <a:headEnd type="none" w="med" len="med"/>
                      <a:tailEnd type="none" w="med" len="med"/>
                    </a:lnL>
                    <a:lnR w="38100" cap="flat" cmpd="sng" algn="ctr">
                      <a:solidFill>
                        <a:srgbClr val="FDDDCE"/>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4B87"/>
                          </a:solidFill>
                          <a:effectLst/>
                          <a:latin typeface="Arial" panose="020B0604020202020204" pitchFamily="34" charset="0"/>
                        </a:rPr>
                        <a:t>284 (89.5)</a:t>
                      </a:r>
                    </a:p>
                  </a:txBody>
                  <a:tcPr marL="6350" marR="6350" marT="6350" marB="0" anchor="ctr">
                    <a:lnL w="38100" cap="flat" cmpd="sng" algn="ctr">
                      <a:solidFill>
                        <a:srgbClr val="FDDDCE"/>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extLst>
                  <a:ext uri="{0D108BD9-81ED-4DB2-BD59-A6C34878D82A}">
                    <a16:rowId xmlns:a16="http://schemas.microsoft.com/office/drawing/2014/main" val="525678230"/>
                  </a:ext>
                </a:extLst>
              </a:tr>
              <a:tr h="145656">
                <a:tc>
                  <a:txBody>
                    <a:bodyPr/>
                    <a:lstStyle/>
                    <a:p>
                      <a:pPr algn="l" fontAlgn="ctr"/>
                      <a:r>
                        <a:rPr lang="en-US" sz="800" b="1" i="0" u="none" strike="noStrike" dirty="0">
                          <a:solidFill>
                            <a:srgbClr val="004B87"/>
                          </a:solidFill>
                          <a:effectLst/>
                          <a:latin typeface="Arial" panose="020B0604020202020204" pitchFamily="34" charset="0"/>
                        </a:rPr>
                        <a:t>TB, mg/dL, mean (SD)</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0.77 (0.31)</a:t>
                      </a:r>
                    </a:p>
                  </a:txBody>
                  <a:tcPr marL="22860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0.74 (0.31)</a:t>
                      </a:r>
                    </a:p>
                  </a:txBody>
                  <a:tcPr marL="228600" marR="6350" marT="6350" marB="0" anchor="ctr">
                    <a:lnL w="6350" cap="flat" cmpd="sng" algn="ctr">
                      <a:solidFill>
                        <a:srgbClr val="1D1D24"/>
                      </a:solidFill>
                      <a:prstDash val="solid"/>
                      <a:round/>
                      <a:headEnd type="none" w="med" len="med"/>
                      <a:tailEnd type="none" w="med" len="med"/>
                    </a:lnL>
                    <a:lnR w="38100" cap="flat" cmpd="sng" algn="ctr">
                      <a:solidFill>
                        <a:srgbClr val="FDDDCE"/>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4B87"/>
                          </a:solidFill>
                          <a:effectLst/>
                          <a:latin typeface="Arial" panose="020B0604020202020204" pitchFamily="34" charset="0"/>
                        </a:rPr>
                        <a:t>0.73 (0.33)</a:t>
                      </a:r>
                    </a:p>
                  </a:txBody>
                  <a:tcPr marL="6350" marR="6350" marT="6350" marB="0" anchor="ctr">
                    <a:lnL w="38100" cap="flat" cmpd="sng" algn="ctr">
                      <a:solidFill>
                        <a:srgbClr val="FDDDCE"/>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extLst>
                  <a:ext uri="{0D108BD9-81ED-4DB2-BD59-A6C34878D82A}">
                    <a16:rowId xmlns:a16="http://schemas.microsoft.com/office/drawing/2014/main" val="645593968"/>
                  </a:ext>
                </a:extLst>
              </a:tr>
              <a:tr h="145656">
                <a:tc>
                  <a:txBody>
                    <a:bodyPr/>
                    <a:lstStyle/>
                    <a:p>
                      <a:pPr algn="l" fontAlgn="ctr"/>
                      <a:r>
                        <a:rPr lang="en-US" sz="800" b="1" i="0" u="none" strike="noStrike">
                          <a:solidFill>
                            <a:srgbClr val="004B87"/>
                          </a:solidFill>
                          <a:effectLst/>
                          <a:latin typeface="Arial" panose="020B0604020202020204" pitchFamily="34" charset="0"/>
                        </a:rPr>
                        <a:t>Albumin, g/dL, mean (SD)</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4.2 (0.3)</a:t>
                      </a:r>
                    </a:p>
                  </a:txBody>
                  <a:tcPr marL="22860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4B87"/>
                          </a:solidFill>
                          <a:effectLst/>
                          <a:latin typeface="Arial" panose="020B0604020202020204" pitchFamily="34" charset="0"/>
                        </a:rPr>
                        <a:t>4.1 (0.2)</a:t>
                      </a:r>
                    </a:p>
                  </a:txBody>
                  <a:tcPr marL="228600" marR="6350" marT="6350" marB="0" anchor="ctr">
                    <a:lnL w="6350" cap="flat" cmpd="sng" algn="ctr">
                      <a:solidFill>
                        <a:srgbClr val="1D1D24"/>
                      </a:solidFill>
                      <a:prstDash val="solid"/>
                      <a:round/>
                      <a:headEnd type="none" w="med" len="med"/>
                      <a:tailEnd type="none" w="med" len="med"/>
                    </a:lnL>
                    <a:lnR w="38100" cap="flat" cmpd="sng" algn="ctr">
                      <a:solidFill>
                        <a:srgbClr val="FDDDCE"/>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4B87"/>
                          </a:solidFill>
                          <a:effectLst/>
                          <a:latin typeface="Arial" panose="020B0604020202020204" pitchFamily="34" charset="0"/>
                        </a:rPr>
                        <a:t>4.2 (0.2)</a:t>
                      </a:r>
                    </a:p>
                  </a:txBody>
                  <a:tcPr marL="6350" marR="6350" marT="6350" marB="0" anchor="ctr">
                    <a:lnL w="38100" cap="flat" cmpd="sng" algn="ctr">
                      <a:solidFill>
                        <a:srgbClr val="FDDDCE"/>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extLst>
                  <a:ext uri="{0D108BD9-81ED-4DB2-BD59-A6C34878D82A}">
                    <a16:rowId xmlns:a16="http://schemas.microsoft.com/office/drawing/2014/main" val="2011638933"/>
                  </a:ext>
                </a:extLst>
              </a:tr>
              <a:tr h="145656">
                <a:tc>
                  <a:txBody>
                    <a:bodyPr/>
                    <a:lstStyle/>
                    <a:p>
                      <a:pPr algn="l" fontAlgn="ctr"/>
                      <a:r>
                        <a:rPr lang="en-US" sz="800" b="1" i="0" u="none" strike="noStrike">
                          <a:solidFill>
                            <a:srgbClr val="004B87"/>
                          </a:solidFill>
                          <a:effectLst/>
                          <a:latin typeface="Arial" panose="020B0604020202020204" pitchFamily="34" charset="0"/>
                        </a:rPr>
                        <a:t>Platelets, 10</a:t>
                      </a:r>
                      <a:r>
                        <a:rPr lang="en-US" sz="800" b="1" i="0" u="none" strike="noStrike" baseline="30000">
                          <a:solidFill>
                            <a:srgbClr val="004B87"/>
                          </a:solidFill>
                          <a:effectLst/>
                          <a:latin typeface="Arial" panose="020B0604020202020204" pitchFamily="34" charset="0"/>
                        </a:rPr>
                        <a:t>3</a:t>
                      </a:r>
                      <a:r>
                        <a:rPr lang="en-US" sz="800" b="1" i="0" u="none" strike="noStrike">
                          <a:solidFill>
                            <a:srgbClr val="004B87"/>
                          </a:solidFill>
                          <a:effectLst/>
                          <a:latin typeface="Arial" panose="020B0604020202020204" pitchFamily="34" charset="0"/>
                        </a:rPr>
                        <a:t>/µL, mean (SD)</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242 (78.9)</a:t>
                      </a:r>
                      <a:r>
                        <a:rPr lang="en-US" sz="800" b="0" i="0" u="none" strike="noStrike" baseline="30000">
                          <a:solidFill>
                            <a:srgbClr val="004B87"/>
                          </a:solidFill>
                          <a:effectLst/>
                          <a:latin typeface="Arial" panose="020B0604020202020204" pitchFamily="34" charset="0"/>
                        </a:rPr>
                        <a:t>a</a:t>
                      </a:r>
                      <a:endParaRPr lang="en-US" sz="800" b="0" i="0" u="none" strike="noStrike">
                        <a:solidFill>
                          <a:srgbClr val="004B87"/>
                        </a:solidFill>
                        <a:effectLst/>
                        <a:latin typeface="Arial" panose="020B0604020202020204" pitchFamily="34" charset="0"/>
                      </a:endParaRP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4B87"/>
                          </a:solidFill>
                          <a:effectLst/>
                          <a:latin typeface="Arial" panose="020B0604020202020204" pitchFamily="34" charset="0"/>
                        </a:rPr>
                        <a:t>242 (84.5)</a:t>
                      </a:r>
                    </a:p>
                  </a:txBody>
                  <a:tcPr marL="6350" marR="6350" marT="6350" marB="0" anchor="ctr">
                    <a:lnL w="6350" cap="flat" cmpd="sng" algn="ctr">
                      <a:solidFill>
                        <a:srgbClr val="1D1D24"/>
                      </a:solidFill>
                      <a:prstDash val="solid"/>
                      <a:round/>
                      <a:headEnd type="none" w="med" len="med"/>
                      <a:tailEnd type="none" w="med" len="med"/>
                    </a:lnL>
                    <a:lnR w="38100" cap="flat" cmpd="sng" algn="ctr">
                      <a:solidFill>
                        <a:srgbClr val="FDDDCE"/>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4B87"/>
                          </a:solidFill>
                          <a:effectLst/>
                          <a:latin typeface="Arial" panose="020B0604020202020204" pitchFamily="34" charset="0"/>
                        </a:rPr>
                        <a:t>272 (80.1)</a:t>
                      </a:r>
                      <a:r>
                        <a:rPr lang="en-US" sz="800" b="0" i="0" u="none" strike="noStrike" baseline="30000" dirty="0">
                          <a:solidFill>
                            <a:srgbClr val="004B87"/>
                          </a:solidFill>
                          <a:effectLst/>
                          <a:latin typeface="Arial" panose="020B0604020202020204" pitchFamily="34" charset="0"/>
                        </a:rPr>
                        <a:t>a</a:t>
                      </a:r>
                      <a:endParaRPr lang="en-US" sz="800" b="0" i="0" u="none" strike="noStrike" dirty="0">
                        <a:solidFill>
                          <a:srgbClr val="004B87"/>
                        </a:solidFill>
                        <a:effectLst/>
                        <a:latin typeface="Arial" panose="020B0604020202020204" pitchFamily="34" charset="0"/>
                      </a:endParaRPr>
                    </a:p>
                  </a:txBody>
                  <a:tcPr marL="6350" marR="6350" marT="6350" marB="0" anchor="ctr">
                    <a:lnL w="38100" cap="flat" cmpd="sng" algn="ctr">
                      <a:solidFill>
                        <a:srgbClr val="FDDDCE"/>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extLst>
                  <a:ext uri="{0D108BD9-81ED-4DB2-BD59-A6C34878D82A}">
                    <a16:rowId xmlns:a16="http://schemas.microsoft.com/office/drawing/2014/main" val="3324643505"/>
                  </a:ext>
                </a:extLst>
              </a:tr>
              <a:tr h="145656">
                <a:tc>
                  <a:txBody>
                    <a:bodyPr/>
                    <a:lstStyle/>
                    <a:p>
                      <a:pPr algn="l" fontAlgn="ctr"/>
                      <a:r>
                        <a:rPr lang="en-US" sz="800" b="1" i="0" u="none" strike="noStrike" dirty="0">
                          <a:solidFill>
                            <a:srgbClr val="004B87"/>
                          </a:solidFill>
                          <a:effectLst/>
                          <a:latin typeface="Arial" panose="020B0604020202020204" pitchFamily="34" charset="0"/>
                        </a:rPr>
                        <a:t>GLOBE score, mean (SD)</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0.31 (0.66)</a:t>
                      </a:r>
                      <a:r>
                        <a:rPr lang="en-US" sz="800" b="0" i="0" u="none" strike="noStrike" baseline="30000">
                          <a:solidFill>
                            <a:srgbClr val="004B87"/>
                          </a:solidFill>
                          <a:effectLst/>
                          <a:latin typeface="Arial" panose="020B0604020202020204" pitchFamily="34" charset="0"/>
                        </a:rPr>
                        <a:t>a</a:t>
                      </a:r>
                      <a:endParaRPr lang="en-US" sz="800" b="0" i="0" u="none" strike="noStrike">
                        <a:solidFill>
                          <a:srgbClr val="004B87"/>
                        </a:solidFill>
                        <a:effectLst/>
                        <a:latin typeface="Arial" panose="020B0604020202020204" pitchFamily="34" charset="0"/>
                      </a:endParaRPr>
                    </a:p>
                  </a:txBody>
                  <a:tcPr marL="15240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4B87"/>
                          </a:solidFill>
                          <a:effectLst/>
                          <a:latin typeface="Arial" panose="020B0604020202020204" pitchFamily="34" charset="0"/>
                        </a:rPr>
                        <a:t>0.33 (0.71)</a:t>
                      </a:r>
                    </a:p>
                  </a:txBody>
                  <a:tcPr marL="228600" marR="6350" marT="6350" marB="0" anchor="ctr">
                    <a:lnL w="6350" cap="flat" cmpd="sng" algn="ctr">
                      <a:solidFill>
                        <a:srgbClr val="1D1D24"/>
                      </a:solidFill>
                      <a:prstDash val="solid"/>
                      <a:round/>
                      <a:headEnd type="none" w="med" len="med"/>
                      <a:tailEnd type="none" w="med" len="med"/>
                    </a:lnL>
                    <a:lnR w="38100" cap="flat" cmpd="sng" algn="ctr">
                      <a:solidFill>
                        <a:srgbClr val="FDDDCE"/>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4B87"/>
                          </a:solidFill>
                          <a:effectLst/>
                          <a:latin typeface="Arial" panose="020B0604020202020204" pitchFamily="34" charset="0"/>
                        </a:rPr>
                        <a:t>0.15 (0.69)</a:t>
                      </a:r>
                      <a:r>
                        <a:rPr lang="en-US" sz="800" b="0" i="0" u="none" strike="noStrike" baseline="30000" dirty="0">
                          <a:solidFill>
                            <a:srgbClr val="004B87"/>
                          </a:solidFill>
                          <a:effectLst/>
                          <a:latin typeface="Arial" panose="020B0604020202020204" pitchFamily="34" charset="0"/>
                        </a:rPr>
                        <a:t>a</a:t>
                      </a:r>
                      <a:endParaRPr lang="en-US" sz="800" b="0" i="0" u="none" strike="noStrike" dirty="0">
                        <a:solidFill>
                          <a:srgbClr val="004B87"/>
                        </a:solidFill>
                        <a:effectLst/>
                        <a:latin typeface="Arial" panose="020B0604020202020204" pitchFamily="34" charset="0"/>
                      </a:endParaRPr>
                    </a:p>
                  </a:txBody>
                  <a:tcPr marL="6350" marR="6350" marT="6350" marB="0" anchor="ctr">
                    <a:lnL w="38100" cap="flat" cmpd="sng" algn="ctr">
                      <a:solidFill>
                        <a:srgbClr val="FDDDCE"/>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extLst>
                  <a:ext uri="{0D108BD9-81ED-4DB2-BD59-A6C34878D82A}">
                    <a16:rowId xmlns:a16="http://schemas.microsoft.com/office/drawing/2014/main" val="3327458654"/>
                  </a:ext>
                </a:extLst>
              </a:tr>
              <a:tr h="145656">
                <a:tc>
                  <a:txBody>
                    <a:bodyPr/>
                    <a:lstStyle/>
                    <a:p>
                      <a:pPr algn="l" fontAlgn="ctr"/>
                      <a:r>
                        <a:rPr lang="en-US" sz="800" b="1" i="0" u="none" strike="noStrike" dirty="0">
                          <a:solidFill>
                            <a:srgbClr val="004B87"/>
                          </a:solidFill>
                          <a:effectLst/>
                          <a:latin typeface="Arial" panose="020B0604020202020204" pitchFamily="34" charset="0"/>
                        </a:rPr>
                        <a:t>Cirrhosis, n (%)</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18 (14)</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4B87"/>
                          </a:solidFill>
                          <a:effectLst/>
                          <a:latin typeface="Arial" panose="020B0604020202020204" pitchFamily="34" charset="0"/>
                        </a:rPr>
                        <a:t>9 (14)</a:t>
                      </a:r>
                    </a:p>
                  </a:txBody>
                  <a:tcPr marL="6350" marR="6350" marT="6350" marB="0" anchor="ctr">
                    <a:lnL w="6350" cap="flat" cmpd="sng" algn="ctr">
                      <a:solidFill>
                        <a:srgbClr val="1D1D24"/>
                      </a:solidFill>
                      <a:prstDash val="solid"/>
                      <a:round/>
                      <a:headEnd type="none" w="med" len="med"/>
                      <a:tailEnd type="none" w="med" len="med"/>
                    </a:lnL>
                    <a:lnR w="38100" cap="flat" cmpd="sng" algn="ctr">
                      <a:solidFill>
                        <a:srgbClr val="FDDDCE"/>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4B87"/>
                          </a:solidFill>
                          <a:effectLst/>
                          <a:latin typeface="Arial" panose="020B0604020202020204" pitchFamily="34" charset="0"/>
                        </a:rPr>
                        <a:t>3 (11)</a:t>
                      </a:r>
                    </a:p>
                  </a:txBody>
                  <a:tcPr marL="6350" marR="6350" marT="6350" marB="0" anchor="ctr">
                    <a:lnL w="38100" cap="flat" cmpd="sng" algn="ctr">
                      <a:solidFill>
                        <a:srgbClr val="FDDDCE"/>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extLst>
                  <a:ext uri="{0D108BD9-81ED-4DB2-BD59-A6C34878D82A}">
                    <a16:rowId xmlns:a16="http://schemas.microsoft.com/office/drawing/2014/main" val="235077384"/>
                  </a:ext>
                </a:extLst>
              </a:tr>
              <a:tr h="145656">
                <a:tc>
                  <a:txBody>
                    <a:bodyPr/>
                    <a:lstStyle/>
                    <a:p>
                      <a:pPr algn="l" fontAlgn="ctr"/>
                      <a:r>
                        <a:rPr lang="en-US" sz="800" b="1" i="0" u="none" strike="noStrike">
                          <a:solidFill>
                            <a:srgbClr val="004B87"/>
                          </a:solidFill>
                          <a:effectLst/>
                          <a:latin typeface="Arial" panose="020B0604020202020204" pitchFamily="34" charset="0"/>
                        </a:rPr>
                        <a:t>AMA positive, n (%)</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4B87"/>
                          </a:solidFill>
                          <a:effectLst/>
                          <a:latin typeface="Arial" panose="020B0604020202020204" pitchFamily="34" charset="0"/>
                        </a:rPr>
                        <a:t>106 (83)</a:t>
                      </a:r>
                    </a:p>
                  </a:txBody>
                  <a:tcPr marL="6350" marR="6350" marT="6350" marB="0" anchor="ctr">
                    <a:lnL w="6350" cap="flat" cmpd="sng" algn="ctr">
                      <a:solidFill>
                        <a:srgbClr val="1D1D24"/>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4B87"/>
                          </a:solidFill>
                          <a:effectLst/>
                          <a:latin typeface="Arial" panose="020B0604020202020204" pitchFamily="34" charset="0"/>
                        </a:rPr>
                        <a:t>55 (85)</a:t>
                      </a:r>
                    </a:p>
                  </a:txBody>
                  <a:tcPr marL="6350" marR="6350" marT="6350" marB="0" anchor="ctr">
                    <a:lnL w="6350" cap="flat" cmpd="sng" algn="ctr">
                      <a:solidFill>
                        <a:srgbClr val="1D1D24"/>
                      </a:solidFill>
                      <a:prstDash val="solid"/>
                      <a:round/>
                      <a:headEnd type="none" w="med" len="med"/>
                      <a:tailEnd type="none" w="med" len="med"/>
                    </a:lnL>
                    <a:lnR w="38100" cap="flat" cmpd="sng" algn="ctr">
                      <a:solidFill>
                        <a:srgbClr val="FDDDCE"/>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4B87"/>
                          </a:solidFill>
                          <a:effectLst/>
                          <a:latin typeface="Arial" panose="020B0604020202020204" pitchFamily="34" charset="0"/>
                        </a:rPr>
                        <a:t>18 (64)</a:t>
                      </a:r>
                    </a:p>
                  </a:txBody>
                  <a:tcPr marL="6350" marR="6350" marT="6350" marB="0" anchor="ctr">
                    <a:lnL w="38100" cap="flat" cmpd="sng" algn="ctr">
                      <a:solidFill>
                        <a:srgbClr val="FDDDCE"/>
                      </a:solidFill>
                      <a:prstDash val="solid"/>
                      <a:round/>
                      <a:headEnd type="none" w="med" len="med"/>
                      <a:tailEnd type="none" w="med" len="med"/>
                    </a:lnL>
                    <a:lnR w="6350" cap="flat" cmpd="sng" algn="ctr">
                      <a:solidFill>
                        <a:srgbClr val="1D1D24"/>
                      </a:solidFill>
                      <a:prstDash val="solid"/>
                      <a:round/>
                      <a:headEnd type="none" w="med" len="med"/>
                      <a:tailEnd type="none" w="med" len="med"/>
                    </a:lnR>
                    <a:lnT w="6350" cap="flat" cmpd="sng" algn="ctr">
                      <a:solidFill>
                        <a:srgbClr val="1D1D24"/>
                      </a:solidFill>
                      <a:prstDash val="solid"/>
                      <a:round/>
                      <a:headEnd type="none" w="med" len="med"/>
                      <a:tailEnd type="none" w="med" len="med"/>
                    </a:lnT>
                    <a:lnB w="6350" cap="flat" cmpd="sng" algn="ctr">
                      <a:solidFill>
                        <a:srgbClr val="1D1D24"/>
                      </a:solidFill>
                      <a:prstDash val="solid"/>
                      <a:round/>
                      <a:headEnd type="none" w="med" len="med"/>
                      <a:tailEnd type="none" w="med" len="med"/>
                    </a:lnB>
                    <a:solidFill>
                      <a:schemeClr val="bg1"/>
                    </a:solidFill>
                  </a:tcPr>
                </a:tc>
                <a:extLst>
                  <a:ext uri="{0D108BD9-81ED-4DB2-BD59-A6C34878D82A}">
                    <a16:rowId xmlns:a16="http://schemas.microsoft.com/office/drawing/2014/main" val="753096006"/>
                  </a:ext>
                </a:extLst>
              </a:tr>
            </a:tbl>
          </a:graphicData>
        </a:graphic>
      </p:graphicFrame>
      <p:sp>
        <p:nvSpPr>
          <p:cNvPr id="45" name="object 61">
            <a:extLst>
              <a:ext uri="{FF2B5EF4-FFF2-40B4-BE49-F238E27FC236}">
                <a16:creationId xmlns:a16="http://schemas.microsoft.com/office/drawing/2014/main" id="{A4D950E9-8A65-01E7-C939-6A672AC6AE74}"/>
              </a:ext>
            </a:extLst>
          </p:cNvPr>
          <p:cNvSpPr txBox="1"/>
          <p:nvPr/>
        </p:nvSpPr>
        <p:spPr>
          <a:xfrm>
            <a:off x="571337" y="5895054"/>
            <a:ext cx="4281544" cy="282129"/>
          </a:xfrm>
          <a:prstGeom prst="rect">
            <a:avLst/>
          </a:prstGeom>
          <a:noFill/>
        </p:spPr>
        <p:txBody>
          <a:bodyPr vert="horz" wrap="square" lIns="0" tIns="20320" rIns="0" bIns="0" rtlCol="0">
            <a:spAutoFit/>
          </a:bodyPr>
          <a:lstStyle/>
          <a:p>
            <a:pPr marL="38100" marR="30480" indent="-635">
              <a:spcBef>
                <a:spcPts val="160"/>
              </a:spcBef>
            </a:pPr>
            <a:r>
              <a:rPr sz="700" b="1" spc="15" baseline="33333" dirty="0">
                <a:solidFill>
                  <a:srgbClr val="004B87"/>
                </a:solidFill>
                <a:latin typeface="Arial"/>
                <a:cs typeface="Arial"/>
              </a:rPr>
              <a:t>a</a:t>
            </a:r>
            <a:r>
              <a:rPr sz="800" spc="10" dirty="0">
                <a:solidFill>
                  <a:srgbClr val="004B87"/>
                </a:solidFill>
                <a:latin typeface="Arial"/>
                <a:cs typeface="Arial"/>
              </a:rPr>
              <a:t>n =</a:t>
            </a:r>
            <a:r>
              <a:rPr sz="800" spc="15" dirty="0">
                <a:solidFill>
                  <a:srgbClr val="004B87"/>
                </a:solidFill>
                <a:latin typeface="Arial"/>
                <a:cs typeface="Arial"/>
              </a:rPr>
              <a:t> </a:t>
            </a:r>
            <a:r>
              <a:rPr sz="800" spc="10" dirty="0">
                <a:solidFill>
                  <a:srgbClr val="004B87"/>
                </a:solidFill>
                <a:latin typeface="Arial"/>
                <a:cs typeface="Arial"/>
              </a:rPr>
              <a:t>125 for</a:t>
            </a:r>
            <a:r>
              <a:rPr sz="800" spc="15" dirty="0">
                <a:solidFill>
                  <a:srgbClr val="004B87"/>
                </a:solidFill>
                <a:latin typeface="Arial"/>
                <a:cs typeface="Arial"/>
              </a:rPr>
              <a:t> </a:t>
            </a:r>
            <a:r>
              <a:rPr sz="800" spc="10" dirty="0">
                <a:solidFill>
                  <a:srgbClr val="004B87"/>
                </a:solidFill>
                <a:latin typeface="Arial"/>
                <a:cs typeface="Arial"/>
              </a:rPr>
              <a:t>the seladelpar</a:t>
            </a:r>
            <a:r>
              <a:rPr sz="800" spc="15" dirty="0">
                <a:solidFill>
                  <a:srgbClr val="004B87"/>
                </a:solidFill>
                <a:latin typeface="Arial"/>
                <a:cs typeface="Arial"/>
              </a:rPr>
              <a:t> </a:t>
            </a:r>
            <a:r>
              <a:rPr sz="800" spc="10" dirty="0">
                <a:solidFill>
                  <a:srgbClr val="004B87"/>
                </a:solidFill>
                <a:latin typeface="Arial"/>
                <a:cs typeface="Arial"/>
              </a:rPr>
              <a:t>10 mg</a:t>
            </a:r>
            <a:r>
              <a:rPr sz="800" spc="15" dirty="0">
                <a:solidFill>
                  <a:srgbClr val="004B87"/>
                </a:solidFill>
                <a:latin typeface="Arial"/>
                <a:cs typeface="Arial"/>
              </a:rPr>
              <a:t> </a:t>
            </a:r>
            <a:r>
              <a:rPr sz="800" spc="10" dirty="0">
                <a:solidFill>
                  <a:srgbClr val="004B87"/>
                </a:solidFill>
                <a:latin typeface="Arial"/>
                <a:cs typeface="Arial"/>
              </a:rPr>
              <a:t>arm and; 3</a:t>
            </a:r>
            <a:r>
              <a:rPr sz="800" spc="15" dirty="0">
                <a:solidFill>
                  <a:srgbClr val="004B87"/>
                </a:solidFill>
                <a:latin typeface="Arial"/>
                <a:cs typeface="Arial"/>
              </a:rPr>
              <a:t> </a:t>
            </a:r>
            <a:r>
              <a:rPr sz="800" spc="10" dirty="0">
                <a:solidFill>
                  <a:srgbClr val="004B87"/>
                </a:solidFill>
                <a:latin typeface="Arial"/>
                <a:cs typeface="Arial"/>
              </a:rPr>
              <a:t>patients in</a:t>
            </a:r>
            <a:r>
              <a:rPr sz="800" spc="15" dirty="0">
                <a:solidFill>
                  <a:srgbClr val="004B87"/>
                </a:solidFill>
                <a:latin typeface="Arial"/>
                <a:cs typeface="Arial"/>
              </a:rPr>
              <a:t> </a:t>
            </a:r>
            <a:r>
              <a:rPr sz="800" spc="10" dirty="0">
                <a:solidFill>
                  <a:srgbClr val="004B87"/>
                </a:solidFill>
                <a:latin typeface="Arial"/>
                <a:cs typeface="Arial"/>
              </a:rPr>
              <a:t>the seladelpar</a:t>
            </a:r>
            <a:r>
              <a:rPr sz="800" spc="15" dirty="0">
                <a:solidFill>
                  <a:srgbClr val="004B87"/>
                </a:solidFill>
                <a:latin typeface="Arial"/>
                <a:cs typeface="Arial"/>
              </a:rPr>
              <a:t> </a:t>
            </a:r>
            <a:r>
              <a:rPr sz="800" spc="10" dirty="0">
                <a:solidFill>
                  <a:srgbClr val="004B87"/>
                </a:solidFill>
                <a:latin typeface="Arial"/>
                <a:cs typeface="Arial"/>
              </a:rPr>
              <a:t>10 mg</a:t>
            </a:r>
            <a:r>
              <a:rPr sz="800" spc="15" dirty="0">
                <a:solidFill>
                  <a:srgbClr val="004B87"/>
                </a:solidFill>
                <a:latin typeface="Arial"/>
                <a:cs typeface="Arial"/>
              </a:rPr>
              <a:t> </a:t>
            </a:r>
            <a:r>
              <a:rPr sz="800" spc="10" dirty="0">
                <a:solidFill>
                  <a:srgbClr val="004B87"/>
                </a:solidFill>
                <a:latin typeface="Arial"/>
                <a:cs typeface="Arial"/>
              </a:rPr>
              <a:t>group</a:t>
            </a:r>
            <a:r>
              <a:rPr sz="800" spc="15" dirty="0">
                <a:solidFill>
                  <a:srgbClr val="004B87"/>
                </a:solidFill>
                <a:latin typeface="Arial"/>
                <a:cs typeface="Arial"/>
              </a:rPr>
              <a:t> </a:t>
            </a:r>
            <a:r>
              <a:rPr sz="800" spc="10" dirty="0">
                <a:solidFill>
                  <a:srgbClr val="004B87"/>
                </a:solidFill>
                <a:latin typeface="Arial"/>
                <a:cs typeface="Arial"/>
              </a:rPr>
              <a:t>and did not</a:t>
            </a:r>
            <a:r>
              <a:rPr sz="800" spc="15" dirty="0">
                <a:solidFill>
                  <a:srgbClr val="004B87"/>
                </a:solidFill>
                <a:latin typeface="Arial"/>
                <a:cs typeface="Arial"/>
              </a:rPr>
              <a:t> </a:t>
            </a:r>
            <a:r>
              <a:rPr sz="800" spc="10" dirty="0">
                <a:solidFill>
                  <a:srgbClr val="004B87"/>
                </a:solidFill>
                <a:latin typeface="Arial"/>
                <a:cs typeface="Arial"/>
              </a:rPr>
              <a:t>have</a:t>
            </a:r>
            <a:r>
              <a:rPr sz="800" spc="15" dirty="0">
                <a:solidFill>
                  <a:srgbClr val="004B87"/>
                </a:solidFill>
                <a:latin typeface="Arial"/>
                <a:cs typeface="Arial"/>
              </a:rPr>
              <a:t> </a:t>
            </a:r>
            <a:r>
              <a:rPr sz="800" spc="-10" dirty="0">
                <a:solidFill>
                  <a:srgbClr val="004B87"/>
                </a:solidFill>
                <a:latin typeface="Arial"/>
                <a:cs typeface="Arial"/>
              </a:rPr>
              <a:t>baseline</a:t>
            </a:r>
            <a:r>
              <a:rPr lang="fr-CH" sz="800" spc="500" dirty="0">
                <a:solidFill>
                  <a:srgbClr val="004B87"/>
                </a:solidFill>
                <a:latin typeface="Arial"/>
                <a:cs typeface="Arial"/>
              </a:rPr>
              <a:t> </a:t>
            </a:r>
            <a:r>
              <a:rPr sz="800" dirty="0">
                <a:solidFill>
                  <a:srgbClr val="004B87"/>
                </a:solidFill>
                <a:latin typeface="Arial"/>
                <a:cs typeface="Arial"/>
              </a:rPr>
              <a:t>platelets</a:t>
            </a:r>
            <a:r>
              <a:rPr sz="800" spc="60" dirty="0">
                <a:solidFill>
                  <a:srgbClr val="004B87"/>
                </a:solidFill>
                <a:latin typeface="Arial"/>
                <a:cs typeface="Arial"/>
              </a:rPr>
              <a:t> </a:t>
            </a:r>
            <a:r>
              <a:rPr sz="800" dirty="0">
                <a:solidFill>
                  <a:srgbClr val="004B87"/>
                </a:solidFill>
                <a:latin typeface="Arial"/>
                <a:cs typeface="Arial"/>
              </a:rPr>
              <a:t>data</a:t>
            </a:r>
            <a:r>
              <a:rPr sz="800" spc="60" dirty="0">
                <a:solidFill>
                  <a:srgbClr val="004B87"/>
                </a:solidFill>
                <a:latin typeface="Arial"/>
                <a:cs typeface="Arial"/>
              </a:rPr>
              <a:t> </a:t>
            </a:r>
            <a:r>
              <a:rPr sz="800" dirty="0">
                <a:solidFill>
                  <a:srgbClr val="004B87"/>
                </a:solidFill>
                <a:latin typeface="Arial"/>
                <a:cs typeface="Arial"/>
              </a:rPr>
              <a:t>or</a:t>
            </a:r>
            <a:r>
              <a:rPr sz="800" spc="60" dirty="0">
                <a:solidFill>
                  <a:srgbClr val="004B87"/>
                </a:solidFill>
                <a:latin typeface="Arial"/>
                <a:cs typeface="Arial"/>
              </a:rPr>
              <a:t> </a:t>
            </a:r>
            <a:r>
              <a:rPr sz="800" dirty="0">
                <a:solidFill>
                  <a:srgbClr val="004B87"/>
                </a:solidFill>
                <a:latin typeface="Arial"/>
                <a:cs typeface="Arial"/>
              </a:rPr>
              <a:t>a</a:t>
            </a:r>
            <a:r>
              <a:rPr sz="800" spc="60" dirty="0">
                <a:solidFill>
                  <a:srgbClr val="004B87"/>
                </a:solidFill>
                <a:latin typeface="Arial"/>
                <a:cs typeface="Arial"/>
              </a:rPr>
              <a:t> </a:t>
            </a:r>
            <a:r>
              <a:rPr sz="800" dirty="0">
                <a:solidFill>
                  <a:srgbClr val="004B87"/>
                </a:solidFill>
                <a:latin typeface="Arial"/>
                <a:cs typeface="Arial"/>
              </a:rPr>
              <a:t>baseline</a:t>
            </a:r>
            <a:r>
              <a:rPr sz="800" spc="60" dirty="0">
                <a:solidFill>
                  <a:srgbClr val="004B87"/>
                </a:solidFill>
                <a:latin typeface="Arial"/>
                <a:cs typeface="Arial"/>
              </a:rPr>
              <a:t> </a:t>
            </a:r>
            <a:r>
              <a:rPr sz="800" dirty="0">
                <a:solidFill>
                  <a:srgbClr val="004B87"/>
                </a:solidFill>
                <a:latin typeface="Arial"/>
                <a:cs typeface="Arial"/>
              </a:rPr>
              <a:t>GLOBE</a:t>
            </a:r>
            <a:r>
              <a:rPr sz="800" spc="65" dirty="0">
                <a:solidFill>
                  <a:srgbClr val="004B87"/>
                </a:solidFill>
                <a:latin typeface="Arial"/>
                <a:cs typeface="Arial"/>
              </a:rPr>
              <a:t> </a:t>
            </a:r>
            <a:r>
              <a:rPr sz="800" spc="-10" dirty="0">
                <a:solidFill>
                  <a:srgbClr val="004B87"/>
                </a:solidFill>
                <a:latin typeface="Arial"/>
                <a:cs typeface="Arial"/>
              </a:rPr>
              <a:t>score</a:t>
            </a:r>
            <a:r>
              <a:rPr sz="900" spc="-10" dirty="0">
                <a:solidFill>
                  <a:srgbClr val="004B87"/>
                </a:solidFill>
                <a:latin typeface="Arial"/>
                <a:cs typeface="Arial"/>
              </a:rPr>
              <a:t>.</a:t>
            </a:r>
            <a:endParaRPr sz="900" dirty="0">
              <a:solidFill>
                <a:srgbClr val="004B87"/>
              </a:solidFill>
              <a:latin typeface="Arial"/>
              <a:cs typeface="Arial"/>
            </a:endParaRPr>
          </a:p>
        </p:txBody>
      </p:sp>
      <p:sp>
        <p:nvSpPr>
          <p:cNvPr id="50" name="TextBox 49">
            <a:extLst>
              <a:ext uri="{FF2B5EF4-FFF2-40B4-BE49-F238E27FC236}">
                <a16:creationId xmlns:a16="http://schemas.microsoft.com/office/drawing/2014/main" id="{3BF21E39-8582-E919-BF41-223AD9969907}"/>
              </a:ext>
            </a:extLst>
          </p:cNvPr>
          <p:cNvSpPr txBox="1"/>
          <p:nvPr/>
        </p:nvSpPr>
        <p:spPr>
          <a:xfrm>
            <a:off x="571337" y="4822101"/>
            <a:ext cx="4177311" cy="861774"/>
          </a:xfrm>
          <a:prstGeom prst="rect">
            <a:avLst/>
          </a:prstGeom>
          <a:solidFill>
            <a:srgbClr val="FEAA82"/>
          </a:solidFill>
        </p:spPr>
        <p:txBody>
          <a:bodyPr wrap="square">
            <a:spAutoFit/>
          </a:bodyPr>
          <a:lstStyle/>
          <a:p>
            <a:pPr marL="171450" indent="-171450">
              <a:buFont typeface="Arial" panose="020B0604020202020204" pitchFamily="34" charset="0"/>
              <a:buChar char="•"/>
            </a:pPr>
            <a:r>
              <a:rPr lang="en-US" sz="1000" dirty="0">
                <a:solidFill>
                  <a:srgbClr val="004B87"/>
                </a:solidFill>
                <a:latin typeface="Arial" panose="020B0604020202020204" pitchFamily="34" charset="0"/>
                <a:cs typeface="Arial" panose="020B0604020202020204" pitchFamily="34" charset="0"/>
              </a:rPr>
              <a:t>Overall, baseline characteristics were balanced between the </a:t>
            </a:r>
            <a:r>
              <a:rPr lang="en-US" sz="1000" dirty="0" err="1">
                <a:solidFill>
                  <a:srgbClr val="004B87"/>
                </a:solidFill>
                <a:latin typeface="Arial" panose="020B0604020202020204" pitchFamily="34" charset="0"/>
                <a:cs typeface="Arial" panose="020B0604020202020204" pitchFamily="34" charset="0"/>
              </a:rPr>
              <a:t>seladelpar</a:t>
            </a:r>
            <a:r>
              <a:rPr lang="en-US" sz="1000" dirty="0">
                <a:solidFill>
                  <a:srgbClr val="004B87"/>
                </a:solidFill>
                <a:latin typeface="Arial" panose="020B0604020202020204" pitchFamily="34" charset="0"/>
                <a:cs typeface="Arial" panose="020B0604020202020204" pitchFamily="34" charset="0"/>
              </a:rPr>
              <a:t> and placebo groups.</a:t>
            </a:r>
          </a:p>
          <a:p>
            <a:pPr marL="171450" indent="-171450">
              <a:buFont typeface="Arial" panose="020B0604020202020204" pitchFamily="34" charset="0"/>
              <a:buChar char="•"/>
            </a:pPr>
            <a:r>
              <a:rPr lang="en-US" sz="1000" dirty="0">
                <a:solidFill>
                  <a:srgbClr val="004B87"/>
                </a:solidFill>
                <a:latin typeface="Arial" panose="020B0604020202020204" pitchFamily="34" charset="0"/>
                <a:cs typeface="Arial" panose="020B0604020202020204" pitchFamily="34" charset="0"/>
              </a:rPr>
              <a:t>The baseline GLOBE score was similar between patients in the </a:t>
            </a:r>
            <a:r>
              <a:rPr lang="en-US" sz="1000" dirty="0" err="1">
                <a:solidFill>
                  <a:srgbClr val="004B87"/>
                </a:solidFill>
                <a:latin typeface="Arial" panose="020B0604020202020204" pitchFamily="34" charset="0"/>
                <a:cs typeface="Arial" panose="020B0604020202020204" pitchFamily="34" charset="0"/>
              </a:rPr>
              <a:t>seladelpar</a:t>
            </a:r>
            <a:r>
              <a:rPr lang="en-US" sz="1000" dirty="0">
                <a:solidFill>
                  <a:srgbClr val="004B87"/>
                </a:solidFill>
                <a:latin typeface="Arial" panose="020B0604020202020204" pitchFamily="34" charset="0"/>
                <a:cs typeface="Arial" panose="020B0604020202020204" pitchFamily="34" charset="0"/>
              </a:rPr>
              <a:t> 10 mg and placebo arms (mean 0.31 [SD 0.66] vs mean 0.33 [SD 0.71]), as were the GLOBE score components.</a:t>
            </a:r>
          </a:p>
        </p:txBody>
      </p:sp>
      <p:grpSp>
        <p:nvGrpSpPr>
          <p:cNvPr id="56" name="Group 55">
            <a:extLst>
              <a:ext uri="{FF2B5EF4-FFF2-40B4-BE49-F238E27FC236}">
                <a16:creationId xmlns:a16="http://schemas.microsoft.com/office/drawing/2014/main" id="{6F4476BD-13C6-0F3B-1C41-E01842E43771}"/>
              </a:ext>
            </a:extLst>
          </p:cNvPr>
          <p:cNvGrpSpPr/>
          <p:nvPr/>
        </p:nvGrpSpPr>
        <p:grpSpPr>
          <a:xfrm>
            <a:off x="5117596" y="1313195"/>
            <a:ext cx="6543750" cy="3253296"/>
            <a:chOff x="5137606" y="1005807"/>
            <a:chExt cx="6543750" cy="3253296"/>
          </a:xfrm>
        </p:grpSpPr>
        <p:grpSp>
          <p:nvGrpSpPr>
            <p:cNvPr id="39" name="Group 38">
              <a:extLst>
                <a:ext uri="{FF2B5EF4-FFF2-40B4-BE49-F238E27FC236}">
                  <a16:creationId xmlns:a16="http://schemas.microsoft.com/office/drawing/2014/main" id="{EE09DA66-678C-7F3E-6A10-50111615F131}"/>
                </a:ext>
              </a:extLst>
            </p:cNvPr>
            <p:cNvGrpSpPr/>
            <p:nvPr/>
          </p:nvGrpSpPr>
          <p:grpSpPr>
            <a:xfrm>
              <a:off x="5137606" y="1005807"/>
              <a:ext cx="6543750" cy="3253296"/>
              <a:chOff x="555908" y="4420137"/>
              <a:chExt cx="2968967" cy="4618528"/>
            </a:xfrm>
          </p:grpSpPr>
          <p:sp>
            <p:nvSpPr>
              <p:cNvPr id="40" name="Rectangle: Rounded Corners 39">
                <a:extLst>
                  <a:ext uri="{FF2B5EF4-FFF2-40B4-BE49-F238E27FC236}">
                    <a16:creationId xmlns:a16="http://schemas.microsoft.com/office/drawing/2014/main" id="{353609F2-06BC-1557-E2CA-8EF5AA1DAAC8}"/>
                  </a:ext>
                </a:extLst>
              </p:cNvPr>
              <p:cNvSpPr/>
              <p:nvPr/>
            </p:nvSpPr>
            <p:spPr>
              <a:xfrm>
                <a:off x="580913" y="4636524"/>
                <a:ext cx="2943962" cy="4402141"/>
              </a:xfrm>
              <a:prstGeom prst="roundRect">
                <a:avLst>
                  <a:gd name="adj" fmla="val 1701"/>
                </a:avLst>
              </a:prstGeom>
              <a:solidFill>
                <a:srgbClr val="FDDDCE">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grpSp>
            <p:nvGrpSpPr>
              <p:cNvPr id="41" name="Group 40">
                <a:extLst>
                  <a:ext uri="{FF2B5EF4-FFF2-40B4-BE49-F238E27FC236}">
                    <a16:creationId xmlns:a16="http://schemas.microsoft.com/office/drawing/2014/main" id="{9EF6F399-83B3-EF28-BDA0-9A27EF6873D6}"/>
                  </a:ext>
                </a:extLst>
              </p:cNvPr>
              <p:cNvGrpSpPr/>
              <p:nvPr/>
            </p:nvGrpSpPr>
            <p:grpSpPr>
              <a:xfrm>
                <a:off x="555908" y="4420137"/>
                <a:ext cx="1226910" cy="361861"/>
                <a:chOff x="555908" y="4420137"/>
                <a:chExt cx="1226910" cy="361861"/>
              </a:xfrm>
            </p:grpSpPr>
            <p:sp>
              <p:nvSpPr>
                <p:cNvPr id="42" name="Rectangle: Rounded Corners 41">
                  <a:extLst>
                    <a:ext uri="{FF2B5EF4-FFF2-40B4-BE49-F238E27FC236}">
                      <a16:creationId xmlns:a16="http://schemas.microsoft.com/office/drawing/2014/main" id="{EEEB0B63-EE97-C97A-A5EA-5BADD23708D3}"/>
                    </a:ext>
                  </a:extLst>
                </p:cNvPr>
                <p:cNvSpPr/>
                <p:nvPr/>
              </p:nvSpPr>
              <p:spPr>
                <a:xfrm>
                  <a:off x="569614" y="4440686"/>
                  <a:ext cx="1213204" cy="341312"/>
                </a:xfrm>
                <a:prstGeom prst="roundRect">
                  <a:avLst>
                    <a:gd name="adj" fmla="val 6715"/>
                  </a:avLst>
                </a:prstGeom>
                <a:solidFill>
                  <a:srgbClr val="FD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44" name="TextBox 43">
                  <a:extLst>
                    <a:ext uri="{FF2B5EF4-FFF2-40B4-BE49-F238E27FC236}">
                      <a16:creationId xmlns:a16="http://schemas.microsoft.com/office/drawing/2014/main" id="{41275CD2-1610-E7AF-0A31-1A794F86A9F0}"/>
                    </a:ext>
                  </a:extLst>
                </p:cNvPr>
                <p:cNvSpPr txBox="1"/>
                <p:nvPr/>
              </p:nvSpPr>
              <p:spPr>
                <a:xfrm>
                  <a:off x="555908" y="4420137"/>
                  <a:ext cx="1203148" cy="338183"/>
                </a:xfrm>
                <a:prstGeom prst="rect">
                  <a:avLst/>
                </a:prstGeom>
                <a:noFill/>
              </p:spPr>
              <p:txBody>
                <a:bodyPr wrap="square" anchor="ctr">
                  <a:spAutoFit/>
                </a:bodyPr>
                <a:lstStyle/>
                <a:p>
                  <a:r>
                    <a:rPr lang="en-US" sz="1200" b="1" dirty="0">
                      <a:solidFill>
                        <a:srgbClr val="FF6720"/>
                      </a:solidFill>
                      <a:latin typeface="Arial" panose="020B0604020202020204" pitchFamily="34" charset="0"/>
                      <a:cs typeface="Arial" panose="020B0604020202020204" pitchFamily="34" charset="0"/>
                    </a:rPr>
                    <a:t>Predicted transplant-free survival</a:t>
                  </a:r>
                </a:p>
              </p:txBody>
            </p:sp>
          </p:grpSp>
        </p:grpSp>
        <p:pic>
          <p:nvPicPr>
            <p:cNvPr id="38" name="Picture 37">
              <a:extLst>
                <a:ext uri="{FF2B5EF4-FFF2-40B4-BE49-F238E27FC236}">
                  <a16:creationId xmlns:a16="http://schemas.microsoft.com/office/drawing/2014/main" id="{D22E283E-7D55-8737-7F3D-EC481CE1B276}"/>
                </a:ext>
              </a:extLst>
            </p:cNvPr>
            <p:cNvPicPr>
              <a:picLocks noChangeAspect="1"/>
            </p:cNvPicPr>
            <p:nvPr/>
          </p:nvPicPr>
          <p:blipFill>
            <a:blip r:embed="rId5"/>
            <a:stretch>
              <a:fillRect/>
            </a:stretch>
          </p:blipFill>
          <p:spPr>
            <a:xfrm>
              <a:off x="5244185" y="1422565"/>
              <a:ext cx="4175220" cy="2369719"/>
            </a:xfrm>
            <a:prstGeom prst="rect">
              <a:avLst/>
            </a:prstGeom>
          </p:spPr>
        </p:pic>
        <p:sp>
          <p:nvSpPr>
            <p:cNvPr id="52" name="TextBox 51">
              <a:extLst>
                <a:ext uri="{FF2B5EF4-FFF2-40B4-BE49-F238E27FC236}">
                  <a16:creationId xmlns:a16="http://schemas.microsoft.com/office/drawing/2014/main" id="{46D84A87-3DE7-752F-4BC4-B49BD11118CE}"/>
                </a:ext>
              </a:extLst>
            </p:cNvPr>
            <p:cNvSpPr txBox="1"/>
            <p:nvPr/>
          </p:nvSpPr>
          <p:spPr>
            <a:xfrm>
              <a:off x="9643518" y="1914926"/>
              <a:ext cx="1924427" cy="1384995"/>
            </a:xfrm>
            <a:prstGeom prst="rect">
              <a:avLst/>
            </a:prstGeom>
            <a:solidFill>
              <a:srgbClr val="FEAA82"/>
            </a:solidFill>
          </p:spPr>
          <p:txBody>
            <a:bodyPr wrap="square">
              <a:spAutoFit/>
            </a:bodyPr>
            <a:lstStyle/>
            <a:p>
              <a:r>
                <a:rPr lang="en-US" sz="1050" dirty="0">
                  <a:solidFill>
                    <a:srgbClr val="004B87"/>
                  </a:solidFill>
                  <a:latin typeface="Arial" panose="020B0604020202020204" pitchFamily="34" charset="0"/>
                  <a:cs typeface="Arial" panose="020B0604020202020204" pitchFamily="34" charset="0"/>
                </a:rPr>
                <a:t>In the continuous </a:t>
              </a:r>
              <a:r>
                <a:rPr lang="en-US" sz="1050" dirty="0" err="1">
                  <a:solidFill>
                    <a:srgbClr val="004B87"/>
                  </a:solidFill>
                  <a:latin typeface="Arial" panose="020B0604020202020204" pitchFamily="34" charset="0"/>
                  <a:cs typeface="Arial" panose="020B0604020202020204" pitchFamily="34" charset="0"/>
                </a:rPr>
                <a:t>seladelpar</a:t>
              </a:r>
              <a:r>
                <a:rPr lang="en-US" sz="1050" dirty="0">
                  <a:solidFill>
                    <a:srgbClr val="004B87"/>
                  </a:solidFill>
                  <a:latin typeface="Arial" panose="020B0604020202020204" pitchFamily="34" charset="0"/>
                  <a:cs typeface="Arial" panose="020B0604020202020204" pitchFamily="34" charset="0"/>
                </a:rPr>
                <a:t> group, an improvement in predicted transplant-free survival was observed as early as 3 months into treatment, and the greatest improvement was observed after 2 years of treatment.</a:t>
              </a:r>
            </a:p>
          </p:txBody>
        </p:sp>
        <p:sp>
          <p:nvSpPr>
            <p:cNvPr id="53" name="object 619">
              <a:extLst>
                <a:ext uri="{FF2B5EF4-FFF2-40B4-BE49-F238E27FC236}">
                  <a16:creationId xmlns:a16="http://schemas.microsoft.com/office/drawing/2014/main" id="{FE6F348E-9D43-BFF3-DFB1-3D4F1E46295E}"/>
                </a:ext>
              </a:extLst>
            </p:cNvPr>
            <p:cNvSpPr txBox="1"/>
            <p:nvPr/>
          </p:nvSpPr>
          <p:spPr>
            <a:xfrm>
              <a:off x="5313126" y="3893604"/>
              <a:ext cx="2773198" cy="143629"/>
            </a:xfrm>
            <a:prstGeom prst="rect">
              <a:avLst/>
            </a:prstGeom>
            <a:noFill/>
          </p:spPr>
          <p:txBody>
            <a:bodyPr vert="horz" wrap="square" lIns="0" tIns="20320" rIns="0" bIns="0" rtlCol="0">
              <a:spAutoFit/>
            </a:bodyPr>
            <a:lstStyle>
              <a:defPPr>
                <a:defRPr lang="en-US"/>
              </a:defPPr>
              <a:lvl1pPr marL="38100" marR="30480" indent="-635">
                <a:spcBef>
                  <a:spcPts val="160"/>
                </a:spcBef>
                <a:defRPr sz="800" b="1" spc="15" baseline="33333">
                  <a:solidFill>
                    <a:srgbClr val="004B87"/>
                  </a:solidFill>
                  <a:latin typeface="Arial"/>
                  <a:cs typeface="Arial"/>
                </a:defRPr>
              </a:lvl1pPr>
            </a:lstStyle>
            <a:p>
              <a:r>
                <a:rPr baseline="30000" dirty="0"/>
                <a:t>a</a:t>
              </a:r>
              <a:r>
                <a:rPr b="0" baseline="0" dirty="0"/>
                <a:t>Hazard ratios were calculated with survival estimates</a:t>
              </a:r>
              <a:r>
                <a:rPr dirty="0"/>
                <a:t>.</a:t>
              </a:r>
            </a:p>
          </p:txBody>
        </p:sp>
      </p:grpSp>
    </p:spTree>
    <p:extLst>
      <p:ext uri="{BB962C8B-B14F-4D97-AF65-F5344CB8AC3E}">
        <p14:creationId xmlns:p14="http://schemas.microsoft.com/office/powerpoint/2010/main" val="3441428190"/>
      </p:ext>
    </p:extLst>
  </p:cSld>
  <p:clrMapOvr>
    <a:masterClrMapping/>
  </p:clrMapOvr>
</p:sld>
</file>

<file path=ppt/theme/theme1.xml><?xml version="1.0" encoding="utf-8"?>
<a:theme xmlns:a="http://schemas.openxmlformats.org/drawingml/2006/main" name="Office Theme">
  <a:themeElements>
    <a:clrScheme name="Custom 1">
      <a:dk1>
        <a:srgbClr val="004B87"/>
      </a:dk1>
      <a:lt1>
        <a:sysClr val="window" lastClr="FFFFFF"/>
      </a:lt1>
      <a:dk2>
        <a:srgbClr val="004B87"/>
      </a:dk2>
      <a:lt2>
        <a:srgbClr val="E8E8E8"/>
      </a:lt2>
      <a:accent1>
        <a:srgbClr val="004B87"/>
      </a:accent1>
      <a:accent2>
        <a:srgbClr val="FF6720"/>
      </a:accent2>
      <a:accent3>
        <a:srgbClr val="5BC2E7"/>
      </a:accent3>
      <a:accent4>
        <a:srgbClr val="DB0B5B"/>
      </a:accent4>
      <a:accent5>
        <a:srgbClr val="826B6A"/>
      </a:accent5>
      <a:accent6>
        <a:srgbClr val="1A9586"/>
      </a:accent6>
      <a:hlink>
        <a:srgbClr val="5BC2E7"/>
      </a:hlink>
      <a:folHlink>
        <a:srgbClr val="004B87"/>
      </a:folHlink>
    </a:clrScheme>
    <a:fontScheme name="Custom 1">
      <a:majorFont>
        <a:latin typeface="HelveticaNeueLT Pro 65 Md"/>
        <a:ea typeface=""/>
        <a:cs typeface=""/>
      </a:majorFont>
      <a:minorFont>
        <a:latin typeface="HelveticaNeueLT Pro 55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4" id="{856D04D6-C291-45D3-8394-0F84B72FE05C}" vid="{01CBAABA-FCC1-4A92-A037-B986CEC63A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222ee06-a7a1-4582-887c-e371f583a6cc">
      <UserInfo>
        <DisplayName>Patricia Pochelon</DisplayName>
        <AccountId>26</AccountId>
        <AccountType/>
      </UserInfo>
      <UserInfo>
        <DisplayName>Rocio Davina-Nunez</DisplayName>
        <AccountId>51</AccountId>
        <AccountType/>
      </UserInfo>
    </SharedWithUsers>
    <Test xmlns="a2d59425-1cce-4a4f-9336-2a5f75205b93" xsi:nil="true"/>
    <TaxCatchAll xmlns="4222ee06-a7a1-4582-887c-e371f583a6cc" xsi:nil="true"/>
    <lcf76f155ced4ddcb4097134ff3c332f xmlns="a2d59425-1cce-4a4f-9336-2a5f75205b9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1740004AFE6F49AE1B2D93850204F8" ma:contentTypeVersion="19" ma:contentTypeDescription="Create a new document." ma:contentTypeScope="" ma:versionID="07a15a625253430c99ebe407e965c14f">
  <xsd:schema xmlns:xsd="http://www.w3.org/2001/XMLSchema" xmlns:xs="http://www.w3.org/2001/XMLSchema" xmlns:p="http://schemas.microsoft.com/office/2006/metadata/properties" xmlns:ns2="a2d59425-1cce-4a4f-9336-2a5f75205b93" xmlns:ns3="4222ee06-a7a1-4582-887c-e371f583a6cc" targetNamespace="http://schemas.microsoft.com/office/2006/metadata/properties" ma:root="true" ma:fieldsID="cee50950e99d59b9eeedb0b2b279e984" ns2:_="" ns3:_="">
    <xsd:import namespace="a2d59425-1cce-4a4f-9336-2a5f75205b93"/>
    <xsd:import namespace="4222ee06-a7a1-4582-887c-e371f583a6cc"/>
    <xsd:element name="properties">
      <xsd:complexType>
        <xsd:sequence>
          <xsd:element name="documentManagement">
            <xsd:complexType>
              <xsd:all>
                <xsd:element ref="ns2:Test" minOccurs="0"/>
                <xsd:element ref="ns3:SharedWithUsers" minOccurs="0"/>
                <xsd:element ref="ns3:SharedWithDetails"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d59425-1cce-4a4f-9336-2a5f75205b93" elementFormDefault="qualified">
    <xsd:import namespace="http://schemas.microsoft.com/office/2006/documentManagement/types"/>
    <xsd:import namespace="http://schemas.microsoft.com/office/infopath/2007/PartnerControls"/>
    <xsd:element name="Test" ma:index="4" nillable="true" ma:displayName="Test" ma:format="DateOnly" ma:internalName="Test" ma:readOnly="false">
      <xsd:simpleType>
        <xsd:restriction base="dms:DateTime"/>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8de16c-5f0f-4439-8be6-da866814b88e"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22ee06-a7a1-4582-887c-e371f583a6cc"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58232b-d97f-4412-9e9f-0b86dcec4898}" ma:internalName="TaxCatchAll" ma:showField="CatchAllData" ma:web="4222ee06-a7a1-4582-887c-e371f583a6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9A2E0B-04AD-4E58-9FDD-31B5B5A55E1D}">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222ee06-a7a1-4582-887c-e371f583a6cc"/>
    <ds:schemaRef ds:uri="http://schemas.microsoft.com/office/2006/documentManagement/types"/>
    <ds:schemaRef ds:uri="a2d59425-1cce-4a4f-9336-2a5f75205b93"/>
    <ds:schemaRef ds:uri="http://www.w3.org/XML/1998/namespace"/>
    <ds:schemaRef ds:uri="http://purl.org/dc/dcmitype/"/>
  </ds:schemaRefs>
</ds:datastoreItem>
</file>

<file path=customXml/itemProps2.xml><?xml version="1.0" encoding="utf-8"?>
<ds:datastoreItem xmlns:ds="http://schemas.openxmlformats.org/officeDocument/2006/customXml" ds:itemID="{2FC79616-789B-4623-BD39-5F23410887FD}">
  <ds:schemaRefs>
    <ds:schemaRef ds:uri="http://schemas.microsoft.com/sharepoint/v3/contenttype/forms"/>
  </ds:schemaRefs>
</ds:datastoreItem>
</file>

<file path=customXml/itemProps3.xml><?xml version="1.0" encoding="utf-8"?>
<ds:datastoreItem xmlns:ds="http://schemas.openxmlformats.org/officeDocument/2006/customXml" ds:itemID="{C33B28D9-2C32-4699-92C6-535087F894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d59425-1cce-4a4f-9336-2a5f75205b93"/>
    <ds:schemaRef ds:uri="4222ee06-a7a1-4582-887c-e371f583a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EASL Best of Slide Deck PPT Template - Immune mediated</Template>
  <TotalTime>0</TotalTime>
  <Words>18961</Words>
  <Application>Microsoft Office PowerPoint</Application>
  <PresentationFormat>Widescreen</PresentationFormat>
  <Paragraphs>821</Paragraphs>
  <Slides>27</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Google Sans</vt:lpstr>
      <vt:lpstr>HelveticaNeueLT Pro 55 Roman</vt:lpstr>
      <vt:lpstr>HelveticaNeueLT Pro 65 Md</vt:lpstr>
      <vt:lpstr>Times New Roman</vt:lpstr>
      <vt:lpstr>Office Theme</vt:lpstr>
      <vt:lpstr>PowerPoint Presentation</vt:lpstr>
      <vt:lpstr>About these Slides</vt:lpstr>
      <vt:lpstr>Contents</vt:lpstr>
      <vt:lpstr>Contents</vt:lpstr>
      <vt:lpstr>Clinical Aspects</vt:lpstr>
      <vt:lpstr>OS-085-YI  Clinical prediction model with good discriminative capacity for mortality risk in autoimmune hepatitis</vt:lpstr>
      <vt:lpstr>OS-085-YI  Clinical prediction model with good discriminative capacity for mortality risk in autoimmune hepatitis</vt:lpstr>
      <vt:lpstr>THU-286 Seladelpar treatment of patients with primary biliary cholangitis improves the GLOBE score and predicts improved transplant-free survival</vt:lpstr>
      <vt:lpstr>THU-286 Seladelpar treatment of patients with primary biliary cholangitis improves the GLOBE score and predicts improved transplant-free survival</vt:lpstr>
      <vt:lpstr>GS-002 Safety and efficacy of inebilizumab in IgG4 related disease in participants with pancreatic, biliary, and hepatic involvement: results from the phase 3 MITIGATE trial</vt:lpstr>
      <vt:lpstr>GS-002 Safety and efficacy of inebilizumab in IgG4 related disease in participants with pancreatic, biliary, and hepatic involvement: results from the phase 3 MITIGATE trial</vt:lpstr>
      <vt:lpstr>Experimental and Pathophysiology</vt:lpstr>
      <vt:lpstr>OS-055 Novel dual-acting ABCB4/MDR3 and ABCB11/BSEP positive functional modulator demonstrates anti-cholestatic and anti-cholangitis activity in two orthogonal models of hepatobiliary disease </vt:lpstr>
      <vt:lpstr>OS-055 Novel dual-acting ABCB4/MDR3 and ABCB11/BSEP positive functional modulator demonstrates anti-cholestatic and anti-cholangitis activity in two orthogonal models of hepatobiliary disease </vt:lpstr>
      <vt:lpstr>Rare Liver Diseases Including Paediatric and Genetic</vt:lpstr>
      <vt:lpstr>TOP-331-YI Standalone medical therapy versus early endovascular intervention as the first step in the management of patients with primary Budd-Chiari syndrome: a randomized controlled trial</vt:lpstr>
      <vt:lpstr>TOP-331-YI Standalone medical therapy versus early endovascular intervention as the first step in the management of patients with primary Budd-Chiari syndrome: a randomized controlled trial</vt:lpstr>
      <vt:lpstr>GS-004 Development of portal hypertension after non-cirrhotic non-tumoral recent portal vein thrombosis (RPVT). A long-term follow-up study</vt:lpstr>
      <vt:lpstr>GS-004 Development of portal hypertension after non-cirrhotic non-tumoral recent portal vein thrombosis (RPVT). A long-term follow-up study</vt:lpstr>
      <vt:lpstr>OS-021 Fontan-associated liver disease: clinical and epidemiological impact on a large cohort in the UK, a retrospective multicenter study</vt:lpstr>
      <vt:lpstr>OS-021 Fontan-associated liver disease: clinical and epidemiological impact on a large cohort in the UK, a retrospective multicenter study</vt:lpstr>
      <vt:lpstr>Rare Liver Diseases Including Paediatric and Genetic</vt:lpstr>
      <vt:lpstr>OS-023  Single-cell spatial transcriptomic map of biliary atresia</vt:lpstr>
      <vt:lpstr>OS-023  Single-cell spatial transcriptomic map of biliary atresia</vt:lpstr>
      <vt:lpstr>Late breaker</vt:lpstr>
      <vt:lpstr>LB2518 Norucholic acid for the treatment of primary sclerosing cholangitis: 96-week analysis of a pivotal phase 3 trial</vt:lpstr>
      <vt:lpstr>LB2518 Norucholic acid for the treatment of primary sclerosing cholangitis: 96-week analysis of a pivotal phase 3 trial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Elinam Gayi</dc:creator>
  <cp:lastModifiedBy>Laurent Perrin</cp:lastModifiedBy>
  <cp:revision>4</cp:revision>
  <dcterms:created xsi:type="dcterms:W3CDTF">2025-03-14T14:11:31Z</dcterms:created>
  <dcterms:modified xsi:type="dcterms:W3CDTF">2025-05-01T19:25:41Z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0x010100BD1740004AFE6F49AE1B2D93850204F8</vt:lpwstr>
  </property>
  <property fmtid="{D5CDD505-2E9C-101B-9397-08002B2CF9AE}" pid="3" name="MediaServiceImageTags">
    <vt:lpwstr/>
  </property>
</Properties>
</file>