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60" r:id="rId5"/>
    <p:sldId id="281" r:id="rId6"/>
    <p:sldId id="280" r:id="rId7"/>
    <p:sldId id="282" r:id="rId8"/>
    <p:sldId id="310" r:id="rId9"/>
    <p:sldId id="285" r:id="rId10"/>
    <p:sldId id="258" r:id="rId11"/>
    <p:sldId id="295" r:id="rId12"/>
    <p:sldId id="283" r:id="rId13"/>
    <p:sldId id="296" r:id="rId14"/>
    <p:sldId id="286" r:id="rId15"/>
    <p:sldId id="284" r:id="rId16"/>
    <p:sldId id="297" r:id="rId17"/>
    <p:sldId id="287" r:id="rId18"/>
    <p:sldId id="290" r:id="rId19"/>
    <p:sldId id="298" r:id="rId20"/>
    <p:sldId id="288" r:id="rId21"/>
    <p:sldId id="291" r:id="rId22"/>
    <p:sldId id="299" r:id="rId23"/>
    <p:sldId id="292" r:id="rId24"/>
    <p:sldId id="300" r:id="rId25"/>
    <p:sldId id="293" r:id="rId26"/>
    <p:sldId id="301" r:id="rId27"/>
    <p:sldId id="289" r:id="rId28"/>
    <p:sldId id="294" r:id="rId29"/>
    <p:sldId id="302" r:id="rId30"/>
    <p:sldId id="303" r:id="rId31"/>
    <p:sldId id="304" r:id="rId32"/>
    <p:sldId id="305" r:id="rId33"/>
    <p:sldId id="306" r:id="rId34"/>
    <p:sldId id="30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6B6A"/>
    <a:srgbClr val="CFC4C3"/>
    <a:srgbClr val="F0F0F0"/>
    <a:srgbClr val="CACACA"/>
    <a:srgbClr val="004B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402885-2E17-4BA6-849E-B3B85C24F5B8}" v="584" dt="2025-04-29T10:04:00.340"/>
    <p1510:client id="{6903C330-C63A-4380-8448-DA44BA437CC1}" v="87" dt="2025-04-29T11:46:38.388"/>
    <p1510:client id="{AABE6DD9-E768-416D-8E0D-70E9DFEDD5BD}" v="667" dt="2025-04-29T11:06:39.362"/>
    <p1510:client id="{F60F649A-8DB9-45B8-9DF5-D66A95944E4D}" v="55" dt="2025-04-29T19:41:31.4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716" autoAdjust="0"/>
  </p:normalViewPr>
  <p:slideViewPr>
    <p:cSldViewPr snapToGrid="0">
      <p:cViewPr varScale="1">
        <p:scale>
          <a:sx n="87" d="100"/>
          <a:sy n="87" d="100"/>
        </p:scale>
        <p:origin x="1392"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fia Damachi" userId="03cd80ce-42a5-4404-94fc-1c37a1cddd9f" providerId="ADAL" clId="{AABE6DD9-E768-416D-8E0D-70E9DFEDD5BD}"/>
    <pc:docChg chg="undo redo custSel addSld delSld modSld sldOrd">
      <pc:chgData name="Sofia Damachi" userId="03cd80ce-42a5-4404-94fc-1c37a1cddd9f" providerId="ADAL" clId="{AABE6DD9-E768-416D-8E0D-70E9DFEDD5BD}" dt="2025-04-29T11:06:39.362" v="8960" actId="1076"/>
      <pc:docMkLst>
        <pc:docMk/>
      </pc:docMkLst>
      <pc:sldChg chg="del">
        <pc:chgData name="Sofia Damachi" userId="03cd80ce-42a5-4404-94fc-1c37a1cddd9f" providerId="ADAL" clId="{AABE6DD9-E768-416D-8E0D-70E9DFEDD5BD}" dt="2025-04-04T14:17:37.045" v="588" actId="47"/>
        <pc:sldMkLst>
          <pc:docMk/>
          <pc:sldMk cId="24603942" sldId="257"/>
        </pc:sldMkLst>
      </pc:sldChg>
      <pc:sldChg chg="addSp delSp modSp mod modNotesTx">
        <pc:chgData name="Sofia Damachi" userId="03cd80ce-42a5-4404-94fc-1c37a1cddd9f" providerId="ADAL" clId="{AABE6DD9-E768-416D-8E0D-70E9DFEDD5BD}" dt="2025-04-29T10:25:02.999" v="8930"/>
        <pc:sldMkLst>
          <pc:docMk/>
          <pc:sldMk cId="940093183" sldId="258"/>
        </pc:sldMkLst>
        <pc:spChg chg="mod">
          <ac:chgData name="Sofia Damachi" userId="03cd80ce-42a5-4404-94fc-1c37a1cddd9f" providerId="ADAL" clId="{AABE6DD9-E768-416D-8E0D-70E9DFEDD5BD}" dt="2025-04-28T11:53:28.979" v="8513" actId="2711"/>
          <ac:spMkLst>
            <pc:docMk/>
            <pc:sldMk cId="940093183" sldId="258"/>
            <ac:spMk id="2" creationId="{F1D6D6F3-6955-FCB3-EDEC-0392F61A2826}"/>
          </ac:spMkLst>
        </pc:spChg>
        <pc:spChg chg="mod">
          <ac:chgData name="Sofia Damachi" userId="03cd80ce-42a5-4404-94fc-1c37a1cddd9f" providerId="ADAL" clId="{AABE6DD9-E768-416D-8E0D-70E9DFEDD5BD}" dt="2025-04-28T11:53:28.979" v="8513" actId="2711"/>
          <ac:spMkLst>
            <pc:docMk/>
            <pc:sldMk cId="940093183" sldId="258"/>
            <ac:spMk id="4" creationId="{A7C66361-8DD5-8C0B-E84B-DC8AA679282D}"/>
          </ac:spMkLst>
        </pc:spChg>
        <pc:spChg chg="add mod">
          <ac:chgData name="Sofia Damachi" userId="03cd80ce-42a5-4404-94fc-1c37a1cddd9f" providerId="ADAL" clId="{AABE6DD9-E768-416D-8E0D-70E9DFEDD5BD}" dt="2025-04-04T13:31:33.748" v="142" actId="207"/>
          <ac:spMkLst>
            <pc:docMk/>
            <pc:sldMk cId="940093183" sldId="258"/>
            <ac:spMk id="5" creationId="{7BE6BD84-0AD7-A4AE-8399-B7D335D34188}"/>
          </ac:spMkLst>
        </pc:spChg>
        <pc:spChg chg="mod">
          <ac:chgData name="Sofia Damachi" userId="03cd80ce-42a5-4404-94fc-1c37a1cddd9f" providerId="ADAL" clId="{AABE6DD9-E768-416D-8E0D-70E9DFEDD5BD}" dt="2025-04-28T11:53:28.979" v="8513" actId="2711"/>
          <ac:spMkLst>
            <pc:docMk/>
            <pc:sldMk cId="940093183" sldId="258"/>
            <ac:spMk id="6" creationId="{72ADC2BA-1B59-4F69-C6C8-E3C28E43E335}"/>
          </ac:spMkLst>
        </pc:spChg>
        <pc:spChg chg="add mod">
          <ac:chgData name="Sofia Damachi" userId="03cd80ce-42a5-4404-94fc-1c37a1cddd9f" providerId="ADAL" clId="{AABE6DD9-E768-416D-8E0D-70E9DFEDD5BD}" dt="2025-04-09T09:53:08.829" v="970" actId="1036"/>
          <ac:spMkLst>
            <pc:docMk/>
            <pc:sldMk cId="940093183" sldId="258"/>
            <ac:spMk id="7" creationId="{8F56595A-B49E-7308-6B9E-FC0F853A256A}"/>
          </ac:spMkLst>
        </pc:spChg>
        <pc:spChg chg="mod">
          <ac:chgData name="Sofia Damachi" userId="03cd80ce-42a5-4404-94fc-1c37a1cddd9f" providerId="ADAL" clId="{AABE6DD9-E768-416D-8E0D-70E9DFEDD5BD}" dt="2025-04-09T09:53:11.284" v="971" actId="14100"/>
          <ac:spMkLst>
            <pc:docMk/>
            <pc:sldMk cId="940093183" sldId="258"/>
            <ac:spMk id="8" creationId="{6CA9384B-A4F8-122C-E4B7-4C97C4D2FB12}"/>
          </ac:spMkLst>
        </pc:spChg>
        <pc:spChg chg="mod topLvl">
          <ac:chgData name="Sofia Damachi" userId="03cd80ce-42a5-4404-94fc-1c37a1cddd9f" providerId="ADAL" clId="{AABE6DD9-E768-416D-8E0D-70E9DFEDD5BD}" dt="2025-04-28T11:54:32.661" v="8527" actId="1035"/>
          <ac:spMkLst>
            <pc:docMk/>
            <pc:sldMk cId="940093183" sldId="258"/>
            <ac:spMk id="12" creationId="{D7EA8B5B-10F3-D063-165B-9876A1B5DE6F}"/>
          </ac:spMkLst>
        </pc:spChg>
        <pc:spChg chg="mod ord topLvl">
          <ac:chgData name="Sofia Damachi" userId="03cd80ce-42a5-4404-94fc-1c37a1cddd9f" providerId="ADAL" clId="{AABE6DD9-E768-416D-8E0D-70E9DFEDD5BD}" dt="2025-04-11T09:46:42.687" v="4652" actId="1037"/>
          <ac:spMkLst>
            <pc:docMk/>
            <pc:sldMk cId="940093183" sldId="258"/>
            <ac:spMk id="13" creationId="{C26C7B69-0E42-5A57-A8FC-5309F3DACB87}"/>
          </ac:spMkLst>
        </pc:spChg>
        <pc:spChg chg="add mod">
          <ac:chgData name="Sofia Damachi" userId="03cd80ce-42a5-4404-94fc-1c37a1cddd9f" providerId="ADAL" clId="{AABE6DD9-E768-416D-8E0D-70E9DFEDD5BD}" dt="2025-04-28T11:54:27.958" v="8525" actId="14100"/>
          <ac:spMkLst>
            <pc:docMk/>
            <pc:sldMk cId="940093183" sldId="258"/>
            <ac:spMk id="16" creationId="{4661560D-9D38-0528-8C58-3A0D659A35D8}"/>
          </ac:spMkLst>
        </pc:spChg>
        <pc:spChg chg="mod">
          <ac:chgData name="Sofia Damachi" userId="03cd80ce-42a5-4404-94fc-1c37a1cddd9f" providerId="ADAL" clId="{AABE6DD9-E768-416D-8E0D-70E9DFEDD5BD}" dt="2025-04-28T11:53:28.979" v="8513" actId="2711"/>
          <ac:spMkLst>
            <pc:docMk/>
            <pc:sldMk cId="940093183" sldId="258"/>
            <ac:spMk id="20" creationId="{1A6289CC-A4C5-9EEF-67C0-AFDD3AA1C8BA}"/>
          </ac:spMkLst>
        </pc:spChg>
        <pc:spChg chg="mod">
          <ac:chgData name="Sofia Damachi" userId="03cd80ce-42a5-4404-94fc-1c37a1cddd9f" providerId="ADAL" clId="{AABE6DD9-E768-416D-8E0D-70E9DFEDD5BD}" dt="2025-04-09T09:54:07.120" v="980" actId="1076"/>
          <ac:spMkLst>
            <pc:docMk/>
            <pc:sldMk cId="940093183" sldId="258"/>
            <ac:spMk id="21" creationId="{86BA7403-7D66-2F09-94BD-06D5D7702D16}"/>
          </ac:spMkLst>
        </pc:spChg>
        <pc:spChg chg="mod">
          <ac:chgData name="Sofia Damachi" userId="03cd80ce-42a5-4404-94fc-1c37a1cddd9f" providerId="ADAL" clId="{AABE6DD9-E768-416D-8E0D-70E9DFEDD5BD}" dt="2025-04-28T11:53:28.979" v="8513" actId="2711"/>
          <ac:spMkLst>
            <pc:docMk/>
            <pc:sldMk cId="940093183" sldId="258"/>
            <ac:spMk id="23" creationId="{68F14466-E453-E1FA-AAC5-560F39F2F224}"/>
          </ac:spMkLst>
        </pc:spChg>
        <pc:spChg chg="mod">
          <ac:chgData name="Sofia Damachi" userId="03cd80ce-42a5-4404-94fc-1c37a1cddd9f" providerId="ADAL" clId="{AABE6DD9-E768-416D-8E0D-70E9DFEDD5BD}" dt="2025-04-28T11:53:28.979" v="8513" actId="2711"/>
          <ac:spMkLst>
            <pc:docMk/>
            <pc:sldMk cId="940093183" sldId="258"/>
            <ac:spMk id="25" creationId="{23379EF1-6909-254B-7F82-1D4BDB187DD7}"/>
          </ac:spMkLst>
        </pc:spChg>
        <pc:spChg chg="mod">
          <ac:chgData name="Sofia Damachi" userId="03cd80ce-42a5-4404-94fc-1c37a1cddd9f" providerId="ADAL" clId="{AABE6DD9-E768-416D-8E0D-70E9DFEDD5BD}" dt="2025-04-09T09:46:15.618" v="947" actId="14100"/>
          <ac:spMkLst>
            <pc:docMk/>
            <pc:sldMk cId="940093183" sldId="258"/>
            <ac:spMk id="27" creationId="{DC556DE8-1A2C-886E-E9F2-2359788127FB}"/>
          </ac:spMkLst>
        </pc:spChg>
        <pc:spChg chg="mod">
          <ac:chgData name="Sofia Damachi" userId="03cd80ce-42a5-4404-94fc-1c37a1cddd9f" providerId="ADAL" clId="{AABE6DD9-E768-416D-8E0D-70E9DFEDD5BD}" dt="2025-04-28T11:53:28.979" v="8513" actId="2711"/>
          <ac:spMkLst>
            <pc:docMk/>
            <pc:sldMk cId="940093183" sldId="258"/>
            <ac:spMk id="28" creationId="{FDD4C283-12B0-6700-7CD8-94526BD7B40F}"/>
          </ac:spMkLst>
        </pc:spChg>
        <pc:spChg chg="add mod">
          <ac:chgData name="Sofia Damachi" userId="03cd80ce-42a5-4404-94fc-1c37a1cddd9f" providerId="ADAL" clId="{AABE6DD9-E768-416D-8E0D-70E9DFEDD5BD}" dt="2025-04-28T11:53:28.979" v="8513" actId="2711"/>
          <ac:spMkLst>
            <pc:docMk/>
            <pc:sldMk cId="940093183" sldId="258"/>
            <ac:spMk id="29" creationId="{DF123A5F-56A4-C907-355E-F5F4476DE492}"/>
          </ac:spMkLst>
        </pc:spChg>
        <pc:spChg chg="add mod">
          <ac:chgData name="Sofia Damachi" userId="03cd80ce-42a5-4404-94fc-1c37a1cddd9f" providerId="ADAL" clId="{AABE6DD9-E768-416D-8E0D-70E9DFEDD5BD}" dt="2025-04-28T11:53:28.979" v="8513" actId="2711"/>
          <ac:spMkLst>
            <pc:docMk/>
            <pc:sldMk cId="940093183" sldId="258"/>
            <ac:spMk id="31" creationId="{E77ADCB0-B863-EB3C-A866-DFEC76A35657}"/>
          </ac:spMkLst>
        </pc:spChg>
        <pc:grpChg chg="add mod">
          <ac:chgData name="Sofia Damachi" userId="03cd80ce-42a5-4404-94fc-1c37a1cddd9f" providerId="ADAL" clId="{AABE6DD9-E768-416D-8E0D-70E9DFEDD5BD}" dt="2025-04-09T09:41:42.684" v="871" actId="164"/>
          <ac:grpSpMkLst>
            <pc:docMk/>
            <pc:sldMk cId="940093183" sldId="258"/>
            <ac:grpSpMk id="17" creationId="{15D31E95-8DE2-D8E6-F087-5048D9ACF00E}"/>
          </ac:grpSpMkLst>
        </pc:grpChg>
        <pc:grpChg chg="add mod">
          <ac:chgData name="Sofia Damachi" userId="03cd80ce-42a5-4404-94fc-1c37a1cddd9f" providerId="ADAL" clId="{AABE6DD9-E768-416D-8E0D-70E9DFEDD5BD}" dt="2025-04-09T09:53:30.089" v="975" actId="1076"/>
          <ac:grpSpMkLst>
            <pc:docMk/>
            <pc:sldMk cId="940093183" sldId="258"/>
            <ac:grpSpMk id="18" creationId="{E7B285D5-FF52-4B44-2756-0B1D03A25A5F}"/>
          </ac:grpSpMkLst>
        </pc:grpChg>
        <pc:grpChg chg="add mod">
          <ac:chgData name="Sofia Damachi" userId="03cd80ce-42a5-4404-94fc-1c37a1cddd9f" providerId="ADAL" clId="{AABE6DD9-E768-416D-8E0D-70E9DFEDD5BD}" dt="2025-04-09T09:53:27.530" v="974" actId="1076"/>
          <ac:grpSpMkLst>
            <pc:docMk/>
            <pc:sldMk cId="940093183" sldId="258"/>
            <ac:grpSpMk id="19" creationId="{A0550E54-2357-BDD3-033D-66E74CD34E31}"/>
          </ac:grpSpMkLst>
        </pc:grpChg>
        <pc:grpChg chg="add mod">
          <ac:chgData name="Sofia Damachi" userId="03cd80ce-42a5-4404-94fc-1c37a1cddd9f" providerId="ADAL" clId="{AABE6DD9-E768-416D-8E0D-70E9DFEDD5BD}" dt="2025-04-09T10:17:53.148" v="993" actId="1036"/>
          <ac:grpSpMkLst>
            <pc:docMk/>
            <pc:sldMk cId="940093183" sldId="258"/>
            <ac:grpSpMk id="24" creationId="{1DE88AEE-DA9E-5FD5-EC13-3E0B1660C3F6}"/>
          </ac:grpSpMkLst>
        </pc:grpChg>
        <pc:grpChg chg="mod">
          <ac:chgData name="Sofia Damachi" userId="03cd80ce-42a5-4404-94fc-1c37a1cddd9f" providerId="ADAL" clId="{AABE6DD9-E768-416D-8E0D-70E9DFEDD5BD}" dt="2025-04-09T09:44:27.928" v="892"/>
          <ac:grpSpMkLst>
            <pc:docMk/>
            <pc:sldMk cId="940093183" sldId="258"/>
            <ac:grpSpMk id="26" creationId="{6D498C76-F12E-1F27-B3BB-46B001EA6450}"/>
          </ac:grpSpMkLst>
        </pc:grpChg>
        <pc:picChg chg="add mod">
          <ac:chgData name="Sofia Damachi" userId="03cd80ce-42a5-4404-94fc-1c37a1cddd9f" providerId="ADAL" clId="{AABE6DD9-E768-416D-8E0D-70E9DFEDD5BD}" dt="2025-04-28T12:48:14.207" v="8547"/>
          <ac:picMkLst>
            <pc:docMk/>
            <pc:sldMk cId="940093183" sldId="258"/>
            <ac:picMk id="3" creationId="{163CF92D-95E7-AF7F-46A3-83F7F08A87F7}"/>
          </ac:picMkLst>
        </pc:picChg>
        <pc:picChg chg="add mod">
          <ac:chgData name="Sofia Damachi" userId="03cd80ce-42a5-4404-94fc-1c37a1cddd9f" providerId="ADAL" clId="{AABE6DD9-E768-416D-8E0D-70E9DFEDD5BD}" dt="2025-04-29T08:20:46.456" v="8859" actId="207"/>
          <ac:picMkLst>
            <pc:docMk/>
            <pc:sldMk cId="940093183" sldId="258"/>
            <ac:picMk id="9" creationId="{F06CB9E8-0C23-5430-D17F-937D7BDB7EC8}"/>
          </ac:picMkLst>
        </pc:picChg>
        <pc:picChg chg="mod">
          <ac:chgData name="Sofia Damachi" userId="03cd80ce-42a5-4404-94fc-1c37a1cddd9f" providerId="ADAL" clId="{AABE6DD9-E768-416D-8E0D-70E9DFEDD5BD}" dt="2025-04-09T09:45:20.815" v="930" actId="1076"/>
          <ac:picMkLst>
            <pc:docMk/>
            <pc:sldMk cId="940093183" sldId="258"/>
            <ac:picMk id="22" creationId="{9037B675-3948-6899-3ED9-1DD86BD6B3CD}"/>
          </ac:picMkLst>
        </pc:picChg>
      </pc:sldChg>
      <pc:sldChg chg="addSp delSp modSp mod">
        <pc:chgData name="Sofia Damachi" userId="03cd80ce-42a5-4404-94fc-1c37a1cddd9f" providerId="ADAL" clId="{AABE6DD9-E768-416D-8E0D-70E9DFEDD5BD}" dt="2025-04-29T10:02:46.857" v="8861" actId="255"/>
        <pc:sldMkLst>
          <pc:docMk/>
          <pc:sldMk cId="4181518965" sldId="280"/>
        </pc:sldMkLst>
        <pc:spChg chg="mod">
          <ac:chgData name="Sofia Damachi" userId="03cd80ce-42a5-4404-94fc-1c37a1cddd9f" providerId="ADAL" clId="{AABE6DD9-E768-416D-8E0D-70E9DFEDD5BD}" dt="2025-04-28T11:52:51.724" v="8510" actId="2711"/>
          <ac:spMkLst>
            <pc:docMk/>
            <pc:sldMk cId="4181518965" sldId="280"/>
            <ac:spMk id="3" creationId="{DD1949EE-9371-6C4D-E9E1-9D3DFCD2503A}"/>
          </ac:spMkLst>
        </pc:spChg>
        <pc:spChg chg="mod">
          <ac:chgData name="Sofia Damachi" userId="03cd80ce-42a5-4404-94fc-1c37a1cddd9f" providerId="ADAL" clId="{AABE6DD9-E768-416D-8E0D-70E9DFEDD5BD}" dt="2025-04-29T10:02:46.857" v="8861" actId="255"/>
          <ac:spMkLst>
            <pc:docMk/>
            <pc:sldMk cId="4181518965" sldId="280"/>
            <ac:spMk id="8" creationId="{42BE37E7-5A9A-F155-C947-F16567913205}"/>
          </ac:spMkLst>
        </pc:spChg>
        <pc:spChg chg="mod">
          <ac:chgData name="Sofia Damachi" userId="03cd80ce-42a5-4404-94fc-1c37a1cddd9f" providerId="ADAL" clId="{AABE6DD9-E768-416D-8E0D-70E9DFEDD5BD}" dt="2025-04-28T11:46:12.727" v="8409" actId="20577"/>
          <ac:spMkLst>
            <pc:docMk/>
            <pc:sldMk cId="4181518965" sldId="280"/>
            <ac:spMk id="9" creationId="{99365370-65C2-B08B-8C30-27B475BBF4CF}"/>
          </ac:spMkLst>
        </pc:spChg>
        <pc:spChg chg="mod">
          <ac:chgData name="Sofia Damachi" userId="03cd80ce-42a5-4404-94fc-1c37a1cddd9f" providerId="ADAL" clId="{AABE6DD9-E768-416D-8E0D-70E9DFEDD5BD}" dt="2025-04-28T11:52:51.724" v="8510" actId="2711"/>
          <ac:spMkLst>
            <pc:docMk/>
            <pc:sldMk cId="4181518965" sldId="280"/>
            <ac:spMk id="10" creationId="{92DA071D-0D12-A886-2812-F9D436F3B5C8}"/>
          </ac:spMkLst>
        </pc:spChg>
        <pc:spChg chg="mod">
          <ac:chgData name="Sofia Damachi" userId="03cd80ce-42a5-4404-94fc-1c37a1cddd9f" providerId="ADAL" clId="{AABE6DD9-E768-416D-8E0D-70E9DFEDD5BD}" dt="2025-04-28T13:57:08.883" v="8626"/>
          <ac:spMkLst>
            <pc:docMk/>
            <pc:sldMk cId="4181518965" sldId="280"/>
            <ac:spMk id="12" creationId="{6BE3F518-B55D-B6EB-A1D7-1DE0088DA9CF}"/>
          </ac:spMkLst>
        </pc:spChg>
        <pc:spChg chg="mod">
          <ac:chgData name="Sofia Damachi" userId="03cd80ce-42a5-4404-94fc-1c37a1cddd9f" providerId="ADAL" clId="{AABE6DD9-E768-416D-8E0D-70E9DFEDD5BD}" dt="2025-04-28T11:52:51.724" v="8510" actId="2711"/>
          <ac:spMkLst>
            <pc:docMk/>
            <pc:sldMk cId="4181518965" sldId="280"/>
            <ac:spMk id="16" creationId="{00E52337-6C50-A5D8-0289-9BF1FAA67E8C}"/>
          </ac:spMkLst>
        </pc:spChg>
        <pc:spChg chg="mod">
          <ac:chgData name="Sofia Damachi" userId="03cd80ce-42a5-4404-94fc-1c37a1cddd9f" providerId="ADAL" clId="{AABE6DD9-E768-416D-8E0D-70E9DFEDD5BD}" dt="2025-04-28T11:52:51.724" v="8510" actId="2711"/>
          <ac:spMkLst>
            <pc:docMk/>
            <pc:sldMk cId="4181518965" sldId="280"/>
            <ac:spMk id="20" creationId="{205AC9B3-9F01-21C3-C3CB-210B6E39F0B0}"/>
          </ac:spMkLst>
        </pc:spChg>
        <pc:spChg chg="mod">
          <ac:chgData name="Sofia Damachi" userId="03cd80ce-42a5-4404-94fc-1c37a1cddd9f" providerId="ADAL" clId="{AABE6DD9-E768-416D-8E0D-70E9DFEDD5BD}" dt="2025-04-28T12:47:22.112" v="8539" actId="114"/>
          <ac:spMkLst>
            <pc:docMk/>
            <pc:sldMk cId="4181518965" sldId="280"/>
            <ac:spMk id="23" creationId="{8E687ECA-15DD-ACAA-484D-B28D7D935C0E}"/>
          </ac:spMkLst>
        </pc:spChg>
        <pc:spChg chg="mod">
          <ac:chgData name="Sofia Damachi" userId="03cd80ce-42a5-4404-94fc-1c37a1cddd9f" providerId="ADAL" clId="{AABE6DD9-E768-416D-8E0D-70E9DFEDD5BD}" dt="2025-04-28T11:52:51.724" v="8510" actId="2711"/>
          <ac:spMkLst>
            <pc:docMk/>
            <pc:sldMk cId="4181518965" sldId="280"/>
            <ac:spMk id="27" creationId="{B29F68C8-D1EE-F916-4134-141B2F9A3A62}"/>
          </ac:spMkLst>
        </pc:spChg>
        <pc:spChg chg="mod">
          <ac:chgData name="Sofia Damachi" userId="03cd80ce-42a5-4404-94fc-1c37a1cddd9f" providerId="ADAL" clId="{AABE6DD9-E768-416D-8E0D-70E9DFEDD5BD}" dt="2025-04-28T11:52:51.724" v="8510" actId="2711"/>
          <ac:spMkLst>
            <pc:docMk/>
            <pc:sldMk cId="4181518965" sldId="280"/>
            <ac:spMk id="28" creationId="{1DE4FF64-3632-A255-4A28-8F368E9050DE}"/>
          </ac:spMkLst>
        </pc:spChg>
        <pc:spChg chg="mod">
          <ac:chgData name="Sofia Damachi" userId="03cd80ce-42a5-4404-94fc-1c37a1cddd9f" providerId="ADAL" clId="{AABE6DD9-E768-416D-8E0D-70E9DFEDD5BD}" dt="2025-04-28T13:56:17.786" v="8623"/>
          <ac:spMkLst>
            <pc:docMk/>
            <pc:sldMk cId="4181518965" sldId="280"/>
            <ac:spMk id="29" creationId="{D8114DC9-C7D2-0D37-AD1E-61C099CD3223}"/>
          </ac:spMkLst>
        </pc:spChg>
        <pc:spChg chg="mod">
          <ac:chgData name="Sofia Damachi" userId="03cd80ce-42a5-4404-94fc-1c37a1cddd9f" providerId="ADAL" clId="{AABE6DD9-E768-416D-8E0D-70E9DFEDD5BD}" dt="2025-04-28T13:55:51.570" v="8622"/>
          <ac:spMkLst>
            <pc:docMk/>
            <pc:sldMk cId="4181518965" sldId="280"/>
            <ac:spMk id="46" creationId="{4681A36F-0EAB-468B-6285-7AD7D6FF01AD}"/>
          </ac:spMkLst>
        </pc:spChg>
        <pc:grpChg chg="add mod">
          <ac:chgData name="Sofia Damachi" userId="03cd80ce-42a5-4404-94fc-1c37a1cddd9f" providerId="ADAL" clId="{AABE6DD9-E768-416D-8E0D-70E9DFEDD5BD}" dt="2025-04-28T12:59:28.154" v="8620" actId="164"/>
          <ac:grpSpMkLst>
            <pc:docMk/>
            <pc:sldMk cId="4181518965" sldId="280"/>
            <ac:grpSpMk id="6" creationId="{76E2B0C7-ABCD-0CE5-7CEE-7AC1A1E73207}"/>
          </ac:grpSpMkLst>
        </pc:grpChg>
        <pc:picChg chg="add mod">
          <ac:chgData name="Sofia Damachi" userId="03cd80ce-42a5-4404-94fc-1c37a1cddd9f" providerId="ADAL" clId="{AABE6DD9-E768-416D-8E0D-70E9DFEDD5BD}" dt="2025-04-28T12:47:58.924" v="8542"/>
          <ac:picMkLst>
            <pc:docMk/>
            <pc:sldMk cId="4181518965" sldId="280"/>
            <ac:picMk id="4" creationId="{38734938-9D67-4889-9C64-41084ACA323F}"/>
          </ac:picMkLst>
        </pc:picChg>
        <pc:picChg chg="mod">
          <ac:chgData name="Sofia Damachi" userId="03cd80ce-42a5-4404-94fc-1c37a1cddd9f" providerId="ADAL" clId="{AABE6DD9-E768-416D-8E0D-70E9DFEDD5BD}" dt="2025-04-04T14:23:30.463" v="613" actId="1036"/>
          <ac:picMkLst>
            <pc:docMk/>
            <pc:sldMk cId="4181518965" sldId="280"/>
            <ac:picMk id="15" creationId="{1475DDBD-36EB-2D38-0BF1-BF55431798D2}"/>
          </ac:picMkLst>
        </pc:picChg>
        <pc:picChg chg="mod">
          <ac:chgData name="Sofia Damachi" userId="03cd80ce-42a5-4404-94fc-1c37a1cddd9f" providerId="ADAL" clId="{AABE6DD9-E768-416D-8E0D-70E9DFEDD5BD}" dt="2025-04-28T12:59:28.154" v="8620" actId="164"/>
          <ac:picMkLst>
            <pc:docMk/>
            <pc:sldMk cId="4181518965" sldId="280"/>
            <ac:picMk id="53" creationId="{90FD9D99-D242-311C-93E9-0DFBABDCFC2B}"/>
          </ac:picMkLst>
        </pc:picChg>
      </pc:sldChg>
      <pc:sldChg chg="addSp delSp modSp mod modShow">
        <pc:chgData name="Sofia Damachi" userId="03cd80ce-42a5-4404-94fc-1c37a1cddd9f" providerId="ADAL" clId="{AABE6DD9-E768-416D-8E0D-70E9DFEDD5BD}" dt="2025-04-28T12:54:15.117" v="8613"/>
        <pc:sldMkLst>
          <pc:docMk/>
          <pc:sldMk cId="3692437537" sldId="281"/>
        </pc:sldMkLst>
        <pc:spChg chg="mod">
          <ac:chgData name="Sofia Damachi" userId="03cd80ce-42a5-4404-94fc-1c37a1cddd9f" providerId="ADAL" clId="{AABE6DD9-E768-416D-8E0D-70E9DFEDD5BD}" dt="2025-04-28T12:52:14.236" v="8593" actId="1036"/>
          <ac:spMkLst>
            <pc:docMk/>
            <pc:sldMk cId="3692437537" sldId="281"/>
            <ac:spMk id="4" creationId="{38E37CA0-5002-F2AE-F6EB-5245AABE0E9E}"/>
          </ac:spMkLst>
        </pc:spChg>
        <pc:spChg chg="add mod">
          <ac:chgData name="Sofia Damachi" userId="03cd80ce-42a5-4404-94fc-1c37a1cddd9f" providerId="ADAL" clId="{AABE6DD9-E768-416D-8E0D-70E9DFEDD5BD}" dt="2025-04-28T12:53:19.420" v="8607" actId="1036"/>
          <ac:spMkLst>
            <pc:docMk/>
            <pc:sldMk cId="3692437537" sldId="281"/>
            <ac:spMk id="7" creationId="{3273DF0D-E069-22AF-0767-68AFF08802F8}"/>
          </ac:spMkLst>
        </pc:spChg>
        <pc:picChg chg="add mod">
          <ac:chgData name="Sofia Damachi" userId="03cd80ce-42a5-4404-94fc-1c37a1cddd9f" providerId="ADAL" clId="{AABE6DD9-E768-416D-8E0D-70E9DFEDD5BD}" dt="2025-04-28T12:54:15.117" v="8613"/>
          <ac:picMkLst>
            <pc:docMk/>
            <pc:sldMk cId="3692437537" sldId="281"/>
            <ac:picMk id="8" creationId="{F0860140-3080-CF99-DC88-FFBB7E886543}"/>
          </ac:picMkLst>
        </pc:picChg>
      </pc:sldChg>
      <pc:sldChg chg="modSp mod">
        <pc:chgData name="Sofia Damachi" userId="03cd80ce-42a5-4404-94fc-1c37a1cddd9f" providerId="ADAL" clId="{AABE6DD9-E768-416D-8E0D-70E9DFEDD5BD}" dt="2025-04-28T13:57:34.728" v="8628"/>
        <pc:sldMkLst>
          <pc:docMk/>
          <pc:sldMk cId="1340172396" sldId="282"/>
        </pc:sldMkLst>
        <pc:spChg chg="mod">
          <ac:chgData name="Sofia Damachi" userId="03cd80ce-42a5-4404-94fc-1c37a1cddd9f" providerId="ADAL" clId="{AABE6DD9-E768-416D-8E0D-70E9DFEDD5BD}" dt="2025-04-28T11:53:10.407" v="8511" actId="2711"/>
          <ac:spMkLst>
            <pc:docMk/>
            <pc:sldMk cId="1340172396" sldId="282"/>
            <ac:spMk id="16" creationId="{39C101C2-CB6A-525F-F583-01EE2C9D903D}"/>
          </ac:spMkLst>
        </pc:spChg>
        <pc:spChg chg="mod">
          <ac:chgData name="Sofia Damachi" userId="03cd80ce-42a5-4404-94fc-1c37a1cddd9f" providerId="ADAL" clId="{AABE6DD9-E768-416D-8E0D-70E9DFEDD5BD}" dt="2025-04-28T11:53:10.407" v="8511" actId="2711"/>
          <ac:spMkLst>
            <pc:docMk/>
            <pc:sldMk cId="1340172396" sldId="282"/>
            <ac:spMk id="20" creationId="{530E748B-B74F-D014-2B2B-934EF264E6E7}"/>
          </ac:spMkLst>
        </pc:spChg>
        <pc:spChg chg="mod">
          <ac:chgData name="Sofia Damachi" userId="03cd80ce-42a5-4404-94fc-1c37a1cddd9f" providerId="ADAL" clId="{AABE6DD9-E768-416D-8E0D-70E9DFEDD5BD}" dt="2025-04-28T11:53:10.407" v="8511" actId="2711"/>
          <ac:spMkLst>
            <pc:docMk/>
            <pc:sldMk cId="1340172396" sldId="282"/>
            <ac:spMk id="23" creationId="{56B6DD27-4C7F-42B9-310B-91A091E94F80}"/>
          </ac:spMkLst>
        </pc:spChg>
        <pc:spChg chg="mod">
          <ac:chgData name="Sofia Damachi" userId="03cd80ce-42a5-4404-94fc-1c37a1cddd9f" providerId="ADAL" clId="{AABE6DD9-E768-416D-8E0D-70E9DFEDD5BD}" dt="2025-04-28T11:53:10.407" v="8511" actId="2711"/>
          <ac:spMkLst>
            <pc:docMk/>
            <pc:sldMk cId="1340172396" sldId="282"/>
            <ac:spMk id="24" creationId="{02881E9D-5CF7-2683-CFD3-62E4FD4B0565}"/>
          </ac:spMkLst>
        </pc:spChg>
        <pc:spChg chg="mod">
          <ac:chgData name="Sofia Damachi" userId="03cd80ce-42a5-4404-94fc-1c37a1cddd9f" providerId="ADAL" clId="{AABE6DD9-E768-416D-8E0D-70E9DFEDD5BD}" dt="2025-04-28T11:53:10.407" v="8511" actId="2711"/>
          <ac:spMkLst>
            <pc:docMk/>
            <pc:sldMk cId="1340172396" sldId="282"/>
            <ac:spMk id="28" creationId="{FD93E09D-571E-B12D-D734-5E0E6DAD8DFF}"/>
          </ac:spMkLst>
        </pc:spChg>
        <pc:spChg chg="mod">
          <ac:chgData name="Sofia Damachi" userId="03cd80ce-42a5-4404-94fc-1c37a1cddd9f" providerId="ADAL" clId="{AABE6DD9-E768-416D-8E0D-70E9DFEDD5BD}" dt="2025-04-28T13:57:25.546" v="8627"/>
          <ac:spMkLst>
            <pc:docMk/>
            <pc:sldMk cId="1340172396" sldId="282"/>
            <ac:spMk id="29" creationId="{A2D36838-760B-425E-4FD1-1B5DA5BFF12B}"/>
          </ac:spMkLst>
        </pc:spChg>
        <pc:spChg chg="mod">
          <ac:chgData name="Sofia Damachi" userId="03cd80ce-42a5-4404-94fc-1c37a1cddd9f" providerId="ADAL" clId="{AABE6DD9-E768-416D-8E0D-70E9DFEDD5BD}" dt="2025-04-28T11:53:10.407" v="8511" actId="2711"/>
          <ac:spMkLst>
            <pc:docMk/>
            <pc:sldMk cId="1340172396" sldId="282"/>
            <ac:spMk id="32" creationId="{FF378CC1-5BC8-9C72-A12D-F661275E8B48}"/>
          </ac:spMkLst>
        </pc:spChg>
        <pc:spChg chg="mod">
          <ac:chgData name="Sofia Damachi" userId="03cd80ce-42a5-4404-94fc-1c37a1cddd9f" providerId="ADAL" clId="{AABE6DD9-E768-416D-8E0D-70E9DFEDD5BD}" dt="2025-04-28T11:53:10.407" v="8511" actId="2711"/>
          <ac:spMkLst>
            <pc:docMk/>
            <pc:sldMk cId="1340172396" sldId="282"/>
            <ac:spMk id="33" creationId="{7596958B-DFD0-4A53-31C3-40754CC644CA}"/>
          </ac:spMkLst>
        </pc:spChg>
        <pc:spChg chg="mod">
          <ac:chgData name="Sofia Damachi" userId="03cd80ce-42a5-4404-94fc-1c37a1cddd9f" providerId="ADAL" clId="{AABE6DD9-E768-416D-8E0D-70E9DFEDD5BD}" dt="2025-04-28T11:53:10.407" v="8511" actId="2711"/>
          <ac:spMkLst>
            <pc:docMk/>
            <pc:sldMk cId="1340172396" sldId="282"/>
            <ac:spMk id="34" creationId="{580EEFAF-6CE1-FE7A-703B-5E52B6537503}"/>
          </ac:spMkLst>
        </pc:spChg>
        <pc:spChg chg="mod">
          <ac:chgData name="Sofia Damachi" userId="03cd80ce-42a5-4404-94fc-1c37a1cddd9f" providerId="ADAL" clId="{AABE6DD9-E768-416D-8E0D-70E9DFEDD5BD}" dt="2025-04-28T13:57:34.728" v="8628"/>
          <ac:spMkLst>
            <pc:docMk/>
            <pc:sldMk cId="1340172396" sldId="282"/>
            <ac:spMk id="46" creationId="{264EEC97-A2F7-D3F8-B43A-ED25F3924D2C}"/>
          </ac:spMkLst>
        </pc:spChg>
        <pc:picChg chg="mod">
          <ac:chgData name="Sofia Damachi" userId="03cd80ce-42a5-4404-94fc-1c37a1cddd9f" providerId="ADAL" clId="{AABE6DD9-E768-416D-8E0D-70E9DFEDD5BD}" dt="2025-04-28T12:47:49.810" v="8540"/>
          <ac:picMkLst>
            <pc:docMk/>
            <pc:sldMk cId="1340172396" sldId="282"/>
            <ac:picMk id="13" creationId="{F6CD65B0-BB08-2ED5-64BE-F4298C6D4A8D}"/>
          </ac:picMkLst>
        </pc:picChg>
        <pc:picChg chg="mod">
          <ac:chgData name="Sofia Damachi" userId="03cd80ce-42a5-4404-94fc-1c37a1cddd9f" providerId="ADAL" clId="{AABE6DD9-E768-416D-8E0D-70E9DFEDD5BD}" dt="2025-04-04T14:23:36.536" v="635" actId="1036"/>
          <ac:picMkLst>
            <pc:docMk/>
            <pc:sldMk cId="1340172396" sldId="282"/>
            <ac:picMk id="53" creationId="{F68C0A79-335A-DD2F-37A0-9502ECABFAAD}"/>
          </ac:picMkLst>
        </pc:picChg>
      </pc:sldChg>
      <pc:sldChg chg="addSp delSp modSp mod modNotesTx">
        <pc:chgData name="Sofia Damachi" userId="03cd80ce-42a5-4404-94fc-1c37a1cddd9f" providerId="ADAL" clId="{AABE6DD9-E768-416D-8E0D-70E9DFEDD5BD}" dt="2025-04-29T10:25:09.811" v="8932"/>
        <pc:sldMkLst>
          <pc:docMk/>
          <pc:sldMk cId="1930574097" sldId="283"/>
        </pc:sldMkLst>
        <pc:spChg chg="mod">
          <ac:chgData name="Sofia Damachi" userId="03cd80ce-42a5-4404-94fc-1c37a1cddd9f" providerId="ADAL" clId="{AABE6DD9-E768-416D-8E0D-70E9DFEDD5BD}" dt="2025-04-28T12:07:46.046" v="8533" actId="2711"/>
          <ac:spMkLst>
            <pc:docMk/>
            <pc:sldMk cId="1930574097" sldId="283"/>
            <ac:spMk id="2" creationId="{0BBB43F8-8080-9B19-A22B-8A35FE34ED42}"/>
          </ac:spMkLst>
        </pc:spChg>
        <pc:spChg chg="add mod">
          <ac:chgData name="Sofia Damachi" userId="03cd80ce-42a5-4404-94fc-1c37a1cddd9f" providerId="ADAL" clId="{AABE6DD9-E768-416D-8E0D-70E9DFEDD5BD}" dt="2025-04-28T12:07:46.046" v="8533" actId="2711"/>
          <ac:spMkLst>
            <pc:docMk/>
            <pc:sldMk cId="1930574097" sldId="283"/>
            <ac:spMk id="3" creationId="{EF59DA59-ED87-CDEA-8927-0FCE4B48E0E2}"/>
          </ac:spMkLst>
        </pc:spChg>
        <pc:spChg chg="add mod">
          <ac:chgData name="Sofia Damachi" userId="03cd80ce-42a5-4404-94fc-1c37a1cddd9f" providerId="ADAL" clId="{AABE6DD9-E768-416D-8E0D-70E9DFEDD5BD}" dt="2025-04-29T07:30:40.844" v="8793" actId="20577"/>
          <ac:spMkLst>
            <pc:docMk/>
            <pc:sldMk cId="1930574097" sldId="283"/>
            <ac:spMk id="4" creationId="{11AE5CBE-F93E-A3FE-DEC2-EF8B52CD6714}"/>
          </ac:spMkLst>
        </pc:spChg>
        <pc:spChg chg="add mod">
          <ac:chgData name="Sofia Damachi" userId="03cd80ce-42a5-4404-94fc-1c37a1cddd9f" providerId="ADAL" clId="{AABE6DD9-E768-416D-8E0D-70E9DFEDD5BD}" dt="2025-04-04T14:00:42.902" v="209"/>
          <ac:spMkLst>
            <pc:docMk/>
            <pc:sldMk cId="1930574097" sldId="283"/>
            <ac:spMk id="5" creationId="{48DC950C-DF02-EB75-1EC1-C53B2B8BE4D2}"/>
          </ac:spMkLst>
        </pc:spChg>
        <pc:spChg chg="add mod">
          <ac:chgData name="Sofia Damachi" userId="03cd80ce-42a5-4404-94fc-1c37a1cddd9f" providerId="ADAL" clId="{AABE6DD9-E768-416D-8E0D-70E9DFEDD5BD}" dt="2025-04-28T12:07:46.046" v="8533" actId="2711"/>
          <ac:spMkLst>
            <pc:docMk/>
            <pc:sldMk cId="1930574097" sldId="283"/>
            <ac:spMk id="6" creationId="{D46D907E-BAEF-103E-93D8-912152A5B921}"/>
          </ac:spMkLst>
        </pc:spChg>
        <pc:spChg chg="add mod">
          <ac:chgData name="Sofia Damachi" userId="03cd80ce-42a5-4404-94fc-1c37a1cddd9f" providerId="ADAL" clId="{AABE6DD9-E768-416D-8E0D-70E9DFEDD5BD}" dt="2025-04-09T11:47:21.652" v="1062" actId="1035"/>
          <ac:spMkLst>
            <pc:docMk/>
            <pc:sldMk cId="1930574097" sldId="283"/>
            <ac:spMk id="7" creationId="{EA1D1702-575B-8C1F-2E02-B1EC68DD8DCA}"/>
          </ac:spMkLst>
        </pc:spChg>
        <pc:spChg chg="add mod">
          <ac:chgData name="Sofia Damachi" userId="03cd80ce-42a5-4404-94fc-1c37a1cddd9f" providerId="ADAL" clId="{AABE6DD9-E768-416D-8E0D-70E9DFEDD5BD}" dt="2025-04-28T12:07:46.046" v="8533" actId="2711"/>
          <ac:spMkLst>
            <pc:docMk/>
            <pc:sldMk cId="1930574097" sldId="283"/>
            <ac:spMk id="8" creationId="{46344BDC-FDF6-CB18-38FF-817E0C658AC3}"/>
          </ac:spMkLst>
        </pc:spChg>
        <pc:spChg chg="add mod">
          <ac:chgData name="Sofia Damachi" userId="03cd80ce-42a5-4404-94fc-1c37a1cddd9f" providerId="ADAL" clId="{AABE6DD9-E768-416D-8E0D-70E9DFEDD5BD}" dt="2025-04-10T13:04:28.647" v="3767" actId="1076"/>
          <ac:spMkLst>
            <pc:docMk/>
            <pc:sldMk cId="1930574097" sldId="283"/>
            <ac:spMk id="9" creationId="{9DD075BD-BFE1-7241-02A1-5AC7932BE9BE}"/>
          </ac:spMkLst>
        </pc:spChg>
        <pc:spChg chg="mod">
          <ac:chgData name="Sofia Damachi" userId="03cd80ce-42a5-4404-94fc-1c37a1cddd9f" providerId="ADAL" clId="{AABE6DD9-E768-416D-8E0D-70E9DFEDD5BD}" dt="2025-04-09T11:50:25.737" v="1116" actId="14100"/>
          <ac:spMkLst>
            <pc:docMk/>
            <pc:sldMk cId="1930574097" sldId="283"/>
            <ac:spMk id="17" creationId="{841E0A1E-B6A5-5860-BA8F-C152F70166DB}"/>
          </ac:spMkLst>
        </pc:spChg>
        <pc:spChg chg="mod">
          <ac:chgData name="Sofia Damachi" userId="03cd80ce-42a5-4404-94fc-1c37a1cddd9f" providerId="ADAL" clId="{AABE6DD9-E768-416D-8E0D-70E9DFEDD5BD}" dt="2025-04-28T12:07:46.046" v="8533" actId="2711"/>
          <ac:spMkLst>
            <pc:docMk/>
            <pc:sldMk cId="1930574097" sldId="283"/>
            <ac:spMk id="18" creationId="{13608E63-FC96-8AD3-E4F3-3FE0C404451B}"/>
          </ac:spMkLst>
        </pc:spChg>
        <pc:spChg chg="mod">
          <ac:chgData name="Sofia Damachi" userId="03cd80ce-42a5-4404-94fc-1c37a1cddd9f" providerId="ADAL" clId="{AABE6DD9-E768-416D-8E0D-70E9DFEDD5BD}" dt="2025-04-28T12:08:29.121" v="8537" actId="20577"/>
          <ac:spMkLst>
            <pc:docMk/>
            <pc:sldMk cId="1930574097" sldId="283"/>
            <ac:spMk id="20" creationId="{1EB6E43F-F8A8-A42E-C9BD-7FE907695C0C}"/>
          </ac:spMkLst>
        </pc:spChg>
        <pc:spChg chg="mod topLvl">
          <ac:chgData name="Sofia Damachi" userId="03cd80ce-42a5-4404-94fc-1c37a1cddd9f" providerId="ADAL" clId="{AABE6DD9-E768-416D-8E0D-70E9DFEDD5BD}" dt="2025-04-28T11:51:08.784" v="8498" actId="20577"/>
          <ac:spMkLst>
            <pc:docMk/>
            <pc:sldMk cId="1930574097" sldId="283"/>
            <ac:spMk id="25" creationId="{04D0D922-5E9F-18F4-3217-43143E9A1185}"/>
          </ac:spMkLst>
        </pc:spChg>
        <pc:spChg chg="add mod">
          <ac:chgData name="Sofia Damachi" userId="03cd80ce-42a5-4404-94fc-1c37a1cddd9f" providerId="ADAL" clId="{AABE6DD9-E768-416D-8E0D-70E9DFEDD5BD}" dt="2025-04-10T13:04:01.082" v="3759" actId="1076"/>
          <ac:spMkLst>
            <pc:docMk/>
            <pc:sldMk cId="1930574097" sldId="283"/>
            <ac:spMk id="26" creationId="{F8A213C3-12D9-3821-93C4-2FBC84C57A1F}"/>
          </ac:spMkLst>
        </pc:spChg>
        <pc:spChg chg="add mod">
          <ac:chgData name="Sofia Damachi" userId="03cd80ce-42a5-4404-94fc-1c37a1cddd9f" providerId="ADAL" clId="{AABE6DD9-E768-416D-8E0D-70E9DFEDD5BD}" dt="2025-04-28T12:07:46.046" v="8533" actId="2711"/>
          <ac:spMkLst>
            <pc:docMk/>
            <pc:sldMk cId="1930574097" sldId="283"/>
            <ac:spMk id="28" creationId="{273C56EC-53EA-5F33-BF7F-54C938F8BB74}"/>
          </ac:spMkLst>
        </pc:spChg>
        <pc:spChg chg="add mod">
          <ac:chgData name="Sofia Damachi" userId="03cd80ce-42a5-4404-94fc-1c37a1cddd9f" providerId="ADAL" clId="{AABE6DD9-E768-416D-8E0D-70E9DFEDD5BD}" dt="2025-04-28T12:07:46.046" v="8533" actId="2711"/>
          <ac:spMkLst>
            <pc:docMk/>
            <pc:sldMk cId="1930574097" sldId="283"/>
            <ac:spMk id="30" creationId="{72809AFF-9314-AD77-D79D-A750A87AA70D}"/>
          </ac:spMkLst>
        </pc:spChg>
        <pc:spChg chg="mod">
          <ac:chgData name="Sofia Damachi" userId="03cd80ce-42a5-4404-94fc-1c37a1cddd9f" providerId="ADAL" clId="{AABE6DD9-E768-416D-8E0D-70E9DFEDD5BD}" dt="2025-04-28T11:50:58.112" v="8497" actId="14100"/>
          <ac:spMkLst>
            <pc:docMk/>
            <pc:sldMk cId="1930574097" sldId="283"/>
            <ac:spMk id="34" creationId="{DE887C90-EDB0-90B4-6F27-BD8F91C76CF4}"/>
          </ac:spMkLst>
        </pc:spChg>
        <pc:spChg chg="mod">
          <ac:chgData name="Sofia Damachi" userId="03cd80ce-42a5-4404-94fc-1c37a1cddd9f" providerId="ADAL" clId="{AABE6DD9-E768-416D-8E0D-70E9DFEDD5BD}" dt="2025-04-28T12:07:46.046" v="8533" actId="2711"/>
          <ac:spMkLst>
            <pc:docMk/>
            <pc:sldMk cId="1930574097" sldId="283"/>
            <ac:spMk id="36" creationId="{4CBEF041-54E1-C609-FEF6-B426108E9519}"/>
          </ac:spMkLst>
        </pc:spChg>
        <pc:spChg chg="mod">
          <ac:chgData name="Sofia Damachi" userId="03cd80ce-42a5-4404-94fc-1c37a1cddd9f" providerId="ADAL" clId="{AABE6DD9-E768-416D-8E0D-70E9DFEDD5BD}" dt="2025-04-09T12:31:00.039" v="1283" actId="1076"/>
          <ac:spMkLst>
            <pc:docMk/>
            <pc:sldMk cId="1930574097" sldId="283"/>
            <ac:spMk id="37" creationId="{84FB22BE-DF2C-DE04-7101-CD3BA2C59EBD}"/>
          </ac:spMkLst>
        </pc:spChg>
        <pc:grpChg chg="mod">
          <ac:chgData name="Sofia Damachi" userId="03cd80ce-42a5-4404-94fc-1c37a1cddd9f" providerId="ADAL" clId="{AABE6DD9-E768-416D-8E0D-70E9DFEDD5BD}" dt="2025-04-09T11:50:29.757" v="1117" actId="1076"/>
          <ac:grpSpMkLst>
            <pc:docMk/>
            <pc:sldMk cId="1930574097" sldId="283"/>
            <ac:grpSpMk id="16" creationId="{7238ED68-E2D7-17EC-AB4D-E2C0F763BD3D}"/>
          </ac:grpSpMkLst>
        </pc:grpChg>
        <pc:grpChg chg="add mod">
          <ac:chgData name="Sofia Damachi" userId="03cd80ce-42a5-4404-94fc-1c37a1cddd9f" providerId="ADAL" clId="{AABE6DD9-E768-416D-8E0D-70E9DFEDD5BD}" dt="2025-04-09T12:04:30.142" v="1133" actId="1076"/>
          <ac:grpSpMkLst>
            <pc:docMk/>
            <pc:sldMk cId="1930574097" sldId="283"/>
            <ac:grpSpMk id="33" creationId="{CB9A5A4C-3CD6-73DE-15D4-EAD9F68C6C2B}"/>
          </ac:grpSpMkLst>
        </pc:grpChg>
        <pc:grpChg chg="mod">
          <ac:chgData name="Sofia Damachi" userId="03cd80ce-42a5-4404-94fc-1c37a1cddd9f" providerId="ADAL" clId="{AABE6DD9-E768-416D-8E0D-70E9DFEDD5BD}" dt="2025-04-09T12:04:28.820" v="1132"/>
          <ac:grpSpMkLst>
            <pc:docMk/>
            <pc:sldMk cId="1930574097" sldId="283"/>
            <ac:grpSpMk id="35" creationId="{5A7FE365-8A3D-2C7E-668A-0D2858A6E2A6}"/>
          </ac:grpSpMkLst>
        </pc:grpChg>
        <pc:picChg chg="add mod">
          <ac:chgData name="Sofia Damachi" userId="03cd80ce-42a5-4404-94fc-1c37a1cddd9f" providerId="ADAL" clId="{AABE6DD9-E768-416D-8E0D-70E9DFEDD5BD}" dt="2025-04-28T12:48:15.702" v="8549"/>
          <ac:picMkLst>
            <pc:docMk/>
            <pc:sldMk cId="1930574097" sldId="283"/>
            <ac:picMk id="10" creationId="{DC1E780C-7BE3-1821-B984-4AF2612C628E}"/>
          </ac:picMkLst>
        </pc:picChg>
        <pc:picChg chg="mod">
          <ac:chgData name="Sofia Damachi" userId="03cd80ce-42a5-4404-94fc-1c37a1cddd9f" providerId="ADAL" clId="{AABE6DD9-E768-416D-8E0D-70E9DFEDD5BD}" dt="2025-04-09T11:50:33.083" v="1118" actId="1076"/>
          <ac:picMkLst>
            <pc:docMk/>
            <pc:sldMk cId="1930574097" sldId="283"/>
            <ac:picMk id="19" creationId="{9048172C-8E81-BC5F-78F6-18A77AB42E4C}"/>
          </ac:picMkLst>
        </pc:picChg>
      </pc:sldChg>
      <pc:sldChg chg="addSp delSp modSp mod modNotesTx">
        <pc:chgData name="Sofia Damachi" userId="03cd80ce-42a5-4404-94fc-1c37a1cddd9f" providerId="ADAL" clId="{AABE6DD9-E768-416D-8E0D-70E9DFEDD5BD}" dt="2025-04-29T10:47:22.314" v="8937" actId="20577"/>
        <pc:sldMkLst>
          <pc:docMk/>
          <pc:sldMk cId="2378334877" sldId="284"/>
        </pc:sldMkLst>
        <pc:spChg chg="mod">
          <ac:chgData name="Sofia Damachi" userId="03cd80ce-42a5-4404-94fc-1c37a1cddd9f" providerId="ADAL" clId="{AABE6DD9-E768-416D-8E0D-70E9DFEDD5BD}" dt="2025-04-04T13:16:13.531" v="19" actId="113"/>
          <ac:spMkLst>
            <pc:docMk/>
            <pc:sldMk cId="2378334877" sldId="284"/>
            <ac:spMk id="2" creationId="{CF7E974D-7D96-D6B3-8D9D-60DFB7575B04}"/>
          </ac:spMkLst>
        </pc:spChg>
        <pc:spChg chg="add mod">
          <ac:chgData name="Sofia Damachi" userId="03cd80ce-42a5-4404-94fc-1c37a1cddd9f" providerId="ADAL" clId="{AABE6DD9-E768-416D-8E0D-70E9DFEDD5BD}" dt="2025-04-29T07:30:49.488" v="8798" actId="20577"/>
          <ac:spMkLst>
            <pc:docMk/>
            <pc:sldMk cId="2378334877" sldId="284"/>
            <ac:spMk id="4" creationId="{0D21D27F-C82C-A5E1-114A-B0FF386FAC87}"/>
          </ac:spMkLst>
        </pc:spChg>
        <pc:spChg chg="add mod">
          <ac:chgData name="Sofia Damachi" userId="03cd80ce-42a5-4404-94fc-1c37a1cddd9f" providerId="ADAL" clId="{AABE6DD9-E768-416D-8E0D-70E9DFEDD5BD}" dt="2025-04-04T14:04:36.103" v="251"/>
          <ac:spMkLst>
            <pc:docMk/>
            <pc:sldMk cId="2378334877" sldId="284"/>
            <ac:spMk id="5" creationId="{F3230089-90B4-7344-8E99-31BDACB34C59}"/>
          </ac:spMkLst>
        </pc:spChg>
        <pc:spChg chg="add mod">
          <ac:chgData name="Sofia Damachi" userId="03cd80ce-42a5-4404-94fc-1c37a1cddd9f" providerId="ADAL" clId="{AABE6DD9-E768-416D-8E0D-70E9DFEDD5BD}" dt="2025-04-16T13:22:07.345" v="7304" actId="1076"/>
          <ac:spMkLst>
            <pc:docMk/>
            <pc:sldMk cId="2378334877" sldId="284"/>
            <ac:spMk id="6" creationId="{FFDFE157-75AA-243F-067C-5AB17921E699}"/>
          </ac:spMkLst>
        </pc:spChg>
        <pc:spChg chg="add mod">
          <ac:chgData name="Sofia Damachi" userId="03cd80ce-42a5-4404-94fc-1c37a1cddd9f" providerId="ADAL" clId="{AABE6DD9-E768-416D-8E0D-70E9DFEDD5BD}" dt="2025-04-09T13:46:53.248" v="1393" actId="1036"/>
          <ac:spMkLst>
            <pc:docMk/>
            <pc:sldMk cId="2378334877" sldId="284"/>
            <ac:spMk id="7" creationId="{F6FCCEDE-1BC5-D79B-2EC3-D91EB7D90B62}"/>
          </ac:spMkLst>
        </pc:spChg>
        <pc:spChg chg="add mod">
          <ac:chgData name="Sofia Damachi" userId="03cd80ce-42a5-4404-94fc-1c37a1cddd9f" providerId="ADAL" clId="{AABE6DD9-E768-416D-8E0D-70E9DFEDD5BD}" dt="2025-04-09T13:46:49.399" v="1362" actId="14100"/>
          <ac:spMkLst>
            <pc:docMk/>
            <pc:sldMk cId="2378334877" sldId="284"/>
            <ac:spMk id="8" creationId="{ED864A5E-78F6-41AE-7287-8355C62136CC}"/>
          </ac:spMkLst>
        </pc:spChg>
        <pc:spChg chg="mod">
          <ac:chgData name="Sofia Damachi" userId="03cd80ce-42a5-4404-94fc-1c37a1cddd9f" providerId="ADAL" clId="{AABE6DD9-E768-416D-8E0D-70E9DFEDD5BD}" dt="2025-04-28T11:51:58.242" v="8509" actId="20577"/>
          <ac:spMkLst>
            <pc:docMk/>
            <pc:sldMk cId="2378334877" sldId="284"/>
            <ac:spMk id="9" creationId="{A816FA74-A1C1-1AC0-8FCC-D7FB14278760}"/>
          </ac:spMkLst>
        </pc:spChg>
        <pc:spChg chg="mod">
          <ac:chgData name="Sofia Damachi" userId="03cd80ce-42a5-4404-94fc-1c37a1cddd9f" providerId="ADAL" clId="{AABE6DD9-E768-416D-8E0D-70E9DFEDD5BD}" dt="2025-04-16T13:27:57.365" v="7407" actId="14100"/>
          <ac:spMkLst>
            <pc:docMk/>
            <pc:sldMk cId="2378334877" sldId="284"/>
            <ac:spMk id="10" creationId="{82F277D5-49F8-D256-626E-39D1C9ACA322}"/>
          </ac:spMkLst>
        </pc:spChg>
        <pc:spChg chg="mod">
          <ac:chgData name="Sofia Damachi" userId="03cd80ce-42a5-4404-94fc-1c37a1cddd9f" providerId="ADAL" clId="{AABE6DD9-E768-416D-8E0D-70E9DFEDD5BD}" dt="2025-04-16T13:26:59.117" v="7403" actId="20577"/>
          <ac:spMkLst>
            <pc:docMk/>
            <pc:sldMk cId="2378334877" sldId="284"/>
            <ac:spMk id="11" creationId="{2FC8014B-7A91-A09A-E1F4-32F73FD7A578}"/>
          </ac:spMkLst>
        </pc:spChg>
        <pc:spChg chg="mod">
          <ac:chgData name="Sofia Damachi" userId="03cd80ce-42a5-4404-94fc-1c37a1cddd9f" providerId="ADAL" clId="{AABE6DD9-E768-416D-8E0D-70E9DFEDD5BD}" dt="2025-04-28T14:04:39.824" v="8636" actId="14100"/>
          <ac:spMkLst>
            <pc:docMk/>
            <pc:sldMk cId="2378334877" sldId="284"/>
            <ac:spMk id="17" creationId="{76670E42-D38C-3E49-3840-D95CFAF66644}"/>
          </ac:spMkLst>
        </pc:spChg>
        <pc:spChg chg="mod">
          <ac:chgData name="Sofia Damachi" userId="03cd80ce-42a5-4404-94fc-1c37a1cddd9f" providerId="ADAL" clId="{AABE6DD9-E768-416D-8E0D-70E9DFEDD5BD}" dt="2025-04-09T13:51:40.482" v="1449" actId="1076"/>
          <ac:spMkLst>
            <pc:docMk/>
            <pc:sldMk cId="2378334877" sldId="284"/>
            <ac:spMk id="18" creationId="{61A9DA91-4CAB-6F5E-72CC-649C657438F4}"/>
          </ac:spMkLst>
        </pc:spChg>
        <pc:spChg chg="mod">
          <ac:chgData name="Sofia Damachi" userId="03cd80ce-42a5-4404-94fc-1c37a1cddd9f" providerId="ADAL" clId="{AABE6DD9-E768-416D-8E0D-70E9DFEDD5BD}" dt="2025-04-28T14:04:37.059" v="8635" actId="14100"/>
          <ac:spMkLst>
            <pc:docMk/>
            <pc:sldMk cId="2378334877" sldId="284"/>
            <ac:spMk id="20" creationId="{E8E0F00E-E989-ACF2-F0A4-9A1701A7C684}"/>
          </ac:spMkLst>
        </pc:spChg>
        <pc:spChg chg="add mod">
          <ac:chgData name="Sofia Damachi" userId="03cd80ce-42a5-4404-94fc-1c37a1cddd9f" providerId="ADAL" clId="{AABE6DD9-E768-416D-8E0D-70E9DFEDD5BD}" dt="2025-04-16T13:23:33.408" v="7332" actId="1037"/>
          <ac:spMkLst>
            <pc:docMk/>
            <pc:sldMk cId="2378334877" sldId="284"/>
            <ac:spMk id="23" creationId="{9F650B78-1611-0DEE-3E97-3C91940351D6}"/>
          </ac:spMkLst>
        </pc:spChg>
        <pc:spChg chg="mod">
          <ac:chgData name="Sofia Damachi" userId="03cd80ce-42a5-4404-94fc-1c37a1cddd9f" providerId="ADAL" clId="{AABE6DD9-E768-416D-8E0D-70E9DFEDD5BD}" dt="2025-04-16T13:10:11.283" v="7179" actId="20577"/>
          <ac:spMkLst>
            <pc:docMk/>
            <pc:sldMk cId="2378334877" sldId="284"/>
            <ac:spMk id="26" creationId="{8C70A76E-3304-7D96-22CD-97539A95F291}"/>
          </ac:spMkLst>
        </pc:spChg>
        <pc:spChg chg="mod">
          <ac:chgData name="Sofia Damachi" userId="03cd80ce-42a5-4404-94fc-1c37a1cddd9f" providerId="ADAL" clId="{AABE6DD9-E768-416D-8E0D-70E9DFEDD5BD}" dt="2025-04-09T13:56:46.795" v="1527" actId="14100"/>
          <ac:spMkLst>
            <pc:docMk/>
            <pc:sldMk cId="2378334877" sldId="284"/>
            <ac:spMk id="28" creationId="{AA7BC7A5-9FB9-0987-7981-68E8D23E0248}"/>
          </ac:spMkLst>
        </pc:spChg>
        <pc:spChg chg="mod">
          <ac:chgData name="Sofia Damachi" userId="03cd80ce-42a5-4404-94fc-1c37a1cddd9f" providerId="ADAL" clId="{AABE6DD9-E768-416D-8E0D-70E9DFEDD5BD}" dt="2025-04-09T13:56:53.763" v="1557" actId="1037"/>
          <ac:spMkLst>
            <pc:docMk/>
            <pc:sldMk cId="2378334877" sldId="284"/>
            <ac:spMk id="29" creationId="{A20B0CA9-49CC-4028-AE32-A821255B2B78}"/>
          </ac:spMkLst>
        </pc:spChg>
        <pc:spChg chg="mod">
          <ac:chgData name="Sofia Damachi" userId="03cd80ce-42a5-4404-94fc-1c37a1cddd9f" providerId="ADAL" clId="{AABE6DD9-E768-416D-8E0D-70E9DFEDD5BD}" dt="2025-04-28T14:05:01.141" v="8641" actId="20577"/>
          <ac:spMkLst>
            <pc:docMk/>
            <pc:sldMk cId="2378334877" sldId="284"/>
            <ac:spMk id="31" creationId="{65383E0B-6E98-1F4C-83E2-7533C4FA5F6F}"/>
          </ac:spMkLst>
        </pc:spChg>
        <pc:spChg chg="mod">
          <ac:chgData name="Sofia Damachi" userId="03cd80ce-42a5-4404-94fc-1c37a1cddd9f" providerId="ADAL" clId="{AABE6DD9-E768-416D-8E0D-70E9DFEDD5BD}" dt="2025-04-09T13:59:01.935" v="1620" actId="14100"/>
          <ac:spMkLst>
            <pc:docMk/>
            <pc:sldMk cId="2378334877" sldId="284"/>
            <ac:spMk id="33" creationId="{BFB6092A-E27A-B499-D955-8248E1BD07AD}"/>
          </ac:spMkLst>
        </pc:spChg>
        <pc:spChg chg="mod">
          <ac:chgData name="Sofia Damachi" userId="03cd80ce-42a5-4404-94fc-1c37a1cddd9f" providerId="ADAL" clId="{AABE6DD9-E768-416D-8E0D-70E9DFEDD5BD}" dt="2025-04-09T13:59:09.905" v="1625" actId="1038"/>
          <ac:spMkLst>
            <pc:docMk/>
            <pc:sldMk cId="2378334877" sldId="284"/>
            <ac:spMk id="34" creationId="{2FFD2E1A-C1CD-E65B-C8FA-78AC06DEA70E}"/>
          </ac:spMkLst>
        </pc:spChg>
        <pc:grpChg chg="add mod">
          <ac:chgData name="Sofia Damachi" userId="03cd80ce-42a5-4404-94fc-1c37a1cddd9f" providerId="ADAL" clId="{AABE6DD9-E768-416D-8E0D-70E9DFEDD5BD}" dt="2025-04-16T13:28:00.010" v="7408" actId="1076"/>
          <ac:grpSpMkLst>
            <pc:docMk/>
            <pc:sldMk cId="2378334877" sldId="284"/>
            <ac:grpSpMk id="3" creationId="{ABC4A3AD-3581-0450-C8D5-B0F89EEA23B4}"/>
          </ac:grpSpMkLst>
        </pc:grpChg>
        <pc:grpChg chg="add mod">
          <ac:chgData name="Sofia Damachi" userId="03cd80ce-42a5-4404-94fc-1c37a1cddd9f" providerId="ADAL" clId="{AABE6DD9-E768-416D-8E0D-70E9DFEDD5BD}" dt="2025-04-16T13:21:43.530" v="7299" actId="1076"/>
          <ac:grpSpMkLst>
            <pc:docMk/>
            <pc:sldMk cId="2378334877" sldId="284"/>
            <ac:grpSpMk id="16" creationId="{1EAF28E9-CBC1-BAF6-9165-16E8F06D8154}"/>
          </ac:grpSpMkLst>
        </pc:grpChg>
        <pc:grpChg chg="add mod">
          <ac:chgData name="Sofia Damachi" userId="03cd80ce-42a5-4404-94fc-1c37a1cddd9f" providerId="ADAL" clId="{AABE6DD9-E768-416D-8E0D-70E9DFEDD5BD}" dt="2025-04-16T13:23:38.830" v="7348" actId="1037"/>
          <ac:grpSpMkLst>
            <pc:docMk/>
            <pc:sldMk cId="2378334877" sldId="284"/>
            <ac:grpSpMk id="25" creationId="{F3D396EC-120B-3918-6193-0E65D36F1233}"/>
          </ac:grpSpMkLst>
        </pc:grpChg>
        <pc:grpChg chg="mod">
          <ac:chgData name="Sofia Damachi" userId="03cd80ce-42a5-4404-94fc-1c37a1cddd9f" providerId="ADAL" clId="{AABE6DD9-E768-416D-8E0D-70E9DFEDD5BD}" dt="2025-04-09T13:52:31.878" v="1450"/>
          <ac:grpSpMkLst>
            <pc:docMk/>
            <pc:sldMk cId="2378334877" sldId="284"/>
            <ac:grpSpMk id="27" creationId="{70930C93-F16D-A563-ACC1-F5E29A6481F4}"/>
          </ac:grpSpMkLst>
        </pc:grpChg>
        <pc:grpChg chg="add mod">
          <ac:chgData name="Sofia Damachi" userId="03cd80ce-42a5-4404-94fc-1c37a1cddd9f" providerId="ADAL" clId="{AABE6DD9-E768-416D-8E0D-70E9DFEDD5BD}" dt="2025-04-16T13:23:38.830" v="7348" actId="1037"/>
          <ac:grpSpMkLst>
            <pc:docMk/>
            <pc:sldMk cId="2378334877" sldId="284"/>
            <ac:grpSpMk id="30" creationId="{79BAAF76-9E3D-E375-1C1B-1F24AE83170B}"/>
          </ac:grpSpMkLst>
        </pc:grpChg>
        <pc:grpChg chg="mod">
          <ac:chgData name="Sofia Damachi" userId="03cd80ce-42a5-4404-94fc-1c37a1cddd9f" providerId="ADAL" clId="{AABE6DD9-E768-416D-8E0D-70E9DFEDD5BD}" dt="2025-04-09T13:56:07.500" v="1513"/>
          <ac:grpSpMkLst>
            <pc:docMk/>
            <pc:sldMk cId="2378334877" sldId="284"/>
            <ac:grpSpMk id="32" creationId="{8F6F44EA-0516-C1A5-0FF7-A75C3C89F822}"/>
          </ac:grpSpMkLst>
        </pc:grpChg>
        <pc:picChg chg="add mod">
          <ac:chgData name="Sofia Damachi" userId="03cd80ce-42a5-4404-94fc-1c37a1cddd9f" providerId="ADAL" clId="{AABE6DD9-E768-416D-8E0D-70E9DFEDD5BD}" dt="2025-04-28T12:48:19.431" v="8551"/>
          <ac:picMkLst>
            <pc:docMk/>
            <pc:sldMk cId="2378334877" sldId="284"/>
            <ac:picMk id="12" creationId="{E68ABD05-4A55-7E61-5E82-7EA9E4BFDDDF}"/>
          </ac:picMkLst>
        </pc:picChg>
        <pc:picChg chg="mod">
          <ac:chgData name="Sofia Damachi" userId="03cd80ce-42a5-4404-94fc-1c37a1cddd9f" providerId="ADAL" clId="{AABE6DD9-E768-416D-8E0D-70E9DFEDD5BD}" dt="2025-04-09T13:46:44.734" v="1361"/>
          <ac:picMkLst>
            <pc:docMk/>
            <pc:sldMk cId="2378334877" sldId="284"/>
            <ac:picMk id="19" creationId="{45F7AB49-AF7D-32AD-EA4B-3644C33E9E2E}"/>
          </ac:picMkLst>
        </pc:picChg>
        <pc:cxnChg chg="add mod">
          <ac:chgData name="Sofia Damachi" userId="03cd80ce-42a5-4404-94fc-1c37a1cddd9f" providerId="ADAL" clId="{AABE6DD9-E768-416D-8E0D-70E9DFEDD5BD}" dt="2025-04-16T13:23:33.408" v="7332" actId="1037"/>
          <ac:cxnSpMkLst>
            <pc:docMk/>
            <pc:sldMk cId="2378334877" sldId="284"/>
            <ac:cxnSpMk id="21" creationId="{E422EAB3-7D25-B041-33A2-E769F15E0F9F}"/>
          </ac:cxnSpMkLst>
        </pc:cxnChg>
      </pc:sldChg>
      <pc:sldChg chg="modSp add mod">
        <pc:chgData name="Sofia Damachi" userId="03cd80ce-42a5-4404-94fc-1c37a1cddd9f" providerId="ADAL" clId="{AABE6DD9-E768-416D-8E0D-70E9DFEDD5BD}" dt="2025-04-28T12:05:14.239" v="8531" actId="2711"/>
        <pc:sldMkLst>
          <pc:docMk/>
          <pc:sldMk cId="172790151" sldId="285"/>
        </pc:sldMkLst>
        <pc:spChg chg="mod">
          <ac:chgData name="Sofia Damachi" userId="03cd80ce-42a5-4404-94fc-1c37a1cddd9f" providerId="ADAL" clId="{AABE6DD9-E768-416D-8E0D-70E9DFEDD5BD}" dt="2025-04-28T12:05:14.239" v="8531" actId="2711"/>
          <ac:spMkLst>
            <pc:docMk/>
            <pc:sldMk cId="172790151" sldId="285"/>
            <ac:spMk id="2" creationId="{54EAD2C0-584D-25B2-9153-55C2E6A0A876}"/>
          </ac:spMkLst>
        </pc:spChg>
        <pc:spChg chg="mod">
          <ac:chgData name="Sofia Damachi" userId="03cd80ce-42a5-4404-94fc-1c37a1cddd9f" providerId="ADAL" clId="{AABE6DD9-E768-416D-8E0D-70E9DFEDD5BD}" dt="2025-04-28T12:05:14.239" v="8531" actId="2711"/>
          <ac:spMkLst>
            <pc:docMk/>
            <pc:sldMk cId="172790151" sldId="285"/>
            <ac:spMk id="3" creationId="{0973032C-F13A-6B29-FADE-D31F6A52EA04}"/>
          </ac:spMkLst>
        </pc:spChg>
      </pc:sldChg>
      <pc:sldChg chg="modSp add mod">
        <pc:chgData name="Sofia Damachi" userId="03cd80ce-42a5-4404-94fc-1c37a1cddd9f" providerId="ADAL" clId="{AABE6DD9-E768-416D-8E0D-70E9DFEDD5BD}" dt="2025-04-28T11:47:31.170" v="8448" actId="14100"/>
        <pc:sldMkLst>
          <pc:docMk/>
          <pc:sldMk cId="1707341871" sldId="286"/>
        </pc:sldMkLst>
        <pc:spChg chg="mod">
          <ac:chgData name="Sofia Damachi" userId="03cd80ce-42a5-4404-94fc-1c37a1cddd9f" providerId="ADAL" clId="{AABE6DD9-E768-416D-8E0D-70E9DFEDD5BD}" dt="2025-04-28T11:47:31.170" v="8448" actId="14100"/>
          <ac:spMkLst>
            <pc:docMk/>
            <pc:sldMk cId="1707341871" sldId="286"/>
            <ac:spMk id="3" creationId="{679A4F24-E008-7468-FC63-0D042DA261E8}"/>
          </ac:spMkLst>
        </pc:spChg>
      </pc:sldChg>
      <pc:sldChg chg="addSp delSp modSp add mod">
        <pc:chgData name="Sofia Damachi" userId="03cd80ce-42a5-4404-94fc-1c37a1cddd9f" providerId="ADAL" clId="{AABE6DD9-E768-416D-8E0D-70E9DFEDD5BD}" dt="2025-04-28T11:48:11.307" v="8459" actId="121"/>
        <pc:sldMkLst>
          <pc:docMk/>
          <pc:sldMk cId="4230623792" sldId="287"/>
        </pc:sldMkLst>
        <pc:spChg chg="mod">
          <ac:chgData name="Sofia Damachi" userId="03cd80ce-42a5-4404-94fc-1c37a1cddd9f" providerId="ADAL" clId="{AABE6DD9-E768-416D-8E0D-70E9DFEDD5BD}" dt="2025-04-28T11:48:11.307" v="8459" actId="121"/>
          <ac:spMkLst>
            <pc:docMk/>
            <pc:sldMk cId="4230623792" sldId="287"/>
            <ac:spMk id="3" creationId="{C624A8BE-89A1-F189-9F72-DD81961ECA8E}"/>
          </ac:spMkLst>
        </pc:spChg>
        <pc:spChg chg="add mod">
          <ac:chgData name="Sofia Damachi" userId="03cd80ce-42a5-4404-94fc-1c37a1cddd9f" providerId="ADAL" clId="{AABE6DD9-E768-416D-8E0D-70E9DFEDD5BD}" dt="2025-04-28T11:47:57.591" v="8455"/>
          <ac:spMkLst>
            <pc:docMk/>
            <pc:sldMk cId="4230623792" sldId="287"/>
            <ac:spMk id="6" creationId="{FE74272F-8E40-282F-6BEB-6523CD4098EC}"/>
          </ac:spMkLst>
        </pc:spChg>
      </pc:sldChg>
      <pc:sldChg chg="modSp add mod">
        <pc:chgData name="Sofia Damachi" userId="03cd80ce-42a5-4404-94fc-1c37a1cddd9f" providerId="ADAL" clId="{AABE6DD9-E768-416D-8E0D-70E9DFEDD5BD}" dt="2025-04-28T11:48:27.773" v="8465" actId="20577"/>
        <pc:sldMkLst>
          <pc:docMk/>
          <pc:sldMk cId="3370044512" sldId="288"/>
        </pc:sldMkLst>
        <pc:spChg chg="mod">
          <ac:chgData name="Sofia Damachi" userId="03cd80ce-42a5-4404-94fc-1c37a1cddd9f" providerId="ADAL" clId="{AABE6DD9-E768-416D-8E0D-70E9DFEDD5BD}" dt="2025-04-28T11:48:27.773" v="8465" actId="20577"/>
          <ac:spMkLst>
            <pc:docMk/>
            <pc:sldMk cId="3370044512" sldId="288"/>
            <ac:spMk id="2" creationId="{4825A256-B852-4060-8EDB-6E76AA0A40B9}"/>
          </ac:spMkLst>
        </pc:spChg>
        <pc:spChg chg="mod">
          <ac:chgData name="Sofia Damachi" userId="03cd80ce-42a5-4404-94fc-1c37a1cddd9f" providerId="ADAL" clId="{AABE6DD9-E768-416D-8E0D-70E9DFEDD5BD}" dt="2025-04-28T11:48:24.550" v="8463" actId="20577"/>
          <ac:spMkLst>
            <pc:docMk/>
            <pc:sldMk cId="3370044512" sldId="288"/>
            <ac:spMk id="3" creationId="{597AB9D4-CAAD-2C67-94C4-8E4597D56CD1}"/>
          </ac:spMkLst>
        </pc:spChg>
      </pc:sldChg>
      <pc:sldChg chg="modSp add mod">
        <pc:chgData name="Sofia Damachi" userId="03cd80ce-42a5-4404-94fc-1c37a1cddd9f" providerId="ADAL" clId="{AABE6DD9-E768-416D-8E0D-70E9DFEDD5BD}" dt="2025-04-28T11:48:42.240" v="8471" actId="20577"/>
        <pc:sldMkLst>
          <pc:docMk/>
          <pc:sldMk cId="905367329" sldId="289"/>
        </pc:sldMkLst>
        <pc:spChg chg="mod">
          <ac:chgData name="Sofia Damachi" userId="03cd80ce-42a5-4404-94fc-1c37a1cddd9f" providerId="ADAL" clId="{AABE6DD9-E768-416D-8E0D-70E9DFEDD5BD}" dt="2025-04-28T11:48:42.240" v="8471" actId="20577"/>
          <ac:spMkLst>
            <pc:docMk/>
            <pc:sldMk cId="905367329" sldId="289"/>
            <ac:spMk id="2" creationId="{BF7EEBD2-4AFB-0C2E-9E62-EEE5834F9C90}"/>
          </ac:spMkLst>
        </pc:spChg>
        <pc:spChg chg="mod">
          <ac:chgData name="Sofia Damachi" userId="03cd80ce-42a5-4404-94fc-1c37a1cddd9f" providerId="ADAL" clId="{AABE6DD9-E768-416D-8E0D-70E9DFEDD5BD}" dt="2025-04-28T11:48:40.327" v="8470" actId="20577"/>
          <ac:spMkLst>
            <pc:docMk/>
            <pc:sldMk cId="905367329" sldId="289"/>
            <ac:spMk id="3" creationId="{65F43019-3FF2-2238-EAAE-79EC939D434B}"/>
          </ac:spMkLst>
        </pc:spChg>
      </pc:sldChg>
      <pc:sldChg chg="addSp delSp modSp add mod modNotesTx">
        <pc:chgData name="Sofia Damachi" userId="03cd80ce-42a5-4404-94fc-1c37a1cddd9f" providerId="ADAL" clId="{AABE6DD9-E768-416D-8E0D-70E9DFEDD5BD}" dt="2025-04-29T10:24:51.983" v="8927"/>
        <pc:sldMkLst>
          <pc:docMk/>
          <pc:sldMk cId="1645270238" sldId="290"/>
        </pc:sldMkLst>
        <pc:spChg chg="mod">
          <ac:chgData name="Sofia Damachi" userId="03cd80ce-42a5-4404-94fc-1c37a1cddd9f" providerId="ADAL" clId="{AABE6DD9-E768-416D-8E0D-70E9DFEDD5BD}" dt="2025-04-28T14:05:54.219" v="8651" actId="2711"/>
          <ac:spMkLst>
            <pc:docMk/>
            <pc:sldMk cId="1645270238" sldId="290"/>
            <ac:spMk id="2" creationId="{AA749DCA-76FF-6C18-0B8B-88CF56841E46}"/>
          </ac:spMkLst>
        </pc:spChg>
        <pc:spChg chg="add mod">
          <ac:chgData name="Sofia Damachi" userId="03cd80ce-42a5-4404-94fc-1c37a1cddd9f" providerId="ADAL" clId="{AABE6DD9-E768-416D-8E0D-70E9DFEDD5BD}" dt="2025-04-29T07:30:55.178" v="8803" actId="20577"/>
          <ac:spMkLst>
            <pc:docMk/>
            <pc:sldMk cId="1645270238" sldId="290"/>
            <ac:spMk id="4" creationId="{767F5B5B-F725-5101-ED6F-0074E89EEEFB}"/>
          </ac:spMkLst>
        </pc:spChg>
        <pc:spChg chg="add mod">
          <ac:chgData name="Sofia Damachi" userId="03cd80ce-42a5-4404-94fc-1c37a1cddd9f" providerId="ADAL" clId="{AABE6DD9-E768-416D-8E0D-70E9DFEDD5BD}" dt="2025-04-28T14:05:54.219" v="8651" actId="2711"/>
          <ac:spMkLst>
            <pc:docMk/>
            <pc:sldMk cId="1645270238" sldId="290"/>
            <ac:spMk id="5" creationId="{5E006E3B-7D29-827E-F8B1-5DD2F2BFA206}"/>
          </ac:spMkLst>
        </pc:spChg>
        <pc:spChg chg="add mod">
          <ac:chgData name="Sofia Damachi" userId="03cd80ce-42a5-4404-94fc-1c37a1cddd9f" providerId="ADAL" clId="{AABE6DD9-E768-416D-8E0D-70E9DFEDD5BD}" dt="2025-04-28T14:05:54.219" v="8651" actId="2711"/>
          <ac:spMkLst>
            <pc:docMk/>
            <pc:sldMk cId="1645270238" sldId="290"/>
            <ac:spMk id="6" creationId="{3C566608-0766-D8E8-C63E-4C9D70FB7A9D}"/>
          </ac:spMkLst>
        </pc:spChg>
        <pc:spChg chg="add mod">
          <ac:chgData name="Sofia Damachi" userId="03cd80ce-42a5-4404-94fc-1c37a1cddd9f" providerId="ADAL" clId="{AABE6DD9-E768-416D-8E0D-70E9DFEDD5BD}" dt="2025-04-28T14:05:54.219" v="8651" actId="2711"/>
          <ac:spMkLst>
            <pc:docMk/>
            <pc:sldMk cId="1645270238" sldId="290"/>
            <ac:spMk id="7" creationId="{20B7651E-53FA-84D2-0591-BEAA4C772637}"/>
          </ac:spMkLst>
        </pc:spChg>
        <pc:spChg chg="add mod ord">
          <ac:chgData name="Sofia Damachi" userId="03cd80ce-42a5-4404-94fc-1c37a1cddd9f" providerId="ADAL" clId="{AABE6DD9-E768-416D-8E0D-70E9DFEDD5BD}" dt="2025-04-28T14:05:54.219" v="8651" actId="2711"/>
          <ac:spMkLst>
            <pc:docMk/>
            <pc:sldMk cId="1645270238" sldId="290"/>
            <ac:spMk id="8" creationId="{C029985E-240F-EF36-9356-2A22871C4858}"/>
          </ac:spMkLst>
        </pc:spChg>
        <pc:spChg chg="mod">
          <ac:chgData name="Sofia Damachi" userId="03cd80ce-42a5-4404-94fc-1c37a1cddd9f" providerId="ADAL" clId="{AABE6DD9-E768-416D-8E0D-70E9DFEDD5BD}" dt="2025-04-28T14:05:54.219" v="8651" actId="2711"/>
          <ac:spMkLst>
            <pc:docMk/>
            <pc:sldMk cId="1645270238" sldId="290"/>
            <ac:spMk id="16" creationId="{BC5198B5-C989-CCFC-B261-4611A494F9DD}"/>
          </ac:spMkLst>
        </pc:spChg>
        <pc:spChg chg="mod">
          <ac:chgData name="Sofia Damachi" userId="03cd80ce-42a5-4404-94fc-1c37a1cddd9f" providerId="ADAL" clId="{AABE6DD9-E768-416D-8E0D-70E9DFEDD5BD}" dt="2025-04-28T14:05:54.219" v="8651" actId="2711"/>
          <ac:spMkLst>
            <pc:docMk/>
            <pc:sldMk cId="1645270238" sldId="290"/>
            <ac:spMk id="17" creationId="{0ABA7407-78A3-32D9-5AD0-98BAFDC9323B}"/>
          </ac:spMkLst>
        </pc:spChg>
        <pc:spChg chg="mod">
          <ac:chgData name="Sofia Damachi" userId="03cd80ce-42a5-4404-94fc-1c37a1cddd9f" providerId="ADAL" clId="{AABE6DD9-E768-416D-8E0D-70E9DFEDD5BD}" dt="2025-04-28T14:05:54.219" v="8651" actId="2711"/>
          <ac:spMkLst>
            <pc:docMk/>
            <pc:sldMk cId="1645270238" sldId="290"/>
            <ac:spMk id="19" creationId="{24F60EE3-AA66-33DA-B0DF-4E30AA0A49A8}"/>
          </ac:spMkLst>
        </pc:spChg>
        <pc:grpChg chg="add mod">
          <ac:chgData name="Sofia Damachi" userId="03cd80ce-42a5-4404-94fc-1c37a1cddd9f" providerId="ADAL" clId="{AABE6DD9-E768-416D-8E0D-70E9DFEDD5BD}" dt="2025-04-22T08:05:06.377" v="7952" actId="1035"/>
          <ac:grpSpMkLst>
            <pc:docMk/>
            <pc:sldMk cId="1645270238" sldId="290"/>
            <ac:grpSpMk id="3" creationId="{606977A7-6112-823E-97E6-5AB716E2E9EB}"/>
          </ac:grpSpMkLst>
        </pc:grpChg>
        <pc:picChg chg="add mod">
          <ac:chgData name="Sofia Damachi" userId="03cd80ce-42a5-4404-94fc-1c37a1cddd9f" providerId="ADAL" clId="{AABE6DD9-E768-416D-8E0D-70E9DFEDD5BD}" dt="2025-04-22T08:06:22.512" v="7985" actId="1035"/>
          <ac:picMkLst>
            <pc:docMk/>
            <pc:sldMk cId="1645270238" sldId="290"/>
            <ac:picMk id="9" creationId="{AB520F4F-EF64-73A9-77BF-A10DDA1A90B6}"/>
          </ac:picMkLst>
        </pc:picChg>
        <pc:picChg chg="add mod">
          <ac:chgData name="Sofia Damachi" userId="03cd80ce-42a5-4404-94fc-1c37a1cddd9f" providerId="ADAL" clId="{AABE6DD9-E768-416D-8E0D-70E9DFEDD5BD}" dt="2025-04-28T12:48:22.745" v="8553"/>
          <ac:picMkLst>
            <pc:docMk/>
            <pc:sldMk cId="1645270238" sldId="290"/>
            <ac:picMk id="10" creationId="{B07C7B1F-0FBE-7F3E-11A2-A598C417EE34}"/>
          </ac:picMkLst>
        </pc:picChg>
        <pc:picChg chg="mod">
          <ac:chgData name="Sofia Damachi" userId="03cd80ce-42a5-4404-94fc-1c37a1cddd9f" providerId="ADAL" clId="{AABE6DD9-E768-416D-8E0D-70E9DFEDD5BD}" dt="2025-04-22T08:05:37.793" v="7961" actId="1076"/>
          <ac:picMkLst>
            <pc:docMk/>
            <pc:sldMk cId="1645270238" sldId="290"/>
            <ac:picMk id="18" creationId="{852A862C-D584-E62B-B2F8-CF8DB4B53F24}"/>
          </ac:picMkLst>
        </pc:picChg>
      </pc:sldChg>
      <pc:sldChg chg="addSp delSp modSp add mod modNotesTx">
        <pc:chgData name="Sofia Damachi" userId="03cd80ce-42a5-4404-94fc-1c37a1cddd9f" providerId="ADAL" clId="{AABE6DD9-E768-416D-8E0D-70E9DFEDD5BD}" dt="2025-04-29T10:15:59.258" v="8925"/>
        <pc:sldMkLst>
          <pc:docMk/>
          <pc:sldMk cId="4139721430" sldId="291"/>
        </pc:sldMkLst>
        <pc:spChg chg="mod">
          <ac:chgData name="Sofia Damachi" userId="03cd80ce-42a5-4404-94fc-1c37a1cddd9f" providerId="ADAL" clId="{AABE6DD9-E768-416D-8E0D-70E9DFEDD5BD}" dt="2025-04-28T14:06:41.440" v="8654" actId="2711"/>
          <ac:spMkLst>
            <pc:docMk/>
            <pc:sldMk cId="4139721430" sldId="291"/>
            <ac:spMk id="2" creationId="{10DB1DB6-B48F-D42B-4B2D-1BE7F6BEB88D}"/>
          </ac:spMkLst>
        </pc:spChg>
        <pc:spChg chg="add mod">
          <ac:chgData name="Sofia Damachi" userId="03cd80ce-42a5-4404-94fc-1c37a1cddd9f" providerId="ADAL" clId="{AABE6DD9-E768-416D-8E0D-70E9DFEDD5BD}" dt="2025-04-28T14:06:51.136" v="8655" actId="20577"/>
          <ac:spMkLst>
            <pc:docMk/>
            <pc:sldMk cId="4139721430" sldId="291"/>
            <ac:spMk id="3" creationId="{65F984C3-C474-D6C1-C5CD-25842301BCD6}"/>
          </ac:spMkLst>
        </pc:spChg>
        <pc:spChg chg="add mod">
          <ac:chgData name="Sofia Damachi" userId="03cd80ce-42a5-4404-94fc-1c37a1cddd9f" providerId="ADAL" clId="{AABE6DD9-E768-416D-8E0D-70E9DFEDD5BD}" dt="2025-04-28T14:07:02.405" v="8657" actId="20577"/>
          <ac:spMkLst>
            <pc:docMk/>
            <pc:sldMk cId="4139721430" sldId="291"/>
            <ac:spMk id="4" creationId="{75D033FD-4818-47C8-CF17-B6974643C678}"/>
          </ac:spMkLst>
        </pc:spChg>
        <pc:spChg chg="add mod">
          <ac:chgData name="Sofia Damachi" userId="03cd80ce-42a5-4404-94fc-1c37a1cddd9f" providerId="ADAL" clId="{AABE6DD9-E768-416D-8E0D-70E9DFEDD5BD}" dt="2025-04-04T14:11:29.470" v="306"/>
          <ac:spMkLst>
            <pc:docMk/>
            <pc:sldMk cId="4139721430" sldId="291"/>
            <ac:spMk id="5" creationId="{A6CE6800-7CE1-C431-39C6-108972CF9E15}"/>
          </ac:spMkLst>
        </pc:spChg>
        <pc:spChg chg="add mod">
          <ac:chgData name="Sofia Damachi" userId="03cd80ce-42a5-4404-94fc-1c37a1cddd9f" providerId="ADAL" clId="{AABE6DD9-E768-416D-8E0D-70E9DFEDD5BD}" dt="2025-04-28T14:06:41.440" v="8654" actId="2711"/>
          <ac:spMkLst>
            <pc:docMk/>
            <pc:sldMk cId="4139721430" sldId="291"/>
            <ac:spMk id="6" creationId="{141A04C8-3E38-E469-B67D-59E30085F734}"/>
          </ac:spMkLst>
        </pc:spChg>
        <pc:spChg chg="add mod">
          <ac:chgData name="Sofia Damachi" userId="03cd80ce-42a5-4404-94fc-1c37a1cddd9f" providerId="ADAL" clId="{AABE6DD9-E768-416D-8E0D-70E9DFEDD5BD}" dt="2025-04-09T14:25:51.134" v="1891" actId="1038"/>
          <ac:spMkLst>
            <pc:docMk/>
            <pc:sldMk cId="4139721430" sldId="291"/>
            <ac:spMk id="7" creationId="{1E977048-A8A4-CE04-02E7-59DBEE7CE2D2}"/>
          </ac:spMkLst>
        </pc:spChg>
        <pc:spChg chg="add mod">
          <ac:chgData name="Sofia Damachi" userId="03cd80ce-42a5-4404-94fc-1c37a1cddd9f" providerId="ADAL" clId="{AABE6DD9-E768-416D-8E0D-70E9DFEDD5BD}" dt="2025-04-28T14:06:41.440" v="8654" actId="2711"/>
          <ac:spMkLst>
            <pc:docMk/>
            <pc:sldMk cId="4139721430" sldId="291"/>
            <ac:spMk id="8" creationId="{DBB7C8DB-17FB-4EFE-0EDB-A80E159F4458}"/>
          </ac:spMkLst>
        </pc:spChg>
        <pc:spChg chg="add mod">
          <ac:chgData name="Sofia Damachi" userId="03cd80ce-42a5-4404-94fc-1c37a1cddd9f" providerId="ADAL" clId="{AABE6DD9-E768-416D-8E0D-70E9DFEDD5BD}" dt="2025-04-28T14:06:41.440" v="8654" actId="2711"/>
          <ac:spMkLst>
            <pc:docMk/>
            <pc:sldMk cId="4139721430" sldId="291"/>
            <ac:spMk id="9" creationId="{3EAD9C85-8923-2253-C125-48B8097C7E0A}"/>
          </ac:spMkLst>
        </pc:spChg>
        <pc:spChg chg="add mod">
          <ac:chgData name="Sofia Damachi" userId="03cd80ce-42a5-4404-94fc-1c37a1cddd9f" providerId="ADAL" clId="{AABE6DD9-E768-416D-8E0D-70E9DFEDD5BD}" dt="2025-04-11T09:53:11.742" v="4732" actId="1038"/>
          <ac:spMkLst>
            <pc:docMk/>
            <pc:sldMk cId="4139721430" sldId="291"/>
            <ac:spMk id="10" creationId="{29C0690D-4394-EB14-EFAA-3439943D117A}"/>
          </ac:spMkLst>
        </pc:spChg>
        <pc:spChg chg="add mod">
          <ac:chgData name="Sofia Damachi" userId="03cd80ce-42a5-4404-94fc-1c37a1cddd9f" providerId="ADAL" clId="{AABE6DD9-E768-416D-8E0D-70E9DFEDD5BD}" dt="2025-04-28T14:06:41.440" v="8654" actId="2711"/>
          <ac:spMkLst>
            <pc:docMk/>
            <pc:sldMk cId="4139721430" sldId="291"/>
            <ac:spMk id="12" creationId="{48C48147-8E30-DF7C-1BFF-BBEDE7B17464}"/>
          </ac:spMkLst>
        </pc:spChg>
        <pc:spChg chg="add mod">
          <ac:chgData name="Sofia Damachi" userId="03cd80ce-42a5-4404-94fc-1c37a1cddd9f" providerId="ADAL" clId="{AABE6DD9-E768-416D-8E0D-70E9DFEDD5BD}" dt="2025-04-17T08:01:34.125" v="7726" actId="14100"/>
          <ac:spMkLst>
            <pc:docMk/>
            <pc:sldMk cId="4139721430" sldId="291"/>
            <ac:spMk id="14" creationId="{F0366E91-D2BB-81D8-7AC1-74BFC9317C89}"/>
          </ac:spMkLst>
        </pc:spChg>
        <pc:spChg chg="add mod">
          <ac:chgData name="Sofia Damachi" userId="03cd80ce-42a5-4404-94fc-1c37a1cddd9f" providerId="ADAL" clId="{AABE6DD9-E768-416D-8E0D-70E9DFEDD5BD}" dt="2025-04-28T14:06:41.440" v="8654" actId="2711"/>
          <ac:spMkLst>
            <pc:docMk/>
            <pc:sldMk cId="4139721430" sldId="291"/>
            <ac:spMk id="15" creationId="{20A2BA9B-6E7B-D474-FB02-0536FA089C00}"/>
          </ac:spMkLst>
        </pc:spChg>
        <pc:spChg chg="mod">
          <ac:chgData name="Sofia Damachi" userId="03cd80ce-42a5-4404-94fc-1c37a1cddd9f" providerId="ADAL" clId="{AABE6DD9-E768-416D-8E0D-70E9DFEDD5BD}" dt="2025-04-28T14:06:41.440" v="8654" actId="2711"/>
          <ac:spMkLst>
            <pc:docMk/>
            <pc:sldMk cId="4139721430" sldId="291"/>
            <ac:spMk id="17" creationId="{D8C55C06-917D-2C03-74EF-DD0446CB611D}"/>
          </ac:spMkLst>
        </pc:spChg>
        <pc:spChg chg="mod">
          <ac:chgData name="Sofia Damachi" userId="03cd80ce-42a5-4404-94fc-1c37a1cddd9f" providerId="ADAL" clId="{AABE6DD9-E768-416D-8E0D-70E9DFEDD5BD}" dt="2025-04-09T14:22:17.823" v="1810"/>
          <ac:spMkLst>
            <pc:docMk/>
            <pc:sldMk cId="4139721430" sldId="291"/>
            <ac:spMk id="18" creationId="{03ADDB0C-19FB-A0CF-749B-035BC0DE0957}"/>
          </ac:spMkLst>
        </pc:spChg>
        <pc:spChg chg="mod">
          <ac:chgData name="Sofia Damachi" userId="03cd80ce-42a5-4404-94fc-1c37a1cddd9f" providerId="ADAL" clId="{AABE6DD9-E768-416D-8E0D-70E9DFEDD5BD}" dt="2025-04-28T14:06:41.440" v="8654" actId="2711"/>
          <ac:spMkLst>
            <pc:docMk/>
            <pc:sldMk cId="4139721430" sldId="291"/>
            <ac:spMk id="20" creationId="{04946B41-D44B-E2E0-44B8-09EFDB929638}"/>
          </ac:spMkLst>
        </pc:spChg>
        <pc:spChg chg="add mod">
          <ac:chgData name="Sofia Damachi" userId="03cd80ce-42a5-4404-94fc-1c37a1cddd9f" providerId="ADAL" clId="{AABE6DD9-E768-416D-8E0D-70E9DFEDD5BD}" dt="2025-04-17T08:05:17.946" v="7808" actId="1076"/>
          <ac:spMkLst>
            <pc:docMk/>
            <pc:sldMk cId="4139721430" sldId="291"/>
            <ac:spMk id="22" creationId="{3C961149-0C9E-DF58-EEFC-F989E0C7A28E}"/>
          </ac:spMkLst>
        </pc:spChg>
        <pc:grpChg chg="add mod">
          <ac:chgData name="Sofia Damachi" userId="03cd80ce-42a5-4404-94fc-1c37a1cddd9f" providerId="ADAL" clId="{AABE6DD9-E768-416D-8E0D-70E9DFEDD5BD}" dt="2025-04-17T08:03:58.497" v="7782" actId="1076"/>
          <ac:grpSpMkLst>
            <pc:docMk/>
            <pc:sldMk cId="4139721430" sldId="291"/>
            <ac:grpSpMk id="11" creationId="{A7A372F8-AA54-4C9D-FBF3-B18A2B16D5CE}"/>
          </ac:grpSpMkLst>
        </pc:grpChg>
        <pc:grpChg chg="add mod">
          <ac:chgData name="Sofia Damachi" userId="03cd80ce-42a5-4404-94fc-1c37a1cddd9f" providerId="ADAL" clId="{AABE6DD9-E768-416D-8E0D-70E9DFEDD5BD}" dt="2025-04-17T08:04:01.283" v="7784" actId="1076"/>
          <ac:grpSpMkLst>
            <pc:docMk/>
            <pc:sldMk cId="4139721430" sldId="291"/>
            <ac:grpSpMk id="16" creationId="{849E63C2-67CC-AB86-357A-757B0FC31E53}"/>
          </ac:grpSpMkLst>
        </pc:grpChg>
        <pc:graphicFrameChg chg="add mod">
          <ac:chgData name="Sofia Damachi" userId="03cd80ce-42a5-4404-94fc-1c37a1cddd9f" providerId="ADAL" clId="{AABE6DD9-E768-416D-8E0D-70E9DFEDD5BD}" dt="2025-04-17T08:04:15.788" v="7794" actId="1036"/>
          <ac:graphicFrameMkLst>
            <pc:docMk/>
            <pc:sldMk cId="4139721430" sldId="291"/>
            <ac:graphicFrameMk id="21" creationId="{15005127-1FB0-D6BF-EA2D-7DEC2A063C7E}"/>
          </ac:graphicFrameMkLst>
        </pc:graphicFrameChg>
        <pc:graphicFrameChg chg="add mod">
          <ac:chgData name="Sofia Damachi" userId="03cd80ce-42a5-4404-94fc-1c37a1cddd9f" providerId="ADAL" clId="{AABE6DD9-E768-416D-8E0D-70E9DFEDD5BD}" dt="2025-04-17T08:04:15.788" v="7794" actId="1036"/>
          <ac:graphicFrameMkLst>
            <pc:docMk/>
            <pc:sldMk cId="4139721430" sldId="291"/>
            <ac:graphicFrameMk id="23" creationId="{AA12856B-46C0-3B28-2D8C-9C80A06C3494}"/>
          </ac:graphicFrameMkLst>
        </pc:graphicFrameChg>
        <pc:picChg chg="add mod">
          <ac:chgData name="Sofia Damachi" userId="03cd80ce-42a5-4404-94fc-1c37a1cddd9f" providerId="ADAL" clId="{AABE6DD9-E768-416D-8E0D-70E9DFEDD5BD}" dt="2025-04-28T12:48:25.341" v="8555"/>
          <ac:picMkLst>
            <pc:docMk/>
            <pc:sldMk cId="4139721430" sldId="291"/>
            <ac:picMk id="13" creationId="{0C8B3896-A959-07A4-8F39-24FDECC70A8B}"/>
          </ac:picMkLst>
        </pc:picChg>
        <pc:picChg chg="mod">
          <ac:chgData name="Sofia Damachi" userId="03cd80ce-42a5-4404-94fc-1c37a1cddd9f" providerId="ADAL" clId="{AABE6DD9-E768-416D-8E0D-70E9DFEDD5BD}" dt="2025-04-17T08:04:04.522" v="7786" actId="1076"/>
          <ac:picMkLst>
            <pc:docMk/>
            <pc:sldMk cId="4139721430" sldId="291"/>
            <ac:picMk id="19" creationId="{53B16041-E72A-B1DD-8C43-E2B5101ED3C6}"/>
          </ac:picMkLst>
        </pc:picChg>
      </pc:sldChg>
      <pc:sldChg chg="addSp delSp modSp add mod modNotesTx">
        <pc:chgData name="Sofia Damachi" userId="03cd80ce-42a5-4404-94fc-1c37a1cddd9f" providerId="ADAL" clId="{AABE6DD9-E768-416D-8E0D-70E9DFEDD5BD}" dt="2025-04-29T10:15:51.769" v="8923"/>
        <pc:sldMkLst>
          <pc:docMk/>
          <pc:sldMk cId="607574915" sldId="292"/>
        </pc:sldMkLst>
        <pc:spChg chg="mod">
          <ac:chgData name="Sofia Damachi" userId="03cd80ce-42a5-4404-94fc-1c37a1cddd9f" providerId="ADAL" clId="{AABE6DD9-E768-416D-8E0D-70E9DFEDD5BD}" dt="2025-04-10T07:45:23.301" v="3049" actId="403"/>
          <ac:spMkLst>
            <pc:docMk/>
            <pc:sldMk cId="607574915" sldId="292"/>
            <ac:spMk id="2" creationId="{08F66C40-087C-DA88-E93C-83B02E3DE872}"/>
          </ac:spMkLst>
        </pc:spChg>
        <pc:spChg chg="add mod">
          <ac:chgData name="Sofia Damachi" userId="03cd80ce-42a5-4404-94fc-1c37a1cddd9f" providerId="ADAL" clId="{AABE6DD9-E768-416D-8E0D-70E9DFEDD5BD}" dt="2025-04-29T07:31:09.007" v="8808" actId="20577"/>
          <ac:spMkLst>
            <pc:docMk/>
            <pc:sldMk cId="607574915" sldId="292"/>
            <ac:spMk id="4" creationId="{8FC8F09B-E3F5-A1C6-C386-9D4F0C331E05}"/>
          </ac:spMkLst>
        </pc:spChg>
        <pc:spChg chg="add mod">
          <ac:chgData name="Sofia Damachi" userId="03cd80ce-42a5-4404-94fc-1c37a1cddd9f" providerId="ADAL" clId="{AABE6DD9-E768-416D-8E0D-70E9DFEDD5BD}" dt="2025-04-04T14:14:01.618" v="381"/>
          <ac:spMkLst>
            <pc:docMk/>
            <pc:sldMk cId="607574915" sldId="292"/>
            <ac:spMk id="5" creationId="{E0375644-CCF0-8CC5-DCF4-5C468D14D0BD}"/>
          </ac:spMkLst>
        </pc:spChg>
        <pc:spChg chg="add mod">
          <ac:chgData name="Sofia Damachi" userId="03cd80ce-42a5-4404-94fc-1c37a1cddd9f" providerId="ADAL" clId="{AABE6DD9-E768-416D-8E0D-70E9DFEDD5BD}" dt="2025-04-04T14:14:50.142" v="391" actId="14100"/>
          <ac:spMkLst>
            <pc:docMk/>
            <pc:sldMk cId="607574915" sldId="292"/>
            <ac:spMk id="6" creationId="{507DA3F8-09B8-8C5E-EB6F-055FE9E36B82}"/>
          </ac:spMkLst>
        </pc:spChg>
        <pc:spChg chg="add mod">
          <ac:chgData name="Sofia Damachi" userId="03cd80ce-42a5-4404-94fc-1c37a1cddd9f" providerId="ADAL" clId="{AABE6DD9-E768-416D-8E0D-70E9DFEDD5BD}" dt="2025-04-04T14:15:02.902" v="468" actId="1035"/>
          <ac:spMkLst>
            <pc:docMk/>
            <pc:sldMk cId="607574915" sldId="292"/>
            <ac:spMk id="7" creationId="{C08B6D1D-0D32-2658-C02E-0FDD8C3DE1AA}"/>
          </ac:spMkLst>
        </pc:spChg>
        <pc:spChg chg="mod">
          <ac:chgData name="Sofia Damachi" userId="03cd80ce-42a5-4404-94fc-1c37a1cddd9f" providerId="ADAL" clId="{AABE6DD9-E768-416D-8E0D-70E9DFEDD5BD}" dt="2025-04-22T08:25:23.815" v="8140"/>
          <ac:spMkLst>
            <pc:docMk/>
            <pc:sldMk cId="607574915" sldId="292"/>
            <ac:spMk id="9" creationId="{97BB0A14-B103-AE23-9E46-E0D91B5CE6EE}"/>
          </ac:spMkLst>
        </pc:spChg>
        <pc:spChg chg="mod">
          <ac:chgData name="Sofia Damachi" userId="03cd80ce-42a5-4404-94fc-1c37a1cddd9f" providerId="ADAL" clId="{AABE6DD9-E768-416D-8E0D-70E9DFEDD5BD}" dt="2025-04-28T14:08:03.650" v="8679" actId="115"/>
          <ac:spMkLst>
            <pc:docMk/>
            <pc:sldMk cId="607574915" sldId="292"/>
            <ac:spMk id="10" creationId="{4D7B5699-AC3A-683A-DE19-CAF0A271F95F}"/>
          </ac:spMkLst>
        </pc:spChg>
        <pc:spChg chg="mod">
          <ac:chgData name="Sofia Damachi" userId="03cd80ce-42a5-4404-94fc-1c37a1cddd9f" providerId="ADAL" clId="{AABE6DD9-E768-416D-8E0D-70E9DFEDD5BD}" dt="2025-04-28T14:08:07.461" v="8680" actId="1076"/>
          <ac:spMkLst>
            <pc:docMk/>
            <pc:sldMk cId="607574915" sldId="292"/>
            <ac:spMk id="11" creationId="{6C14D624-01E6-568C-5E5E-32415585F614}"/>
          </ac:spMkLst>
        </pc:spChg>
        <pc:spChg chg="mod">
          <ac:chgData name="Sofia Damachi" userId="03cd80ce-42a5-4404-94fc-1c37a1cddd9f" providerId="ADAL" clId="{AABE6DD9-E768-416D-8E0D-70E9DFEDD5BD}" dt="2025-04-22T08:25:23.815" v="8140"/>
          <ac:spMkLst>
            <pc:docMk/>
            <pc:sldMk cId="607574915" sldId="292"/>
            <ac:spMk id="13" creationId="{939C4D95-7E75-4BA9-2CED-ABC7224C0877}"/>
          </ac:spMkLst>
        </pc:spChg>
        <pc:spChg chg="mod">
          <ac:chgData name="Sofia Damachi" userId="03cd80ce-42a5-4404-94fc-1c37a1cddd9f" providerId="ADAL" clId="{AABE6DD9-E768-416D-8E0D-70E9DFEDD5BD}" dt="2025-04-22T08:25:23.815" v="8140"/>
          <ac:spMkLst>
            <pc:docMk/>
            <pc:sldMk cId="607574915" sldId="292"/>
            <ac:spMk id="14" creationId="{0E7C08E1-10C2-244F-F8B9-EAEE77C57E08}"/>
          </ac:spMkLst>
        </pc:spChg>
        <pc:spChg chg="mod">
          <ac:chgData name="Sofia Damachi" userId="03cd80ce-42a5-4404-94fc-1c37a1cddd9f" providerId="ADAL" clId="{AABE6DD9-E768-416D-8E0D-70E9DFEDD5BD}" dt="2025-04-22T08:25:23.815" v="8140"/>
          <ac:spMkLst>
            <pc:docMk/>
            <pc:sldMk cId="607574915" sldId="292"/>
            <ac:spMk id="15" creationId="{927E0584-9492-BDE4-34CE-57BD2E8F0DBE}"/>
          </ac:spMkLst>
        </pc:spChg>
        <pc:spChg chg="add mod">
          <ac:chgData name="Sofia Damachi" userId="03cd80ce-42a5-4404-94fc-1c37a1cddd9f" providerId="ADAL" clId="{AABE6DD9-E768-416D-8E0D-70E9DFEDD5BD}" dt="2025-04-22T08:25:23.815" v="8140"/>
          <ac:spMkLst>
            <pc:docMk/>
            <pc:sldMk cId="607574915" sldId="292"/>
            <ac:spMk id="21" creationId="{D00D879D-429E-5A5C-FA41-700B2EA385B2}"/>
          </ac:spMkLst>
        </pc:spChg>
        <pc:spChg chg="mod">
          <ac:chgData name="Sofia Damachi" userId="03cd80ce-42a5-4404-94fc-1c37a1cddd9f" providerId="ADAL" clId="{AABE6DD9-E768-416D-8E0D-70E9DFEDD5BD}" dt="2025-04-28T14:10:22.906" v="8699" actId="114"/>
          <ac:spMkLst>
            <pc:docMk/>
            <pc:sldMk cId="607574915" sldId="292"/>
            <ac:spMk id="23" creationId="{D914A9C9-0251-7035-D795-6E5E68BB206B}"/>
          </ac:spMkLst>
        </pc:spChg>
        <pc:spChg chg="mod">
          <ac:chgData name="Sofia Damachi" userId="03cd80ce-42a5-4404-94fc-1c37a1cddd9f" providerId="ADAL" clId="{AABE6DD9-E768-416D-8E0D-70E9DFEDD5BD}" dt="2025-04-22T08:25:23.815" v="8140"/>
          <ac:spMkLst>
            <pc:docMk/>
            <pc:sldMk cId="607574915" sldId="292"/>
            <ac:spMk id="24" creationId="{84FEAA82-48B4-37A9-4E14-F85E16B67B67}"/>
          </ac:spMkLst>
        </pc:spChg>
        <pc:spChg chg="mod">
          <ac:chgData name="Sofia Damachi" userId="03cd80ce-42a5-4404-94fc-1c37a1cddd9f" providerId="ADAL" clId="{AABE6DD9-E768-416D-8E0D-70E9DFEDD5BD}" dt="2025-04-22T08:25:23.815" v="8140"/>
          <ac:spMkLst>
            <pc:docMk/>
            <pc:sldMk cId="607574915" sldId="292"/>
            <ac:spMk id="25" creationId="{E7D6B9AC-9765-CF86-B730-A078A5DD161C}"/>
          </ac:spMkLst>
        </pc:spChg>
        <pc:spChg chg="add mod">
          <ac:chgData name="Sofia Damachi" userId="03cd80ce-42a5-4404-94fc-1c37a1cddd9f" providerId="ADAL" clId="{AABE6DD9-E768-416D-8E0D-70E9DFEDD5BD}" dt="2025-04-22T08:25:23.815" v="8140"/>
          <ac:spMkLst>
            <pc:docMk/>
            <pc:sldMk cId="607574915" sldId="292"/>
            <ac:spMk id="26" creationId="{2DEDC432-23E9-AD1B-0AC9-F60927BDF7D4}"/>
          </ac:spMkLst>
        </pc:spChg>
        <pc:picChg chg="add mod">
          <ac:chgData name="Sofia Damachi" userId="03cd80ce-42a5-4404-94fc-1c37a1cddd9f" providerId="ADAL" clId="{AABE6DD9-E768-416D-8E0D-70E9DFEDD5BD}" dt="2025-04-28T12:48:27.752" v="8557"/>
          <ac:picMkLst>
            <pc:docMk/>
            <pc:sldMk cId="607574915" sldId="292"/>
            <ac:picMk id="16" creationId="{2B099F5B-4AD3-1D9A-FCFF-8D1E6AA24C69}"/>
          </ac:picMkLst>
        </pc:picChg>
      </pc:sldChg>
      <pc:sldChg chg="addSp delSp modSp add mod modNotesTx">
        <pc:chgData name="Sofia Damachi" userId="03cd80ce-42a5-4404-94fc-1c37a1cddd9f" providerId="ADAL" clId="{AABE6DD9-E768-416D-8E0D-70E9DFEDD5BD}" dt="2025-04-29T11:06:16.066" v="8958" actId="1036"/>
        <pc:sldMkLst>
          <pc:docMk/>
          <pc:sldMk cId="1407399468" sldId="293"/>
        </pc:sldMkLst>
        <pc:spChg chg="mod">
          <ac:chgData name="Sofia Damachi" userId="03cd80ce-42a5-4404-94fc-1c37a1cddd9f" providerId="ADAL" clId="{AABE6DD9-E768-416D-8E0D-70E9DFEDD5BD}" dt="2025-04-10T07:45:39.150" v="3051" actId="403"/>
          <ac:spMkLst>
            <pc:docMk/>
            <pc:sldMk cId="1407399468" sldId="293"/>
            <ac:spMk id="2" creationId="{10ABF9EB-651D-5F59-0E28-88932C595D82}"/>
          </ac:spMkLst>
        </pc:spChg>
        <pc:spChg chg="add mod">
          <ac:chgData name="Sofia Damachi" userId="03cd80ce-42a5-4404-94fc-1c37a1cddd9f" providerId="ADAL" clId="{AABE6DD9-E768-416D-8E0D-70E9DFEDD5BD}" dt="2025-04-28T14:09:21.386" v="8688" actId="2711"/>
          <ac:spMkLst>
            <pc:docMk/>
            <pc:sldMk cId="1407399468" sldId="293"/>
            <ac:spMk id="4" creationId="{32867964-BFF2-DC5B-2A65-95E8011AF13A}"/>
          </ac:spMkLst>
        </pc:spChg>
        <pc:spChg chg="add mod">
          <ac:chgData name="Sofia Damachi" userId="03cd80ce-42a5-4404-94fc-1c37a1cddd9f" providerId="ADAL" clId="{AABE6DD9-E768-416D-8E0D-70E9DFEDD5BD}" dt="2025-04-28T14:09:21.386" v="8688" actId="2711"/>
          <ac:spMkLst>
            <pc:docMk/>
            <pc:sldMk cId="1407399468" sldId="293"/>
            <ac:spMk id="5" creationId="{70555663-63B5-240A-EBC3-173AB64A2405}"/>
          </ac:spMkLst>
        </pc:spChg>
        <pc:spChg chg="add mod">
          <ac:chgData name="Sofia Damachi" userId="03cd80ce-42a5-4404-94fc-1c37a1cddd9f" providerId="ADAL" clId="{AABE6DD9-E768-416D-8E0D-70E9DFEDD5BD}" dt="2025-04-09T15:26:30.432" v="2321" actId="14100"/>
          <ac:spMkLst>
            <pc:docMk/>
            <pc:sldMk cId="1407399468" sldId="293"/>
            <ac:spMk id="6" creationId="{AFDE3E7F-88C3-E31D-FDA7-F5EA5D6BD472}"/>
          </ac:spMkLst>
        </pc:spChg>
        <pc:spChg chg="add mod">
          <ac:chgData name="Sofia Damachi" userId="03cd80ce-42a5-4404-94fc-1c37a1cddd9f" providerId="ADAL" clId="{AABE6DD9-E768-416D-8E0D-70E9DFEDD5BD}" dt="2025-04-09T15:26:37.993" v="2322" actId="1076"/>
          <ac:spMkLst>
            <pc:docMk/>
            <pc:sldMk cId="1407399468" sldId="293"/>
            <ac:spMk id="7" creationId="{2EF7DF77-0E7F-8014-54B7-29E2924E482B}"/>
          </ac:spMkLst>
        </pc:spChg>
        <pc:spChg chg="add mod">
          <ac:chgData name="Sofia Damachi" userId="03cd80ce-42a5-4404-94fc-1c37a1cddd9f" providerId="ADAL" clId="{AABE6DD9-E768-416D-8E0D-70E9DFEDD5BD}" dt="2025-04-09T15:26:43.993" v="2323" actId="14100"/>
          <ac:spMkLst>
            <pc:docMk/>
            <pc:sldMk cId="1407399468" sldId="293"/>
            <ac:spMk id="8" creationId="{75A1E1DF-4300-E94F-847D-5C3FA2FDEE26}"/>
          </ac:spMkLst>
        </pc:spChg>
        <pc:spChg chg="add mod ord">
          <ac:chgData name="Sofia Damachi" userId="03cd80ce-42a5-4404-94fc-1c37a1cddd9f" providerId="ADAL" clId="{AABE6DD9-E768-416D-8E0D-70E9DFEDD5BD}" dt="2025-04-29T11:06:16.066" v="8958" actId="1036"/>
          <ac:spMkLst>
            <pc:docMk/>
            <pc:sldMk cId="1407399468" sldId="293"/>
            <ac:spMk id="10" creationId="{FE004939-43E2-4F07-955C-E30380FCC851}"/>
          </ac:spMkLst>
        </pc:spChg>
        <pc:spChg chg="mod">
          <ac:chgData name="Sofia Damachi" userId="03cd80ce-42a5-4404-94fc-1c37a1cddd9f" providerId="ADAL" clId="{AABE6DD9-E768-416D-8E0D-70E9DFEDD5BD}" dt="2025-04-28T14:09:21.386" v="8688" actId="2711"/>
          <ac:spMkLst>
            <pc:docMk/>
            <pc:sldMk cId="1407399468" sldId="293"/>
            <ac:spMk id="11" creationId="{EF63442D-280C-73A6-2041-627E1F7DD751}"/>
          </ac:spMkLst>
        </pc:spChg>
        <pc:spChg chg="mod">
          <ac:chgData name="Sofia Damachi" userId="03cd80ce-42a5-4404-94fc-1c37a1cddd9f" providerId="ADAL" clId="{AABE6DD9-E768-416D-8E0D-70E9DFEDD5BD}" dt="2025-04-28T14:09:21.386" v="8688" actId="2711"/>
          <ac:spMkLst>
            <pc:docMk/>
            <pc:sldMk cId="1407399468" sldId="293"/>
            <ac:spMk id="13" creationId="{606B0958-3936-ADC0-AF51-B18D6AB25C0F}"/>
          </ac:spMkLst>
        </pc:spChg>
        <pc:spChg chg="mod">
          <ac:chgData name="Sofia Damachi" userId="03cd80ce-42a5-4404-94fc-1c37a1cddd9f" providerId="ADAL" clId="{AABE6DD9-E768-416D-8E0D-70E9DFEDD5BD}" dt="2025-04-09T15:21:26.588" v="2255" actId="14100"/>
          <ac:spMkLst>
            <pc:docMk/>
            <pc:sldMk cId="1407399468" sldId="293"/>
            <ac:spMk id="17" creationId="{661C69BE-169E-3C7B-4493-01DA4FF6BF54}"/>
          </ac:spMkLst>
        </pc:spChg>
        <pc:spChg chg="mod">
          <ac:chgData name="Sofia Damachi" userId="03cd80ce-42a5-4404-94fc-1c37a1cddd9f" providerId="ADAL" clId="{AABE6DD9-E768-416D-8E0D-70E9DFEDD5BD}" dt="2025-04-09T15:21:15.152" v="2251" actId="1076"/>
          <ac:spMkLst>
            <pc:docMk/>
            <pc:sldMk cId="1407399468" sldId="293"/>
            <ac:spMk id="18" creationId="{988D104C-058D-6F96-5C6D-705C6057F909}"/>
          </ac:spMkLst>
        </pc:spChg>
        <pc:spChg chg="mod">
          <ac:chgData name="Sofia Damachi" userId="03cd80ce-42a5-4404-94fc-1c37a1cddd9f" providerId="ADAL" clId="{AABE6DD9-E768-416D-8E0D-70E9DFEDD5BD}" dt="2025-04-28T14:09:21.386" v="8688" actId="2711"/>
          <ac:spMkLst>
            <pc:docMk/>
            <pc:sldMk cId="1407399468" sldId="293"/>
            <ac:spMk id="20" creationId="{8572F527-2735-607C-2052-9E763E42A4FF}"/>
          </ac:spMkLst>
        </pc:spChg>
        <pc:spChg chg="mod">
          <ac:chgData name="Sofia Damachi" userId="03cd80ce-42a5-4404-94fc-1c37a1cddd9f" providerId="ADAL" clId="{AABE6DD9-E768-416D-8E0D-70E9DFEDD5BD}" dt="2025-04-28T14:09:21.386" v="8688" actId="2711"/>
          <ac:spMkLst>
            <pc:docMk/>
            <pc:sldMk cId="1407399468" sldId="293"/>
            <ac:spMk id="22" creationId="{65BC9A2C-4897-19FD-78D5-53DBFBF9CCC6}"/>
          </ac:spMkLst>
        </pc:spChg>
        <pc:spChg chg="mod">
          <ac:chgData name="Sofia Damachi" userId="03cd80ce-42a5-4404-94fc-1c37a1cddd9f" providerId="ADAL" clId="{AABE6DD9-E768-416D-8E0D-70E9DFEDD5BD}" dt="2025-04-28T14:09:21.386" v="8688" actId="2711"/>
          <ac:spMkLst>
            <pc:docMk/>
            <pc:sldMk cId="1407399468" sldId="293"/>
            <ac:spMk id="23" creationId="{DC389289-0630-6345-89D1-4E7AC890F958}"/>
          </ac:spMkLst>
        </pc:spChg>
        <pc:spChg chg="mod">
          <ac:chgData name="Sofia Damachi" userId="03cd80ce-42a5-4404-94fc-1c37a1cddd9f" providerId="ADAL" clId="{AABE6DD9-E768-416D-8E0D-70E9DFEDD5BD}" dt="2025-04-28T14:09:21.386" v="8688" actId="2711"/>
          <ac:spMkLst>
            <pc:docMk/>
            <pc:sldMk cId="1407399468" sldId="293"/>
            <ac:spMk id="24" creationId="{41D950FC-D6BA-9D9F-40FE-6EF6A1831A50}"/>
          </ac:spMkLst>
        </pc:spChg>
        <pc:spChg chg="add mod">
          <ac:chgData name="Sofia Damachi" userId="03cd80ce-42a5-4404-94fc-1c37a1cddd9f" providerId="ADAL" clId="{AABE6DD9-E768-416D-8E0D-70E9DFEDD5BD}" dt="2025-04-28T14:09:35.764" v="8690" actId="20577"/>
          <ac:spMkLst>
            <pc:docMk/>
            <pc:sldMk cId="1407399468" sldId="293"/>
            <ac:spMk id="26" creationId="{28A5A20B-9462-5FDA-8BC8-8B2397FE241F}"/>
          </ac:spMkLst>
        </pc:spChg>
        <pc:spChg chg="add mod">
          <ac:chgData name="Sofia Damachi" userId="03cd80ce-42a5-4404-94fc-1c37a1cddd9f" providerId="ADAL" clId="{AABE6DD9-E768-416D-8E0D-70E9DFEDD5BD}" dt="2025-04-29T08:16:12.345" v="8824" actId="1076"/>
          <ac:spMkLst>
            <pc:docMk/>
            <pc:sldMk cId="1407399468" sldId="293"/>
            <ac:spMk id="28" creationId="{5F38D6B3-D55B-B65A-8B3C-64F4588EAB60}"/>
          </ac:spMkLst>
        </pc:spChg>
        <pc:grpChg chg="add mod">
          <ac:chgData name="Sofia Damachi" userId="03cd80ce-42a5-4404-94fc-1c37a1cddd9f" providerId="ADAL" clId="{AABE6DD9-E768-416D-8E0D-70E9DFEDD5BD}" dt="2025-04-29T11:06:08.985" v="8954" actId="164"/>
          <ac:grpSpMkLst>
            <pc:docMk/>
            <pc:sldMk cId="1407399468" sldId="293"/>
            <ac:grpSpMk id="12" creationId="{F2726FEF-D436-C1E4-39C4-A8114D1280CD}"/>
          </ac:grpSpMkLst>
        </pc:grpChg>
        <pc:grpChg chg="add mod">
          <ac:chgData name="Sofia Damachi" userId="03cd80ce-42a5-4404-94fc-1c37a1cddd9f" providerId="ADAL" clId="{AABE6DD9-E768-416D-8E0D-70E9DFEDD5BD}" dt="2025-04-09T15:27:03.677" v="2326" actId="1076"/>
          <ac:grpSpMkLst>
            <pc:docMk/>
            <pc:sldMk cId="1407399468" sldId="293"/>
            <ac:grpSpMk id="16" creationId="{BFB8D018-AA1A-2B64-A1DF-3DCCA72A23DD}"/>
          </ac:grpSpMkLst>
        </pc:grpChg>
        <pc:grpChg chg="add mod">
          <ac:chgData name="Sofia Damachi" userId="03cd80ce-42a5-4404-94fc-1c37a1cddd9f" providerId="ADAL" clId="{AABE6DD9-E768-416D-8E0D-70E9DFEDD5BD}" dt="2025-04-09T15:26:37.993" v="2322" actId="1076"/>
          <ac:grpSpMkLst>
            <pc:docMk/>
            <pc:sldMk cId="1407399468" sldId="293"/>
            <ac:grpSpMk id="21" creationId="{3ACFEF93-5F25-69DC-73FE-155F76F68437}"/>
          </ac:grpSpMkLst>
        </pc:grpChg>
        <pc:picChg chg="add mod">
          <ac:chgData name="Sofia Damachi" userId="03cd80ce-42a5-4404-94fc-1c37a1cddd9f" providerId="ADAL" clId="{AABE6DD9-E768-416D-8E0D-70E9DFEDD5BD}" dt="2025-04-28T12:48:31.429" v="8559"/>
          <ac:picMkLst>
            <pc:docMk/>
            <pc:sldMk cId="1407399468" sldId="293"/>
            <ac:picMk id="3" creationId="{2CD41A44-1EB0-602D-0C75-407C11B805C6}"/>
          </ac:picMkLst>
        </pc:picChg>
        <pc:picChg chg="add mod">
          <ac:chgData name="Sofia Damachi" userId="03cd80ce-42a5-4404-94fc-1c37a1cddd9f" providerId="ADAL" clId="{AABE6DD9-E768-416D-8E0D-70E9DFEDD5BD}" dt="2025-04-29T11:06:08.985" v="8954" actId="164"/>
          <ac:picMkLst>
            <pc:docMk/>
            <pc:sldMk cId="1407399468" sldId="293"/>
            <ac:picMk id="9" creationId="{2B17CC80-8C8A-E058-35D5-A57F812859A7}"/>
          </ac:picMkLst>
        </pc:picChg>
        <pc:picChg chg="mod">
          <ac:chgData name="Sofia Damachi" userId="03cd80ce-42a5-4404-94fc-1c37a1cddd9f" providerId="ADAL" clId="{AABE6DD9-E768-416D-8E0D-70E9DFEDD5BD}" dt="2025-04-09T15:21:30.025" v="2257" actId="1076"/>
          <ac:picMkLst>
            <pc:docMk/>
            <pc:sldMk cId="1407399468" sldId="293"/>
            <ac:picMk id="19" creationId="{7B33780F-DFA0-5104-3076-F36E06394F77}"/>
          </ac:picMkLst>
        </pc:picChg>
        <pc:cxnChg chg="add mod">
          <ac:chgData name="Sofia Damachi" userId="03cd80ce-42a5-4404-94fc-1c37a1cddd9f" providerId="ADAL" clId="{AABE6DD9-E768-416D-8E0D-70E9DFEDD5BD}" dt="2025-04-09T15:33:36.995" v="2375" actId="1076"/>
          <ac:cxnSpMkLst>
            <pc:docMk/>
            <pc:sldMk cId="1407399468" sldId="293"/>
            <ac:cxnSpMk id="29" creationId="{BD10A26A-618D-6B3E-E493-9DC9298C9BD8}"/>
          </ac:cxnSpMkLst>
        </pc:cxnChg>
      </pc:sldChg>
      <pc:sldChg chg="addSp delSp modSp add mod modNotesTx">
        <pc:chgData name="Sofia Damachi" userId="03cd80ce-42a5-4404-94fc-1c37a1cddd9f" providerId="ADAL" clId="{AABE6DD9-E768-416D-8E0D-70E9DFEDD5BD}" dt="2025-04-29T10:15:18.662" v="8915" actId="114"/>
        <pc:sldMkLst>
          <pc:docMk/>
          <pc:sldMk cId="2690230163" sldId="294"/>
        </pc:sldMkLst>
        <pc:spChg chg="mod">
          <ac:chgData name="Sofia Damachi" userId="03cd80ce-42a5-4404-94fc-1c37a1cddd9f" providerId="ADAL" clId="{AABE6DD9-E768-416D-8E0D-70E9DFEDD5BD}" dt="2025-04-28T14:10:51.669" v="8700" actId="2711"/>
          <ac:spMkLst>
            <pc:docMk/>
            <pc:sldMk cId="2690230163" sldId="294"/>
            <ac:spMk id="2" creationId="{A5CBB60A-D321-C764-2B88-311B0417469B}"/>
          </ac:spMkLst>
        </pc:spChg>
        <pc:spChg chg="add mod">
          <ac:chgData name="Sofia Damachi" userId="03cd80ce-42a5-4404-94fc-1c37a1cddd9f" providerId="ADAL" clId="{AABE6DD9-E768-416D-8E0D-70E9DFEDD5BD}" dt="2025-04-29T07:31:21.817" v="8815" actId="20577"/>
          <ac:spMkLst>
            <pc:docMk/>
            <pc:sldMk cId="2690230163" sldId="294"/>
            <ac:spMk id="4" creationId="{D6C3B53A-585F-EF65-E9C6-BE0A537FD2DB}"/>
          </ac:spMkLst>
        </pc:spChg>
        <pc:spChg chg="add mod">
          <ac:chgData name="Sofia Damachi" userId="03cd80ce-42a5-4404-94fc-1c37a1cddd9f" providerId="ADAL" clId="{AABE6DD9-E768-416D-8E0D-70E9DFEDD5BD}" dt="2025-04-28T14:10:51.669" v="8700" actId="2711"/>
          <ac:spMkLst>
            <pc:docMk/>
            <pc:sldMk cId="2690230163" sldId="294"/>
            <ac:spMk id="5" creationId="{2AA9DB56-158F-35C4-244E-3369075FD35B}"/>
          </ac:spMkLst>
        </pc:spChg>
        <pc:spChg chg="add mod">
          <ac:chgData name="Sofia Damachi" userId="03cd80ce-42a5-4404-94fc-1c37a1cddd9f" providerId="ADAL" clId="{AABE6DD9-E768-416D-8E0D-70E9DFEDD5BD}" dt="2025-04-04T14:31:12.190" v="778" actId="14100"/>
          <ac:spMkLst>
            <pc:docMk/>
            <pc:sldMk cId="2690230163" sldId="294"/>
            <ac:spMk id="6" creationId="{2CB9302F-3763-1469-BCC1-B0B9762A5C7D}"/>
          </ac:spMkLst>
        </pc:spChg>
        <pc:spChg chg="add mod">
          <ac:chgData name="Sofia Damachi" userId="03cd80ce-42a5-4404-94fc-1c37a1cddd9f" providerId="ADAL" clId="{AABE6DD9-E768-416D-8E0D-70E9DFEDD5BD}" dt="2025-04-28T14:10:51.669" v="8700" actId="2711"/>
          <ac:spMkLst>
            <pc:docMk/>
            <pc:sldMk cId="2690230163" sldId="294"/>
            <ac:spMk id="7" creationId="{23DC7EBD-1F90-A4BC-BA6D-10E871FDFDAB}"/>
          </ac:spMkLst>
        </pc:spChg>
        <pc:spChg chg="add mod">
          <ac:chgData name="Sofia Damachi" userId="03cd80ce-42a5-4404-94fc-1c37a1cddd9f" providerId="ADAL" clId="{AABE6DD9-E768-416D-8E0D-70E9DFEDD5BD}" dt="2025-04-10T07:25:36.010" v="2756" actId="14100"/>
          <ac:spMkLst>
            <pc:docMk/>
            <pc:sldMk cId="2690230163" sldId="294"/>
            <ac:spMk id="8" creationId="{2CCFB875-9CB5-6B57-3515-E1964C108687}"/>
          </ac:spMkLst>
        </pc:spChg>
        <pc:spChg chg="mod">
          <ac:chgData name="Sofia Damachi" userId="03cd80ce-42a5-4404-94fc-1c37a1cddd9f" providerId="ADAL" clId="{AABE6DD9-E768-416D-8E0D-70E9DFEDD5BD}" dt="2025-04-28T14:10:51.669" v="8700" actId="2711"/>
          <ac:spMkLst>
            <pc:docMk/>
            <pc:sldMk cId="2690230163" sldId="294"/>
            <ac:spMk id="16" creationId="{BA891E71-51E3-829D-0EBF-DFA65DD44984}"/>
          </ac:spMkLst>
        </pc:spChg>
        <pc:spChg chg="mod">
          <ac:chgData name="Sofia Damachi" userId="03cd80ce-42a5-4404-94fc-1c37a1cddd9f" providerId="ADAL" clId="{AABE6DD9-E768-416D-8E0D-70E9DFEDD5BD}" dt="2025-04-28T14:10:51.669" v="8700" actId="2711"/>
          <ac:spMkLst>
            <pc:docMk/>
            <pc:sldMk cId="2690230163" sldId="294"/>
            <ac:spMk id="17" creationId="{98F65828-F49D-9E0E-4028-B0485C2B5636}"/>
          </ac:spMkLst>
        </pc:spChg>
        <pc:spChg chg="mod">
          <ac:chgData name="Sofia Damachi" userId="03cd80ce-42a5-4404-94fc-1c37a1cddd9f" providerId="ADAL" clId="{AABE6DD9-E768-416D-8E0D-70E9DFEDD5BD}" dt="2025-04-28T14:10:56.713" v="8703" actId="20577"/>
          <ac:spMkLst>
            <pc:docMk/>
            <pc:sldMk cId="2690230163" sldId="294"/>
            <ac:spMk id="19" creationId="{80A17452-5DDF-728F-E6F8-18F66568D960}"/>
          </ac:spMkLst>
        </pc:spChg>
        <pc:spChg chg="mod">
          <ac:chgData name="Sofia Damachi" userId="03cd80ce-42a5-4404-94fc-1c37a1cddd9f" providerId="ADAL" clId="{AABE6DD9-E768-416D-8E0D-70E9DFEDD5BD}" dt="2025-04-28T14:11:20.912" v="8719" actId="20577"/>
          <ac:spMkLst>
            <pc:docMk/>
            <pc:sldMk cId="2690230163" sldId="294"/>
            <ac:spMk id="23" creationId="{19E82B13-2656-56B7-1C20-434533FF9FF0}"/>
          </ac:spMkLst>
        </pc:spChg>
        <pc:spChg chg="mod">
          <ac:chgData name="Sofia Damachi" userId="03cd80ce-42a5-4404-94fc-1c37a1cddd9f" providerId="ADAL" clId="{AABE6DD9-E768-416D-8E0D-70E9DFEDD5BD}" dt="2025-04-28T14:10:51.669" v="8700" actId="2711"/>
          <ac:spMkLst>
            <pc:docMk/>
            <pc:sldMk cId="2690230163" sldId="294"/>
            <ac:spMk id="24" creationId="{049053AF-990C-5BAE-41BA-0672160E37F8}"/>
          </ac:spMkLst>
        </pc:spChg>
        <pc:spChg chg="mod">
          <ac:chgData name="Sofia Damachi" userId="03cd80ce-42a5-4404-94fc-1c37a1cddd9f" providerId="ADAL" clId="{AABE6DD9-E768-416D-8E0D-70E9DFEDD5BD}" dt="2025-04-10T13:00:41.654" v="3720" actId="1038"/>
          <ac:spMkLst>
            <pc:docMk/>
            <pc:sldMk cId="2690230163" sldId="294"/>
            <ac:spMk id="25" creationId="{554A2BF1-14CE-A31E-85C1-D4E400492D49}"/>
          </ac:spMkLst>
        </pc:spChg>
        <pc:spChg chg="add mod">
          <ac:chgData name="Sofia Damachi" userId="03cd80ce-42a5-4404-94fc-1c37a1cddd9f" providerId="ADAL" clId="{AABE6DD9-E768-416D-8E0D-70E9DFEDD5BD}" dt="2025-04-28T14:10:51.669" v="8700" actId="2711"/>
          <ac:spMkLst>
            <pc:docMk/>
            <pc:sldMk cId="2690230163" sldId="294"/>
            <ac:spMk id="26" creationId="{3708AC62-0CE2-7242-A4EA-27F94A78230B}"/>
          </ac:spMkLst>
        </pc:spChg>
        <pc:spChg chg="mod">
          <ac:chgData name="Sofia Damachi" userId="03cd80ce-42a5-4404-94fc-1c37a1cddd9f" providerId="ADAL" clId="{AABE6DD9-E768-416D-8E0D-70E9DFEDD5BD}" dt="2025-04-28T14:11:43.303" v="8731" actId="20577"/>
          <ac:spMkLst>
            <pc:docMk/>
            <pc:sldMk cId="2690230163" sldId="294"/>
            <ac:spMk id="29" creationId="{CC515920-1A2B-0CA6-15A3-3E772171D203}"/>
          </ac:spMkLst>
        </pc:spChg>
        <pc:spChg chg="mod">
          <ac:chgData name="Sofia Damachi" userId="03cd80ce-42a5-4404-94fc-1c37a1cddd9f" providerId="ADAL" clId="{AABE6DD9-E768-416D-8E0D-70E9DFEDD5BD}" dt="2025-04-16T12:57:09.048" v="7103" actId="14100"/>
          <ac:spMkLst>
            <pc:docMk/>
            <pc:sldMk cId="2690230163" sldId="294"/>
            <ac:spMk id="30" creationId="{C10F095E-DAE2-BBDF-A866-69DAC8FBB351}"/>
          </ac:spMkLst>
        </pc:spChg>
        <pc:spChg chg="mod">
          <ac:chgData name="Sofia Damachi" userId="03cd80ce-42a5-4404-94fc-1c37a1cddd9f" providerId="ADAL" clId="{AABE6DD9-E768-416D-8E0D-70E9DFEDD5BD}" dt="2025-04-16T12:57:14.043" v="7104" actId="1076"/>
          <ac:spMkLst>
            <pc:docMk/>
            <pc:sldMk cId="2690230163" sldId="294"/>
            <ac:spMk id="31" creationId="{14D1C855-33F3-00BB-0C87-8ACB0DDCBFA6}"/>
          </ac:spMkLst>
        </pc:spChg>
        <pc:spChg chg="add mod">
          <ac:chgData name="Sofia Damachi" userId="03cd80ce-42a5-4404-94fc-1c37a1cddd9f" providerId="ADAL" clId="{AABE6DD9-E768-416D-8E0D-70E9DFEDD5BD}" dt="2025-04-28T14:10:51.669" v="8700" actId="2711"/>
          <ac:spMkLst>
            <pc:docMk/>
            <pc:sldMk cId="2690230163" sldId="294"/>
            <ac:spMk id="32" creationId="{CA2816AC-459F-15FF-81E5-A1A07C83A734}"/>
          </ac:spMkLst>
        </pc:spChg>
        <pc:grpChg chg="add mod">
          <ac:chgData name="Sofia Damachi" userId="03cd80ce-42a5-4404-94fc-1c37a1cddd9f" providerId="ADAL" clId="{AABE6DD9-E768-416D-8E0D-70E9DFEDD5BD}" dt="2025-04-10T07:30:10.879" v="2887" actId="164"/>
          <ac:grpSpMkLst>
            <pc:docMk/>
            <pc:sldMk cId="2690230163" sldId="294"/>
            <ac:grpSpMk id="3" creationId="{D15A814B-6EE1-EE01-EC58-295E70A0A423}"/>
          </ac:grpSpMkLst>
        </pc:grpChg>
        <pc:grpChg chg="add mod">
          <ac:chgData name="Sofia Damachi" userId="03cd80ce-42a5-4404-94fc-1c37a1cddd9f" providerId="ADAL" clId="{AABE6DD9-E768-416D-8E0D-70E9DFEDD5BD}" dt="2025-04-16T12:57:02.016" v="7094" actId="1037"/>
          <ac:grpSpMkLst>
            <pc:docMk/>
            <pc:sldMk cId="2690230163" sldId="294"/>
            <ac:grpSpMk id="22" creationId="{576648B0-2BB7-FBC2-8448-6BEFF8986B90}"/>
          </ac:grpSpMkLst>
        </pc:grpChg>
        <pc:grpChg chg="add mod">
          <ac:chgData name="Sofia Damachi" userId="03cd80ce-42a5-4404-94fc-1c37a1cddd9f" providerId="ADAL" clId="{AABE6DD9-E768-416D-8E0D-70E9DFEDD5BD}" dt="2025-04-10T07:31:24.283" v="2888" actId="1076"/>
          <ac:grpSpMkLst>
            <pc:docMk/>
            <pc:sldMk cId="2690230163" sldId="294"/>
            <ac:grpSpMk id="27" creationId="{AA2618B6-3AFB-57F5-0D46-AB989B9192B4}"/>
          </ac:grpSpMkLst>
        </pc:grpChg>
        <pc:grpChg chg="add mod">
          <ac:chgData name="Sofia Damachi" userId="03cd80ce-42a5-4404-94fc-1c37a1cddd9f" providerId="ADAL" clId="{AABE6DD9-E768-416D-8E0D-70E9DFEDD5BD}" dt="2025-04-16T12:57:17.863" v="7105" actId="1076"/>
          <ac:grpSpMkLst>
            <pc:docMk/>
            <pc:sldMk cId="2690230163" sldId="294"/>
            <ac:grpSpMk id="28" creationId="{4AA833EC-248F-7580-A616-A4045A2F1416}"/>
          </ac:grpSpMkLst>
        </pc:grpChg>
        <pc:picChg chg="add mod">
          <ac:chgData name="Sofia Damachi" userId="03cd80ce-42a5-4404-94fc-1c37a1cddd9f" providerId="ADAL" clId="{AABE6DD9-E768-416D-8E0D-70E9DFEDD5BD}" dt="2025-04-28T12:48:34.584" v="8561"/>
          <ac:picMkLst>
            <pc:docMk/>
            <pc:sldMk cId="2690230163" sldId="294"/>
            <ac:picMk id="9" creationId="{533C8148-79F1-5675-1EBE-78674F3A6D11}"/>
          </ac:picMkLst>
        </pc:picChg>
        <pc:picChg chg="add mod">
          <ac:chgData name="Sofia Damachi" userId="03cd80ce-42a5-4404-94fc-1c37a1cddd9f" providerId="ADAL" clId="{AABE6DD9-E768-416D-8E0D-70E9DFEDD5BD}" dt="2025-04-29T08:16:59.145" v="8831" actId="1076"/>
          <ac:picMkLst>
            <pc:docMk/>
            <pc:sldMk cId="2690230163" sldId="294"/>
            <ac:picMk id="10" creationId="{87AB519C-DFF5-1679-E9D7-F779D6D36830}"/>
          </ac:picMkLst>
        </pc:picChg>
        <pc:picChg chg="add mod">
          <ac:chgData name="Sofia Damachi" userId="03cd80ce-42a5-4404-94fc-1c37a1cddd9f" providerId="ADAL" clId="{AABE6DD9-E768-416D-8E0D-70E9DFEDD5BD}" dt="2025-04-29T08:19:19.025" v="8856" actId="207"/>
          <ac:picMkLst>
            <pc:docMk/>
            <pc:sldMk cId="2690230163" sldId="294"/>
            <ac:picMk id="11" creationId="{CE2B23C1-1EAF-0CB1-0705-2B17B2D28C60}"/>
          </ac:picMkLst>
        </pc:picChg>
        <pc:picChg chg="add mod">
          <ac:chgData name="Sofia Damachi" userId="03cd80ce-42a5-4404-94fc-1c37a1cddd9f" providerId="ADAL" clId="{AABE6DD9-E768-416D-8E0D-70E9DFEDD5BD}" dt="2025-04-10T07:30:10.879" v="2887" actId="164"/>
          <ac:picMkLst>
            <pc:docMk/>
            <pc:sldMk cId="2690230163" sldId="294"/>
            <ac:picMk id="21" creationId="{99082A1D-E925-955A-B48F-427101A32D05}"/>
          </ac:picMkLst>
        </pc:picChg>
      </pc:sldChg>
      <pc:sldChg chg="addSp delSp modSp add mod modNotesTx">
        <pc:chgData name="Sofia Damachi" userId="03cd80ce-42a5-4404-94fc-1c37a1cddd9f" providerId="ADAL" clId="{AABE6DD9-E768-416D-8E0D-70E9DFEDD5BD}" dt="2025-04-29T10:25:06.205" v="8931"/>
        <pc:sldMkLst>
          <pc:docMk/>
          <pc:sldMk cId="1117799989" sldId="295"/>
        </pc:sldMkLst>
        <pc:spChg chg="add mod">
          <ac:chgData name="Sofia Damachi" userId="03cd80ce-42a5-4404-94fc-1c37a1cddd9f" providerId="ADAL" clId="{AABE6DD9-E768-416D-8E0D-70E9DFEDD5BD}" dt="2025-04-28T12:07:24.842" v="8532" actId="2711"/>
          <ac:spMkLst>
            <pc:docMk/>
            <pc:sldMk cId="1117799989" sldId="295"/>
            <ac:spMk id="3" creationId="{4AAC2BDE-D109-E73E-6E0C-912F1799CDEE}"/>
          </ac:spMkLst>
        </pc:spChg>
        <pc:spChg chg="add mod">
          <ac:chgData name="Sofia Damachi" userId="03cd80ce-42a5-4404-94fc-1c37a1cddd9f" providerId="ADAL" clId="{AABE6DD9-E768-416D-8E0D-70E9DFEDD5BD}" dt="2025-04-28T12:07:24.842" v="8532" actId="2711"/>
          <ac:spMkLst>
            <pc:docMk/>
            <pc:sldMk cId="1117799989" sldId="295"/>
            <ac:spMk id="4" creationId="{225A348F-A5E2-72B6-DB47-B7D786A7EB93}"/>
          </ac:spMkLst>
        </pc:spChg>
        <pc:spChg chg="add mod">
          <ac:chgData name="Sofia Damachi" userId="03cd80ce-42a5-4404-94fc-1c37a1cddd9f" providerId="ADAL" clId="{AABE6DD9-E768-416D-8E0D-70E9DFEDD5BD}" dt="2025-04-28T12:07:24.842" v="8532" actId="2711"/>
          <ac:spMkLst>
            <pc:docMk/>
            <pc:sldMk cId="1117799989" sldId="295"/>
            <ac:spMk id="7" creationId="{A79C8A72-9934-51BD-D128-4BD3AF572D0E}"/>
          </ac:spMkLst>
        </pc:spChg>
        <pc:spChg chg="add mod">
          <ac:chgData name="Sofia Damachi" userId="03cd80ce-42a5-4404-94fc-1c37a1cddd9f" providerId="ADAL" clId="{AABE6DD9-E768-416D-8E0D-70E9DFEDD5BD}" dt="2025-04-28T12:07:24.842" v="8532" actId="2711"/>
          <ac:spMkLst>
            <pc:docMk/>
            <pc:sldMk cId="1117799989" sldId="295"/>
            <ac:spMk id="14" creationId="{9671AD48-1E3A-693C-569A-B69572F94E7C}"/>
          </ac:spMkLst>
        </pc:spChg>
        <pc:spChg chg="add mod">
          <ac:chgData name="Sofia Damachi" userId="03cd80ce-42a5-4404-94fc-1c37a1cddd9f" providerId="ADAL" clId="{AABE6DD9-E768-416D-8E0D-70E9DFEDD5BD}" dt="2025-04-28T12:07:24.842" v="8532" actId="2711"/>
          <ac:spMkLst>
            <pc:docMk/>
            <pc:sldMk cId="1117799989" sldId="295"/>
            <ac:spMk id="16" creationId="{C126A3B4-1611-19EB-D5AE-7F62B8F748C2}"/>
          </ac:spMkLst>
        </pc:spChg>
        <pc:spChg chg="add mod">
          <ac:chgData name="Sofia Damachi" userId="03cd80ce-42a5-4404-94fc-1c37a1cddd9f" providerId="ADAL" clId="{AABE6DD9-E768-416D-8E0D-70E9DFEDD5BD}" dt="2025-04-28T12:07:24.842" v="8532" actId="2711"/>
          <ac:spMkLst>
            <pc:docMk/>
            <pc:sldMk cId="1117799989" sldId="295"/>
            <ac:spMk id="17" creationId="{00D89EC6-92F1-FBCA-4D6D-1D3FCBBBF6C0}"/>
          </ac:spMkLst>
        </pc:spChg>
        <pc:spChg chg="add mod">
          <ac:chgData name="Sofia Damachi" userId="03cd80ce-42a5-4404-94fc-1c37a1cddd9f" providerId="ADAL" clId="{AABE6DD9-E768-416D-8E0D-70E9DFEDD5BD}" dt="2025-04-28T12:07:24.842" v="8532" actId="2711"/>
          <ac:spMkLst>
            <pc:docMk/>
            <pc:sldMk cId="1117799989" sldId="295"/>
            <ac:spMk id="18" creationId="{4A2626FD-CEAC-6D92-E85A-621C6687B506}"/>
          </ac:spMkLst>
        </pc:spChg>
        <pc:graphicFrameChg chg="add mod modGraphic">
          <ac:chgData name="Sofia Damachi" userId="03cd80ce-42a5-4404-94fc-1c37a1cddd9f" providerId="ADAL" clId="{AABE6DD9-E768-416D-8E0D-70E9DFEDD5BD}" dt="2025-04-11T07:55:07.116" v="4356" actId="20577"/>
          <ac:graphicFrameMkLst>
            <pc:docMk/>
            <pc:sldMk cId="1117799989" sldId="295"/>
            <ac:graphicFrameMk id="6" creationId="{CBFA36B6-CE5D-70FD-4D7A-7BEBCB1587A1}"/>
          </ac:graphicFrameMkLst>
        </pc:graphicFrameChg>
        <pc:graphicFrameChg chg="add mod modGraphic">
          <ac:chgData name="Sofia Damachi" userId="03cd80ce-42a5-4404-94fc-1c37a1cddd9f" providerId="ADAL" clId="{AABE6DD9-E768-416D-8E0D-70E9DFEDD5BD}" dt="2025-04-11T07:59:04.739" v="4377" actId="1076"/>
          <ac:graphicFrameMkLst>
            <pc:docMk/>
            <pc:sldMk cId="1117799989" sldId="295"/>
            <ac:graphicFrameMk id="15" creationId="{BB300EF7-5FE4-F370-6C64-03417051D9FE}"/>
          </ac:graphicFrameMkLst>
        </pc:graphicFrameChg>
        <pc:picChg chg="add mod">
          <ac:chgData name="Sofia Damachi" userId="03cd80ce-42a5-4404-94fc-1c37a1cddd9f" providerId="ADAL" clId="{AABE6DD9-E768-416D-8E0D-70E9DFEDD5BD}" dt="2025-04-28T12:48:14.939" v="8548"/>
          <ac:picMkLst>
            <pc:docMk/>
            <pc:sldMk cId="1117799989" sldId="295"/>
            <ac:picMk id="5" creationId="{5C24C8EA-6555-511C-E2F0-44B1ECD113AB}"/>
          </ac:picMkLst>
        </pc:picChg>
      </pc:sldChg>
      <pc:sldChg chg="addSp delSp modSp add mod modNotesTx">
        <pc:chgData name="Sofia Damachi" userId="03cd80ce-42a5-4404-94fc-1c37a1cddd9f" providerId="ADAL" clId="{AABE6DD9-E768-416D-8E0D-70E9DFEDD5BD}" dt="2025-04-29T10:25:12.425" v="8933"/>
        <pc:sldMkLst>
          <pc:docMk/>
          <pc:sldMk cId="3990355613" sldId="296"/>
        </pc:sldMkLst>
        <pc:spChg chg="add mod">
          <ac:chgData name="Sofia Damachi" userId="03cd80ce-42a5-4404-94fc-1c37a1cddd9f" providerId="ADAL" clId="{AABE6DD9-E768-416D-8E0D-70E9DFEDD5BD}" dt="2025-04-28T12:08:44.336" v="8538" actId="2711"/>
          <ac:spMkLst>
            <pc:docMk/>
            <pc:sldMk cId="3990355613" sldId="296"/>
            <ac:spMk id="3" creationId="{F26702DC-91AF-5710-8DF3-445EEB090FC7}"/>
          </ac:spMkLst>
        </pc:spChg>
        <pc:spChg chg="add mod">
          <ac:chgData name="Sofia Damachi" userId="03cd80ce-42a5-4404-94fc-1c37a1cddd9f" providerId="ADAL" clId="{AABE6DD9-E768-416D-8E0D-70E9DFEDD5BD}" dt="2025-04-28T12:08:44.336" v="8538" actId="2711"/>
          <ac:spMkLst>
            <pc:docMk/>
            <pc:sldMk cId="3990355613" sldId="296"/>
            <ac:spMk id="5" creationId="{BE472A70-E55A-F9BD-820E-33245C0D9914}"/>
          </ac:spMkLst>
        </pc:spChg>
        <pc:spChg chg="add mod">
          <ac:chgData name="Sofia Damachi" userId="03cd80ce-42a5-4404-94fc-1c37a1cddd9f" providerId="ADAL" clId="{AABE6DD9-E768-416D-8E0D-70E9DFEDD5BD}" dt="2025-04-28T12:08:44.336" v="8538" actId="2711"/>
          <ac:spMkLst>
            <pc:docMk/>
            <pc:sldMk cId="3990355613" sldId="296"/>
            <ac:spMk id="6" creationId="{98E099D7-22CE-9226-41EB-773D313CA00E}"/>
          </ac:spMkLst>
        </pc:spChg>
        <pc:spChg chg="add mod">
          <ac:chgData name="Sofia Damachi" userId="03cd80ce-42a5-4404-94fc-1c37a1cddd9f" providerId="ADAL" clId="{AABE6DD9-E768-416D-8E0D-70E9DFEDD5BD}" dt="2025-04-28T12:08:44.336" v="8538" actId="2711"/>
          <ac:spMkLst>
            <pc:docMk/>
            <pc:sldMk cId="3990355613" sldId="296"/>
            <ac:spMk id="10" creationId="{2B586A1C-FE4A-3EF8-0E89-BD9B57C35EA3}"/>
          </ac:spMkLst>
        </pc:spChg>
        <pc:spChg chg="add mod">
          <ac:chgData name="Sofia Damachi" userId="03cd80ce-42a5-4404-94fc-1c37a1cddd9f" providerId="ADAL" clId="{AABE6DD9-E768-416D-8E0D-70E9DFEDD5BD}" dt="2025-04-28T12:08:44.336" v="8538" actId="2711"/>
          <ac:spMkLst>
            <pc:docMk/>
            <pc:sldMk cId="3990355613" sldId="296"/>
            <ac:spMk id="15" creationId="{462C309B-2FE3-F5A8-7BC6-3AE2356F96D0}"/>
          </ac:spMkLst>
        </pc:spChg>
        <pc:spChg chg="add mod">
          <ac:chgData name="Sofia Damachi" userId="03cd80ce-42a5-4404-94fc-1c37a1cddd9f" providerId="ADAL" clId="{AABE6DD9-E768-416D-8E0D-70E9DFEDD5BD}" dt="2025-04-28T12:08:44.336" v="8538" actId="2711"/>
          <ac:spMkLst>
            <pc:docMk/>
            <pc:sldMk cId="3990355613" sldId="296"/>
            <ac:spMk id="16" creationId="{23944A08-586F-03E8-B713-6C9085485E9A}"/>
          </ac:spMkLst>
        </pc:spChg>
        <pc:spChg chg="add mod">
          <ac:chgData name="Sofia Damachi" userId="03cd80ce-42a5-4404-94fc-1c37a1cddd9f" providerId="ADAL" clId="{AABE6DD9-E768-416D-8E0D-70E9DFEDD5BD}" dt="2025-04-28T12:08:44.336" v="8538" actId="2711"/>
          <ac:spMkLst>
            <pc:docMk/>
            <pc:sldMk cId="3990355613" sldId="296"/>
            <ac:spMk id="17" creationId="{8BC1C1F2-561A-0F01-00B0-4F12FAA0CBE0}"/>
          </ac:spMkLst>
        </pc:spChg>
        <pc:spChg chg="add mod">
          <ac:chgData name="Sofia Damachi" userId="03cd80ce-42a5-4404-94fc-1c37a1cddd9f" providerId="ADAL" clId="{AABE6DD9-E768-416D-8E0D-70E9DFEDD5BD}" dt="2025-04-28T12:08:44.336" v="8538" actId="2711"/>
          <ac:spMkLst>
            <pc:docMk/>
            <pc:sldMk cId="3990355613" sldId="296"/>
            <ac:spMk id="18" creationId="{09EF7F77-8425-9D05-E59B-BC36ECEA4B61}"/>
          </ac:spMkLst>
        </pc:spChg>
        <pc:grpChg chg="add mod">
          <ac:chgData name="Sofia Damachi" userId="03cd80ce-42a5-4404-94fc-1c37a1cddd9f" providerId="ADAL" clId="{AABE6DD9-E768-416D-8E0D-70E9DFEDD5BD}" dt="2025-04-16T18:50:22.902" v="7610" actId="1076"/>
          <ac:grpSpMkLst>
            <pc:docMk/>
            <pc:sldMk cId="3990355613" sldId="296"/>
            <ac:grpSpMk id="9" creationId="{003C5AEF-4DA5-666D-AC27-CADE341EB27B}"/>
          </ac:grpSpMkLst>
        </pc:grpChg>
        <pc:graphicFrameChg chg="add mod modGraphic">
          <ac:chgData name="Sofia Damachi" userId="03cd80ce-42a5-4404-94fc-1c37a1cddd9f" providerId="ADAL" clId="{AABE6DD9-E768-416D-8E0D-70E9DFEDD5BD}" dt="2025-04-16T18:50:19.569" v="7609" actId="1036"/>
          <ac:graphicFrameMkLst>
            <pc:docMk/>
            <pc:sldMk cId="3990355613" sldId="296"/>
            <ac:graphicFrameMk id="20" creationId="{ED784515-9DC2-3935-D11C-5700927525E6}"/>
          </ac:graphicFrameMkLst>
        </pc:graphicFrameChg>
        <pc:picChg chg="add mod">
          <ac:chgData name="Sofia Damachi" userId="03cd80ce-42a5-4404-94fc-1c37a1cddd9f" providerId="ADAL" clId="{AABE6DD9-E768-416D-8E0D-70E9DFEDD5BD}" dt="2025-04-28T12:48:16.998" v="8550"/>
          <ac:picMkLst>
            <pc:docMk/>
            <pc:sldMk cId="3990355613" sldId="296"/>
            <ac:picMk id="4" creationId="{FF2E392B-5DD8-F61D-C9D5-69DFDB81FAB2}"/>
          </ac:picMkLst>
        </pc:picChg>
        <pc:picChg chg="add mod modCrop">
          <ac:chgData name="Sofia Damachi" userId="03cd80ce-42a5-4404-94fc-1c37a1cddd9f" providerId="ADAL" clId="{AABE6DD9-E768-416D-8E0D-70E9DFEDD5BD}" dt="2025-04-16T18:38:14.802" v="7428" actId="164"/>
          <ac:picMkLst>
            <pc:docMk/>
            <pc:sldMk cId="3990355613" sldId="296"/>
            <ac:picMk id="7" creationId="{E2FF623E-5F78-AEB9-5D05-15DD8D548F6F}"/>
          </ac:picMkLst>
        </pc:picChg>
        <pc:picChg chg="add mod modCrop">
          <ac:chgData name="Sofia Damachi" userId="03cd80ce-42a5-4404-94fc-1c37a1cddd9f" providerId="ADAL" clId="{AABE6DD9-E768-416D-8E0D-70E9DFEDD5BD}" dt="2025-04-16T18:38:14.802" v="7428" actId="164"/>
          <ac:picMkLst>
            <pc:docMk/>
            <pc:sldMk cId="3990355613" sldId="296"/>
            <ac:picMk id="8" creationId="{C4EBE04C-E892-F9FC-E306-4C58A420CCB6}"/>
          </ac:picMkLst>
        </pc:picChg>
      </pc:sldChg>
      <pc:sldChg chg="addSp delSp modSp add mod ord modNotesTx">
        <pc:chgData name="Sofia Damachi" userId="03cd80ce-42a5-4404-94fc-1c37a1cddd9f" providerId="ADAL" clId="{AABE6DD9-E768-416D-8E0D-70E9DFEDD5BD}" dt="2025-04-29T10:47:17.317" v="8936" actId="20577"/>
        <pc:sldMkLst>
          <pc:docMk/>
          <pc:sldMk cId="1712471383" sldId="297"/>
        </pc:sldMkLst>
        <pc:spChg chg="mod">
          <ac:chgData name="Sofia Damachi" userId="03cd80ce-42a5-4404-94fc-1c37a1cddd9f" providerId="ADAL" clId="{AABE6DD9-E768-416D-8E0D-70E9DFEDD5BD}" dt="2025-04-28T14:05:12.563" v="8642" actId="2711"/>
          <ac:spMkLst>
            <pc:docMk/>
            <pc:sldMk cId="1712471383" sldId="297"/>
            <ac:spMk id="2" creationId="{DC4BDFF9-1FDB-69AE-20E0-26AEA1657A6B}"/>
          </ac:spMkLst>
        </pc:spChg>
        <pc:spChg chg="add mod">
          <ac:chgData name="Sofia Damachi" userId="03cd80ce-42a5-4404-94fc-1c37a1cddd9f" providerId="ADAL" clId="{AABE6DD9-E768-416D-8E0D-70E9DFEDD5BD}" dt="2025-04-16T13:14:35.678" v="7198" actId="1036"/>
          <ac:spMkLst>
            <pc:docMk/>
            <pc:sldMk cId="1712471383" sldId="297"/>
            <ac:spMk id="3" creationId="{08585519-6470-9607-E6FE-BC408DB377BE}"/>
          </ac:spMkLst>
        </pc:spChg>
        <pc:spChg chg="mod">
          <ac:chgData name="Sofia Damachi" userId="03cd80ce-42a5-4404-94fc-1c37a1cddd9f" providerId="ADAL" clId="{AABE6DD9-E768-416D-8E0D-70E9DFEDD5BD}" dt="2025-04-28T14:05:12.563" v="8642" actId="2711"/>
          <ac:spMkLst>
            <pc:docMk/>
            <pc:sldMk cId="1712471383" sldId="297"/>
            <ac:spMk id="5" creationId="{8784E028-CDC1-4636-1044-49DA2E93E6F7}"/>
          </ac:spMkLst>
        </pc:spChg>
        <pc:spChg chg="mod">
          <ac:chgData name="Sofia Damachi" userId="03cd80ce-42a5-4404-94fc-1c37a1cddd9f" providerId="ADAL" clId="{AABE6DD9-E768-416D-8E0D-70E9DFEDD5BD}" dt="2025-04-16T13:26:17.115" v="7396" actId="14100"/>
          <ac:spMkLst>
            <pc:docMk/>
            <pc:sldMk cId="1712471383" sldId="297"/>
            <ac:spMk id="6" creationId="{93C464AB-EBB4-D782-35E8-0918A84B4768}"/>
          </ac:spMkLst>
        </pc:spChg>
        <pc:spChg chg="mod">
          <ac:chgData name="Sofia Damachi" userId="03cd80ce-42a5-4404-94fc-1c37a1cddd9f" providerId="ADAL" clId="{AABE6DD9-E768-416D-8E0D-70E9DFEDD5BD}" dt="2025-04-28T14:05:12.563" v="8642" actId="2711"/>
          <ac:spMkLst>
            <pc:docMk/>
            <pc:sldMk cId="1712471383" sldId="297"/>
            <ac:spMk id="7" creationId="{45B12F0B-6936-A591-2054-5F4C5311E664}"/>
          </ac:spMkLst>
        </pc:spChg>
        <pc:spChg chg="add mod">
          <ac:chgData name="Sofia Damachi" userId="03cd80ce-42a5-4404-94fc-1c37a1cddd9f" providerId="ADAL" clId="{AABE6DD9-E768-416D-8E0D-70E9DFEDD5BD}" dt="2025-04-28T14:05:27.225" v="8650" actId="20577"/>
          <ac:spMkLst>
            <pc:docMk/>
            <pc:sldMk cId="1712471383" sldId="297"/>
            <ac:spMk id="8" creationId="{3CD6DA80-6396-E61A-D894-38DBCF9C6469}"/>
          </ac:spMkLst>
        </pc:spChg>
        <pc:spChg chg="add mod">
          <ac:chgData name="Sofia Damachi" userId="03cd80ce-42a5-4404-94fc-1c37a1cddd9f" providerId="ADAL" clId="{AABE6DD9-E768-416D-8E0D-70E9DFEDD5BD}" dt="2025-04-28T14:05:12.563" v="8642" actId="2711"/>
          <ac:spMkLst>
            <pc:docMk/>
            <pc:sldMk cId="1712471383" sldId="297"/>
            <ac:spMk id="10" creationId="{981F5657-8575-6CD4-AB77-37F57CF6044B}"/>
          </ac:spMkLst>
        </pc:spChg>
        <pc:spChg chg="add mod">
          <ac:chgData name="Sofia Damachi" userId="03cd80ce-42a5-4404-94fc-1c37a1cddd9f" providerId="ADAL" clId="{AABE6DD9-E768-416D-8E0D-70E9DFEDD5BD}" dt="2025-04-28T14:05:12.563" v="8642" actId="2711"/>
          <ac:spMkLst>
            <pc:docMk/>
            <pc:sldMk cId="1712471383" sldId="297"/>
            <ac:spMk id="11" creationId="{CBE5292F-F6E3-6900-30FA-872C82B05045}"/>
          </ac:spMkLst>
        </pc:spChg>
        <pc:spChg chg="add mod">
          <ac:chgData name="Sofia Damachi" userId="03cd80ce-42a5-4404-94fc-1c37a1cddd9f" providerId="ADAL" clId="{AABE6DD9-E768-416D-8E0D-70E9DFEDD5BD}" dt="2025-04-16T13:19:25.780" v="7271" actId="1076"/>
          <ac:spMkLst>
            <pc:docMk/>
            <pc:sldMk cId="1712471383" sldId="297"/>
            <ac:spMk id="12" creationId="{67AA47B0-F983-4063-CE9D-FAE769814933}"/>
          </ac:spMkLst>
        </pc:spChg>
        <pc:spChg chg="add mod">
          <ac:chgData name="Sofia Damachi" userId="03cd80ce-42a5-4404-94fc-1c37a1cddd9f" providerId="ADAL" clId="{AABE6DD9-E768-416D-8E0D-70E9DFEDD5BD}" dt="2025-04-28T14:05:12.563" v="8642" actId="2711"/>
          <ac:spMkLst>
            <pc:docMk/>
            <pc:sldMk cId="1712471383" sldId="297"/>
            <ac:spMk id="15" creationId="{FEABD326-F209-EFA3-80C1-FD53474B43D4}"/>
          </ac:spMkLst>
        </pc:spChg>
        <pc:spChg chg="add mod">
          <ac:chgData name="Sofia Damachi" userId="03cd80ce-42a5-4404-94fc-1c37a1cddd9f" providerId="ADAL" clId="{AABE6DD9-E768-416D-8E0D-70E9DFEDD5BD}" dt="2025-04-28T14:05:12.563" v="8642" actId="2711"/>
          <ac:spMkLst>
            <pc:docMk/>
            <pc:sldMk cId="1712471383" sldId="297"/>
            <ac:spMk id="16" creationId="{B032A97D-784E-986E-D99B-9D42A4EA06D9}"/>
          </ac:spMkLst>
        </pc:spChg>
        <pc:spChg chg="add mod">
          <ac:chgData name="Sofia Damachi" userId="03cd80ce-42a5-4404-94fc-1c37a1cddd9f" providerId="ADAL" clId="{AABE6DD9-E768-416D-8E0D-70E9DFEDD5BD}" dt="2025-04-28T14:05:12.563" v="8642" actId="2711"/>
          <ac:spMkLst>
            <pc:docMk/>
            <pc:sldMk cId="1712471383" sldId="297"/>
            <ac:spMk id="17" creationId="{090366AD-5BA3-BF67-5D09-DE8AB1D549C2}"/>
          </ac:spMkLst>
        </pc:spChg>
        <pc:spChg chg="add mod">
          <ac:chgData name="Sofia Damachi" userId="03cd80ce-42a5-4404-94fc-1c37a1cddd9f" providerId="ADAL" clId="{AABE6DD9-E768-416D-8E0D-70E9DFEDD5BD}" dt="2025-04-28T14:05:12.563" v="8642" actId="2711"/>
          <ac:spMkLst>
            <pc:docMk/>
            <pc:sldMk cId="1712471383" sldId="297"/>
            <ac:spMk id="18" creationId="{17523D55-8208-0FAC-9447-F1FF77B9B089}"/>
          </ac:spMkLst>
        </pc:spChg>
        <pc:spChg chg="add mod">
          <ac:chgData name="Sofia Damachi" userId="03cd80ce-42a5-4404-94fc-1c37a1cddd9f" providerId="ADAL" clId="{AABE6DD9-E768-416D-8E0D-70E9DFEDD5BD}" dt="2025-04-28T14:05:12.563" v="8642" actId="2711"/>
          <ac:spMkLst>
            <pc:docMk/>
            <pc:sldMk cId="1712471383" sldId="297"/>
            <ac:spMk id="19" creationId="{5BDF89A5-A2F4-6A5D-9372-42E94266DCCF}"/>
          </ac:spMkLst>
        </pc:spChg>
        <pc:grpChg chg="add mod">
          <ac:chgData name="Sofia Damachi" userId="03cd80ce-42a5-4404-94fc-1c37a1cddd9f" providerId="ADAL" clId="{AABE6DD9-E768-416D-8E0D-70E9DFEDD5BD}" dt="2025-04-16T13:26:24.743" v="7397" actId="1076"/>
          <ac:grpSpMkLst>
            <pc:docMk/>
            <pc:sldMk cId="1712471383" sldId="297"/>
            <ac:grpSpMk id="4" creationId="{AF04F20A-A703-A6C2-9509-F2FF2D37D04E}"/>
          </ac:grpSpMkLst>
        </pc:grpChg>
        <pc:grpChg chg="add mod">
          <ac:chgData name="Sofia Damachi" userId="03cd80ce-42a5-4404-94fc-1c37a1cddd9f" providerId="ADAL" clId="{AABE6DD9-E768-416D-8E0D-70E9DFEDD5BD}" dt="2025-04-16T13:26:24.743" v="7397" actId="1076"/>
          <ac:grpSpMkLst>
            <pc:docMk/>
            <pc:sldMk cId="1712471383" sldId="297"/>
            <ac:grpSpMk id="13" creationId="{27E18BA6-F523-2E9F-E8B7-E455886D7895}"/>
          </ac:grpSpMkLst>
        </pc:grpChg>
        <pc:grpChg chg="add mod">
          <ac:chgData name="Sofia Damachi" userId="03cd80ce-42a5-4404-94fc-1c37a1cddd9f" providerId="ADAL" clId="{AABE6DD9-E768-416D-8E0D-70E9DFEDD5BD}" dt="2025-04-16T13:15:23.195" v="7205" actId="1076"/>
          <ac:grpSpMkLst>
            <pc:docMk/>
            <pc:sldMk cId="1712471383" sldId="297"/>
            <ac:grpSpMk id="14" creationId="{37EBCE79-273E-1557-997C-3F1740EECBBE}"/>
          </ac:grpSpMkLst>
        </pc:grpChg>
        <pc:picChg chg="add mod">
          <ac:chgData name="Sofia Damachi" userId="03cd80ce-42a5-4404-94fc-1c37a1cddd9f" providerId="ADAL" clId="{AABE6DD9-E768-416D-8E0D-70E9DFEDD5BD}" dt="2025-04-28T12:48:20.949" v="8552"/>
          <ac:picMkLst>
            <pc:docMk/>
            <pc:sldMk cId="1712471383" sldId="297"/>
            <ac:picMk id="9" creationId="{EA60E0AA-1E1A-906B-7789-A5CE7CCF151B}"/>
          </ac:picMkLst>
        </pc:picChg>
      </pc:sldChg>
      <pc:sldChg chg="addSp delSp modSp add mod modNotesTx">
        <pc:chgData name="Sofia Damachi" userId="03cd80ce-42a5-4404-94fc-1c37a1cddd9f" providerId="ADAL" clId="{AABE6DD9-E768-416D-8E0D-70E9DFEDD5BD}" dt="2025-04-29T10:24:49.140" v="8926"/>
        <pc:sldMkLst>
          <pc:docMk/>
          <pc:sldMk cId="2484809969" sldId="298"/>
        </pc:sldMkLst>
        <pc:spChg chg="mod">
          <ac:chgData name="Sofia Damachi" userId="03cd80ce-42a5-4404-94fc-1c37a1cddd9f" providerId="ADAL" clId="{AABE6DD9-E768-416D-8E0D-70E9DFEDD5BD}" dt="2025-04-28T14:06:11.028" v="8652" actId="2711"/>
          <ac:spMkLst>
            <pc:docMk/>
            <pc:sldMk cId="2484809969" sldId="298"/>
            <ac:spMk id="2" creationId="{11D95E27-8E6A-1C68-BE79-9AF1B594653F}"/>
          </ac:spMkLst>
        </pc:spChg>
        <pc:spChg chg="add mod">
          <ac:chgData name="Sofia Damachi" userId="03cd80ce-42a5-4404-94fc-1c37a1cddd9f" providerId="ADAL" clId="{AABE6DD9-E768-416D-8E0D-70E9DFEDD5BD}" dt="2025-04-28T14:06:11.028" v="8652" actId="2711"/>
          <ac:spMkLst>
            <pc:docMk/>
            <pc:sldMk cId="2484809969" sldId="298"/>
            <ac:spMk id="3" creationId="{16F90A2A-D538-8486-78AB-DCFF6A808A0D}"/>
          </ac:spMkLst>
        </pc:spChg>
        <pc:spChg chg="add mod">
          <ac:chgData name="Sofia Damachi" userId="03cd80ce-42a5-4404-94fc-1c37a1cddd9f" providerId="ADAL" clId="{AABE6DD9-E768-416D-8E0D-70E9DFEDD5BD}" dt="2025-04-28T14:06:11.028" v="8652" actId="2711"/>
          <ac:spMkLst>
            <pc:docMk/>
            <pc:sldMk cId="2484809969" sldId="298"/>
            <ac:spMk id="9" creationId="{445304F4-6696-17BB-B936-F2FDC9FA823C}"/>
          </ac:spMkLst>
        </pc:spChg>
        <pc:spChg chg="add mod">
          <ac:chgData name="Sofia Damachi" userId="03cd80ce-42a5-4404-94fc-1c37a1cddd9f" providerId="ADAL" clId="{AABE6DD9-E768-416D-8E0D-70E9DFEDD5BD}" dt="2025-04-28T14:06:11.028" v="8652" actId="2711"/>
          <ac:spMkLst>
            <pc:docMk/>
            <pc:sldMk cId="2484809969" sldId="298"/>
            <ac:spMk id="10" creationId="{095516A4-4C56-96D7-362A-D537351DF6AE}"/>
          </ac:spMkLst>
        </pc:spChg>
        <pc:spChg chg="add mod">
          <ac:chgData name="Sofia Damachi" userId="03cd80ce-42a5-4404-94fc-1c37a1cddd9f" providerId="ADAL" clId="{AABE6DD9-E768-416D-8E0D-70E9DFEDD5BD}" dt="2025-04-28T14:06:11.028" v="8652" actId="2711"/>
          <ac:spMkLst>
            <pc:docMk/>
            <pc:sldMk cId="2484809969" sldId="298"/>
            <ac:spMk id="11" creationId="{EFD20348-C18B-D1C0-E385-2161DBD9FFAF}"/>
          </ac:spMkLst>
        </pc:spChg>
        <pc:spChg chg="add mod">
          <ac:chgData name="Sofia Damachi" userId="03cd80ce-42a5-4404-94fc-1c37a1cddd9f" providerId="ADAL" clId="{AABE6DD9-E768-416D-8E0D-70E9DFEDD5BD}" dt="2025-04-28T14:06:11.028" v="8652" actId="2711"/>
          <ac:spMkLst>
            <pc:docMk/>
            <pc:sldMk cId="2484809969" sldId="298"/>
            <ac:spMk id="15" creationId="{68961C7E-95D2-DA9A-336C-163153FAD0A6}"/>
          </ac:spMkLst>
        </pc:spChg>
        <pc:spChg chg="add mod">
          <ac:chgData name="Sofia Damachi" userId="03cd80ce-42a5-4404-94fc-1c37a1cddd9f" providerId="ADAL" clId="{AABE6DD9-E768-416D-8E0D-70E9DFEDD5BD}" dt="2025-04-28T14:06:11.028" v="8652" actId="2711"/>
          <ac:spMkLst>
            <pc:docMk/>
            <pc:sldMk cId="2484809969" sldId="298"/>
            <ac:spMk id="16" creationId="{99B03FF8-3794-7C82-B1AF-8B2DBCD2E4CF}"/>
          </ac:spMkLst>
        </pc:spChg>
        <pc:spChg chg="add mod">
          <ac:chgData name="Sofia Damachi" userId="03cd80ce-42a5-4404-94fc-1c37a1cddd9f" providerId="ADAL" clId="{AABE6DD9-E768-416D-8E0D-70E9DFEDD5BD}" dt="2025-04-28T14:06:11.028" v="8652" actId="2711"/>
          <ac:spMkLst>
            <pc:docMk/>
            <pc:sldMk cId="2484809969" sldId="298"/>
            <ac:spMk id="17" creationId="{24F59E82-243C-A420-BFFD-C80E672E6E0F}"/>
          </ac:spMkLst>
        </pc:spChg>
        <pc:spChg chg="add mod">
          <ac:chgData name="Sofia Damachi" userId="03cd80ce-42a5-4404-94fc-1c37a1cddd9f" providerId="ADAL" clId="{AABE6DD9-E768-416D-8E0D-70E9DFEDD5BD}" dt="2025-04-28T14:06:11.028" v="8652" actId="2711"/>
          <ac:spMkLst>
            <pc:docMk/>
            <pc:sldMk cId="2484809969" sldId="298"/>
            <ac:spMk id="18" creationId="{5DCDBAC5-C2EF-00F6-4343-F1235AF5E340}"/>
          </ac:spMkLst>
        </pc:spChg>
        <pc:grpChg chg="add mod">
          <ac:chgData name="Sofia Damachi" userId="03cd80ce-42a5-4404-94fc-1c37a1cddd9f" providerId="ADAL" clId="{AABE6DD9-E768-416D-8E0D-70E9DFEDD5BD}" dt="2025-04-22T08:16:43.854" v="8122" actId="1037"/>
          <ac:grpSpMkLst>
            <pc:docMk/>
            <pc:sldMk cId="2484809969" sldId="298"/>
            <ac:grpSpMk id="12" creationId="{F1109622-E181-FD9C-61FB-CF6BE042FD4B}"/>
          </ac:grpSpMkLst>
        </pc:grpChg>
        <pc:graphicFrameChg chg="add mod modGraphic">
          <ac:chgData name="Sofia Damachi" userId="03cd80ce-42a5-4404-94fc-1c37a1cddd9f" providerId="ADAL" clId="{AABE6DD9-E768-416D-8E0D-70E9DFEDD5BD}" dt="2025-04-22T08:12:02.269" v="8070" actId="1036"/>
          <ac:graphicFrameMkLst>
            <pc:docMk/>
            <pc:sldMk cId="2484809969" sldId="298"/>
            <ac:graphicFrameMk id="4" creationId="{E87696FA-D0D6-EF54-EE31-E2A0FD07F113}"/>
          </ac:graphicFrameMkLst>
        </pc:graphicFrameChg>
        <pc:graphicFrameChg chg="add mod ord modGraphic">
          <ac:chgData name="Sofia Damachi" userId="03cd80ce-42a5-4404-94fc-1c37a1cddd9f" providerId="ADAL" clId="{AABE6DD9-E768-416D-8E0D-70E9DFEDD5BD}" dt="2025-04-28T14:06:20.793" v="8653" actId="20577"/>
          <ac:graphicFrameMkLst>
            <pc:docMk/>
            <pc:sldMk cId="2484809969" sldId="298"/>
            <ac:graphicFrameMk id="5" creationId="{29CF2D21-386A-03B1-4254-78159CCAAB38}"/>
          </ac:graphicFrameMkLst>
        </pc:graphicFrameChg>
        <pc:picChg chg="add mod">
          <ac:chgData name="Sofia Damachi" userId="03cd80ce-42a5-4404-94fc-1c37a1cddd9f" providerId="ADAL" clId="{AABE6DD9-E768-416D-8E0D-70E9DFEDD5BD}" dt="2025-04-28T12:48:23.469" v="8554"/>
          <ac:picMkLst>
            <pc:docMk/>
            <pc:sldMk cId="2484809969" sldId="298"/>
            <ac:picMk id="6" creationId="{B4461AA9-3D3B-C03F-AABA-7153117954FE}"/>
          </ac:picMkLst>
        </pc:picChg>
        <pc:picChg chg="add mod">
          <ac:chgData name="Sofia Damachi" userId="03cd80ce-42a5-4404-94fc-1c37a1cddd9f" providerId="ADAL" clId="{AABE6DD9-E768-416D-8E0D-70E9DFEDD5BD}" dt="2025-04-22T08:10:35.682" v="8037" actId="164"/>
          <ac:picMkLst>
            <pc:docMk/>
            <pc:sldMk cId="2484809969" sldId="298"/>
            <ac:picMk id="8" creationId="{06E5056D-1BC2-441D-36B3-C3E37372E657}"/>
          </ac:picMkLst>
        </pc:picChg>
      </pc:sldChg>
      <pc:sldChg chg="addSp delSp modSp add mod modNotesTx">
        <pc:chgData name="Sofia Damachi" userId="03cd80ce-42a5-4404-94fc-1c37a1cddd9f" providerId="ADAL" clId="{AABE6DD9-E768-416D-8E0D-70E9DFEDD5BD}" dt="2025-04-29T10:15:55.350" v="8924"/>
        <pc:sldMkLst>
          <pc:docMk/>
          <pc:sldMk cId="3319058056" sldId="299"/>
        </pc:sldMkLst>
        <pc:spChg chg="mod">
          <ac:chgData name="Sofia Damachi" userId="03cd80ce-42a5-4404-94fc-1c37a1cddd9f" providerId="ADAL" clId="{AABE6DD9-E768-416D-8E0D-70E9DFEDD5BD}" dt="2025-04-28T14:07:23.844" v="8658" actId="2711"/>
          <ac:spMkLst>
            <pc:docMk/>
            <pc:sldMk cId="3319058056" sldId="299"/>
            <ac:spMk id="2" creationId="{61A90AC6-5763-5458-0C4E-3124EA73373E}"/>
          </ac:spMkLst>
        </pc:spChg>
        <pc:spChg chg="add mod">
          <ac:chgData name="Sofia Damachi" userId="03cd80ce-42a5-4404-94fc-1c37a1cddd9f" providerId="ADAL" clId="{AABE6DD9-E768-416D-8E0D-70E9DFEDD5BD}" dt="2025-04-28T14:07:39.502" v="8676" actId="1036"/>
          <ac:spMkLst>
            <pc:docMk/>
            <pc:sldMk cId="3319058056" sldId="299"/>
            <ac:spMk id="3" creationId="{27AA69DD-DCE9-783A-21A5-3FB4F4774B7D}"/>
          </ac:spMkLst>
        </pc:spChg>
        <pc:spChg chg="add mod">
          <ac:chgData name="Sofia Damachi" userId="03cd80ce-42a5-4404-94fc-1c37a1cddd9f" providerId="ADAL" clId="{AABE6DD9-E768-416D-8E0D-70E9DFEDD5BD}" dt="2025-04-28T14:07:23.844" v="8658" actId="2711"/>
          <ac:spMkLst>
            <pc:docMk/>
            <pc:sldMk cId="3319058056" sldId="299"/>
            <ac:spMk id="10" creationId="{F6640A78-6461-48C9-C6D6-C2A25C65C288}"/>
          </ac:spMkLst>
        </pc:spChg>
        <pc:spChg chg="add mod">
          <ac:chgData name="Sofia Damachi" userId="03cd80ce-42a5-4404-94fc-1c37a1cddd9f" providerId="ADAL" clId="{AABE6DD9-E768-416D-8E0D-70E9DFEDD5BD}" dt="2025-04-28T14:07:23.844" v="8658" actId="2711"/>
          <ac:spMkLst>
            <pc:docMk/>
            <pc:sldMk cId="3319058056" sldId="299"/>
            <ac:spMk id="11" creationId="{D5C157E5-174E-7183-FE4B-DD173ADC5109}"/>
          </ac:spMkLst>
        </pc:spChg>
        <pc:spChg chg="add mod">
          <ac:chgData name="Sofia Damachi" userId="03cd80ce-42a5-4404-94fc-1c37a1cddd9f" providerId="ADAL" clId="{AABE6DD9-E768-416D-8E0D-70E9DFEDD5BD}" dt="2025-04-28T14:07:38.287" v="8669" actId="1036"/>
          <ac:spMkLst>
            <pc:docMk/>
            <pc:sldMk cId="3319058056" sldId="299"/>
            <ac:spMk id="15" creationId="{BAA47A1E-BEDF-93A7-56CF-43C22362F4F7}"/>
          </ac:spMkLst>
        </pc:spChg>
        <pc:spChg chg="add mod">
          <ac:chgData name="Sofia Damachi" userId="03cd80ce-42a5-4404-94fc-1c37a1cddd9f" providerId="ADAL" clId="{AABE6DD9-E768-416D-8E0D-70E9DFEDD5BD}" dt="2025-04-28T14:07:41.704" v="8677" actId="14100"/>
          <ac:spMkLst>
            <pc:docMk/>
            <pc:sldMk cId="3319058056" sldId="299"/>
            <ac:spMk id="16" creationId="{7D85598C-134F-9573-2163-BF98C5F88CB0}"/>
          </ac:spMkLst>
        </pc:spChg>
        <pc:spChg chg="add mod">
          <ac:chgData name="Sofia Damachi" userId="03cd80ce-42a5-4404-94fc-1c37a1cddd9f" providerId="ADAL" clId="{AABE6DD9-E768-416D-8E0D-70E9DFEDD5BD}" dt="2025-04-28T14:07:23.844" v="8658" actId="2711"/>
          <ac:spMkLst>
            <pc:docMk/>
            <pc:sldMk cId="3319058056" sldId="299"/>
            <ac:spMk id="17" creationId="{3C747F9F-ECE3-4E0E-2326-1B23E7A61C35}"/>
          </ac:spMkLst>
        </pc:spChg>
        <pc:spChg chg="add mod">
          <ac:chgData name="Sofia Damachi" userId="03cd80ce-42a5-4404-94fc-1c37a1cddd9f" providerId="ADAL" clId="{AABE6DD9-E768-416D-8E0D-70E9DFEDD5BD}" dt="2025-04-28T14:07:23.844" v="8658" actId="2711"/>
          <ac:spMkLst>
            <pc:docMk/>
            <pc:sldMk cId="3319058056" sldId="299"/>
            <ac:spMk id="18" creationId="{2152348B-1E03-CAD4-C88D-CFA185124AE0}"/>
          </ac:spMkLst>
        </pc:spChg>
        <pc:graphicFrameChg chg="add mod">
          <ac:chgData name="Sofia Damachi" userId="03cd80ce-42a5-4404-94fc-1c37a1cddd9f" providerId="ADAL" clId="{AABE6DD9-E768-416D-8E0D-70E9DFEDD5BD}" dt="2025-04-17T08:02:21.641" v="7772"/>
          <ac:graphicFrameMkLst>
            <pc:docMk/>
            <pc:sldMk cId="3319058056" sldId="299"/>
            <ac:graphicFrameMk id="7" creationId="{5D6C4C44-5CCB-F686-E0A9-3FE921FC6298}"/>
          </ac:graphicFrameMkLst>
        </pc:graphicFrameChg>
        <pc:graphicFrameChg chg="add mod">
          <ac:chgData name="Sofia Damachi" userId="03cd80ce-42a5-4404-94fc-1c37a1cddd9f" providerId="ADAL" clId="{AABE6DD9-E768-416D-8E0D-70E9DFEDD5BD}" dt="2025-04-17T08:02:56.138" v="7779"/>
          <ac:graphicFrameMkLst>
            <pc:docMk/>
            <pc:sldMk cId="3319058056" sldId="299"/>
            <ac:graphicFrameMk id="12" creationId="{B6AB7B39-64B0-D49E-2294-CDB4420D715A}"/>
          </ac:graphicFrameMkLst>
        </pc:graphicFrameChg>
        <pc:graphicFrameChg chg="add mod">
          <ac:chgData name="Sofia Damachi" userId="03cd80ce-42a5-4404-94fc-1c37a1cddd9f" providerId="ADAL" clId="{AABE6DD9-E768-416D-8E0D-70E9DFEDD5BD}" dt="2025-04-17T08:02:56.138" v="7779"/>
          <ac:graphicFrameMkLst>
            <pc:docMk/>
            <pc:sldMk cId="3319058056" sldId="299"/>
            <ac:graphicFrameMk id="13" creationId="{4F618B1E-9E60-5720-E47A-B9D5AD7FB6D3}"/>
          </ac:graphicFrameMkLst>
        </pc:graphicFrameChg>
        <pc:picChg chg="add mod">
          <ac:chgData name="Sofia Damachi" userId="03cd80ce-42a5-4404-94fc-1c37a1cddd9f" providerId="ADAL" clId="{AABE6DD9-E768-416D-8E0D-70E9DFEDD5BD}" dt="2025-04-28T12:48:26.902" v="8556"/>
          <ac:picMkLst>
            <pc:docMk/>
            <pc:sldMk cId="3319058056" sldId="299"/>
            <ac:picMk id="4" creationId="{5A26113C-D32F-1640-D4E9-EDCE49D5CE0C}"/>
          </ac:picMkLst>
        </pc:picChg>
      </pc:sldChg>
      <pc:sldChg chg="addSp delSp modSp add mod modNotesTx">
        <pc:chgData name="Sofia Damachi" userId="03cd80ce-42a5-4404-94fc-1c37a1cddd9f" providerId="ADAL" clId="{AABE6DD9-E768-416D-8E0D-70E9DFEDD5BD}" dt="2025-04-29T10:15:47.081" v="8922"/>
        <pc:sldMkLst>
          <pc:docMk/>
          <pc:sldMk cId="3616486047" sldId="300"/>
        </pc:sldMkLst>
        <pc:spChg chg="mod">
          <ac:chgData name="Sofia Damachi" userId="03cd80ce-42a5-4404-94fc-1c37a1cddd9f" providerId="ADAL" clId="{AABE6DD9-E768-416D-8E0D-70E9DFEDD5BD}" dt="2025-04-28T14:08:36.131" v="8681" actId="2711"/>
          <ac:spMkLst>
            <pc:docMk/>
            <pc:sldMk cId="3616486047" sldId="300"/>
            <ac:spMk id="2" creationId="{EAC590C0-0D99-0083-E25D-5FC9DF147306}"/>
          </ac:spMkLst>
        </pc:spChg>
        <pc:spChg chg="add mod">
          <ac:chgData name="Sofia Damachi" userId="03cd80ce-42a5-4404-94fc-1c37a1cddd9f" providerId="ADAL" clId="{AABE6DD9-E768-416D-8E0D-70E9DFEDD5BD}" dt="2025-04-28T14:08:36.131" v="8681" actId="2711"/>
          <ac:spMkLst>
            <pc:docMk/>
            <pc:sldMk cId="3616486047" sldId="300"/>
            <ac:spMk id="3" creationId="{F70BEE01-2531-AAE9-EEE3-E2B9E02B72F3}"/>
          </ac:spMkLst>
        </pc:spChg>
        <pc:spChg chg="add mod">
          <ac:chgData name="Sofia Damachi" userId="03cd80ce-42a5-4404-94fc-1c37a1cddd9f" providerId="ADAL" clId="{AABE6DD9-E768-416D-8E0D-70E9DFEDD5BD}" dt="2025-04-28T14:08:36.131" v="8681" actId="2711"/>
          <ac:spMkLst>
            <pc:docMk/>
            <pc:sldMk cId="3616486047" sldId="300"/>
            <ac:spMk id="10" creationId="{864C5476-D420-3A9C-F90E-FD2B85CC8623}"/>
          </ac:spMkLst>
        </pc:spChg>
        <pc:spChg chg="add mod">
          <ac:chgData name="Sofia Damachi" userId="03cd80ce-42a5-4404-94fc-1c37a1cddd9f" providerId="ADAL" clId="{AABE6DD9-E768-416D-8E0D-70E9DFEDD5BD}" dt="2025-04-28T14:08:36.131" v="8681" actId="2711"/>
          <ac:spMkLst>
            <pc:docMk/>
            <pc:sldMk cId="3616486047" sldId="300"/>
            <ac:spMk id="13" creationId="{4F4CA39A-7876-3FE0-F331-F2C75F8002B1}"/>
          </ac:spMkLst>
        </pc:spChg>
        <pc:spChg chg="add mod">
          <ac:chgData name="Sofia Damachi" userId="03cd80ce-42a5-4404-94fc-1c37a1cddd9f" providerId="ADAL" clId="{AABE6DD9-E768-416D-8E0D-70E9DFEDD5BD}" dt="2025-04-28T14:08:36.131" v="8681" actId="2711"/>
          <ac:spMkLst>
            <pc:docMk/>
            <pc:sldMk cId="3616486047" sldId="300"/>
            <ac:spMk id="16" creationId="{B5D9F4C5-44F8-3D47-C597-8267EC2A744E}"/>
          </ac:spMkLst>
        </pc:spChg>
        <pc:spChg chg="add mod">
          <ac:chgData name="Sofia Damachi" userId="03cd80ce-42a5-4404-94fc-1c37a1cddd9f" providerId="ADAL" clId="{AABE6DD9-E768-416D-8E0D-70E9DFEDD5BD}" dt="2025-04-28T14:08:36.131" v="8681" actId="2711"/>
          <ac:spMkLst>
            <pc:docMk/>
            <pc:sldMk cId="3616486047" sldId="300"/>
            <ac:spMk id="17" creationId="{DF774680-D1B6-559A-120A-81ABC117F9AC}"/>
          </ac:spMkLst>
        </pc:spChg>
        <pc:spChg chg="add mod ord">
          <ac:chgData name="Sofia Damachi" userId="03cd80ce-42a5-4404-94fc-1c37a1cddd9f" providerId="ADAL" clId="{AABE6DD9-E768-416D-8E0D-70E9DFEDD5BD}" dt="2025-04-28T14:08:36.131" v="8681" actId="2711"/>
          <ac:spMkLst>
            <pc:docMk/>
            <pc:sldMk cId="3616486047" sldId="300"/>
            <ac:spMk id="18" creationId="{F0B9741D-4425-2477-E89E-C99C25FA94E4}"/>
          </ac:spMkLst>
        </pc:spChg>
        <pc:spChg chg="add mod ord">
          <ac:chgData name="Sofia Damachi" userId="03cd80ce-42a5-4404-94fc-1c37a1cddd9f" providerId="ADAL" clId="{AABE6DD9-E768-416D-8E0D-70E9DFEDD5BD}" dt="2025-04-28T14:08:36.131" v="8681" actId="2711"/>
          <ac:spMkLst>
            <pc:docMk/>
            <pc:sldMk cId="3616486047" sldId="300"/>
            <ac:spMk id="20" creationId="{2246BA30-9260-CFD4-9418-E0B850E0810D}"/>
          </ac:spMkLst>
        </pc:spChg>
        <pc:spChg chg="add mod">
          <ac:chgData name="Sofia Damachi" userId="03cd80ce-42a5-4404-94fc-1c37a1cddd9f" providerId="ADAL" clId="{AABE6DD9-E768-416D-8E0D-70E9DFEDD5BD}" dt="2025-04-28T14:08:36.131" v="8681" actId="2711"/>
          <ac:spMkLst>
            <pc:docMk/>
            <pc:sldMk cId="3616486047" sldId="300"/>
            <ac:spMk id="21" creationId="{9AE03DD4-A193-6D7F-8785-556061C80A74}"/>
          </ac:spMkLst>
        </pc:spChg>
        <pc:graphicFrameChg chg="add mod modGraphic">
          <ac:chgData name="Sofia Damachi" userId="03cd80ce-42a5-4404-94fc-1c37a1cddd9f" providerId="ADAL" clId="{AABE6DD9-E768-416D-8E0D-70E9DFEDD5BD}" dt="2025-04-16T19:00:54.498" v="7659" actId="1076"/>
          <ac:graphicFrameMkLst>
            <pc:docMk/>
            <pc:sldMk cId="3616486047" sldId="300"/>
            <ac:graphicFrameMk id="9" creationId="{0C98040F-8749-00F9-0CA8-4FCD83E304ED}"/>
          </ac:graphicFrameMkLst>
        </pc:graphicFrameChg>
        <pc:picChg chg="add mod">
          <ac:chgData name="Sofia Damachi" userId="03cd80ce-42a5-4404-94fc-1c37a1cddd9f" providerId="ADAL" clId="{AABE6DD9-E768-416D-8E0D-70E9DFEDD5BD}" dt="2025-04-28T12:48:29.383" v="8558"/>
          <ac:picMkLst>
            <pc:docMk/>
            <pc:sldMk cId="3616486047" sldId="300"/>
            <ac:picMk id="4" creationId="{6ED8A196-641C-B013-3C1F-2636D12F8317}"/>
          </ac:picMkLst>
        </pc:picChg>
        <pc:picChg chg="add mod">
          <ac:chgData name="Sofia Damachi" userId="03cd80ce-42a5-4404-94fc-1c37a1cddd9f" providerId="ADAL" clId="{AABE6DD9-E768-416D-8E0D-70E9DFEDD5BD}" dt="2025-04-22T08:26:28.032" v="8144"/>
          <ac:picMkLst>
            <pc:docMk/>
            <pc:sldMk cId="3616486047" sldId="300"/>
            <ac:picMk id="7" creationId="{6C9AC1C0-BBF0-FB4A-164D-17E9F5E7527D}"/>
          </ac:picMkLst>
        </pc:picChg>
        <pc:picChg chg="add mod">
          <ac:chgData name="Sofia Damachi" userId="03cd80ce-42a5-4404-94fc-1c37a1cddd9f" providerId="ADAL" clId="{AABE6DD9-E768-416D-8E0D-70E9DFEDD5BD}" dt="2025-04-22T08:26:28.032" v="8144"/>
          <ac:picMkLst>
            <pc:docMk/>
            <pc:sldMk cId="3616486047" sldId="300"/>
            <ac:picMk id="11" creationId="{CBFF0D5E-9F79-B59F-C892-7CED96614C88}"/>
          </ac:picMkLst>
        </pc:picChg>
        <pc:picChg chg="add mod modCrop">
          <ac:chgData name="Sofia Damachi" userId="03cd80ce-42a5-4404-94fc-1c37a1cddd9f" providerId="ADAL" clId="{AABE6DD9-E768-416D-8E0D-70E9DFEDD5BD}" dt="2025-04-22T08:28:12.502" v="8152" actId="732"/>
          <ac:picMkLst>
            <pc:docMk/>
            <pc:sldMk cId="3616486047" sldId="300"/>
            <ac:picMk id="12" creationId="{4E6400D8-98E8-28C5-49FE-D7A38AED13D2}"/>
          </ac:picMkLst>
        </pc:picChg>
        <pc:picChg chg="add mod">
          <ac:chgData name="Sofia Damachi" userId="03cd80ce-42a5-4404-94fc-1c37a1cddd9f" providerId="ADAL" clId="{AABE6DD9-E768-416D-8E0D-70E9DFEDD5BD}" dt="2025-04-22T08:26:28.032" v="8144"/>
          <ac:picMkLst>
            <pc:docMk/>
            <pc:sldMk cId="3616486047" sldId="300"/>
            <ac:picMk id="14" creationId="{FB7BFF99-6ED2-5DBB-EEA7-1F03B283B0D9}"/>
          </ac:picMkLst>
        </pc:picChg>
        <pc:picChg chg="add mod">
          <ac:chgData name="Sofia Damachi" userId="03cd80ce-42a5-4404-94fc-1c37a1cddd9f" providerId="ADAL" clId="{AABE6DD9-E768-416D-8E0D-70E9DFEDD5BD}" dt="2025-04-22T08:26:28.032" v="8144"/>
          <ac:picMkLst>
            <pc:docMk/>
            <pc:sldMk cId="3616486047" sldId="300"/>
            <ac:picMk id="15" creationId="{26AE1BA9-DF6E-BF6D-E5EA-223E326E2DC1}"/>
          </ac:picMkLst>
        </pc:picChg>
        <pc:picChg chg="add mod">
          <ac:chgData name="Sofia Damachi" userId="03cd80ce-42a5-4404-94fc-1c37a1cddd9f" providerId="ADAL" clId="{AABE6DD9-E768-416D-8E0D-70E9DFEDD5BD}" dt="2025-04-22T08:26:28.032" v="8144"/>
          <ac:picMkLst>
            <pc:docMk/>
            <pc:sldMk cId="3616486047" sldId="300"/>
            <ac:picMk id="19" creationId="{BB272400-692D-4398-72EC-8A28425C92D9}"/>
          </ac:picMkLst>
        </pc:picChg>
        <pc:picChg chg="add del mod">
          <ac:chgData name="Sofia Damachi" userId="03cd80ce-42a5-4404-94fc-1c37a1cddd9f" providerId="ADAL" clId="{AABE6DD9-E768-416D-8E0D-70E9DFEDD5BD}" dt="2025-04-22T09:55:35.140" v="8195" actId="478"/>
          <ac:picMkLst>
            <pc:docMk/>
            <pc:sldMk cId="3616486047" sldId="300"/>
            <ac:picMk id="22" creationId="{DA094C47-BB13-E97D-A9C6-8645276C42E6}"/>
          </ac:picMkLst>
        </pc:picChg>
      </pc:sldChg>
      <pc:sldChg chg="addSp delSp modSp add mod modNotesTx">
        <pc:chgData name="Sofia Damachi" userId="03cd80ce-42a5-4404-94fc-1c37a1cddd9f" providerId="ADAL" clId="{AABE6DD9-E768-416D-8E0D-70E9DFEDD5BD}" dt="2025-04-29T10:15:35.205" v="8919" actId="113"/>
        <pc:sldMkLst>
          <pc:docMk/>
          <pc:sldMk cId="634943820" sldId="301"/>
        </pc:sldMkLst>
        <pc:spChg chg="mod">
          <ac:chgData name="Sofia Damachi" userId="03cd80ce-42a5-4404-94fc-1c37a1cddd9f" providerId="ADAL" clId="{AABE6DD9-E768-416D-8E0D-70E9DFEDD5BD}" dt="2025-04-28T14:09:49.387" v="8691" actId="2711"/>
          <ac:spMkLst>
            <pc:docMk/>
            <pc:sldMk cId="634943820" sldId="301"/>
            <ac:spMk id="2" creationId="{C426F431-C67B-CC03-ED23-EE2C8F645F69}"/>
          </ac:spMkLst>
        </pc:spChg>
        <pc:spChg chg="add mod">
          <ac:chgData name="Sofia Damachi" userId="03cd80ce-42a5-4404-94fc-1c37a1cddd9f" providerId="ADAL" clId="{AABE6DD9-E768-416D-8E0D-70E9DFEDD5BD}" dt="2025-04-28T14:09:49.387" v="8691" actId="2711"/>
          <ac:spMkLst>
            <pc:docMk/>
            <pc:sldMk cId="634943820" sldId="301"/>
            <ac:spMk id="3" creationId="{81CB62A2-CD71-E1CC-62F1-40D63430C5E6}"/>
          </ac:spMkLst>
        </pc:spChg>
        <pc:spChg chg="mod">
          <ac:chgData name="Sofia Damachi" userId="03cd80ce-42a5-4404-94fc-1c37a1cddd9f" providerId="ADAL" clId="{AABE6DD9-E768-416D-8E0D-70E9DFEDD5BD}" dt="2025-04-28T14:09:49.387" v="8691" actId="2711"/>
          <ac:spMkLst>
            <pc:docMk/>
            <pc:sldMk cId="634943820" sldId="301"/>
            <ac:spMk id="5" creationId="{8EF349FC-6BE8-9019-249F-27CBFCB609DC}"/>
          </ac:spMkLst>
        </pc:spChg>
        <pc:spChg chg="add mod">
          <ac:chgData name="Sofia Damachi" userId="03cd80ce-42a5-4404-94fc-1c37a1cddd9f" providerId="ADAL" clId="{AABE6DD9-E768-416D-8E0D-70E9DFEDD5BD}" dt="2025-04-28T14:10:09.637" v="8698" actId="20577"/>
          <ac:spMkLst>
            <pc:docMk/>
            <pc:sldMk cId="634943820" sldId="301"/>
            <ac:spMk id="9" creationId="{C310CC68-9BF7-98CF-F653-24A5D2B49F58}"/>
          </ac:spMkLst>
        </pc:spChg>
        <pc:spChg chg="add mod">
          <ac:chgData name="Sofia Damachi" userId="03cd80ce-42a5-4404-94fc-1c37a1cddd9f" providerId="ADAL" clId="{AABE6DD9-E768-416D-8E0D-70E9DFEDD5BD}" dt="2025-04-28T14:09:49.387" v="8691" actId="2711"/>
          <ac:spMkLst>
            <pc:docMk/>
            <pc:sldMk cId="634943820" sldId="301"/>
            <ac:spMk id="15" creationId="{3E2F9D7F-C758-F7A4-939B-CDB045BA85F6}"/>
          </ac:spMkLst>
        </pc:spChg>
        <pc:spChg chg="add mod">
          <ac:chgData name="Sofia Damachi" userId="03cd80ce-42a5-4404-94fc-1c37a1cddd9f" providerId="ADAL" clId="{AABE6DD9-E768-416D-8E0D-70E9DFEDD5BD}" dt="2025-04-28T14:09:49.387" v="8691" actId="2711"/>
          <ac:spMkLst>
            <pc:docMk/>
            <pc:sldMk cId="634943820" sldId="301"/>
            <ac:spMk id="17" creationId="{E8AD8C93-DFE9-2B9A-28B6-445FE2A199FC}"/>
          </ac:spMkLst>
        </pc:spChg>
        <pc:spChg chg="add mod">
          <ac:chgData name="Sofia Damachi" userId="03cd80ce-42a5-4404-94fc-1c37a1cddd9f" providerId="ADAL" clId="{AABE6DD9-E768-416D-8E0D-70E9DFEDD5BD}" dt="2025-04-28T14:09:49.387" v="8691" actId="2711"/>
          <ac:spMkLst>
            <pc:docMk/>
            <pc:sldMk cId="634943820" sldId="301"/>
            <ac:spMk id="18" creationId="{3774D1D6-06B9-17F7-2226-0ACD89ECDE51}"/>
          </ac:spMkLst>
        </pc:spChg>
        <pc:graphicFrameChg chg="add mod modGraphic">
          <ac:chgData name="Sofia Damachi" userId="03cd80ce-42a5-4404-94fc-1c37a1cddd9f" providerId="ADAL" clId="{AABE6DD9-E768-416D-8E0D-70E9DFEDD5BD}" dt="2025-04-11T10:00:44.460" v="4808" actId="20577"/>
          <ac:graphicFrameMkLst>
            <pc:docMk/>
            <pc:sldMk cId="634943820" sldId="301"/>
            <ac:graphicFrameMk id="6" creationId="{6FE7ABE7-A9A9-5283-2387-5CC5107C4122}"/>
          </ac:graphicFrameMkLst>
        </pc:graphicFrameChg>
        <pc:graphicFrameChg chg="add mod modGraphic">
          <ac:chgData name="Sofia Damachi" userId="03cd80ce-42a5-4404-94fc-1c37a1cddd9f" providerId="ADAL" clId="{AABE6DD9-E768-416D-8E0D-70E9DFEDD5BD}" dt="2025-04-28T14:10:02.621" v="8694" actId="20577"/>
          <ac:graphicFrameMkLst>
            <pc:docMk/>
            <pc:sldMk cId="634943820" sldId="301"/>
            <ac:graphicFrameMk id="7" creationId="{2CE4B79A-4687-89E4-AF33-2EFF5962CDDE}"/>
          </ac:graphicFrameMkLst>
        </pc:graphicFrameChg>
        <pc:picChg chg="add mod">
          <ac:chgData name="Sofia Damachi" userId="03cd80ce-42a5-4404-94fc-1c37a1cddd9f" providerId="ADAL" clId="{AABE6DD9-E768-416D-8E0D-70E9DFEDD5BD}" dt="2025-04-28T12:48:32.506" v="8560"/>
          <ac:picMkLst>
            <pc:docMk/>
            <pc:sldMk cId="634943820" sldId="301"/>
            <ac:picMk id="4" creationId="{0D8ADBC9-CA8C-D1AD-A6FC-B2006E775DBE}"/>
          </ac:picMkLst>
        </pc:picChg>
      </pc:sldChg>
      <pc:sldChg chg="addSp delSp modSp add mod modNotesTx">
        <pc:chgData name="Sofia Damachi" userId="03cd80ce-42a5-4404-94fc-1c37a1cddd9f" providerId="ADAL" clId="{AABE6DD9-E768-416D-8E0D-70E9DFEDD5BD}" dt="2025-04-29T10:15:13.358" v="8913" actId="114"/>
        <pc:sldMkLst>
          <pc:docMk/>
          <pc:sldMk cId="2838203884" sldId="302"/>
        </pc:sldMkLst>
        <pc:spChg chg="mod">
          <ac:chgData name="Sofia Damachi" userId="03cd80ce-42a5-4404-94fc-1c37a1cddd9f" providerId="ADAL" clId="{AABE6DD9-E768-416D-8E0D-70E9DFEDD5BD}" dt="2025-04-28T14:11:51.638" v="8732" actId="2711"/>
          <ac:spMkLst>
            <pc:docMk/>
            <pc:sldMk cId="2838203884" sldId="302"/>
            <ac:spMk id="2" creationId="{1F2395D7-FE36-B3A4-FDE4-2EBADFD561C6}"/>
          </ac:spMkLst>
        </pc:spChg>
        <pc:spChg chg="add mod">
          <ac:chgData name="Sofia Damachi" userId="03cd80ce-42a5-4404-94fc-1c37a1cddd9f" providerId="ADAL" clId="{AABE6DD9-E768-416D-8E0D-70E9DFEDD5BD}" dt="2025-04-28T14:11:51.638" v="8732" actId="2711"/>
          <ac:spMkLst>
            <pc:docMk/>
            <pc:sldMk cId="2838203884" sldId="302"/>
            <ac:spMk id="3" creationId="{3B5AC306-43E4-C53E-B187-9DCB7447448F}"/>
          </ac:spMkLst>
        </pc:spChg>
        <pc:spChg chg="add mod">
          <ac:chgData name="Sofia Damachi" userId="03cd80ce-42a5-4404-94fc-1c37a1cddd9f" providerId="ADAL" clId="{AABE6DD9-E768-416D-8E0D-70E9DFEDD5BD}" dt="2025-04-28T14:11:51.638" v="8732" actId="2711"/>
          <ac:spMkLst>
            <pc:docMk/>
            <pc:sldMk cId="2838203884" sldId="302"/>
            <ac:spMk id="15" creationId="{F50F13F8-D2C5-3E2B-0CCB-4138188E7D74}"/>
          </ac:spMkLst>
        </pc:spChg>
        <pc:spChg chg="add mod">
          <ac:chgData name="Sofia Damachi" userId="03cd80ce-42a5-4404-94fc-1c37a1cddd9f" providerId="ADAL" clId="{AABE6DD9-E768-416D-8E0D-70E9DFEDD5BD}" dt="2025-04-28T14:11:51.638" v="8732" actId="2711"/>
          <ac:spMkLst>
            <pc:docMk/>
            <pc:sldMk cId="2838203884" sldId="302"/>
            <ac:spMk id="16" creationId="{6D2BDFA4-1A51-61EE-B788-D0B81F59DDD4}"/>
          </ac:spMkLst>
        </pc:spChg>
        <pc:spChg chg="add mod ord">
          <ac:chgData name="Sofia Damachi" userId="03cd80ce-42a5-4404-94fc-1c37a1cddd9f" providerId="ADAL" clId="{AABE6DD9-E768-416D-8E0D-70E9DFEDD5BD}" dt="2025-04-28T14:11:51.638" v="8732" actId="2711"/>
          <ac:spMkLst>
            <pc:docMk/>
            <pc:sldMk cId="2838203884" sldId="302"/>
            <ac:spMk id="17" creationId="{2083A20D-D1E2-3180-8477-E1EA71190E28}"/>
          </ac:spMkLst>
        </pc:spChg>
        <pc:spChg chg="add mod ord">
          <ac:chgData name="Sofia Damachi" userId="03cd80ce-42a5-4404-94fc-1c37a1cddd9f" providerId="ADAL" clId="{AABE6DD9-E768-416D-8E0D-70E9DFEDD5BD}" dt="2025-04-28T14:11:51.638" v="8732" actId="2711"/>
          <ac:spMkLst>
            <pc:docMk/>
            <pc:sldMk cId="2838203884" sldId="302"/>
            <ac:spMk id="18" creationId="{0A6EF4CF-456E-4530-C76B-A438F2B04670}"/>
          </ac:spMkLst>
        </pc:spChg>
        <pc:spChg chg="add mod">
          <ac:chgData name="Sofia Damachi" userId="03cd80ce-42a5-4404-94fc-1c37a1cddd9f" providerId="ADAL" clId="{AABE6DD9-E768-416D-8E0D-70E9DFEDD5BD}" dt="2025-04-28T14:11:51.638" v="8732" actId="2711"/>
          <ac:spMkLst>
            <pc:docMk/>
            <pc:sldMk cId="2838203884" sldId="302"/>
            <ac:spMk id="25" creationId="{80508719-C473-98BD-CA1F-3DE68BC64665}"/>
          </ac:spMkLst>
        </pc:spChg>
        <pc:spChg chg="add mod">
          <ac:chgData name="Sofia Damachi" userId="03cd80ce-42a5-4404-94fc-1c37a1cddd9f" providerId="ADAL" clId="{AABE6DD9-E768-416D-8E0D-70E9DFEDD5BD}" dt="2025-04-16T12:49:03.069" v="7033" actId="1035"/>
          <ac:spMkLst>
            <pc:docMk/>
            <pc:sldMk cId="2838203884" sldId="302"/>
            <ac:spMk id="26" creationId="{C0CBD423-DAEE-B5B3-3A87-3F6536163FFD}"/>
          </ac:spMkLst>
        </pc:spChg>
        <pc:spChg chg="add mod">
          <ac:chgData name="Sofia Damachi" userId="03cd80ce-42a5-4404-94fc-1c37a1cddd9f" providerId="ADAL" clId="{AABE6DD9-E768-416D-8E0D-70E9DFEDD5BD}" dt="2025-04-16T13:02:49.452" v="7174" actId="1035"/>
          <ac:spMkLst>
            <pc:docMk/>
            <pc:sldMk cId="2838203884" sldId="302"/>
            <ac:spMk id="28" creationId="{7C5416CE-3D3A-6F34-8ED5-02454B618FB4}"/>
          </ac:spMkLst>
        </pc:spChg>
        <pc:spChg chg="add mod">
          <ac:chgData name="Sofia Damachi" userId="03cd80ce-42a5-4404-94fc-1c37a1cddd9f" providerId="ADAL" clId="{AABE6DD9-E768-416D-8E0D-70E9DFEDD5BD}" dt="2025-04-28T14:11:51.638" v="8732" actId="2711"/>
          <ac:spMkLst>
            <pc:docMk/>
            <pc:sldMk cId="2838203884" sldId="302"/>
            <ac:spMk id="29" creationId="{17549319-1F8C-7C08-8D9C-96EED44B6AD6}"/>
          </ac:spMkLst>
        </pc:spChg>
        <pc:spChg chg="add mod">
          <ac:chgData name="Sofia Damachi" userId="03cd80ce-42a5-4404-94fc-1c37a1cddd9f" providerId="ADAL" clId="{AABE6DD9-E768-416D-8E0D-70E9DFEDD5BD}" dt="2025-04-28T14:11:51.638" v="8732" actId="2711"/>
          <ac:spMkLst>
            <pc:docMk/>
            <pc:sldMk cId="2838203884" sldId="302"/>
            <ac:spMk id="30" creationId="{CB7CAEBD-3EDD-8759-6765-80199B5601BC}"/>
          </ac:spMkLst>
        </pc:spChg>
        <pc:spChg chg="add mod">
          <ac:chgData name="Sofia Damachi" userId="03cd80ce-42a5-4404-94fc-1c37a1cddd9f" providerId="ADAL" clId="{AABE6DD9-E768-416D-8E0D-70E9DFEDD5BD}" dt="2025-04-16T12:53:42.299" v="7067" actId="164"/>
          <ac:spMkLst>
            <pc:docMk/>
            <pc:sldMk cId="2838203884" sldId="302"/>
            <ac:spMk id="31" creationId="{E174B70D-3F35-B6EA-3890-7E67F5785C16}"/>
          </ac:spMkLst>
        </pc:spChg>
        <pc:spChg chg="add mod">
          <ac:chgData name="Sofia Damachi" userId="03cd80ce-42a5-4404-94fc-1c37a1cddd9f" providerId="ADAL" clId="{AABE6DD9-E768-416D-8E0D-70E9DFEDD5BD}" dt="2025-04-28T14:11:51.638" v="8732" actId="2711"/>
          <ac:spMkLst>
            <pc:docMk/>
            <pc:sldMk cId="2838203884" sldId="302"/>
            <ac:spMk id="36" creationId="{3230A33D-EEE1-7819-7FAE-581130D8FA32}"/>
          </ac:spMkLst>
        </pc:spChg>
        <pc:grpChg chg="add mod">
          <ac:chgData name="Sofia Damachi" userId="03cd80ce-42a5-4404-94fc-1c37a1cddd9f" providerId="ADAL" clId="{AABE6DD9-E768-416D-8E0D-70E9DFEDD5BD}" dt="2025-04-16T12:53:42.299" v="7067" actId="164"/>
          <ac:grpSpMkLst>
            <pc:docMk/>
            <pc:sldMk cId="2838203884" sldId="302"/>
            <ac:grpSpMk id="22" creationId="{8E6EF3D4-5B1F-832C-0510-E5D86755705E}"/>
          </ac:grpSpMkLst>
        </pc:grpChg>
        <pc:grpChg chg="add mod">
          <ac:chgData name="Sofia Damachi" userId="03cd80ce-42a5-4404-94fc-1c37a1cddd9f" providerId="ADAL" clId="{AABE6DD9-E768-416D-8E0D-70E9DFEDD5BD}" dt="2025-04-16T12:47:05.527" v="6991" actId="14100"/>
          <ac:grpSpMkLst>
            <pc:docMk/>
            <pc:sldMk cId="2838203884" sldId="302"/>
            <ac:grpSpMk id="24" creationId="{F518DE33-40B6-0306-1B14-4FAF33CD9385}"/>
          </ac:grpSpMkLst>
        </pc:grpChg>
        <pc:grpChg chg="add mod">
          <ac:chgData name="Sofia Damachi" userId="03cd80ce-42a5-4404-94fc-1c37a1cddd9f" providerId="ADAL" clId="{AABE6DD9-E768-416D-8E0D-70E9DFEDD5BD}" dt="2025-04-16T12:48:59.506" v="7029" actId="1036"/>
          <ac:grpSpMkLst>
            <pc:docMk/>
            <pc:sldMk cId="2838203884" sldId="302"/>
            <ac:grpSpMk id="33" creationId="{05BA9544-57F7-C41A-EA24-BD0E9E781F66}"/>
          </ac:grpSpMkLst>
        </pc:grpChg>
        <pc:grpChg chg="add mod">
          <ac:chgData name="Sofia Damachi" userId="03cd80ce-42a5-4404-94fc-1c37a1cddd9f" providerId="ADAL" clId="{AABE6DD9-E768-416D-8E0D-70E9DFEDD5BD}" dt="2025-04-16T12:50:15.628" v="7048" actId="164"/>
          <ac:grpSpMkLst>
            <pc:docMk/>
            <pc:sldMk cId="2838203884" sldId="302"/>
            <ac:grpSpMk id="34" creationId="{47B853F3-13BC-96DE-9046-86AEC9B62868}"/>
          </ac:grpSpMkLst>
        </pc:grpChg>
        <pc:grpChg chg="add mod">
          <ac:chgData name="Sofia Damachi" userId="03cd80ce-42a5-4404-94fc-1c37a1cddd9f" providerId="ADAL" clId="{AABE6DD9-E768-416D-8E0D-70E9DFEDD5BD}" dt="2025-04-16T12:53:42.299" v="7067" actId="164"/>
          <ac:grpSpMkLst>
            <pc:docMk/>
            <pc:sldMk cId="2838203884" sldId="302"/>
            <ac:grpSpMk id="35" creationId="{97A4D892-6D5F-E972-2238-E42DEAB3ABD0}"/>
          </ac:grpSpMkLst>
        </pc:grpChg>
        <pc:picChg chg="add mod">
          <ac:chgData name="Sofia Damachi" userId="03cd80ce-42a5-4404-94fc-1c37a1cddd9f" providerId="ADAL" clId="{AABE6DD9-E768-416D-8E0D-70E9DFEDD5BD}" dt="2025-04-28T12:48:35.404" v="8562"/>
          <ac:picMkLst>
            <pc:docMk/>
            <pc:sldMk cId="2838203884" sldId="302"/>
            <ac:picMk id="4" creationId="{589B2C14-C86F-54AC-2F1A-45A9B043889D}"/>
          </ac:picMkLst>
        </pc:picChg>
        <pc:picChg chg="add mod modCrop">
          <ac:chgData name="Sofia Damachi" userId="03cd80ce-42a5-4404-94fc-1c37a1cddd9f" providerId="ADAL" clId="{AABE6DD9-E768-416D-8E0D-70E9DFEDD5BD}" dt="2025-04-16T12:47:53.159" v="7012" actId="1036"/>
          <ac:picMkLst>
            <pc:docMk/>
            <pc:sldMk cId="2838203884" sldId="302"/>
            <ac:picMk id="6" creationId="{724901DD-DE0B-465F-EFAA-20BE6D693F87}"/>
          </ac:picMkLst>
        </pc:picChg>
        <pc:picChg chg="add mod modCrop">
          <ac:chgData name="Sofia Damachi" userId="03cd80ce-42a5-4404-94fc-1c37a1cddd9f" providerId="ADAL" clId="{AABE6DD9-E768-416D-8E0D-70E9DFEDD5BD}" dt="2025-04-16T12:46:40.552" v="6987" actId="164"/>
          <ac:picMkLst>
            <pc:docMk/>
            <pc:sldMk cId="2838203884" sldId="302"/>
            <ac:picMk id="8" creationId="{431087A8-B1AF-9FD0-87E4-ACB67CAB22EE}"/>
          </ac:picMkLst>
        </pc:picChg>
        <pc:picChg chg="add mod">
          <ac:chgData name="Sofia Damachi" userId="03cd80ce-42a5-4404-94fc-1c37a1cddd9f" providerId="ADAL" clId="{AABE6DD9-E768-416D-8E0D-70E9DFEDD5BD}" dt="2025-04-16T12:50:15.628" v="7048" actId="164"/>
          <ac:picMkLst>
            <pc:docMk/>
            <pc:sldMk cId="2838203884" sldId="302"/>
            <ac:picMk id="10" creationId="{FC19D084-3060-43B6-6D72-3E5AEF3BA862}"/>
          </ac:picMkLst>
        </pc:picChg>
        <pc:picChg chg="add mod modCrop">
          <ac:chgData name="Sofia Damachi" userId="03cd80ce-42a5-4404-94fc-1c37a1cddd9f" providerId="ADAL" clId="{AABE6DD9-E768-416D-8E0D-70E9DFEDD5BD}" dt="2025-04-16T12:47:50.181" v="7008" actId="732"/>
          <ac:picMkLst>
            <pc:docMk/>
            <pc:sldMk cId="2838203884" sldId="302"/>
            <ac:picMk id="12" creationId="{04A6B0C9-3BE7-9BE2-69D8-7CB39357D781}"/>
          </ac:picMkLst>
        </pc:picChg>
        <pc:picChg chg="add mod">
          <ac:chgData name="Sofia Damachi" userId="03cd80ce-42a5-4404-94fc-1c37a1cddd9f" providerId="ADAL" clId="{AABE6DD9-E768-416D-8E0D-70E9DFEDD5BD}" dt="2025-04-16T12:48:55.847" v="7027" actId="1036"/>
          <ac:picMkLst>
            <pc:docMk/>
            <pc:sldMk cId="2838203884" sldId="302"/>
            <ac:picMk id="14" creationId="{DA77CB69-7060-2F7A-F740-FAB6B776ECC6}"/>
          </ac:picMkLst>
        </pc:picChg>
        <pc:picChg chg="add mod modCrop">
          <ac:chgData name="Sofia Damachi" userId="03cd80ce-42a5-4404-94fc-1c37a1cddd9f" providerId="ADAL" clId="{AABE6DD9-E768-416D-8E0D-70E9DFEDD5BD}" dt="2025-04-16T12:59:48.714" v="7152" actId="1035"/>
          <ac:picMkLst>
            <pc:docMk/>
            <pc:sldMk cId="2838203884" sldId="302"/>
            <ac:picMk id="20" creationId="{58566948-3A44-EF78-2117-7CB1A2FFC67B}"/>
          </ac:picMkLst>
        </pc:picChg>
        <pc:picChg chg="add mod modCrop">
          <ac:chgData name="Sofia Damachi" userId="03cd80ce-42a5-4404-94fc-1c37a1cddd9f" providerId="ADAL" clId="{AABE6DD9-E768-416D-8E0D-70E9DFEDD5BD}" dt="2025-04-16T12:59:51.209" v="7158" actId="1035"/>
          <ac:picMkLst>
            <pc:docMk/>
            <pc:sldMk cId="2838203884" sldId="302"/>
            <ac:picMk id="21" creationId="{C83B9CE0-C83A-C06C-AA55-8D02554C39CF}"/>
          </ac:picMkLst>
        </pc:picChg>
        <pc:picChg chg="add mod modCrop">
          <ac:chgData name="Sofia Damachi" userId="03cd80ce-42a5-4404-94fc-1c37a1cddd9f" providerId="ADAL" clId="{AABE6DD9-E768-416D-8E0D-70E9DFEDD5BD}" dt="2025-04-16T12:39:57.791" v="6909" actId="164"/>
          <ac:picMkLst>
            <pc:docMk/>
            <pc:sldMk cId="2838203884" sldId="302"/>
            <ac:picMk id="23" creationId="{ED94E460-8632-0119-41B3-1178318F6E00}"/>
          </ac:picMkLst>
        </pc:picChg>
      </pc:sldChg>
      <pc:sldChg chg="new del">
        <pc:chgData name="Sofia Damachi" userId="03cd80ce-42a5-4404-94fc-1c37a1cddd9f" providerId="ADAL" clId="{AABE6DD9-E768-416D-8E0D-70E9DFEDD5BD}" dt="2025-04-10T11:41:56.689" v="3143" actId="680"/>
        <pc:sldMkLst>
          <pc:docMk/>
          <pc:sldMk cId="1256629543" sldId="303"/>
        </pc:sldMkLst>
      </pc:sldChg>
      <pc:sldChg chg="modSp add mod">
        <pc:chgData name="Sofia Damachi" userId="03cd80ce-42a5-4404-94fc-1c37a1cddd9f" providerId="ADAL" clId="{AABE6DD9-E768-416D-8E0D-70E9DFEDD5BD}" dt="2025-04-28T14:12:00.594" v="8733" actId="113"/>
        <pc:sldMkLst>
          <pc:docMk/>
          <pc:sldMk cId="2418743167" sldId="303"/>
        </pc:sldMkLst>
        <pc:spChg chg="mod">
          <ac:chgData name="Sofia Damachi" userId="03cd80ce-42a5-4404-94fc-1c37a1cddd9f" providerId="ADAL" clId="{AABE6DD9-E768-416D-8E0D-70E9DFEDD5BD}" dt="2025-04-28T14:12:00.594" v="8733" actId="113"/>
          <ac:spMkLst>
            <pc:docMk/>
            <pc:sldMk cId="2418743167" sldId="303"/>
            <ac:spMk id="2" creationId="{25FA06F5-8CE9-295E-599A-FBA30E4358A9}"/>
          </ac:spMkLst>
        </pc:spChg>
      </pc:sldChg>
      <pc:sldChg chg="addSp delSp modSp add mod modNotesTx">
        <pc:chgData name="Sofia Damachi" userId="03cd80ce-42a5-4404-94fc-1c37a1cddd9f" providerId="ADAL" clId="{AABE6DD9-E768-416D-8E0D-70E9DFEDD5BD}" dt="2025-04-29T10:15:04.949" v="8909" actId="114"/>
        <pc:sldMkLst>
          <pc:docMk/>
          <pc:sldMk cId="2899847732" sldId="304"/>
        </pc:sldMkLst>
        <pc:spChg chg="mod">
          <ac:chgData name="Sofia Damachi" userId="03cd80ce-42a5-4404-94fc-1c37a1cddd9f" providerId="ADAL" clId="{AABE6DD9-E768-416D-8E0D-70E9DFEDD5BD}" dt="2025-04-14T08:29:03.787" v="4835" actId="20577"/>
          <ac:spMkLst>
            <pc:docMk/>
            <pc:sldMk cId="2899847732" sldId="304"/>
            <ac:spMk id="2" creationId="{A6F2A731-8F15-0587-348C-E1D085238D8B}"/>
          </ac:spMkLst>
        </pc:spChg>
        <pc:spChg chg="mod">
          <ac:chgData name="Sofia Damachi" userId="03cd80ce-42a5-4404-94fc-1c37a1cddd9f" providerId="ADAL" clId="{AABE6DD9-E768-416D-8E0D-70E9DFEDD5BD}" dt="2025-04-29T07:31:40.796" v="8816" actId="20577"/>
          <ac:spMkLst>
            <pc:docMk/>
            <pc:sldMk cId="2899847732" sldId="304"/>
            <ac:spMk id="4" creationId="{B9041824-89B6-2F08-AD0C-7D2F127F6482}"/>
          </ac:spMkLst>
        </pc:spChg>
        <pc:spChg chg="mod">
          <ac:chgData name="Sofia Damachi" userId="03cd80ce-42a5-4404-94fc-1c37a1cddd9f" providerId="ADAL" clId="{AABE6DD9-E768-416D-8E0D-70E9DFEDD5BD}" dt="2025-04-28T14:12:10.575" v="8734" actId="2711"/>
          <ac:spMkLst>
            <pc:docMk/>
            <pc:sldMk cId="2899847732" sldId="304"/>
            <ac:spMk id="6" creationId="{4C87F62F-3036-3B9D-4984-376DF122CAA3}"/>
          </ac:spMkLst>
        </pc:spChg>
        <pc:spChg chg="mod">
          <ac:chgData name="Sofia Damachi" userId="03cd80ce-42a5-4404-94fc-1c37a1cddd9f" providerId="ADAL" clId="{AABE6DD9-E768-416D-8E0D-70E9DFEDD5BD}" dt="2025-04-14T08:31:58.905" v="4880" actId="1036"/>
          <ac:spMkLst>
            <pc:docMk/>
            <pc:sldMk cId="2899847732" sldId="304"/>
            <ac:spMk id="7" creationId="{A06CA91E-638A-74A5-3DBC-34FC6448F511}"/>
          </ac:spMkLst>
        </pc:spChg>
        <pc:spChg chg="mod">
          <ac:chgData name="Sofia Damachi" userId="03cd80ce-42a5-4404-94fc-1c37a1cddd9f" providerId="ADAL" clId="{AABE6DD9-E768-416D-8E0D-70E9DFEDD5BD}" dt="2025-04-28T14:12:10.575" v="8734" actId="2711"/>
          <ac:spMkLst>
            <pc:docMk/>
            <pc:sldMk cId="2899847732" sldId="304"/>
            <ac:spMk id="8" creationId="{31FDC85D-E681-451B-1E39-714D51E9DB9A}"/>
          </ac:spMkLst>
        </pc:spChg>
        <pc:spChg chg="add mod">
          <ac:chgData name="Sofia Damachi" userId="03cd80ce-42a5-4404-94fc-1c37a1cddd9f" providerId="ADAL" clId="{AABE6DD9-E768-416D-8E0D-70E9DFEDD5BD}" dt="2025-04-28T14:12:45.715" v="8758" actId="20577"/>
          <ac:spMkLst>
            <pc:docMk/>
            <pc:sldMk cId="2899847732" sldId="304"/>
            <ac:spMk id="9" creationId="{70F54F6E-78ED-DA8E-36E0-029BCC184D4A}"/>
          </ac:spMkLst>
        </pc:spChg>
        <pc:spChg chg="mod">
          <ac:chgData name="Sofia Damachi" userId="03cd80ce-42a5-4404-94fc-1c37a1cddd9f" providerId="ADAL" clId="{AABE6DD9-E768-416D-8E0D-70E9DFEDD5BD}" dt="2025-04-14T08:59:08.722" v="5304" actId="14100"/>
          <ac:spMkLst>
            <pc:docMk/>
            <pc:sldMk cId="2899847732" sldId="304"/>
            <ac:spMk id="16" creationId="{B0605A4B-C89C-1296-94F8-A194FBDCBC22}"/>
          </ac:spMkLst>
        </pc:spChg>
        <pc:spChg chg="mod">
          <ac:chgData name="Sofia Damachi" userId="03cd80ce-42a5-4404-94fc-1c37a1cddd9f" providerId="ADAL" clId="{AABE6DD9-E768-416D-8E0D-70E9DFEDD5BD}" dt="2025-04-14T08:59:16.294" v="5325" actId="1037"/>
          <ac:spMkLst>
            <pc:docMk/>
            <pc:sldMk cId="2899847732" sldId="304"/>
            <ac:spMk id="17" creationId="{54CBF5C6-45B4-4A21-D5F3-46BAF4AF43E8}"/>
          </ac:spMkLst>
        </pc:spChg>
        <pc:spChg chg="mod">
          <ac:chgData name="Sofia Damachi" userId="03cd80ce-42a5-4404-94fc-1c37a1cddd9f" providerId="ADAL" clId="{AABE6DD9-E768-416D-8E0D-70E9DFEDD5BD}" dt="2025-04-28T14:12:29.796" v="8750" actId="20577"/>
          <ac:spMkLst>
            <pc:docMk/>
            <pc:sldMk cId="2899847732" sldId="304"/>
            <ac:spMk id="19" creationId="{810A5E73-095C-7361-2B3F-847B8D556487}"/>
          </ac:spMkLst>
        </pc:spChg>
        <pc:spChg chg="mod">
          <ac:chgData name="Sofia Damachi" userId="03cd80ce-42a5-4404-94fc-1c37a1cddd9f" providerId="ADAL" clId="{AABE6DD9-E768-416D-8E0D-70E9DFEDD5BD}" dt="2025-04-28T14:12:35.285" v="8753" actId="20577"/>
          <ac:spMkLst>
            <pc:docMk/>
            <pc:sldMk cId="2899847732" sldId="304"/>
            <ac:spMk id="23" creationId="{57228CE0-8020-F4E1-97BB-06F5C03F68FF}"/>
          </ac:spMkLst>
        </pc:spChg>
        <pc:spChg chg="mod">
          <ac:chgData name="Sofia Damachi" userId="03cd80ce-42a5-4404-94fc-1c37a1cddd9f" providerId="ADAL" clId="{AABE6DD9-E768-416D-8E0D-70E9DFEDD5BD}" dt="2025-04-28T14:12:10.575" v="8734" actId="2711"/>
          <ac:spMkLst>
            <pc:docMk/>
            <pc:sldMk cId="2899847732" sldId="304"/>
            <ac:spMk id="24" creationId="{A79D9D35-7E26-CEBD-0637-9A4A7BC95ABC}"/>
          </ac:spMkLst>
        </pc:spChg>
        <pc:spChg chg="mod">
          <ac:chgData name="Sofia Damachi" userId="03cd80ce-42a5-4404-94fc-1c37a1cddd9f" providerId="ADAL" clId="{AABE6DD9-E768-416D-8E0D-70E9DFEDD5BD}" dt="2025-04-28T14:12:10.575" v="8734" actId="2711"/>
          <ac:spMkLst>
            <pc:docMk/>
            <pc:sldMk cId="2899847732" sldId="304"/>
            <ac:spMk id="25" creationId="{15BFD0CB-831E-1218-1363-0232A21BAD36}"/>
          </ac:spMkLst>
        </pc:spChg>
        <pc:spChg chg="mod">
          <ac:chgData name="Sofia Damachi" userId="03cd80ce-42a5-4404-94fc-1c37a1cddd9f" providerId="ADAL" clId="{AABE6DD9-E768-416D-8E0D-70E9DFEDD5BD}" dt="2025-04-28T14:12:10.575" v="8734" actId="2711"/>
          <ac:spMkLst>
            <pc:docMk/>
            <pc:sldMk cId="2899847732" sldId="304"/>
            <ac:spMk id="26" creationId="{5D1E12D4-87CC-624B-3C00-17809113DDD3}"/>
          </ac:spMkLst>
        </pc:spChg>
        <pc:spChg chg="mod">
          <ac:chgData name="Sofia Damachi" userId="03cd80ce-42a5-4404-94fc-1c37a1cddd9f" providerId="ADAL" clId="{AABE6DD9-E768-416D-8E0D-70E9DFEDD5BD}" dt="2025-04-28T14:12:10.575" v="8734" actId="2711"/>
          <ac:spMkLst>
            <pc:docMk/>
            <pc:sldMk cId="2899847732" sldId="304"/>
            <ac:spMk id="32" creationId="{37E190C7-3283-A49E-ABE1-A1263F7ABBA8}"/>
          </ac:spMkLst>
        </pc:spChg>
        <pc:grpChg chg="mod topLvl">
          <ac:chgData name="Sofia Damachi" userId="03cd80ce-42a5-4404-94fc-1c37a1cddd9f" providerId="ADAL" clId="{AABE6DD9-E768-416D-8E0D-70E9DFEDD5BD}" dt="2025-04-14T08:59:26.230" v="5327" actId="164"/>
          <ac:grpSpMkLst>
            <pc:docMk/>
            <pc:sldMk cId="2899847732" sldId="304"/>
            <ac:grpSpMk id="3" creationId="{6EA098D3-8D2A-F46D-C051-11E748AC7033}"/>
          </ac:grpSpMkLst>
        </pc:grpChg>
        <pc:grpChg chg="add mod">
          <ac:chgData name="Sofia Damachi" userId="03cd80ce-42a5-4404-94fc-1c37a1cddd9f" providerId="ADAL" clId="{AABE6DD9-E768-416D-8E0D-70E9DFEDD5BD}" dt="2025-04-14T12:22:54.269" v="6685" actId="1036"/>
          <ac:grpSpMkLst>
            <pc:docMk/>
            <pc:sldMk cId="2899847732" sldId="304"/>
            <ac:grpSpMk id="11" creationId="{1DD95B0A-4156-75A5-1E4E-08EC58A5601B}"/>
          </ac:grpSpMkLst>
        </pc:grpChg>
        <pc:grpChg chg="mod">
          <ac:chgData name="Sofia Damachi" userId="03cd80ce-42a5-4404-94fc-1c37a1cddd9f" providerId="ADAL" clId="{AABE6DD9-E768-416D-8E0D-70E9DFEDD5BD}" dt="2025-04-14T08:58:44.429" v="5300" actId="1076"/>
          <ac:grpSpMkLst>
            <pc:docMk/>
            <pc:sldMk cId="2899847732" sldId="304"/>
            <ac:grpSpMk id="22" creationId="{8C5603C2-1901-569E-2832-65E852C4488F}"/>
          </ac:grpSpMkLst>
        </pc:grpChg>
        <pc:picChg chg="add mod">
          <ac:chgData name="Sofia Damachi" userId="03cd80ce-42a5-4404-94fc-1c37a1cddd9f" providerId="ADAL" clId="{AABE6DD9-E768-416D-8E0D-70E9DFEDD5BD}" dt="2025-04-14T08:59:26.230" v="5327" actId="164"/>
          <ac:picMkLst>
            <pc:docMk/>
            <pc:sldMk cId="2899847732" sldId="304"/>
            <ac:picMk id="10" creationId="{58CE4415-C5B1-D651-04BB-85731760B221}"/>
          </ac:picMkLst>
        </pc:picChg>
        <pc:picChg chg="add mod">
          <ac:chgData name="Sofia Damachi" userId="03cd80ce-42a5-4404-94fc-1c37a1cddd9f" providerId="ADAL" clId="{AABE6DD9-E768-416D-8E0D-70E9DFEDD5BD}" dt="2025-04-28T12:48:38.037" v="8563"/>
          <ac:picMkLst>
            <pc:docMk/>
            <pc:sldMk cId="2899847732" sldId="304"/>
            <ac:picMk id="12" creationId="{2F29A204-BE1B-CD79-52EF-392305B34C8D}"/>
          </ac:picMkLst>
        </pc:picChg>
        <pc:picChg chg="add mod">
          <ac:chgData name="Sofia Damachi" userId="03cd80ce-42a5-4404-94fc-1c37a1cddd9f" providerId="ADAL" clId="{AABE6DD9-E768-416D-8E0D-70E9DFEDD5BD}" dt="2025-04-29T08:17:17.822" v="8833" actId="1076"/>
          <ac:picMkLst>
            <pc:docMk/>
            <pc:sldMk cId="2899847732" sldId="304"/>
            <ac:picMk id="13" creationId="{041AB9FD-00CD-C299-DB54-E421E0AFC0DD}"/>
          </ac:picMkLst>
        </pc:picChg>
        <pc:picChg chg="add del mod">
          <ac:chgData name="Sofia Damachi" userId="03cd80ce-42a5-4404-94fc-1c37a1cddd9f" providerId="ADAL" clId="{AABE6DD9-E768-416D-8E0D-70E9DFEDD5BD}" dt="2025-04-29T08:18:48.223" v="8853" actId="478"/>
          <ac:picMkLst>
            <pc:docMk/>
            <pc:sldMk cId="2899847732" sldId="304"/>
            <ac:picMk id="14" creationId="{B3AC0983-A35C-E12F-ED66-5C846A5A514A}"/>
          </ac:picMkLst>
        </pc:picChg>
      </pc:sldChg>
      <pc:sldChg chg="addSp delSp modSp add mod modNotesTx">
        <pc:chgData name="Sofia Damachi" userId="03cd80ce-42a5-4404-94fc-1c37a1cddd9f" providerId="ADAL" clId="{AABE6DD9-E768-416D-8E0D-70E9DFEDD5BD}" dt="2025-04-29T10:14:42.511" v="8901" actId="114"/>
        <pc:sldMkLst>
          <pc:docMk/>
          <pc:sldMk cId="1444918611" sldId="305"/>
        </pc:sldMkLst>
        <pc:spChg chg="mod">
          <ac:chgData name="Sofia Damachi" userId="03cd80ce-42a5-4404-94fc-1c37a1cddd9f" providerId="ADAL" clId="{AABE6DD9-E768-416D-8E0D-70E9DFEDD5BD}" dt="2025-04-28T14:13:02.131" v="8759" actId="2711"/>
          <ac:spMkLst>
            <pc:docMk/>
            <pc:sldMk cId="1444918611" sldId="305"/>
            <ac:spMk id="2" creationId="{8D4F9184-34A9-F5E0-FA21-4386190B132F}"/>
          </ac:spMkLst>
        </pc:spChg>
        <pc:spChg chg="add mod">
          <ac:chgData name="Sofia Damachi" userId="03cd80ce-42a5-4404-94fc-1c37a1cddd9f" providerId="ADAL" clId="{AABE6DD9-E768-416D-8E0D-70E9DFEDD5BD}" dt="2025-04-28T14:13:13.038" v="8765" actId="20577"/>
          <ac:spMkLst>
            <pc:docMk/>
            <pc:sldMk cId="1444918611" sldId="305"/>
            <ac:spMk id="3" creationId="{724F0106-2C31-6805-495F-2484573D1A12}"/>
          </ac:spMkLst>
        </pc:spChg>
        <pc:spChg chg="add mod">
          <ac:chgData name="Sofia Damachi" userId="03cd80ce-42a5-4404-94fc-1c37a1cddd9f" providerId="ADAL" clId="{AABE6DD9-E768-416D-8E0D-70E9DFEDD5BD}" dt="2025-04-28T14:13:02.131" v="8759" actId="2711"/>
          <ac:spMkLst>
            <pc:docMk/>
            <pc:sldMk cId="1444918611" sldId="305"/>
            <ac:spMk id="9" creationId="{9D32669F-BA71-B98D-5710-135A4226F0A7}"/>
          </ac:spMkLst>
        </pc:spChg>
        <pc:spChg chg="add mod">
          <ac:chgData name="Sofia Damachi" userId="03cd80ce-42a5-4404-94fc-1c37a1cddd9f" providerId="ADAL" clId="{AABE6DD9-E768-416D-8E0D-70E9DFEDD5BD}" dt="2025-04-28T14:13:02.131" v="8759" actId="2711"/>
          <ac:spMkLst>
            <pc:docMk/>
            <pc:sldMk cId="1444918611" sldId="305"/>
            <ac:spMk id="10" creationId="{1A87C433-DB0E-9972-EBBE-38540D18E450}"/>
          </ac:spMkLst>
        </pc:spChg>
        <pc:spChg chg="add mod">
          <ac:chgData name="Sofia Damachi" userId="03cd80ce-42a5-4404-94fc-1c37a1cddd9f" providerId="ADAL" clId="{AABE6DD9-E768-416D-8E0D-70E9DFEDD5BD}" dt="2025-04-28T14:13:02.131" v="8759" actId="2711"/>
          <ac:spMkLst>
            <pc:docMk/>
            <pc:sldMk cId="1444918611" sldId="305"/>
            <ac:spMk id="11" creationId="{2329DDB0-9EC3-5695-E470-786BEEC8BDDB}"/>
          </ac:spMkLst>
        </pc:spChg>
        <pc:spChg chg="add mod">
          <ac:chgData name="Sofia Damachi" userId="03cd80ce-42a5-4404-94fc-1c37a1cddd9f" providerId="ADAL" clId="{AABE6DD9-E768-416D-8E0D-70E9DFEDD5BD}" dt="2025-04-28T14:13:02.131" v="8759" actId="2711"/>
          <ac:spMkLst>
            <pc:docMk/>
            <pc:sldMk cId="1444918611" sldId="305"/>
            <ac:spMk id="12" creationId="{CEFDE4E4-584C-DC3C-13D7-6311FA6B27EF}"/>
          </ac:spMkLst>
        </pc:spChg>
        <pc:spChg chg="add mod">
          <ac:chgData name="Sofia Damachi" userId="03cd80ce-42a5-4404-94fc-1c37a1cddd9f" providerId="ADAL" clId="{AABE6DD9-E768-416D-8E0D-70E9DFEDD5BD}" dt="2025-04-28T14:13:02.131" v="8759" actId="2711"/>
          <ac:spMkLst>
            <pc:docMk/>
            <pc:sldMk cId="1444918611" sldId="305"/>
            <ac:spMk id="14" creationId="{FB039318-1CB8-F11A-56A2-81DE6FA60CAC}"/>
          </ac:spMkLst>
        </pc:spChg>
        <pc:spChg chg="add mod">
          <ac:chgData name="Sofia Damachi" userId="03cd80ce-42a5-4404-94fc-1c37a1cddd9f" providerId="ADAL" clId="{AABE6DD9-E768-416D-8E0D-70E9DFEDD5BD}" dt="2025-04-28T14:13:02.131" v="8759" actId="2711"/>
          <ac:spMkLst>
            <pc:docMk/>
            <pc:sldMk cId="1444918611" sldId="305"/>
            <ac:spMk id="18" creationId="{779A513F-D799-2246-4533-0D047029CF2B}"/>
          </ac:spMkLst>
        </pc:spChg>
        <pc:spChg chg="add mod">
          <ac:chgData name="Sofia Damachi" userId="03cd80ce-42a5-4404-94fc-1c37a1cddd9f" providerId="ADAL" clId="{AABE6DD9-E768-416D-8E0D-70E9DFEDD5BD}" dt="2025-04-28T14:13:09.626" v="8762" actId="20577"/>
          <ac:spMkLst>
            <pc:docMk/>
            <pc:sldMk cId="1444918611" sldId="305"/>
            <ac:spMk id="29" creationId="{A6BED828-D985-AB4D-8AD8-2CF374DAA4E0}"/>
          </ac:spMkLst>
        </pc:spChg>
        <pc:graphicFrameChg chg="add mod">
          <ac:chgData name="Sofia Damachi" userId="03cd80ce-42a5-4404-94fc-1c37a1cddd9f" providerId="ADAL" clId="{AABE6DD9-E768-416D-8E0D-70E9DFEDD5BD}" dt="2025-04-23T07:34:40.699" v="8240" actId="1076"/>
          <ac:graphicFrameMkLst>
            <pc:docMk/>
            <pc:sldMk cId="1444918611" sldId="305"/>
            <ac:graphicFrameMk id="4" creationId="{F97F2F8E-4AC0-6F52-C795-F7690BE06E0F}"/>
          </ac:graphicFrameMkLst>
        </pc:graphicFrameChg>
        <pc:graphicFrameChg chg="add mod modGraphic">
          <ac:chgData name="Sofia Damachi" userId="03cd80ce-42a5-4404-94fc-1c37a1cddd9f" providerId="ADAL" clId="{AABE6DD9-E768-416D-8E0D-70E9DFEDD5BD}" dt="2025-04-14T09:17:40.672" v="5475" actId="1076"/>
          <ac:graphicFrameMkLst>
            <pc:docMk/>
            <pc:sldMk cId="1444918611" sldId="305"/>
            <ac:graphicFrameMk id="15" creationId="{620205F7-7881-F161-B6BE-7090AD6EB23E}"/>
          </ac:graphicFrameMkLst>
        </pc:graphicFrameChg>
        <pc:picChg chg="add mod">
          <ac:chgData name="Sofia Damachi" userId="03cd80ce-42a5-4404-94fc-1c37a1cddd9f" providerId="ADAL" clId="{AABE6DD9-E768-416D-8E0D-70E9DFEDD5BD}" dt="2025-04-28T12:48:39.315" v="8564"/>
          <ac:picMkLst>
            <pc:docMk/>
            <pc:sldMk cId="1444918611" sldId="305"/>
            <ac:picMk id="5" creationId="{17AEAD38-D8CC-5BCE-AAFE-30582EE210B9}"/>
          </ac:picMkLst>
        </pc:picChg>
      </pc:sldChg>
      <pc:sldChg chg="addSp delSp modSp add mod modNotesTx">
        <pc:chgData name="Sofia Damachi" userId="03cd80ce-42a5-4404-94fc-1c37a1cddd9f" providerId="ADAL" clId="{AABE6DD9-E768-416D-8E0D-70E9DFEDD5BD}" dt="2025-04-29T11:06:39.362" v="8960" actId="1076"/>
        <pc:sldMkLst>
          <pc:docMk/>
          <pc:sldMk cId="1478696517" sldId="306"/>
        </pc:sldMkLst>
        <pc:spChg chg="mod">
          <ac:chgData name="Sofia Damachi" userId="03cd80ce-42a5-4404-94fc-1c37a1cddd9f" providerId="ADAL" clId="{AABE6DD9-E768-416D-8E0D-70E9DFEDD5BD}" dt="2025-04-28T14:13:26.433" v="8766" actId="2711"/>
          <ac:spMkLst>
            <pc:docMk/>
            <pc:sldMk cId="1478696517" sldId="306"/>
            <ac:spMk id="2" creationId="{B1A08965-2E4F-DB44-56A4-AD0A54CA3993}"/>
          </ac:spMkLst>
        </pc:spChg>
        <pc:spChg chg="mod">
          <ac:chgData name="Sofia Damachi" userId="03cd80ce-42a5-4404-94fc-1c37a1cddd9f" providerId="ADAL" clId="{AABE6DD9-E768-416D-8E0D-70E9DFEDD5BD}" dt="2025-04-29T07:31:47.795" v="8821" actId="20577"/>
          <ac:spMkLst>
            <pc:docMk/>
            <pc:sldMk cId="1478696517" sldId="306"/>
            <ac:spMk id="4" creationId="{CC1D2504-6CD1-AA07-B42E-0A1059D6EAB3}"/>
          </ac:spMkLst>
        </pc:spChg>
        <pc:spChg chg="mod">
          <ac:chgData name="Sofia Damachi" userId="03cd80ce-42a5-4404-94fc-1c37a1cddd9f" providerId="ADAL" clId="{AABE6DD9-E768-416D-8E0D-70E9DFEDD5BD}" dt="2025-04-28T14:13:26.433" v="8766" actId="2711"/>
          <ac:spMkLst>
            <pc:docMk/>
            <pc:sldMk cId="1478696517" sldId="306"/>
            <ac:spMk id="5" creationId="{B118C078-3716-1342-06FE-F4810A7073A6}"/>
          </ac:spMkLst>
        </pc:spChg>
        <pc:spChg chg="mod">
          <ac:chgData name="Sofia Damachi" userId="03cd80ce-42a5-4404-94fc-1c37a1cddd9f" providerId="ADAL" clId="{AABE6DD9-E768-416D-8E0D-70E9DFEDD5BD}" dt="2025-04-28T14:13:26.433" v="8766" actId="2711"/>
          <ac:spMkLst>
            <pc:docMk/>
            <pc:sldMk cId="1478696517" sldId="306"/>
            <ac:spMk id="6" creationId="{23CEC2C6-C376-BB83-5BA7-4490BA2F28AB}"/>
          </ac:spMkLst>
        </pc:spChg>
        <pc:spChg chg="mod">
          <ac:chgData name="Sofia Damachi" userId="03cd80ce-42a5-4404-94fc-1c37a1cddd9f" providerId="ADAL" clId="{AABE6DD9-E768-416D-8E0D-70E9DFEDD5BD}" dt="2025-04-28T14:13:26.433" v="8766" actId="2711"/>
          <ac:spMkLst>
            <pc:docMk/>
            <pc:sldMk cId="1478696517" sldId="306"/>
            <ac:spMk id="7" creationId="{BFD78106-2D48-E123-ACD4-64C5AA150364}"/>
          </ac:spMkLst>
        </pc:spChg>
        <pc:spChg chg="mod">
          <ac:chgData name="Sofia Damachi" userId="03cd80ce-42a5-4404-94fc-1c37a1cddd9f" providerId="ADAL" clId="{AABE6DD9-E768-416D-8E0D-70E9DFEDD5BD}" dt="2025-04-28T14:13:50.770" v="8780" actId="20577"/>
          <ac:spMkLst>
            <pc:docMk/>
            <pc:sldMk cId="1478696517" sldId="306"/>
            <ac:spMk id="12" creationId="{3C2412DA-EA83-A66A-38AB-587C959C789C}"/>
          </ac:spMkLst>
        </pc:spChg>
        <pc:spChg chg="mod">
          <ac:chgData name="Sofia Damachi" userId="03cd80ce-42a5-4404-94fc-1c37a1cddd9f" providerId="ADAL" clId="{AABE6DD9-E768-416D-8E0D-70E9DFEDD5BD}" dt="2025-04-28T14:13:26.433" v="8766" actId="2711"/>
          <ac:spMkLst>
            <pc:docMk/>
            <pc:sldMk cId="1478696517" sldId="306"/>
            <ac:spMk id="13" creationId="{0A08EA03-F68C-FE79-8FED-72419E9F8F74}"/>
          </ac:spMkLst>
        </pc:spChg>
        <pc:spChg chg="mod">
          <ac:chgData name="Sofia Damachi" userId="03cd80ce-42a5-4404-94fc-1c37a1cddd9f" providerId="ADAL" clId="{AABE6DD9-E768-416D-8E0D-70E9DFEDD5BD}" dt="2025-04-28T14:13:26.433" v="8766" actId="2711"/>
          <ac:spMkLst>
            <pc:docMk/>
            <pc:sldMk cId="1478696517" sldId="306"/>
            <ac:spMk id="14" creationId="{EB8E913D-CF87-442D-ECED-BFA6A5D4D6CA}"/>
          </ac:spMkLst>
        </pc:spChg>
        <pc:spChg chg="add mod">
          <ac:chgData name="Sofia Damachi" userId="03cd80ce-42a5-4404-94fc-1c37a1cddd9f" providerId="ADAL" clId="{AABE6DD9-E768-416D-8E0D-70E9DFEDD5BD}" dt="2025-04-22T08:52:47.653" v="8166" actId="1076"/>
          <ac:spMkLst>
            <pc:docMk/>
            <pc:sldMk cId="1478696517" sldId="306"/>
            <ac:spMk id="15" creationId="{040A06B0-F1DA-F868-3822-A0DC8F11D06A}"/>
          </ac:spMkLst>
        </pc:spChg>
        <pc:spChg chg="add mod ord">
          <ac:chgData name="Sofia Damachi" userId="03cd80ce-42a5-4404-94fc-1c37a1cddd9f" providerId="ADAL" clId="{AABE6DD9-E768-416D-8E0D-70E9DFEDD5BD}" dt="2025-04-29T10:11:18.558" v="8872" actId="164"/>
          <ac:spMkLst>
            <pc:docMk/>
            <pc:sldMk cId="1478696517" sldId="306"/>
            <ac:spMk id="16" creationId="{34B633A6-AA8E-A2E7-4700-F2702E810793}"/>
          </ac:spMkLst>
        </pc:spChg>
        <pc:spChg chg="add mod">
          <ac:chgData name="Sofia Damachi" userId="03cd80ce-42a5-4404-94fc-1c37a1cddd9f" providerId="ADAL" clId="{AABE6DD9-E768-416D-8E0D-70E9DFEDD5BD}" dt="2025-04-28T14:13:26.433" v="8766" actId="2711"/>
          <ac:spMkLst>
            <pc:docMk/>
            <pc:sldMk cId="1478696517" sldId="306"/>
            <ac:spMk id="18" creationId="{D7164F8F-E60E-5164-69FC-5685EC04F2E1}"/>
          </ac:spMkLst>
        </pc:spChg>
        <pc:spChg chg="add mod">
          <ac:chgData name="Sofia Damachi" userId="03cd80ce-42a5-4404-94fc-1c37a1cddd9f" providerId="ADAL" clId="{AABE6DD9-E768-416D-8E0D-70E9DFEDD5BD}" dt="2025-04-29T08:18:11.570" v="8846" actId="1036"/>
          <ac:spMkLst>
            <pc:docMk/>
            <pc:sldMk cId="1478696517" sldId="306"/>
            <ac:spMk id="20" creationId="{DD710F96-6AE2-FD5E-4DF1-3EE76DF6A38E}"/>
          </ac:spMkLst>
        </pc:spChg>
        <pc:spChg chg="mod">
          <ac:chgData name="Sofia Damachi" userId="03cd80ce-42a5-4404-94fc-1c37a1cddd9f" providerId="ADAL" clId="{AABE6DD9-E768-416D-8E0D-70E9DFEDD5BD}" dt="2025-04-28T14:13:26.433" v="8766" actId="2711"/>
          <ac:spMkLst>
            <pc:docMk/>
            <pc:sldMk cId="1478696517" sldId="306"/>
            <ac:spMk id="31" creationId="{F548D7F5-A082-9A1D-7CE8-B9B30E88C3D1}"/>
          </ac:spMkLst>
        </pc:spChg>
        <pc:spChg chg="mod">
          <ac:chgData name="Sofia Damachi" userId="03cd80ce-42a5-4404-94fc-1c37a1cddd9f" providerId="ADAL" clId="{AABE6DD9-E768-416D-8E0D-70E9DFEDD5BD}" dt="2025-04-14T09:32:08.586" v="5621"/>
          <ac:spMkLst>
            <pc:docMk/>
            <pc:sldMk cId="1478696517" sldId="306"/>
            <ac:spMk id="33" creationId="{9D4A4F23-306C-7369-71B3-B88FC2786DC3}"/>
          </ac:spMkLst>
        </pc:spChg>
        <pc:spChg chg="mod">
          <ac:chgData name="Sofia Damachi" userId="03cd80ce-42a5-4404-94fc-1c37a1cddd9f" providerId="ADAL" clId="{AABE6DD9-E768-416D-8E0D-70E9DFEDD5BD}" dt="2025-04-28T14:13:45.625" v="8778" actId="20577"/>
          <ac:spMkLst>
            <pc:docMk/>
            <pc:sldMk cId="1478696517" sldId="306"/>
            <ac:spMk id="34" creationId="{8F441E85-5D50-C018-4466-1A1D1371C3C1}"/>
          </ac:spMkLst>
        </pc:spChg>
        <pc:grpChg chg="mod">
          <ac:chgData name="Sofia Damachi" userId="03cd80ce-42a5-4404-94fc-1c37a1cddd9f" providerId="ADAL" clId="{AABE6DD9-E768-416D-8E0D-70E9DFEDD5BD}" dt="2025-04-14T09:51:34.828" v="5982" actId="1076"/>
          <ac:grpSpMkLst>
            <pc:docMk/>
            <pc:sldMk cId="1478696517" sldId="306"/>
            <ac:grpSpMk id="11" creationId="{B280E2AB-FBB3-167B-5C32-3107FEE01FE3}"/>
          </ac:grpSpMkLst>
        </pc:grpChg>
        <pc:grpChg chg="add mod">
          <ac:chgData name="Sofia Damachi" userId="03cd80ce-42a5-4404-94fc-1c37a1cddd9f" providerId="ADAL" clId="{AABE6DD9-E768-416D-8E0D-70E9DFEDD5BD}" dt="2025-04-29T11:06:39.362" v="8960" actId="1076"/>
          <ac:grpSpMkLst>
            <pc:docMk/>
            <pc:sldMk cId="1478696517" sldId="306"/>
            <ac:grpSpMk id="17" creationId="{661EA007-7DD3-C6DD-0F40-AB55B868335D}"/>
          </ac:grpSpMkLst>
        </pc:grpChg>
        <pc:grpChg chg="mod">
          <ac:chgData name="Sofia Damachi" userId="03cd80ce-42a5-4404-94fc-1c37a1cddd9f" providerId="ADAL" clId="{AABE6DD9-E768-416D-8E0D-70E9DFEDD5BD}" dt="2025-04-14T09:38:33.755" v="5796" actId="1076"/>
          <ac:grpSpMkLst>
            <pc:docMk/>
            <pc:sldMk cId="1478696517" sldId="306"/>
            <ac:grpSpMk id="28" creationId="{03DCE814-9433-9596-D7F0-72B324C08B17}"/>
          </ac:grpSpMkLst>
        </pc:grpChg>
        <pc:picChg chg="add mod">
          <ac:chgData name="Sofia Damachi" userId="03cd80ce-42a5-4404-94fc-1c37a1cddd9f" providerId="ADAL" clId="{AABE6DD9-E768-416D-8E0D-70E9DFEDD5BD}" dt="2025-04-28T12:48:40.781" v="8565"/>
          <ac:picMkLst>
            <pc:docMk/>
            <pc:sldMk cId="1478696517" sldId="306"/>
            <ac:picMk id="3" creationId="{15284436-895E-E841-8924-C273401CA02F}"/>
          </ac:picMkLst>
        </pc:picChg>
        <pc:picChg chg="add mod">
          <ac:chgData name="Sofia Damachi" userId="03cd80ce-42a5-4404-94fc-1c37a1cddd9f" providerId="ADAL" clId="{AABE6DD9-E768-416D-8E0D-70E9DFEDD5BD}" dt="2025-04-29T08:18:17.475" v="8847" actId="1076"/>
          <ac:picMkLst>
            <pc:docMk/>
            <pc:sldMk cId="1478696517" sldId="306"/>
            <ac:picMk id="9" creationId="{E8C8C556-8993-3D40-7D2D-A30BDEFBDD47}"/>
          </ac:picMkLst>
        </pc:picChg>
        <pc:picChg chg="add mod">
          <ac:chgData name="Sofia Damachi" userId="03cd80ce-42a5-4404-94fc-1c37a1cddd9f" providerId="ADAL" clId="{AABE6DD9-E768-416D-8E0D-70E9DFEDD5BD}" dt="2025-04-29T10:11:18.558" v="8872" actId="164"/>
          <ac:picMkLst>
            <pc:docMk/>
            <pc:sldMk cId="1478696517" sldId="306"/>
            <ac:picMk id="10" creationId="{22C23A62-135B-A190-9916-F1C9A654AE6C}"/>
          </ac:picMkLst>
        </pc:picChg>
        <pc:picChg chg="mod">
          <ac:chgData name="Sofia Damachi" userId="03cd80ce-42a5-4404-94fc-1c37a1cddd9f" providerId="ADAL" clId="{AABE6DD9-E768-416D-8E0D-70E9DFEDD5BD}" dt="2025-04-14T09:38:26.368" v="5793" actId="1076"/>
          <ac:picMkLst>
            <pc:docMk/>
            <pc:sldMk cId="1478696517" sldId="306"/>
            <ac:picMk id="30" creationId="{AC5C340A-823C-943C-0DCF-37121FDEEA20}"/>
          </ac:picMkLst>
        </pc:picChg>
      </pc:sldChg>
      <pc:sldChg chg="addSp delSp modSp add mod modNotesTx">
        <pc:chgData name="Sofia Damachi" userId="03cd80ce-42a5-4404-94fc-1c37a1cddd9f" providerId="ADAL" clId="{AABE6DD9-E768-416D-8E0D-70E9DFEDD5BD}" dt="2025-04-29T10:14:57.828" v="8907" actId="114"/>
        <pc:sldMkLst>
          <pc:docMk/>
          <pc:sldMk cId="3277916422" sldId="307"/>
        </pc:sldMkLst>
        <pc:spChg chg="add mod">
          <ac:chgData name="Sofia Damachi" userId="03cd80ce-42a5-4404-94fc-1c37a1cddd9f" providerId="ADAL" clId="{AABE6DD9-E768-416D-8E0D-70E9DFEDD5BD}" dt="2025-04-28T14:14:08.289" v="8783" actId="2711"/>
          <ac:spMkLst>
            <pc:docMk/>
            <pc:sldMk cId="3277916422" sldId="307"/>
            <ac:spMk id="5" creationId="{8915D89C-2F7D-7362-DBDA-5F9A3E7C2374}"/>
          </ac:spMkLst>
        </pc:spChg>
        <pc:spChg chg="mod">
          <ac:chgData name="Sofia Damachi" userId="03cd80ce-42a5-4404-94fc-1c37a1cddd9f" providerId="ADAL" clId="{AABE6DD9-E768-416D-8E0D-70E9DFEDD5BD}" dt="2025-04-28T14:14:08.289" v="8783" actId="2711"/>
          <ac:spMkLst>
            <pc:docMk/>
            <pc:sldMk cId="3277916422" sldId="307"/>
            <ac:spMk id="9" creationId="{78146039-2CA7-C9CC-5C09-538BF90006B8}"/>
          </ac:spMkLst>
        </pc:spChg>
        <pc:spChg chg="mod">
          <ac:chgData name="Sofia Damachi" userId="03cd80ce-42a5-4404-94fc-1c37a1cddd9f" providerId="ADAL" clId="{AABE6DD9-E768-416D-8E0D-70E9DFEDD5BD}" dt="2025-04-28T15:00:33.561" v="8788" actId="1035"/>
          <ac:spMkLst>
            <pc:docMk/>
            <pc:sldMk cId="3277916422" sldId="307"/>
            <ac:spMk id="10" creationId="{47EA799C-63BA-A404-3FAB-85F5A2AD50BE}"/>
          </ac:spMkLst>
        </pc:spChg>
        <pc:spChg chg="mod">
          <ac:chgData name="Sofia Damachi" userId="03cd80ce-42a5-4404-94fc-1c37a1cddd9f" providerId="ADAL" clId="{AABE6DD9-E768-416D-8E0D-70E9DFEDD5BD}" dt="2025-04-28T14:14:08.289" v="8783" actId="2711"/>
          <ac:spMkLst>
            <pc:docMk/>
            <pc:sldMk cId="3277916422" sldId="307"/>
            <ac:spMk id="11" creationId="{EB064E12-FADB-DF50-1728-47F640439828}"/>
          </ac:spMkLst>
        </pc:spChg>
        <pc:spChg chg="mod">
          <ac:chgData name="Sofia Damachi" userId="03cd80ce-42a5-4404-94fc-1c37a1cddd9f" providerId="ADAL" clId="{AABE6DD9-E768-416D-8E0D-70E9DFEDD5BD}" dt="2025-04-28T14:14:08.289" v="8783" actId="2711"/>
          <ac:spMkLst>
            <pc:docMk/>
            <pc:sldMk cId="3277916422" sldId="307"/>
            <ac:spMk id="12" creationId="{BEF19175-5AFE-ACB2-EC9A-F7B9B3B5207F}"/>
          </ac:spMkLst>
        </pc:spChg>
        <pc:spChg chg="mod">
          <ac:chgData name="Sofia Damachi" userId="03cd80ce-42a5-4404-94fc-1c37a1cddd9f" providerId="ADAL" clId="{AABE6DD9-E768-416D-8E0D-70E9DFEDD5BD}" dt="2025-04-28T14:14:08.289" v="8783" actId="2711"/>
          <ac:spMkLst>
            <pc:docMk/>
            <pc:sldMk cId="3277916422" sldId="307"/>
            <ac:spMk id="14" creationId="{13538508-E9A7-B783-9BA4-F38121A214B5}"/>
          </ac:spMkLst>
        </pc:spChg>
        <pc:spChg chg="add mod">
          <ac:chgData name="Sofia Damachi" userId="03cd80ce-42a5-4404-94fc-1c37a1cddd9f" providerId="ADAL" clId="{AABE6DD9-E768-416D-8E0D-70E9DFEDD5BD}" dt="2025-04-28T14:14:08.289" v="8783" actId="2711"/>
          <ac:spMkLst>
            <pc:docMk/>
            <pc:sldMk cId="3277916422" sldId="307"/>
            <ac:spMk id="24" creationId="{9BDADB87-F347-5209-3485-28784BABD925}"/>
          </ac:spMkLst>
        </pc:spChg>
        <pc:spChg chg="add mod">
          <ac:chgData name="Sofia Damachi" userId="03cd80ce-42a5-4404-94fc-1c37a1cddd9f" providerId="ADAL" clId="{AABE6DD9-E768-416D-8E0D-70E9DFEDD5BD}" dt="2025-04-28T14:14:08.289" v="8783" actId="2711"/>
          <ac:spMkLst>
            <pc:docMk/>
            <pc:sldMk cId="3277916422" sldId="307"/>
            <ac:spMk id="26" creationId="{4BA7D368-96AE-8506-7E4A-3EDBB4E50844}"/>
          </ac:spMkLst>
        </pc:spChg>
        <pc:graphicFrameChg chg="add mod modGraphic">
          <ac:chgData name="Sofia Damachi" userId="03cd80ce-42a5-4404-94fc-1c37a1cddd9f" providerId="ADAL" clId="{AABE6DD9-E768-416D-8E0D-70E9DFEDD5BD}" dt="2025-04-14T09:54:29.439" v="6020" actId="20577"/>
          <ac:graphicFrameMkLst>
            <pc:docMk/>
            <pc:sldMk cId="3277916422" sldId="307"/>
            <ac:graphicFrameMk id="23" creationId="{9B4D7C85-9124-FB42-DAB6-CCFCBD5E9AD4}"/>
          </ac:graphicFrameMkLst>
        </pc:graphicFrameChg>
        <pc:graphicFrameChg chg="add mod modGraphic">
          <ac:chgData name="Sofia Damachi" userId="03cd80ce-42a5-4404-94fc-1c37a1cddd9f" providerId="ADAL" clId="{AABE6DD9-E768-416D-8E0D-70E9DFEDD5BD}" dt="2025-04-14T09:57:34.822" v="6074" actId="20577"/>
          <ac:graphicFrameMkLst>
            <pc:docMk/>
            <pc:sldMk cId="3277916422" sldId="307"/>
            <ac:graphicFrameMk id="25" creationId="{296E00AF-4047-6371-8923-9D7A79E5270C}"/>
          </ac:graphicFrameMkLst>
        </pc:graphicFrameChg>
        <pc:picChg chg="add mod">
          <ac:chgData name="Sofia Damachi" userId="03cd80ce-42a5-4404-94fc-1c37a1cddd9f" providerId="ADAL" clId="{AABE6DD9-E768-416D-8E0D-70E9DFEDD5BD}" dt="2025-04-28T12:48:42.762" v="8566"/>
          <ac:picMkLst>
            <pc:docMk/>
            <pc:sldMk cId="3277916422" sldId="307"/>
            <ac:picMk id="2" creationId="{D2E7EF11-CAA5-8EC1-5144-D9F273FE7DC3}"/>
          </ac:picMkLst>
        </pc:picChg>
      </pc:sldChg>
      <pc:sldChg chg="addSp delSp modSp add del mod modNotesTx">
        <pc:chgData name="Sofia Damachi" userId="03cd80ce-42a5-4404-94fc-1c37a1cddd9f" providerId="ADAL" clId="{AABE6DD9-E768-416D-8E0D-70E9DFEDD5BD}" dt="2025-04-17T14:55:17.409" v="7941" actId="47"/>
        <pc:sldMkLst>
          <pc:docMk/>
          <pc:sldMk cId="3450481929" sldId="308"/>
        </pc:sldMkLst>
      </pc:sldChg>
      <pc:sldChg chg="addSp delSp modSp add del mod modNotesTx">
        <pc:chgData name="Sofia Damachi" userId="03cd80ce-42a5-4404-94fc-1c37a1cddd9f" providerId="ADAL" clId="{AABE6DD9-E768-416D-8E0D-70E9DFEDD5BD}" dt="2025-04-17T14:55:18.493" v="7942" actId="47"/>
        <pc:sldMkLst>
          <pc:docMk/>
          <pc:sldMk cId="1268139584" sldId="309"/>
        </pc:sldMkLst>
      </pc:sldChg>
      <pc:sldChg chg="addSp delSp modSp add mod">
        <pc:chgData name="Sofia Damachi" userId="03cd80ce-42a5-4404-94fc-1c37a1cddd9f" providerId="ADAL" clId="{AABE6DD9-E768-416D-8E0D-70E9DFEDD5BD}" dt="2025-04-28T13:57:43.044" v="8629"/>
        <pc:sldMkLst>
          <pc:docMk/>
          <pc:sldMk cId="3239762721" sldId="310"/>
        </pc:sldMkLst>
        <pc:spChg chg="mod">
          <ac:chgData name="Sofia Damachi" userId="03cd80ce-42a5-4404-94fc-1c37a1cddd9f" providerId="ADAL" clId="{AABE6DD9-E768-416D-8E0D-70E9DFEDD5BD}" dt="2025-04-28T11:53:16.716" v="8512" actId="2711"/>
          <ac:spMkLst>
            <pc:docMk/>
            <pc:sldMk cId="3239762721" sldId="310"/>
            <ac:spMk id="16" creationId="{0C99E9C3-3CCB-256A-CCF6-E17E6B7C42CE}"/>
          </ac:spMkLst>
        </pc:spChg>
        <pc:spChg chg="mod">
          <ac:chgData name="Sofia Damachi" userId="03cd80ce-42a5-4404-94fc-1c37a1cddd9f" providerId="ADAL" clId="{AABE6DD9-E768-416D-8E0D-70E9DFEDD5BD}" dt="2025-04-28T11:53:16.716" v="8512" actId="2711"/>
          <ac:spMkLst>
            <pc:docMk/>
            <pc:sldMk cId="3239762721" sldId="310"/>
            <ac:spMk id="27" creationId="{0F0AF825-B6B3-7F23-9BFD-728B1545F97B}"/>
          </ac:spMkLst>
        </pc:spChg>
        <pc:spChg chg="mod">
          <ac:chgData name="Sofia Damachi" userId="03cd80ce-42a5-4404-94fc-1c37a1cddd9f" providerId="ADAL" clId="{AABE6DD9-E768-416D-8E0D-70E9DFEDD5BD}" dt="2025-04-28T11:53:16.716" v="8512" actId="2711"/>
          <ac:spMkLst>
            <pc:docMk/>
            <pc:sldMk cId="3239762721" sldId="310"/>
            <ac:spMk id="28" creationId="{9EEFE2DE-9962-054E-D0CD-8275EAC5EB74}"/>
          </ac:spMkLst>
        </pc:spChg>
        <pc:spChg chg="mod">
          <ac:chgData name="Sofia Damachi" userId="03cd80ce-42a5-4404-94fc-1c37a1cddd9f" providerId="ADAL" clId="{AABE6DD9-E768-416D-8E0D-70E9DFEDD5BD}" dt="2025-04-28T13:57:43.044" v="8629"/>
          <ac:spMkLst>
            <pc:docMk/>
            <pc:sldMk cId="3239762721" sldId="310"/>
            <ac:spMk id="29" creationId="{29AA66AF-74D4-1A92-EB85-4793C6C004C4}"/>
          </ac:spMkLst>
        </pc:spChg>
        <pc:spChg chg="mod">
          <ac:chgData name="Sofia Damachi" userId="03cd80ce-42a5-4404-94fc-1c37a1cddd9f" providerId="ADAL" clId="{AABE6DD9-E768-416D-8E0D-70E9DFEDD5BD}" dt="2025-04-28T11:53:16.716" v="8512" actId="2711"/>
          <ac:spMkLst>
            <pc:docMk/>
            <pc:sldMk cId="3239762721" sldId="310"/>
            <ac:spMk id="31" creationId="{D312B7B1-E085-FF89-3403-7DB919BDC157}"/>
          </ac:spMkLst>
        </pc:spChg>
        <pc:spChg chg="mod">
          <ac:chgData name="Sofia Damachi" userId="03cd80ce-42a5-4404-94fc-1c37a1cddd9f" providerId="ADAL" clId="{AABE6DD9-E768-416D-8E0D-70E9DFEDD5BD}" dt="2025-04-28T11:53:16.716" v="8512" actId="2711"/>
          <ac:spMkLst>
            <pc:docMk/>
            <pc:sldMk cId="3239762721" sldId="310"/>
            <ac:spMk id="32" creationId="{C28F4604-DCD2-5A8C-DD75-D30F3FD8144F}"/>
          </ac:spMkLst>
        </pc:spChg>
        <pc:spChg chg="mod">
          <ac:chgData name="Sofia Damachi" userId="03cd80ce-42a5-4404-94fc-1c37a1cddd9f" providerId="ADAL" clId="{AABE6DD9-E768-416D-8E0D-70E9DFEDD5BD}" dt="2025-04-28T11:53:16.716" v="8512" actId="2711"/>
          <ac:spMkLst>
            <pc:docMk/>
            <pc:sldMk cId="3239762721" sldId="310"/>
            <ac:spMk id="33" creationId="{810EE06B-2D6C-C368-C385-2DCC844375BB}"/>
          </ac:spMkLst>
        </pc:spChg>
        <pc:spChg chg="mod">
          <ac:chgData name="Sofia Damachi" userId="03cd80ce-42a5-4404-94fc-1c37a1cddd9f" providerId="ADAL" clId="{AABE6DD9-E768-416D-8E0D-70E9DFEDD5BD}" dt="2025-04-28T11:53:16.716" v="8512" actId="2711"/>
          <ac:spMkLst>
            <pc:docMk/>
            <pc:sldMk cId="3239762721" sldId="310"/>
            <ac:spMk id="34" creationId="{7BFEC62B-CBC2-45A8-F05C-7F93D0E40AF3}"/>
          </ac:spMkLst>
        </pc:spChg>
        <pc:picChg chg="add mod">
          <ac:chgData name="Sofia Damachi" userId="03cd80ce-42a5-4404-94fc-1c37a1cddd9f" providerId="ADAL" clId="{AABE6DD9-E768-416D-8E0D-70E9DFEDD5BD}" dt="2025-04-28T12:48:11.133" v="8546"/>
          <ac:picMkLst>
            <pc:docMk/>
            <pc:sldMk cId="3239762721" sldId="310"/>
            <ac:picMk id="3" creationId="{2F305DEE-BEBE-71B9-7664-0EE6C1A2F0E0}"/>
          </ac:picMkLst>
        </pc:picChg>
      </pc:sldChg>
      <pc:sldChg chg="add del mod modShow">
        <pc:chgData name="Sofia Damachi" userId="03cd80ce-42a5-4404-94fc-1c37a1cddd9f" providerId="ADAL" clId="{AABE6DD9-E768-416D-8E0D-70E9DFEDD5BD}" dt="2025-04-28T12:57:17.949" v="8615" actId="47"/>
        <pc:sldMkLst>
          <pc:docMk/>
          <pc:sldMk cId="1058545195" sldId="311"/>
        </pc:sldMkLst>
      </pc:sldChg>
      <pc:sldChg chg="addSp delSp modSp del mod ord modShow">
        <pc:chgData name="Sofia Damachi" userId="03cd80ce-42a5-4404-94fc-1c37a1cddd9f" providerId="ADAL" clId="{AABE6DD9-E768-416D-8E0D-70E9DFEDD5BD}" dt="2025-04-28T13:54:42.237" v="8621" actId="47"/>
        <pc:sldMkLst>
          <pc:docMk/>
          <pc:sldMk cId="2622782933" sldId="312"/>
        </pc:sldMkLst>
      </pc:sldChg>
      <pc:sldChg chg="delSp add del mod modShow">
        <pc:chgData name="Sofia Damachi" userId="03cd80ce-42a5-4404-94fc-1c37a1cddd9f" providerId="ADAL" clId="{AABE6DD9-E768-416D-8E0D-70E9DFEDD5BD}" dt="2025-04-28T12:57:15.096" v="8614" actId="47"/>
        <pc:sldMkLst>
          <pc:docMk/>
          <pc:sldMk cId="3957914634" sldId="313"/>
        </pc:sldMkLst>
      </pc:sldChg>
    </pc:docChg>
  </pc:docChgLst>
  <pc:docChgLst>
    <pc:chgData name="Laurent Perrin" userId="b7baff0c-9dd7-4f5b-bf63-e6158de9cc34" providerId="ADAL" clId="{F60F649A-8DB9-45B8-9DF5-D66A95944E4D}"/>
    <pc:docChg chg="undo custSel modSld">
      <pc:chgData name="Laurent Perrin" userId="b7baff0c-9dd7-4f5b-bf63-e6158de9cc34" providerId="ADAL" clId="{F60F649A-8DB9-45B8-9DF5-D66A95944E4D}" dt="2025-04-30T05:44:22.771" v="245" actId="20577"/>
      <pc:docMkLst>
        <pc:docMk/>
      </pc:docMkLst>
      <pc:sldChg chg="modNotesTx">
        <pc:chgData name="Laurent Perrin" userId="b7baff0c-9dd7-4f5b-bf63-e6158de9cc34" providerId="ADAL" clId="{F60F649A-8DB9-45B8-9DF5-D66A95944E4D}" dt="2025-04-30T05:43:35.829" v="213" actId="20577"/>
        <pc:sldMkLst>
          <pc:docMk/>
          <pc:sldMk cId="940093183" sldId="258"/>
        </pc:sldMkLst>
      </pc:sldChg>
      <pc:sldChg chg="modSp mod">
        <pc:chgData name="Laurent Perrin" userId="b7baff0c-9dd7-4f5b-bf63-e6158de9cc34" providerId="ADAL" clId="{F60F649A-8DB9-45B8-9DF5-D66A95944E4D}" dt="2025-04-30T05:43:23.836" v="211" actId="1036"/>
        <pc:sldMkLst>
          <pc:docMk/>
          <pc:sldMk cId="4181518965" sldId="280"/>
        </pc:sldMkLst>
        <pc:spChg chg="mod">
          <ac:chgData name="Laurent Perrin" userId="b7baff0c-9dd7-4f5b-bf63-e6158de9cc34" providerId="ADAL" clId="{F60F649A-8DB9-45B8-9DF5-D66A95944E4D}" dt="2025-04-30T05:43:23.836" v="211" actId="1036"/>
          <ac:spMkLst>
            <pc:docMk/>
            <pc:sldMk cId="4181518965" sldId="280"/>
            <ac:spMk id="27" creationId="{B29F68C8-D1EE-F916-4134-141B2F9A3A62}"/>
          </ac:spMkLst>
        </pc:spChg>
        <pc:spChg chg="mod">
          <ac:chgData name="Laurent Perrin" userId="b7baff0c-9dd7-4f5b-bf63-e6158de9cc34" providerId="ADAL" clId="{F60F649A-8DB9-45B8-9DF5-D66A95944E4D}" dt="2025-04-30T05:43:23.836" v="211" actId="1036"/>
          <ac:spMkLst>
            <pc:docMk/>
            <pc:sldMk cId="4181518965" sldId="280"/>
            <ac:spMk id="28" creationId="{1DE4FF64-3632-A255-4A28-8F368E9050DE}"/>
          </ac:spMkLst>
        </pc:spChg>
      </pc:sldChg>
      <pc:sldChg chg="modSp mod">
        <pc:chgData name="Laurent Perrin" userId="b7baff0c-9dd7-4f5b-bf63-e6158de9cc34" providerId="ADAL" clId="{F60F649A-8DB9-45B8-9DF5-D66A95944E4D}" dt="2025-04-30T05:42:59.958" v="204" actId="1036"/>
        <pc:sldMkLst>
          <pc:docMk/>
          <pc:sldMk cId="1340172396" sldId="282"/>
        </pc:sldMkLst>
        <pc:spChg chg="mod">
          <ac:chgData name="Laurent Perrin" userId="b7baff0c-9dd7-4f5b-bf63-e6158de9cc34" providerId="ADAL" clId="{F60F649A-8DB9-45B8-9DF5-D66A95944E4D}" dt="2025-04-29T19:15:21.741" v="0" actId="1035"/>
          <ac:spMkLst>
            <pc:docMk/>
            <pc:sldMk cId="1340172396" sldId="282"/>
            <ac:spMk id="16" creationId="{39C101C2-CB6A-525F-F583-01EE2C9D903D}"/>
          </ac:spMkLst>
        </pc:spChg>
        <pc:spChg chg="mod">
          <ac:chgData name="Laurent Perrin" userId="b7baff0c-9dd7-4f5b-bf63-e6158de9cc34" providerId="ADAL" clId="{F60F649A-8DB9-45B8-9DF5-D66A95944E4D}" dt="2025-04-29T19:15:21.741" v="0" actId="1035"/>
          <ac:spMkLst>
            <pc:docMk/>
            <pc:sldMk cId="1340172396" sldId="282"/>
            <ac:spMk id="27" creationId="{A0DEDB66-E220-20DA-9DB6-765DBC82AA18}"/>
          </ac:spMkLst>
        </pc:spChg>
        <pc:spChg chg="mod">
          <ac:chgData name="Laurent Perrin" userId="b7baff0c-9dd7-4f5b-bf63-e6158de9cc34" providerId="ADAL" clId="{F60F649A-8DB9-45B8-9DF5-D66A95944E4D}" dt="2025-04-30T05:42:55.067" v="201" actId="1036"/>
          <ac:spMkLst>
            <pc:docMk/>
            <pc:sldMk cId="1340172396" sldId="282"/>
            <ac:spMk id="31" creationId="{A66E9B3D-9768-FBC3-A807-F98794A01D97}"/>
          </ac:spMkLst>
        </pc:spChg>
        <pc:spChg chg="mod">
          <ac:chgData name="Laurent Perrin" userId="b7baff0c-9dd7-4f5b-bf63-e6158de9cc34" providerId="ADAL" clId="{F60F649A-8DB9-45B8-9DF5-D66A95944E4D}" dt="2025-04-30T05:42:55.067" v="201" actId="1036"/>
          <ac:spMkLst>
            <pc:docMk/>
            <pc:sldMk cId="1340172396" sldId="282"/>
            <ac:spMk id="32" creationId="{FF378CC1-5BC8-9C72-A12D-F661275E8B48}"/>
          </ac:spMkLst>
        </pc:spChg>
        <pc:spChg chg="mod">
          <ac:chgData name="Laurent Perrin" userId="b7baff0c-9dd7-4f5b-bf63-e6158de9cc34" providerId="ADAL" clId="{F60F649A-8DB9-45B8-9DF5-D66A95944E4D}" dt="2025-04-30T05:42:59.958" v="204" actId="1036"/>
          <ac:spMkLst>
            <pc:docMk/>
            <pc:sldMk cId="1340172396" sldId="282"/>
            <ac:spMk id="33" creationId="{7596958B-DFD0-4A53-31C3-40754CC644CA}"/>
          </ac:spMkLst>
        </pc:spChg>
        <pc:spChg chg="mod">
          <ac:chgData name="Laurent Perrin" userId="b7baff0c-9dd7-4f5b-bf63-e6158de9cc34" providerId="ADAL" clId="{F60F649A-8DB9-45B8-9DF5-D66A95944E4D}" dt="2025-04-30T05:42:59.958" v="204" actId="1036"/>
          <ac:spMkLst>
            <pc:docMk/>
            <pc:sldMk cId="1340172396" sldId="282"/>
            <ac:spMk id="34" creationId="{580EEFAF-6CE1-FE7A-703B-5E52B6537503}"/>
          </ac:spMkLst>
        </pc:spChg>
      </pc:sldChg>
      <pc:sldChg chg="modNotesTx">
        <pc:chgData name="Laurent Perrin" userId="b7baff0c-9dd7-4f5b-bf63-e6158de9cc34" providerId="ADAL" clId="{F60F649A-8DB9-45B8-9DF5-D66A95944E4D}" dt="2025-04-30T05:43:40.138" v="215" actId="20577"/>
        <pc:sldMkLst>
          <pc:docMk/>
          <pc:sldMk cId="1930574097" sldId="283"/>
        </pc:sldMkLst>
      </pc:sldChg>
      <pc:sldChg chg="modNotesTx">
        <pc:chgData name="Laurent Perrin" userId="b7baff0c-9dd7-4f5b-bf63-e6158de9cc34" providerId="ADAL" clId="{F60F649A-8DB9-45B8-9DF5-D66A95944E4D}" dt="2025-04-30T05:43:44.585" v="217" actId="20577"/>
        <pc:sldMkLst>
          <pc:docMk/>
          <pc:sldMk cId="2378334877" sldId="284"/>
        </pc:sldMkLst>
      </pc:sldChg>
      <pc:sldChg chg="modNotesTx">
        <pc:chgData name="Laurent Perrin" userId="b7baff0c-9dd7-4f5b-bf63-e6158de9cc34" providerId="ADAL" clId="{F60F649A-8DB9-45B8-9DF5-D66A95944E4D}" dt="2025-04-30T05:43:48.778" v="220" actId="20577"/>
        <pc:sldMkLst>
          <pc:docMk/>
          <pc:sldMk cId="1645270238" sldId="290"/>
        </pc:sldMkLst>
      </pc:sldChg>
      <pc:sldChg chg="modSp mod modNotesTx">
        <pc:chgData name="Laurent Perrin" userId="b7baff0c-9dd7-4f5b-bf63-e6158de9cc34" providerId="ADAL" clId="{F60F649A-8DB9-45B8-9DF5-D66A95944E4D}" dt="2025-04-30T05:43:53.933" v="224" actId="20577"/>
        <pc:sldMkLst>
          <pc:docMk/>
          <pc:sldMk cId="4139721430" sldId="291"/>
        </pc:sldMkLst>
        <pc:spChg chg="mod">
          <ac:chgData name="Laurent Perrin" userId="b7baff0c-9dd7-4f5b-bf63-e6158de9cc34" providerId="ADAL" clId="{F60F649A-8DB9-45B8-9DF5-D66A95944E4D}" dt="2025-04-29T19:42:35.385" v="197" actId="14100"/>
          <ac:spMkLst>
            <pc:docMk/>
            <pc:sldMk cId="4139721430" sldId="291"/>
            <ac:spMk id="8" creationId="{DBB7C8DB-17FB-4EFE-0EDB-A80E159F4458}"/>
          </ac:spMkLst>
        </pc:spChg>
      </pc:sldChg>
      <pc:sldChg chg="modSp mod modNotesTx">
        <pc:chgData name="Laurent Perrin" userId="b7baff0c-9dd7-4f5b-bf63-e6158de9cc34" providerId="ADAL" clId="{F60F649A-8DB9-45B8-9DF5-D66A95944E4D}" dt="2025-04-30T05:44:00.024" v="228" actId="20577"/>
        <pc:sldMkLst>
          <pc:docMk/>
          <pc:sldMk cId="607574915" sldId="292"/>
        </pc:sldMkLst>
        <pc:spChg chg="mod">
          <ac:chgData name="Laurent Perrin" userId="b7baff0c-9dd7-4f5b-bf63-e6158de9cc34" providerId="ADAL" clId="{F60F649A-8DB9-45B8-9DF5-D66A95944E4D}" dt="2025-04-29T19:42:22.251" v="196" actId="14100"/>
          <ac:spMkLst>
            <pc:docMk/>
            <pc:sldMk cId="607574915" sldId="292"/>
            <ac:spMk id="6" creationId="{507DA3F8-09B8-8C5E-EB6F-055FE9E36B82}"/>
          </ac:spMkLst>
        </pc:spChg>
      </pc:sldChg>
      <pc:sldChg chg="modSp mod modNotesTx">
        <pc:chgData name="Laurent Perrin" userId="b7baff0c-9dd7-4f5b-bf63-e6158de9cc34" providerId="ADAL" clId="{F60F649A-8DB9-45B8-9DF5-D66A95944E4D}" dt="2025-04-30T05:44:02.543" v="232" actId="20577"/>
        <pc:sldMkLst>
          <pc:docMk/>
          <pc:sldMk cId="1407399468" sldId="293"/>
        </pc:sldMkLst>
        <pc:spChg chg="mod">
          <ac:chgData name="Laurent Perrin" userId="b7baff0c-9dd7-4f5b-bf63-e6158de9cc34" providerId="ADAL" clId="{F60F649A-8DB9-45B8-9DF5-D66A95944E4D}" dt="2025-04-29T19:16:35.674" v="6" actId="14100"/>
          <ac:spMkLst>
            <pc:docMk/>
            <pc:sldMk cId="1407399468" sldId="293"/>
            <ac:spMk id="8" creationId="{75A1E1DF-4300-E94F-847D-5C3FA2FDEE26}"/>
          </ac:spMkLst>
        </pc:spChg>
      </pc:sldChg>
      <pc:sldChg chg="modSp mod modNotesTx">
        <pc:chgData name="Laurent Perrin" userId="b7baff0c-9dd7-4f5b-bf63-e6158de9cc34" providerId="ADAL" clId="{F60F649A-8DB9-45B8-9DF5-D66A95944E4D}" dt="2025-04-30T05:44:09.080" v="238" actId="20577"/>
        <pc:sldMkLst>
          <pc:docMk/>
          <pc:sldMk cId="2690230163" sldId="294"/>
        </pc:sldMkLst>
        <pc:spChg chg="mod">
          <ac:chgData name="Laurent Perrin" userId="b7baff0c-9dd7-4f5b-bf63-e6158de9cc34" providerId="ADAL" clId="{F60F649A-8DB9-45B8-9DF5-D66A95944E4D}" dt="2025-04-29T19:16:50.267" v="8" actId="14100"/>
          <ac:spMkLst>
            <pc:docMk/>
            <pc:sldMk cId="2690230163" sldId="294"/>
            <ac:spMk id="6" creationId="{2CB9302F-3763-1469-BCC1-B0B9762A5C7D}"/>
          </ac:spMkLst>
        </pc:spChg>
        <pc:spChg chg="mod">
          <ac:chgData name="Laurent Perrin" userId="b7baff0c-9dd7-4f5b-bf63-e6158de9cc34" providerId="ADAL" clId="{F60F649A-8DB9-45B8-9DF5-D66A95944E4D}" dt="2025-04-29T19:16:53.058" v="9" actId="14100"/>
          <ac:spMkLst>
            <pc:docMk/>
            <pc:sldMk cId="2690230163" sldId="294"/>
            <ac:spMk id="8" creationId="{2CCFB875-9CB5-6B57-3515-E1964C108687}"/>
          </ac:spMkLst>
        </pc:spChg>
      </pc:sldChg>
      <pc:sldChg chg="modNotesTx">
        <pc:chgData name="Laurent Perrin" userId="b7baff0c-9dd7-4f5b-bf63-e6158de9cc34" providerId="ADAL" clId="{F60F649A-8DB9-45B8-9DF5-D66A95944E4D}" dt="2025-04-30T05:43:38.363" v="214" actId="20577"/>
        <pc:sldMkLst>
          <pc:docMk/>
          <pc:sldMk cId="1117799989" sldId="295"/>
        </pc:sldMkLst>
      </pc:sldChg>
      <pc:sldChg chg="modSp mod modNotesTx">
        <pc:chgData name="Laurent Perrin" userId="b7baff0c-9dd7-4f5b-bf63-e6158de9cc34" providerId="ADAL" clId="{F60F649A-8DB9-45B8-9DF5-D66A95944E4D}" dt="2025-04-30T05:43:42.311" v="216" actId="20577"/>
        <pc:sldMkLst>
          <pc:docMk/>
          <pc:sldMk cId="3990355613" sldId="296"/>
        </pc:sldMkLst>
        <pc:spChg chg="mod">
          <ac:chgData name="Laurent Perrin" userId="b7baff0c-9dd7-4f5b-bf63-e6158de9cc34" providerId="ADAL" clId="{F60F649A-8DB9-45B8-9DF5-D66A95944E4D}" dt="2025-04-29T19:15:43.592" v="1" actId="14100"/>
          <ac:spMkLst>
            <pc:docMk/>
            <pc:sldMk cId="3990355613" sldId="296"/>
            <ac:spMk id="16" creationId="{23944A08-586F-03E8-B713-6C9085485E9A}"/>
          </ac:spMkLst>
        </pc:spChg>
      </pc:sldChg>
      <pc:sldChg chg="modNotesTx">
        <pc:chgData name="Laurent Perrin" userId="b7baff0c-9dd7-4f5b-bf63-e6158de9cc34" providerId="ADAL" clId="{F60F649A-8DB9-45B8-9DF5-D66A95944E4D}" dt="2025-04-30T05:43:46.159" v="218" actId="20577"/>
        <pc:sldMkLst>
          <pc:docMk/>
          <pc:sldMk cId="1712471383" sldId="297"/>
        </pc:sldMkLst>
      </pc:sldChg>
      <pc:sldChg chg="modSp mod modNotesTx">
        <pc:chgData name="Laurent Perrin" userId="b7baff0c-9dd7-4f5b-bf63-e6158de9cc34" providerId="ADAL" clId="{F60F649A-8DB9-45B8-9DF5-D66A95944E4D}" dt="2025-04-30T05:43:50.281" v="222" actId="20577"/>
        <pc:sldMkLst>
          <pc:docMk/>
          <pc:sldMk cId="2484809969" sldId="298"/>
        </pc:sldMkLst>
        <pc:spChg chg="mod">
          <ac:chgData name="Laurent Perrin" userId="b7baff0c-9dd7-4f5b-bf63-e6158de9cc34" providerId="ADAL" clId="{F60F649A-8DB9-45B8-9DF5-D66A95944E4D}" dt="2025-04-29T19:16:12.715" v="3" actId="14100"/>
          <ac:spMkLst>
            <pc:docMk/>
            <pc:sldMk cId="2484809969" sldId="298"/>
            <ac:spMk id="16" creationId="{99B03FF8-3794-7C82-B1AF-8B2DBCD2E4CF}"/>
          </ac:spMkLst>
        </pc:spChg>
      </pc:sldChg>
      <pc:sldChg chg="modNotesTx">
        <pc:chgData name="Laurent Perrin" userId="b7baff0c-9dd7-4f5b-bf63-e6158de9cc34" providerId="ADAL" clId="{F60F649A-8DB9-45B8-9DF5-D66A95944E4D}" dt="2025-04-30T05:43:56.792" v="226" actId="20577"/>
        <pc:sldMkLst>
          <pc:docMk/>
          <pc:sldMk cId="3319058056" sldId="299"/>
        </pc:sldMkLst>
      </pc:sldChg>
      <pc:sldChg chg="modSp mod modNotesTx">
        <pc:chgData name="Laurent Perrin" userId="b7baff0c-9dd7-4f5b-bf63-e6158de9cc34" providerId="ADAL" clId="{F60F649A-8DB9-45B8-9DF5-D66A95944E4D}" dt="2025-04-30T05:44:01.414" v="230" actId="20577"/>
        <pc:sldMkLst>
          <pc:docMk/>
          <pc:sldMk cId="3616486047" sldId="300"/>
        </pc:sldMkLst>
        <pc:spChg chg="mod">
          <ac:chgData name="Laurent Perrin" userId="b7baff0c-9dd7-4f5b-bf63-e6158de9cc34" providerId="ADAL" clId="{F60F649A-8DB9-45B8-9DF5-D66A95944E4D}" dt="2025-04-29T19:16:25.262" v="4" actId="14100"/>
          <ac:spMkLst>
            <pc:docMk/>
            <pc:sldMk cId="3616486047" sldId="300"/>
            <ac:spMk id="16" creationId="{B5D9F4C5-44F8-3D47-C597-8267EC2A744E}"/>
          </ac:spMkLst>
        </pc:spChg>
      </pc:sldChg>
      <pc:sldChg chg="modSp mod modNotesTx">
        <pc:chgData name="Laurent Perrin" userId="b7baff0c-9dd7-4f5b-bf63-e6158de9cc34" providerId="ADAL" clId="{F60F649A-8DB9-45B8-9DF5-D66A95944E4D}" dt="2025-04-30T05:44:04.578" v="234" actId="20577"/>
        <pc:sldMkLst>
          <pc:docMk/>
          <pc:sldMk cId="634943820" sldId="301"/>
        </pc:sldMkLst>
        <pc:spChg chg="mod">
          <ac:chgData name="Laurent Perrin" userId="b7baff0c-9dd7-4f5b-bf63-e6158de9cc34" providerId="ADAL" clId="{F60F649A-8DB9-45B8-9DF5-D66A95944E4D}" dt="2025-04-29T19:16:43.435" v="7" actId="14100"/>
          <ac:spMkLst>
            <pc:docMk/>
            <pc:sldMk cId="634943820" sldId="301"/>
            <ac:spMk id="18" creationId="{3774D1D6-06B9-17F7-2226-0ACD89ECDE51}"/>
          </ac:spMkLst>
        </pc:spChg>
      </pc:sldChg>
      <pc:sldChg chg="modSp mod modNotesTx">
        <pc:chgData name="Laurent Perrin" userId="b7baff0c-9dd7-4f5b-bf63-e6158de9cc34" providerId="ADAL" clId="{F60F649A-8DB9-45B8-9DF5-D66A95944E4D}" dt="2025-04-30T05:44:11.121" v="239" actId="20577"/>
        <pc:sldMkLst>
          <pc:docMk/>
          <pc:sldMk cId="2838203884" sldId="302"/>
        </pc:sldMkLst>
        <pc:spChg chg="mod">
          <ac:chgData name="Laurent Perrin" userId="b7baff0c-9dd7-4f5b-bf63-e6158de9cc34" providerId="ADAL" clId="{F60F649A-8DB9-45B8-9DF5-D66A95944E4D}" dt="2025-04-29T19:16:57.977" v="10" actId="14100"/>
          <ac:spMkLst>
            <pc:docMk/>
            <pc:sldMk cId="2838203884" sldId="302"/>
            <ac:spMk id="16" creationId="{6D2BDFA4-1A51-61EE-B788-D0B81F59DDD4}"/>
          </ac:spMkLst>
        </pc:spChg>
      </pc:sldChg>
      <pc:sldChg chg="modSp mod modNotesTx">
        <pc:chgData name="Laurent Perrin" userId="b7baff0c-9dd7-4f5b-bf63-e6158de9cc34" providerId="ADAL" clId="{F60F649A-8DB9-45B8-9DF5-D66A95944E4D}" dt="2025-04-30T05:44:13.068" v="241" actId="20577"/>
        <pc:sldMkLst>
          <pc:docMk/>
          <pc:sldMk cId="2899847732" sldId="304"/>
        </pc:sldMkLst>
        <pc:spChg chg="mod">
          <ac:chgData name="Laurent Perrin" userId="b7baff0c-9dd7-4f5b-bf63-e6158de9cc34" providerId="ADAL" clId="{F60F649A-8DB9-45B8-9DF5-D66A95944E4D}" dt="2025-04-29T19:17:05.050" v="11" actId="14100"/>
          <ac:spMkLst>
            <pc:docMk/>
            <pc:sldMk cId="2899847732" sldId="304"/>
            <ac:spMk id="6" creationId="{4C87F62F-3036-3B9D-4984-376DF122CAA3}"/>
          </ac:spMkLst>
        </pc:spChg>
      </pc:sldChg>
      <pc:sldChg chg="modSp mod modNotesTx">
        <pc:chgData name="Laurent Perrin" userId="b7baff0c-9dd7-4f5b-bf63-e6158de9cc34" providerId="ADAL" clId="{F60F649A-8DB9-45B8-9DF5-D66A95944E4D}" dt="2025-04-30T05:44:15.113" v="242" actId="20577"/>
        <pc:sldMkLst>
          <pc:docMk/>
          <pc:sldMk cId="1444918611" sldId="305"/>
        </pc:sldMkLst>
        <pc:spChg chg="mod">
          <ac:chgData name="Laurent Perrin" userId="b7baff0c-9dd7-4f5b-bf63-e6158de9cc34" providerId="ADAL" clId="{F60F649A-8DB9-45B8-9DF5-D66A95944E4D}" dt="2025-04-29T19:42:05.339" v="195" actId="14100"/>
          <ac:spMkLst>
            <pc:docMk/>
            <pc:sldMk cId="1444918611" sldId="305"/>
            <ac:spMk id="11" creationId="{2329DDB0-9EC3-5695-E470-786BEEC8BDDB}"/>
          </ac:spMkLst>
        </pc:spChg>
      </pc:sldChg>
      <pc:sldChg chg="modNotesTx">
        <pc:chgData name="Laurent Perrin" userId="b7baff0c-9dd7-4f5b-bf63-e6158de9cc34" providerId="ADAL" clId="{F60F649A-8DB9-45B8-9DF5-D66A95944E4D}" dt="2025-04-30T05:44:17.225" v="243" actId="20577"/>
        <pc:sldMkLst>
          <pc:docMk/>
          <pc:sldMk cId="1478696517" sldId="306"/>
        </pc:sldMkLst>
      </pc:sldChg>
      <pc:sldChg chg="modSp mod modNotesTx">
        <pc:chgData name="Laurent Perrin" userId="b7baff0c-9dd7-4f5b-bf63-e6158de9cc34" providerId="ADAL" clId="{F60F649A-8DB9-45B8-9DF5-D66A95944E4D}" dt="2025-04-30T05:44:22.771" v="245" actId="20577"/>
        <pc:sldMkLst>
          <pc:docMk/>
          <pc:sldMk cId="3277916422" sldId="307"/>
        </pc:sldMkLst>
        <pc:spChg chg="mod">
          <ac:chgData name="Laurent Perrin" userId="b7baff0c-9dd7-4f5b-bf63-e6158de9cc34" providerId="ADAL" clId="{F60F649A-8DB9-45B8-9DF5-D66A95944E4D}" dt="2025-04-29T19:17:24.317" v="15" actId="14100"/>
          <ac:spMkLst>
            <pc:docMk/>
            <pc:sldMk cId="3277916422" sldId="307"/>
            <ac:spMk id="11" creationId="{EB064E12-FADB-DF50-1728-47F640439828}"/>
          </ac:spMkLst>
        </pc:spChg>
        <pc:spChg chg="mod">
          <ac:chgData name="Laurent Perrin" userId="b7baff0c-9dd7-4f5b-bf63-e6158de9cc34" providerId="ADAL" clId="{F60F649A-8DB9-45B8-9DF5-D66A95944E4D}" dt="2025-04-29T19:17:29.216" v="16" actId="14100"/>
          <ac:spMkLst>
            <pc:docMk/>
            <pc:sldMk cId="3277916422" sldId="307"/>
            <ac:spMk id="12" creationId="{BEF19175-5AFE-ACB2-EC9A-F7B9B3B5207F}"/>
          </ac:spMkLst>
        </pc:spChg>
      </pc:sldChg>
      <pc:sldChg chg="modSp mod">
        <pc:chgData name="Laurent Perrin" userId="b7baff0c-9dd7-4f5b-bf63-e6158de9cc34" providerId="ADAL" clId="{F60F649A-8DB9-45B8-9DF5-D66A95944E4D}" dt="2025-04-30T05:43:16.163" v="209" actId="1036"/>
        <pc:sldMkLst>
          <pc:docMk/>
          <pc:sldMk cId="3239762721" sldId="310"/>
        </pc:sldMkLst>
        <pc:spChg chg="mod">
          <ac:chgData name="Laurent Perrin" userId="b7baff0c-9dd7-4f5b-bf63-e6158de9cc34" providerId="ADAL" clId="{F60F649A-8DB9-45B8-9DF5-D66A95944E4D}" dt="2025-04-30T05:43:16.163" v="209" actId="1036"/>
          <ac:spMkLst>
            <pc:docMk/>
            <pc:sldMk cId="3239762721" sldId="310"/>
            <ac:spMk id="31" creationId="{D312B7B1-E085-FF89-3403-7DB919BDC157}"/>
          </ac:spMkLst>
        </pc:spChg>
        <pc:spChg chg="mod">
          <ac:chgData name="Laurent Perrin" userId="b7baff0c-9dd7-4f5b-bf63-e6158de9cc34" providerId="ADAL" clId="{F60F649A-8DB9-45B8-9DF5-D66A95944E4D}" dt="2025-04-30T05:43:16.163" v="209" actId="1036"/>
          <ac:spMkLst>
            <pc:docMk/>
            <pc:sldMk cId="3239762721" sldId="310"/>
            <ac:spMk id="32" creationId="{C28F4604-DCD2-5A8C-DD75-D30F3FD8144F}"/>
          </ac:spMkLst>
        </pc:spChg>
        <pc:spChg chg="mod">
          <ac:chgData name="Laurent Perrin" userId="b7baff0c-9dd7-4f5b-bf63-e6158de9cc34" providerId="ADAL" clId="{F60F649A-8DB9-45B8-9DF5-D66A95944E4D}" dt="2025-04-30T05:43:16.163" v="209" actId="1036"/>
          <ac:spMkLst>
            <pc:docMk/>
            <pc:sldMk cId="3239762721" sldId="310"/>
            <ac:spMk id="33" creationId="{810EE06B-2D6C-C368-C385-2DCC844375BB}"/>
          </ac:spMkLst>
        </pc:spChg>
        <pc:spChg chg="mod">
          <ac:chgData name="Laurent Perrin" userId="b7baff0c-9dd7-4f5b-bf63-e6158de9cc34" providerId="ADAL" clId="{F60F649A-8DB9-45B8-9DF5-D66A95944E4D}" dt="2025-04-30T05:43:16.163" v="209" actId="1036"/>
          <ac:spMkLst>
            <pc:docMk/>
            <pc:sldMk cId="3239762721" sldId="310"/>
            <ac:spMk id="34" creationId="{7BFEC62B-CBC2-45A8-F05C-7F93D0E40AF3}"/>
          </ac:spMkLst>
        </pc:spChg>
      </pc:sldChg>
    </pc:docChg>
  </pc:docChgLst>
  <pc:docChgLst>
    <pc:chgData name="Laurent Perrin" userId="b7baff0c-9dd7-4f5b-bf63-e6158de9cc34" providerId="ADAL" clId="{6903C330-C63A-4380-8448-DA44BA437CC1}"/>
    <pc:docChg chg="undo custSel addSld modSld sldOrd">
      <pc:chgData name="Laurent Perrin" userId="b7baff0c-9dd7-4f5b-bf63-e6158de9cc34" providerId="ADAL" clId="{6903C330-C63A-4380-8448-DA44BA437CC1}" dt="2025-04-29T11:46:38.388" v="161" actId="14100"/>
      <pc:docMkLst>
        <pc:docMk/>
      </pc:docMkLst>
      <pc:sldChg chg="addSp modSp mod modNotesTx">
        <pc:chgData name="Laurent Perrin" userId="b7baff0c-9dd7-4f5b-bf63-e6158de9cc34" providerId="ADAL" clId="{6903C330-C63A-4380-8448-DA44BA437CC1}" dt="2025-04-29T10:08:45.030" v="106" actId="164"/>
        <pc:sldMkLst>
          <pc:docMk/>
          <pc:sldMk cId="940093183" sldId="258"/>
        </pc:sldMkLst>
        <pc:spChg chg="add mod ord">
          <ac:chgData name="Laurent Perrin" userId="b7baff0c-9dd7-4f5b-bf63-e6158de9cc34" providerId="ADAL" clId="{6903C330-C63A-4380-8448-DA44BA437CC1}" dt="2025-04-29T10:08:45.030" v="106" actId="164"/>
          <ac:spMkLst>
            <pc:docMk/>
            <pc:sldMk cId="940093183" sldId="258"/>
            <ac:spMk id="10" creationId="{8F3E746B-8FD1-4A98-3FF8-2AC34CA584B0}"/>
          </ac:spMkLst>
        </pc:spChg>
        <pc:grpChg chg="add mod">
          <ac:chgData name="Laurent Perrin" userId="b7baff0c-9dd7-4f5b-bf63-e6158de9cc34" providerId="ADAL" clId="{6903C330-C63A-4380-8448-DA44BA437CC1}" dt="2025-04-29T10:08:45.030" v="106" actId="164"/>
          <ac:grpSpMkLst>
            <pc:docMk/>
            <pc:sldMk cId="940093183" sldId="258"/>
            <ac:grpSpMk id="11" creationId="{3483E05E-5C36-E3C6-6CB0-B7950E2C16C2}"/>
          </ac:grpSpMkLst>
        </pc:grpChg>
        <pc:picChg chg="mod">
          <ac:chgData name="Laurent Perrin" userId="b7baff0c-9dd7-4f5b-bf63-e6158de9cc34" providerId="ADAL" clId="{6903C330-C63A-4380-8448-DA44BA437CC1}" dt="2025-04-29T10:08:45.030" v="106" actId="164"/>
          <ac:picMkLst>
            <pc:docMk/>
            <pc:sldMk cId="940093183" sldId="258"/>
            <ac:picMk id="9" creationId="{F06CB9E8-0C23-5430-D17F-937D7BDB7EC8}"/>
          </ac:picMkLst>
        </pc:picChg>
      </pc:sldChg>
      <pc:sldChg chg="modSp mod">
        <pc:chgData name="Laurent Perrin" userId="b7baff0c-9dd7-4f5b-bf63-e6158de9cc34" providerId="ADAL" clId="{6903C330-C63A-4380-8448-DA44BA437CC1}" dt="2025-04-29T10:03:03.014" v="78" actId="14100"/>
        <pc:sldMkLst>
          <pc:docMk/>
          <pc:sldMk cId="4181518965" sldId="280"/>
        </pc:sldMkLst>
        <pc:spChg chg="mod">
          <ac:chgData name="Laurent Perrin" userId="b7baff0c-9dd7-4f5b-bf63-e6158de9cc34" providerId="ADAL" clId="{6903C330-C63A-4380-8448-DA44BA437CC1}" dt="2025-04-29T10:03:03.014" v="78" actId="14100"/>
          <ac:spMkLst>
            <pc:docMk/>
            <pc:sldMk cId="4181518965" sldId="280"/>
            <ac:spMk id="24" creationId="{3B34685A-C16C-3445-713F-F44A6494BD9F}"/>
          </ac:spMkLst>
        </pc:spChg>
      </pc:sldChg>
      <pc:sldChg chg="modSp mod ord modShow">
        <pc:chgData name="Laurent Perrin" userId="b7baff0c-9dd7-4f5b-bf63-e6158de9cc34" providerId="ADAL" clId="{6903C330-C63A-4380-8448-DA44BA437CC1}" dt="2025-04-29T09:59:44.273" v="77" actId="14100"/>
        <pc:sldMkLst>
          <pc:docMk/>
          <pc:sldMk cId="3692437537" sldId="281"/>
        </pc:sldMkLst>
        <pc:spChg chg="mod">
          <ac:chgData name="Laurent Perrin" userId="b7baff0c-9dd7-4f5b-bf63-e6158de9cc34" providerId="ADAL" clId="{6903C330-C63A-4380-8448-DA44BA437CC1}" dt="2025-04-29T09:59:44.273" v="77" actId="14100"/>
          <ac:spMkLst>
            <pc:docMk/>
            <pc:sldMk cId="3692437537" sldId="281"/>
            <ac:spMk id="7" creationId="{3273DF0D-E069-22AF-0767-68AFF08802F8}"/>
          </ac:spMkLst>
        </pc:spChg>
      </pc:sldChg>
      <pc:sldChg chg="addSp modSp mod">
        <pc:chgData name="Laurent Perrin" userId="b7baff0c-9dd7-4f5b-bf63-e6158de9cc34" providerId="ADAL" clId="{6903C330-C63A-4380-8448-DA44BA437CC1}" dt="2025-04-29T10:10:26.134" v="141" actId="164"/>
        <pc:sldMkLst>
          <pc:docMk/>
          <pc:sldMk cId="2690230163" sldId="294"/>
        </pc:sldMkLst>
        <pc:spChg chg="add mod ord">
          <ac:chgData name="Laurent Perrin" userId="b7baff0c-9dd7-4f5b-bf63-e6158de9cc34" providerId="ADAL" clId="{6903C330-C63A-4380-8448-DA44BA437CC1}" dt="2025-04-29T10:10:26.134" v="141" actId="164"/>
          <ac:spMkLst>
            <pc:docMk/>
            <pc:sldMk cId="2690230163" sldId="294"/>
            <ac:spMk id="12" creationId="{E8233E6E-581A-287D-F3E9-B515081285E6}"/>
          </ac:spMkLst>
        </pc:spChg>
        <pc:spChg chg="add mod ord">
          <ac:chgData name="Laurent Perrin" userId="b7baff0c-9dd7-4f5b-bf63-e6158de9cc34" providerId="ADAL" clId="{6903C330-C63A-4380-8448-DA44BA437CC1}" dt="2025-04-29T10:10:14.277" v="140" actId="164"/>
          <ac:spMkLst>
            <pc:docMk/>
            <pc:sldMk cId="2690230163" sldId="294"/>
            <ac:spMk id="13" creationId="{98EEADC1-F61B-90A8-8A25-97AD5DE5A691}"/>
          </ac:spMkLst>
        </pc:spChg>
        <pc:grpChg chg="add mod">
          <ac:chgData name="Laurent Perrin" userId="b7baff0c-9dd7-4f5b-bf63-e6158de9cc34" providerId="ADAL" clId="{6903C330-C63A-4380-8448-DA44BA437CC1}" dt="2025-04-29T10:10:14.277" v="140" actId="164"/>
          <ac:grpSpMkLst>
            <pc:docMk/>
            <pc:sldMk cId="2690230163" sldId="294"/>
            <ac:grpSpMk id="14" creationId="{E9AADF78-ED78-53EF-1DDF-A51150872473}"/>
          </ac:grpSpMkLst>
        </pc:grpChg>
        <pc:grpChg chg="add mod">
          <ac:chgData name="Laurent Perrin" userId="b7baff0c-9dd7-4f5b-bf63-e6158de9cc34" providerId="ADAL" clId="{6903C330-C63A-4380-8448-DA44BA437CC1}" dt="2025-04-29T10:10:26.134" v="141" actId="164"/>
          <ac:grpSpMkLst>
            <pc:docMk/>
            <pc:sldMk cId="2690230163" sldId="294"/>
            <ac:grpSpMk id="15" creationId="{7BE6680F-2AA7-0107-6F97-0FEFFED2C050}"/>
          </ac:grpSpMkLst>
        </pc:grpChg>
        <pc:picChg chg="mod">
          <ac:chgData name="Laurent Perrin" userId="b7baff0c-9dd7-4f5b-bf63-e6158de9cc34" providerId="ADAL" clId="{6903C330-C63A-4380-8448-DA44BA437CC1}" dt="2025-04-29T10:10:14.277" v="140" actId="164"/>
          <ac:picMkLst>
            <pc:docMk/>
            <pc:sldMk cId="2690230163" sldId="294"/>
            <ac:picMk id="10" creationId="{87AB519C-DFF5-1679-E9D7-F779D6D36830}"/>
          </ac:picMkLst>
        </pc:picChg>
        <pc:picChg chg="mod">
          <ac:chgData name="Laurent Perrin" userId="b7baff0c-9dd7-4f5b-bf63-e6158de9cc34" providerId="ADAL" clId="{6903C330-C63A-4380-8448-DA44BA437CC1}" dt="2025-04-29T10:10:26.134" v="141" actId="164"/>
          <ac:picMkLst>
            <pc:docMk/>
            <pc:sldMk cId="2690230163" sldId="294"/>
            <ac:picMk id="11" creationId="{CE2B23C1-1EAF-0CB1-0705-2B17B2D28C60}"/>
          </ac:picMkLst>
        </pc:picChg>
      </pc:sldChg>
      <pc:sldChg chg="modNotesTx">
        <pc:chgData name="Laurent Perrin" userId="b7baff0c-9dd7-4f5b-bf63-e6158de9cc34" providerId="ADAL" clId="{6903C330-C63A-4380-8448-DA44BA437CC1}" dt="2025-04-29T10:07:12.233" v="89" actId="20577"/>
        <pc:sldMkLst>
          <pc:docMk/>
          <pc:sldMk cId="1117799989" sldId="295"/>
        </pc:sldMkLst>
      </pc:sldChg>
      <pc:sldChg chg="modSp mod">
        <pc:chgData name="Laurent Perrin" userId="b7baff0c-9dd7-4f5b-bf63-e6158de9cc34" providerId="ADAL" clId="{6903C330-C63A-4380-8448-DA44BA437CC1}" dt="2025-04-29T11:28:51.634" v="155" actId="14100"/>
        <pc:sldMkLst>
          <pc:docMk/>
          <pc:sldMk cId="3990355613" sldId="296"/>
        </pc:sldMkLst>
        <pc:spChg chg="mod">
          <ac:chgData name="Laurent Perrin" userId="b7baff0c-9dd7-4f5b-bf63-e6158de9cc34" providerId="ADAL" clId="{6903C330-C63A-4380-8448-DA44BA437CC1}" dt="2025-04-29T11:28:36.698" v="148" actId="1035"/>
          <ac:spMkLst>
            <pc:docMk/>
            <pc:sldMk cId="3990355613" sldId="296"/>
            <ac:spMk id="3" creationId="{F26702DC-91AF-5710-8DF3-445EEB090FC7}"/>
          </ac:spMkLst>
        </pc:spChg>
        <pc:spChg chg="mod">
          <ac:chgData name="Laurent Perrin" userId="b7baff0c-9dd7-4f5b-bf63-e6158de9cc34" providerId="ADAL" clId="{6903C330-C63A-4380-8448-DA44BA437CC1}" dt="2025-04-29T11:28:36.698" v="148" actId="1035"/>
          <ac:spMkLst>
            <pc:docMk/>
            <pc:sldMk cId="3990355613" sldId="296"/>
            <ac:spMk id="15" creationId="{462C309B-2FE3-F5A8-7BC6-3AE2356F96D0}"/>
          </ac:spMkLst>
        </pc:spChg>
        <pc:spChg chg="mod">
          <ac:chgData name="Laurent Perrin" userId="b7baff0c-9dd7-4f5b-bf63-e6158de9cc34" providerId="ADAL" clId="{6903C330-C63A-4380-8448-DA44BA437CC1}" dt="2025-04-29T11:28:51.634" v="155" actId="14100"/>
          <ac:spMkLst>
            <pc:docMk/>
            <pc:sldMk cId="3990355613" sldId="296"/>
            <ac:spMk id="16" creationId="{23944A08-586F-03E8-B713-6C9085485E9A}"/>
          </ac:spMkLst>
        </pc:spChg>
      </pc:sldChg>
      <pc:sldChg chg="modSp mod">
        <pc:chgData name="Laurent Perrin" userId="b7baff0c-9dd7-4f5b-bf63-e6158de9cc34" providerId="ADAL" clId="{6903C330-C63A-4380-8448-DA44BA437CC1}" dt="2025-04-29T11:30:35.257" v="157" actId="14100"/>
        <pc:sldMkLst>
          <pc:docMk/>
          <pc:sldMk cId="1712471383" sldId="297"/>
        </pc:sldMkLst>
        <pc:spChg chg="mod">
          <ac:chgData name="Laurent Perrin" userId="b7baff0c-9dd7-4f5b-bf63-e6158de9cc34" providerId="ADAL" clId="{6903C330-C63A-4380-8448-DA44BA437CC1}" dt="2025-04-29T11:30:35.257" v="157" actId="14100"/>
          <ac:spMkLst>
            <pc:docMk/>
            <pc:sldMk cId="1712471383" sldId="297"/>
            <ac:spMk id="16" creationId="{B032A97D-784E-986E-D99B-9D42A4EA06D9}"/>
          </ac:spMkLst>
        </pc:spChg>
      </pc:sldChg>
      <pc:sldChg chg="modSp mod">
        <pc:chgData name="Laurent Perrin" userId="b7baff0c-9dd7-4f5b-bf63-e6158de9cc34" providerId="ADAL" clId="{6903C330-C63A-4380-8448-DA44BA437CC1}" dt="2025-04-29T11:46:38.388" v="161" actId="14100"/>
        <pc:sldMkLst>
          <pc:docMk/>
          <pc:sldMk cId="1444918611" sldId="305"/>
        </pc:sldMkLst>
        <pc:spChg chg="mod">
          <ac:chgData name="Laurent Perrin" userId="b7baff0c-9dd7-4f5b-bf63-e6158de9cc34" providerId="ADAL" clId="{6903C330-C63A-4380-8448-DA44BA437CC1}" dt="2025-04-29T11:46:34.939" v="160" actId="1035"/>
          <ac:spMkLst>
            <pc:docMk/>
            <pc:sldMk cId="1444918611" sldId="305"/>
            <ac:spMk id="9" creationId="{9D32669F-BA71-B98D-5710-135A4226F0A7}"/>
          </ac:spMkLst>
        </pc:spChg>
        <pc:spChg chg="mod">
          <ac:chgData name="Laurent Perrin" userId="b7baff0c-9dd7-4f5b-bf63-e6158de9cc34" providerId="ADAL" clId="{6903C330-C63A-4380-8448-DA44BA437CC1}" dt="2025-04-29T11:46:34.939" v="160" actId="1035"/>
          <ac:spMkLst>
            <pc:docMk/>
            <pc:sldMk cId="1444918611" sldId="305"/>
            <ac:spMk id="10" creationId="{1A87C433-DB0E-9972-EBBE-38540D18E450}"/>
          </ac:spMkLst>
        </pc:spChg>
        <pc:spChg chg="mod">
          <ac:chgData name="Laurent Perrin" userId="b7baff0c-9dd7-4f5b-bf63-e6158de9cc34" providerId="ADAL" clId="{6903C330-C63A-4380-8448-DA44BA437CC1}" dt="2025-04-29T11:46:38.388" v="161" actId="14100"/>
          <ac:spMkLst>
            <pc:docMk/>
            <pc:sldMk cId="1444918611" sldId="305"/>
            <ac:spMk id="11" creationId="{2329DDB0-9EC3-5695-E470-786BEEC8BDDB}"/>
          </ac:spMkLst>
        </pc:spChg>
      </pc:sldChg>
      <pc:sldChg chg="modSp mod">
        <pc:chgData name="Laurent Perrin" userId="b7baff0c-9dd7-4f5b-bf63-e6158de9cc34" providerId="ADAL" clId="{6903C330-C63A-4380-8448-DA44BA437CC1}" dt="2025-04-29T10:05:36.543" v="79" actId="14100"/>
        <pc:sldMkLst>
          <pc:docMk/>
          <pc:sldMk cId="3239762721" sldId="310"/>
        </pc:sldMkLst>
        <pc:spChg chg="mod">
          <ac:chgData name="Laurent Perrin" userId="b7baff0c-9dd7-4f5b-bf63-e6158de9cc34" providerId="ADAL" clId="{6903C330-C63A-4380-8448-DA44BA437CC1}" dt="2025-04-29T10:05:36.543" v="79" actId="14100"/>
          <ac:spMkLst>
            <pc:docMk/>
            <pc:sldMk cId="3239762721" sldId="310"/>
            <ac:spMk id="32" creationId="{C28F4604-DCD2-5A8C-DD75-D30F3FD8144F}"/>
          </ac:spMkLst>
        </pc:spChg>
      </pc:sldChg>
      <pc:sldChg chg="addSp delSp modSp add mod">
        <pc:chgData name="Laurent Perrin" userId="b7baff0c-9dd7-4f5b-bf63-e6158de9cc34" providerId="ADAL" clId="{6903C330-C63A-4380-8448-DA44BA437CC1}" dt="2025-04-16T14:03:26.866" v="73" actId="790"/>
        <pc:sldMkLst>
          <pc:docMk/>
          <pc:sldMk cId="2622782933" sldId="312"/>
        </pc:sldMkLst>
      </pc:sldChg>
    </pc:docChg>
  </pc:docChgLst>
  <pc:docChgLst>
    <pc:chgData name="Elinam Gayi" userId="8124cf83-9da0-43b0-95e5-7455ce53a5f1" providerId="ADAL" clId="{66ADF72D-8839-4453-9D31-614890D173AE}"/>
    <pc:docChg chg="undo custSel modSld">
      <pc:chgData name="Elinam Gayi" userId="8124cf83-9da0-43b0-95e5-7455ce53a5f1" providerId="ADAL" clId="{66ADF72D-8839-4453-9D31-614890D173AE}" dt="2025-04-30T08:51:30.768" v="82" actId="20577"/>
      <pc:docMkLst>
        <pc:docMk/>
      </pc:docMkLst>
      <pc:sldChg chg="modSp mod">
        <pc:chgData name="Elinam Gayi" userId="8124cf83-9da0-43b0-95e5-7455ce53a5f1" providerId="ADAL" clId="{66ADF72D-8839-4453-9D31-614890D173AE}" dt="2025-04-30T08:45:23.049" v="22" actId="20577"/>
        <pc:sldMkLst>
          <pc:docMk/>
          <pc:sldMk cId="1645270238" sldId="290"/>
        </pc:sldMkLst>
        <pc:spChg chg="mod">
          <ac:chgData name="Elinam Gayi" userId="8124cf83-9da0-43b0-95e5-7455ce53a5f1" providerId="ADAL" clId="{66ADF72D-8839-4453-9D31-614890D173AE}" dt="2025-04-30T08:45:23.049" v="22" actId="20577"/>
          <ac:spMkLst>
            <pc:docMk/>
            <pc:sldMk cId="1645270238" sldId="290"/>
            <ac:spMk id="19" creationId="{24F60EE3-AA66-33DA-B0DF-4E30AA0A49A8}"/>
          </ac:spMkLst>
        </pc:spChg>
      </pc:sldChg>
      <pc:sldChg chg="modNotesTx">
        <pc:chgData name="Elinam Gayi" userId="8124cf83-9da0-43b0-95e5-7455ce53a5f1" providerId="ADAL" clId="{66ADF72D-8839-4453-9D31-614890D173AE}" dt="2025-04-30T08:47:50.055" v="56" actId="20577"/>
        <pc:sldMkLst>
          <pc:docMk/>
          <pc:sldMk cId="607574915" sldId="292"/>
        </pc:sldMkLst>
      </pc:sldChg>
      <pc:sldChg chg="modSp mod">
        <pc:chgData name="Elinam Gayi" userId="8124cf83-9da0-43b0-95e5-7455ce53a5f1" providerId="ADAL" clId="{66ADF72D-8839-4453-9D31-614890D173AE}" dt="2025-04-30T08:43:31.838" v="2" actId="122"/>
        <pc:sldMkLst>
          <pc:docMk/>
          <pc:sldMk cId="1117799989" sldId="295"/>
        </pc:sldMkLst>
        <pc:graphicFrameChg chg="modGraphic">
          <ac:chgData name="Elinam Gayi" userId="8124cf83-9da0-43b0-95e5-7455ce53a5f1" providerId="ADAL" clId="{66ADF72D-8839-4453-9D31-614890D173AE}" dt="2025-04-30T08:43:31.838" v="2" actId="122"/>
          <ac:graphicFrameMkLst>
            <pc:docMk/>
            <pc:sldMk cId="1117799989" sldId="295"/>
            <ac:graphicFrameMk id="6" creationId="{CBFA36B6-CE5D-70FD-4D7A-7BEBCB1587A1}"/>
          </ac:graphicFrameMkLst>
        </pc:graphicFrameChg>
      </pc:sldChg>
      <pc:sldChg chg="modSp mod">
        <pc:chgData name="Elinam Gayi" userId="8124cf83-9da0-43b0-95e5-7455ce53a5f1" providerId="ADAL" clId="{66ADF72D-8839-4453-9D31-614890D173AE}" dt="2025-04-30T08:44:45.965" v="20" actId="122"/>
        <pc:sldMkLst>
          <pc:docMk/>
          <pc:sldMk cId="3990355613" sldId="296"/>
        </pc:sldMkLst>
        <pc:graphicFrameChg chg="modGraphic">
          <ac:chgData name="Elinam Gayi" userId="8124cf83-9da0-43b0-95e5-7455ce53a5f1" providerId="ADAL" clId="{66ADF72D-8839-4453-9D31-614890D173AE}" dt="2025-04-30T08:44:45.965" v="20" actId="122"/>
          <ac:graphicFrameMkLst>
            <pc:docMk/>
            <pc:sldMk cId="3990355613" sldId="296"/>
            <ac:graphicFrameMk id="20" creationId="{ED784515-9DC2-3935-D11C-5700927525E6}"/>
          </ac:graphicFrameMkLst>
        </pc:graphicFrameChg>
      </pc:sldChg>
      <pc:sldChg chg="modSp mod">
        <pc:chgData name="Elinam Gayi" userId="8124cf83-9da0-43b0-95e5-7455ce53a5f1" providerId="ADAL" clId="{66ADF72D-8839-4453-9D31-614890D173AE}" dt="2025-04-30T08:46:14.556" v="32" actId="20577"/>
        <pc:sldMkLst>
          <pc:docMk/>
          <pc:sldMk cId="2484809969" sldId="298"/>
        </pc:sldMkLst>
        <pc:spChg chg="mod">
          <ac:chgData name="Elinam Gayi" userId="8124cf83-9da0-43b0-95e5-7455ce53a5f1" providerId="ADAL" clId="{66ADF72D-8839-4453-9D31-614890D173AE}" dt="2025-04-30T08:45:57.482" v="27" actId="20577"/>
          <ac:spMkLst>
            <pc:docMk/>
            <pc:sldMk cId="2484809969" sldId="298"/>
            <ac:spMk id="9" creationId="{445304F4-6696-17BB-B936-F2FDC9FA823C}"/>
          </ac:spMkLst>
        </pc:spChg>
        <pc:graphicFrameChg chg="modGraphic">
          <ac:chgData name="Elinam Gayi" userId="8124cf83-9da0-43b0-95e5-7455ce53a5f1" providerId="ADAL" clId="{66ADF72D-8839-4453-9D31-614890D173AE}" dt="2025-04-30T08:46:14.556" v="32" actId="20577"/>
          <ac:graphicFrameMkLst>
            <pc:docMk/>
            <pc:sldMk cId="2484809969" sldId="298"/>
            <ac:graphicFrameMk id="5" creationId="{29CF2D21-386A-03B1-4254-78159CCAAB38}"/>
          </ac:graphicFrameMkLst>
        </pc:graphicFrameChg>
      </pc:sldChg>
      <pc:sldChg chg="modNotesTx">
        <pc:chgData name="Elinam Gayi" userId="8124cf83-9da0-43b0-95e5-7455ce53a5f1" providerId="ADAL" clId="{66ADF72D-8839-4453-9D31-614890D173AE}" dt="2025-04-30T08:47:55.855" v="57"/>
        <pc:sldMkLst>
          <pc:docMk/>
          <pc:sldMk cId="3616486047" sldId="300"/>
        </pc:sldMkLst>
      </pc:sldChg>
      <pc:sldChg chg="modSp mod">
        <pc:chgData name="Elinam Gayi" userId="8124cf83-9da0-43b0-95e5-7455ce53a5f1" providerId="ADAL" clId="{66ADF72D-8839-4453-9D31-614890D173AE}" dt="2025-04-30T08:48:37.632" v="63" actId="113"/>
        <pc:sldMkLst>
          <pc:docMk/>
          <pc:sldMk cId="634943820" sldId="301"/>
        </pc:sldMkLst>
        <pc:graphicFrameChg chg="modGraphic">
          <ac:chgData name="Elinam Gayi" userId="8124cf83-9da0-43b0-95e5-7455ce53a5f1" providerId="ADAL" clId="{66ADF72D-8839-4453-9D31-614890D173AE}" dt="2025-04-30T08:48:31.365" v="62" actId="113"/>
          <ac:graphicFrameMkLst>
            <pc:docMk/>
            <pc:sldMk cId="634943820" sldId="301"/>
            <ac:graphicFrameMk id="6" creationId="{6FE7ABE7-A9A9-5283-2387-5CC5107C4122}"/>
          </ac:graphicFrameMkLst>
        </pc:graphicFrameChg>
        <pc:graphicFrameChg chg="modGraphic">
          <ac:chgData name="Elinam Gayi" userId="8124cf83-9da0-43b0-95e5-7455ce53a5f1" providerId="ADAL" clId="{66ADF72D-8839-4453-9D31-614890D173AE}" dt="2025-04-30T08:48:37.632" v="63" actId="113"/>
          <ac:graphicFrameMkLst>
            <pc:docMk/>
            <pc:sldMk cId="634943820" sldId="301"/>
            <ac:graphicFrameMk id="7" creationId="{2CE4B79A-4687-89E4-AF33-2EFF5962CDDE}"/>
          </ac:graphicFrameMkLst>
        </pc:graphicFrameChg>
      </pc:sldChg>
      <pc:sldChg chg="modSp mod">
        <pc:chgData name="Elinam Gayi" userId="8124cf83-9da0-43b0-95e5-7455ce53a5f1" providerId="ADAL" clId="{66ADF72D-8839-4453-9D31-614890D173AE}" dt="2025-04-30T08:49:30.254" v="66" actId="20577"/>
        <pc:sldMkLst>
          <pc:docMk/>
          <pc:sldMk cId="2838203884" sldId="302"/>
        </pc:sldMkLst>
        <pc:spChg chg="mod">
          <ac:chgData name="Elinam Gayi" userId="8124cf83-9da0-43b0-95e5-7455ce53a5f1" providerId="ADAL" clId="{66ADF72D-8839-4453-9D31-614890D173AE}" dt="2025-04-30T08:49:22.570" v="65" actId="14100"/>
          <ac:spMkLst>
            <pc:docMk/>
            <pc:sldMk cId="2838203884" sldId="302"/>
            <ac:spMk id="15" creationId="{F50F13F8-D2C5-3E2B-0CCB-4138188E7D74}"/>
          </ac:spMkLst>
        </pc:spChg>
        <pc:spChg chg="mod">
          <ac:chgData name="Elinam Gayi" userId="8124cf83-9da0-43b0-95e5-7455ce53a5f1" providerId="ADAL" clId="{66ADF72D-8839-4453-9D31-614890D173AE}" dt="2025-04-30T08:49:30.254" v="66" actId="20577"/>
          <ac:spMkLst>
            <pc:docMk/>
            <pc:sldMk cId="2838203884" sldId="302"/>
            <ac:spMk id="36" creationId="{3230A33D-EEE1-7819-7FAE-581130D8FA32}"/>
          </ac:spMkLst>
        </pc:spChg>
      </pc:sldChg>
      <pc:sldChg chg="modSp mod">
        <pc:chgData name="Elinam Gayi" userId="8124cf83-9da0-43b0-95e5-7455ce53a5f1" providerId="ADAL" clId="{66ADF72D-8839-4453-9D31-614890D173AE}" dt="2025-04-30T08:49:59.317" v="67" actId="947"/>
        <pc:sldMkLst>
          <pc:docMk/>
          <pc:sldMk cId="2899847732" sldId="304"/>
        </pc:sldMkLst>
        <pc:spChg chg="mod">
          <ac:chgData name="Elinam Gayi" userId="8124cf83-9da0-43b0-95e5-7455ce53a5f1" providerId="ADAL" clId="{66ADF72D-8839-4453-9D31-614890D173AE}" dt="2025-04-30T08:49:59.317" v="67" actId="947"/>
          <ac:spMkLst>
            <pc:docMk/>
            <pc:sldMk cId="2899847732" sldId="304"/>
            <ac:spMk id="23" creationId="{57228CE0-8020-F4E1-97BB-06F5C03F68FF}"/>
          </ac:spMkLst>
        </pc:spChg>
      </pc:sldChg>
      <pc:sldChg chg="modSp mod">
        <pc:chgData name="Elinam Gayi" userId="8124cf83-9da0-43b0-95e5-7455ce53a5f1" providerId="ADAL" clId="{66ADF72D-8839-4453-9D31-614890D173AE}" dt="2025-04-30T08:51:30.768" v="82" actId="20577"/>
        <pc:sldMkLst>
          <pc:docMk/>
          <pc:sldMk cId="1444918611" sldId="305"/>
        </pc:sldMkLst>
        <pc:spChg chg="mod">
          <ac:chgData name="Elinam Gayi" userId="8124cf83-9da0-43b0-95e5-7455ce53a5f1" providerId="ADAL" clId="{66ADF72D-8839-4453-9D31-614890D173AE}" dt="2025-04-30T08:51:21.852" v="78" actId="20577"/>
          <ac:spMkLst>
            <pc:docMk/>
            <pc:sldMk cId="1444918611" sldId="305"/>
            <ac:spMk id="3" creationId="{724F0106-2C31-6805-495F-2484573D1A12}"/>
          </ac:spMkLst>
        </pc:spChg>
        <pc:spChg chg="mod">
          <ac:chgData name="Elinam Gayi" userId="8124cf83-9da0-43b0-95e5-7455ce53a5f1" providerId="ADAL" clId="{66ADF72D-8839-4453-9D31-614890D173AE}" dt="2025-04-30T08:51:30.768" v="82" actId="20577"/>
          <ac:spMkLst>
            <pc:docMk/>
            <pc:sldMk cId="1444918611" sldId="305"/>
            <ac:spMk id="10" creationId="{1A87C433-DB0E-9972-EBBE-38540D18E450}"/>
          </ac:spMkLst>
        </pc:spChg>
        <pc:graphicFrameChg chg="modGraphic">
          <ac:chgData name="Elinam Gayi" userId="8124cf83-9da0-43b0-95e5-7455ce53a5f1" providerId="ADAL" clId="{66ADF72D-8839-4453-9D31-614890D173AE}" dt="2025-04-30T08:50:36.226" v="76" actId="114"/>
          <ac:graphicFrameMkLst>
            <pc:docMk/>
            <pc:sldMk cId="1444918611" sldId="305"/>
            <ac:graphicFrameMk id="4" creationId="{F97F2F8E-4AC0-6F52-C795-F7690BE06E0F}"/>
          </ac:graphicFrameMkLst>
        </pc:graphicFrameChg>
      </pc:sldChg>
    </pc:docChg>
  </pc:docChgLst>
  <pc:docChgLst>
    <pc:chgData name="Laurent Perrin" userId="b7baff0c-9dd7-4f5b-bf63-e6158de9cc34" providerId="ADAL" clId="{7CCCDCF2-B32F-4DBB-A7BB-A534B00192C8}"/>
    <pc:docChg chg="undo custSel addSld delSld modSld">
      <pc:chgData name="Laurent Perrin" userId="b7baff0c-9dd7-4f5b-bf63-e6158de9cc34" providerId="ADAL" clId="{7CCCDCF2-B32F-4DBB-A7BB-A534B00192C8}" dt="2025-03-26T17:44:21.796" v="718" actId="404"/>
      <pc:docMkLst>
        <pc:docMk/>
      </pc:docMkLst>
      <pc:sldChg chg="modSp mod modNotesTx">
        <pc:chgData name="Laurent Perrin" userId="b7baff0c-9dd7-4f5b-bf63-e6158de9cc34" providerId="ADAL" clId="{7CCCDCF2-B32F-4DBB-A7BB-A534B00192C8}" dt="2025-03-26T17:43:14.424" v="698" actId="20577"/>
        <pc:sldMkLst>
          <pc:docMk/>
          <pc:sldMk cId="940093183" sldId="258"/>
        </pc:sldMkLst>
        <pc:spChg chg="mod">
          <ac:chgData name="Laurent Perrin" userId="b7baff0c-9dd7-4f5b-bf63-e6158de9cc34" providerId="ADAL" clId="{7CCCDCF2-B32F-4DBB-A7BB-A534B00192C8}" dt="2025-03-26T17:39:02.127" v="653" actId="27636"/>
          <ac:spMkLst>
            <pc:docMk/>
            <pc:sldMk cId="940093183" sldId="258"/>
            <ac:spMk id="2" creationId="{F1D6D6F3-6955-FCB3-EDEC-0392F61A2826}"/>
          </ac:spMkLst>
        </pc:spChg>
      </pc:sldChg>
      <pc:sldChg chg="del">
        <pc:chgData name="Laurent Perrin" userId="b7baff0c-9dd7-4f5b-bf63-e6158de9cc34" providerId="ADAL" clId="{7CCCDCF2-B32F-4DBB-A7BB-A534B00192C8}" dt="2025-03-26T17:43:22.110" v="699" actId="47"/>
        <pc:sldMkLst>
          <pc:docMk/>
          <pc:sldMk cId="2415149628" sldId="259"/>
        </pc:sldMkLst>
      </pc:sldChg>
      <pc:sldChg chg="addSp delSp modSp add del mod modNotesTx">
        <pc:chgData name="Laurent Perrin" userId="b7baff0c-9dd7-4f5b-bf63-e6158de9cc34" providerId="ADAL" clId="{7CCCDCF2-B32F-4DBB-A7BB-A534B00192C8}" dt="2025-03-26T17:42:33.320" v="686" actId="20577"/>
        <pc:sldMkLst>
          <pc:docMk/>
          <pc:sldMk cId="4181518965" sldId="280"/>
        </pc:sldMkLst>
        <pc:spChg chg="add mod">
          <ac:chgData name="Laurent Perrin" userId="b7baff0c-9dd7-4f5b-bf63-e6158de9cc34" providerId="ADAL" clId="{7CCCDCF2-B32F-4DBB-A7BB-A534B00192C8}" dt="2025-03-26T17:31:31.875" v="568" actId="20577"/>
          <ac:spMkLst>
            <pc:docMk/>
            <pc:sldMk cId="4181518965" sldId="280"/>
            <ac:spMk id="3" creationId="{DD1949EE-9371-6C4D-E9E1-9D3DFCD2503A}"/>
          </ac:spMkLst>
        </pc:spChg>
        <pc:spChg chg="add mod">
          <ac:chgData name="Laurent Perrin" userId="b7baff0c-9dd7-4f5b-bf63-e6158de9cc34" providerId="ADAL" clId="{7CCCDCF2-B32F-4DBB-A7BB-A534B00192C8}" dt="2025-03-26T17:31:23.127" v="561" actId="404"/>
          <ac:spMkLst>
            <pc:docMk/>
            <pc:sldMk cId="4181518965" sldId="280"/>
            <ac:spMk id="5" creationId="{35600F55-7843-A827-413B-0212DCC59723}"/>
          </ac:spMkLst>
        </pc:spChg>
        <pc:spChg chg="add mod">
          <ac:chgData name="Laurent Perrin" userId="b7baff0c-9dd7-4f5b-bf63-e6158de9cc34" providerId="ADAL" clId="{7CCCDCF2-B32F-4DBB-A7BB-A534B00192C8}" dt="2025-03-26T17:29:49.024" v="538" actId="1036"/>
          <ac:spMkLst>
            <pc:docMk/>
            <pc:sldMk cId="4181518965" sldId="280"/>
            <ac:spMk id="8" creationId="{42BE37E7-5A9A-F155-C947-F16567913205}"/>
          </ac:spMkLst>
        </pc:spChg>
        <pc:spChg chg="add mod">
          <ac:chgData name="Laurent Perrin" userId="b7baff0c-9dd7-4f5b-bf63-e6158de9cc34" providerId="ADAL" clId="{7CCCDCF2-B32F-4DBB-A7BB-A534B00192C8}" dt="2025-03-26T17:29:49.024" v="538" actId="1036"/>
          <ac:spMkLst>
            <pc:docMk/>
            <pc:sldMk cId="4181518965" sldId="280"/>
            <ac:spMk id="9" creationId="{99365370-65C2-B08B-8C30-27B475BBF4CF}"/>
          </ac:spMkLst>
        </pc:spChg>
        <pc:spChg chg="add mod">
          <ac:chgData name="Laurent Perrin" userId="b7baff0c-9dd7-4f5b-bf63-e6158de9cc34" providerId="ADAL" clId="{7CCCDCF2-B32F-4DBB-A7BB-A534B00192C8}" dt="2025-03-26T17:29:49.024" v="538" actId="1036"/>
          <ac:spMkLst>
            <pc:docMk/>
            <pc:sldMk cId="4181518965" sldId="280"/>
            <ac:spMk id="10" creationId="{92DA071D-0D12-A886-2812-F9D436F3B5C8}"/>
          </ac:spMkLst>
        </pc:spChg>
        <pc:spChg chg="add mod">
          <ac:chgData name="Laurent Perrin" userId="b7baff0c-9dd7-4f5b-bf63-e6158de9cc34" providerId="ADAL" clId="{7CCCDCF2-B32F-4DBB-A7BB-A534B00192C8}" dt="2025-03-26T17:29:49.024" v="538" actId="1036"/>
          <ac:spMkLst>
            <pc:docMk/>
            <pc:sldMk cId="4181518965" sldId="280"/>
            <ac:spMk id="12" creationId="{6BE3F518-B55D-B6EB-A1D7-1DE0088DA9CF}"/>
          </ac:spMkLst>
        </pc:spChg>
        <pc:spChg chg="add mod">
          <ac:chgData name="Laurent Perrin" userId="b7baff0c-9dd7-4f5b-bf63-e6158de9cc34" providerId="ADAL" clId="{7CCCDCF2-B32F-4DBB-A7BB-A534B00192C8}" dt="2025-03-26T17:30:48.933" v="549" actId="20577"/>
          <ac:spMkLst>
            <pc:docMk/>
            <pc:sldMk cId="4181518965" sldId="280"/>
            <ac:spMk id="16" creationId="{00E52337-6C50-A5D8-0289-9BF1FAA67E8C}"/>
          </ac:spMkLst>
        </pc:spChg>
        <pc:spChg chg="mod">
          <ac:chgData name="Laurent Perrin" userId="b7baff0c-9dd7-4f5b-bf63-e6158de9cc34" providerId="ADAL" clId="{7CCCDCF2-B32F-4DBB-A7BB-A534B00192C8}" dt="2025-03-26T17:18:13.849" v="377" actId="20577"/>
          <ac:spMkLst>
            <pc:docMk/>
            <pc:sldMk cId="4181518965" sldId="280"/>
            <ac:spMk id="20" creationId="{205AC9B3-9F01-21C3-C3CB-210B6E39F0B0}"/>
          </ac:spMkLst>
        </pc:spChg>
        <pc:spChg chg="mod">
          <ac:chgData name="Laurent Perrin" userId="b7baff0c-9dd7-4f5b-bf63-e6158de9cc34" providerId="ADAL" clId="{7CCCDCF2-B32F-4DBB-A7BB-A534B00192C8}" dt="2025-03-26T17:30:54.038" v="551" actId="20577"/>
          <ac:spMkLst>
            <pc:docMk/>
            <pc:sldMk cId="4181518965" sldId="280"/>
            <ac:spMk id="23" creationId="{8E687ECA-15DD-ACAA-484D-B28D7D935C0E}"/>
          </ac:spMkLst>
        </pc:spChg>
        <pc:spChg chg="mod">
          <ac:chgData name="Laurent Perrin" userId="b7baff0c-9dd7-4f5b-bf63-e6158de9cc34" providerId="ADAL" clId="{7CCCDCF2-B32F-4DBB-A7BB-A534B00192C8}" dt="2025-03-26T17:18:07.920" v="373"/>
          <ac:spMkLst>
            <pc:docMk/>
            <pc:sldMk cId="4181518965" sldId="280"/>
            <ac:spMk id="24" creationId="{3B34685A-C16C-3445-713F-F44A6494BD9F}"/>
          </ac:spMkLst>
        </pc:spChg>
        <pc:spChg chg="add mod">
          <ac:chgData name="Laurent Perrin" userId="b7baff0c-9dd7-4f5b-bf63-e6158de9cc34" providerId="ADAL" clId="{7CCCDCF2-B32F-4DBB-A7BB-A534B00192C8}" dt="2025-03-26T17:20:43.156" v="388" actId="20577"/>
          <ac:spMkLst>
            <pc:docMk/>
            <pc:sldMk cId="4181518965" sldId="280"/>
            <ac:spMk id="27" creationId="{B29F68C8-D1EE-F916-4134-141B2F9A3A62}"/>
          </ac:spMkLst>
        </pc:spChg>
        <pc:spChg chg="add mod">
          <ac:chgData name="Laurent Perrin" userId="b7baff0c-9dd7-4f5b-bf63-e6158de9cc34" providerId="ADAL" clId="{7CCCDCF2-B32F-4DBB-A7BB-A534B00192C8}" dt="2025-03-26T17:20:24.626" v="386"/>
          <ac:spMkLst>
            <pc:docMk/>
            <pc:sldMk cId="4181518965" sldId="280"/>
            <ac:spMk id="28" creationId="{1DE4FF64-3632-A255-4A28-8F368E9050DE}"/>
          </ac:spMkLst>
        </pc:spChg>
        <pc:spChg chg="add mod">
          <ac:chgData name="Laurent Perrin" userId="b7baff0c-9dd7-4f5b-bf63-e6158de9cc34" providerId="ADAL" clId="{7CCCDCF2-B32F-4DBB-A7BB-A534B00192C8}" dt="2025-03-26T17:30:13.382" v="542" actId="1076"/>
          <ac:spMkLst>
            <pc:docMk/>
            <pc:sldMk cId="4181518965" sldId="280"/>
            <ac:spMk id="29" creationId="{D8114DC9-C7D2-0D37-AD1E-61C099CD3223}"/>
          </ac:spMkLst>
        </pc:spChg>
        <pc:spChg chg="mod">
          <ac:chgData name="Laurent Perrin" userId="b7baff0c-9dd7-4f5b-bf63-e6158de9cc34" providerId="ADAL" clId="{7CCCDCF2-B32F-4DBB-A7BB-A534B00192C8}" dt="2025-03-26T16:30:57.078" v="68" actId="207"/>
          <ac:spMkLst>
            <pc:docMk/>
            <pc:sldMk cId="4181518965" sldId="280"/>
            <ac:spMk id="46" creationId="{4681A36F-0EAB-468B-6285-7AD7D6FF01AD}"/>
          </ac:spMkLst>
        </pc:spChg>
        <pc:picChg chg="add mod">
          <ac:chgData name="Laurent Perrin" userId="b7baff0c-9dd7-4f5b-bf63-e6158de9cc34" providerId="ADAL" clId="{7CCCDCF2-B32F-4DBB-A7BB-A534B00192C8}" dt="2025-03-26T17:29:49.024" v="538" actId="1036"/>
          <ac:picMkLst>
            <pc:docMk/>
            <pc:sldMk cId="4181518965" sldId="280"/>
            <ac:picMk id="15" creationId="{1475DDBD-36EB-2D38-0BF1-BF55431798D2}"/>
          </ac:picMkLst>
        </pc:picChg>
        <pc:picChg chg="add mod">
          <ac:chgData name="Laurent Perrin" userId="b7baff0c-9dd7-4f5b-bf63-e6158de9cc34" providerId="ADAL" clId="{7CCCDCF2-B32F-4DBB-A7BB-A534B00192C8}" dt="2025-03-26T17:30:13.382" v="542" actId="1076"/>
          <ac:picMkLst>
            <pc:docMk/>
            <pc:sldMk cId="4181518965" sldId="280"/>
            <ac:picMk id="30" creationId="{A76115F5-D1CE-6FCA-57C8-E94143022914}"/>
          </ac:picMkLst>
        </pc:picChg>
        <pc:picChg chg="mod">
          <ac:chgData name="Laurent Perrin" userId="b7baff0c-9dd7-4f5b-bf63-e6158de9cc34" providerId="ADAL" clId="{7CCCDCF2-B32F-4DBB-A7BB-A534B00192C8}" dt="2025-03-25T16:22:24.302" v="15" actId="207"/>
          <ac:picMkLst>
            <pc:docMk/>
            <pc:sldMk cId="4181518965" sldId="280"/>
            <ac:picMk id="53" creationId="{90FD9D99-D242-311C-93E9-0DFBABDCFC2B}"/>
          </ac:picMkLst>
        </pc:picChg>
      </pc:sldChg>
      <pc:sldChg chg="modSp add del mod">
        <pc:chgData name="Laurent Perrin" userId="b7baff0c-9dd7-4f5b-bf63-e6158de9cc34" providerId="ADAL" clId="{7CCCDCF2-B32F-4DBB-A7BB-A534B00192C8}" dt="2025-03-26T17:33:18.293" v="633" actId="207"/>
        <pc:sldMkLst>
          <pc:docMk/>
          <pc:sldMk cId="3692437537" sldId="281"/>
        </pc:sldMkLst>
        <pc:spChg chg="mod">
          <ac:chgData name="Laurent Perrin" userId="b7baff0c-9dd7-4f5b-bf63-e6158de9cc34" providerId="ADAL" clId="{7CCCDCF2-B32F-4DBB-A7BB-A534B00192C8}" dt="2025-03-26T17:33:18.293" v="633" actId="207"/>
          <ac:spMkLst>
            <pc:docMk/>
            <pc:sldMk cId="3692437537" sldId="281"/>
            <ac:spMk id="4" creationId="{38E37CA0-5002-F2AE-F6EB-5245AABE0E9E}"/>
          </ac:spMkLst>
        </pc:spChg>
        <pc:picChg chg="mod">
          <ac:chgData name="Laurent Perrin" userId="b7baff0c-9dd7-4f5b-bf63-e6158de9cc34" providerId="ADAL" clId="{7CCCDCF2-B32F-4DBB-A7BB-A534B00192C8}" dt="2025-03-26T17:32:44.505" v="623" actId="208"/>
          <ac:picMkLst>
            <pc:docMk/>
            <pc:sldMk cId="3692437537" sldId="281"/>
            <ac:picMk id="5" creationId="{E7A25250-2EFD-2202-5D8C-A9B8253F246F}"/>
          </ac:picMkLst>
        </pc:picChg>
        <pc:picChg chg="mod">
          <ac:chgData name="Laurent Perrin" userId="b7baff0c-9dd7-4f5b-bf63-e6158de9cc34" providerId="ADAL" clId="{7CCCDCF2-B32F-4DBB-A7BB-A534B00192C8}" dt="2025-03-26T17:32:51.690" v="626" actId="208"/>
          <ac:picMkLst>
            <pc:docMk/>
            <pc:sldMk cId="3692437537" sldId="281"/>
            <ac:picMk id="6" creationId="{8FF36611-7CA0-7742-9A9C-7AE42FC0DC31}"/>
          </ac:picMkLst>
        </pc:picChg>
      </pc:sldChg>
      <pc:sldChg chg="addSp delSp modSp add mod">
        <pc:chgData name="Laurent Perrin" userId="b7baff0c-9dd7-4f5b-bf63-e6158de9cc34" providerId="ADAL" clId="{7CCCDCF2-B32F-4DBB-A7BB-A534B00192C8}" dt="2025-03-26T17:34:22.283" v="639" actId="20577"/>
        <pc:sldMkLst>
          <pc:docMk/>
          <pc:sldMk cId="1340172396" sldId="282"/>
        </pc:sldMkLst>
        <pc:spChg chg="add mod">
          <ac:chgData name="Laurent Perrin" userId="b7baff0c-9dd7-4f5b-bf63-e6158de9cc34" providerId="ADAL" clId="{7CCCDCF2-B32F-4DBB-A7BB-A534B00192C8}" dt="2025-03-26T17:32:25.601" v="621" actId="1036"/>
          <ac:spMkLst>
            <pc:docMk/>
            <pc:sldMk cId="1340172396" sldId="282"/>
            <ac:spMk id="16" creationId="{39C101C2-CB6A-525F-F583-01EE2C9D903D}"/>
          </ac:spMkLst>
        </pc:spChg>
        <pc:spChg chg="mod">
          <ac:chgData name="Laurent Perrin" userId="b7baff0c-9dd7-4f5b-bf63-e6158de9cc34" providerId="ADAL" clId="{7CCCDCF2-B32F-4DBB-A7BB-A534B00192C8}" dt="2025-03-26T17:32:25.601" v="621" actId="1036"/>
          <ac:spMkLst>
            <pc:docMk/>
            <pc:sldMk cId="1340172396" sldId="282"/>
            <ac:spMk id="20" creationId="{530E748B-B74F-D014-2B2B-934EF264E6E7}"/>
          </ac:spMkLst>
        </pc:spChg>
        <pc:spChg chg="mod">
          <ac:chgData name="Laurent Perrin" userId="b7baff0c-9dd7-4f5b-bf63-e6158de9cc34" providerId="ADAL" clId="{7CCCDCF2-B32F-4DBB-A7BB-A534B00192C8}" dt="2025-03-26T17:34:22.283" v="639" actId="20577"/>
          <ac:spMkLst>
            <pc:docMk/>
            <pc:sldMk cId="1340172396" sldId="282"/>
            <ac:spMk id="23" creationId="{56B6DD27-4C7F-42B9-310B-91A091E94F80}"/>
          </ac:spMkLst>
        </pc:spChg>
        <pc:spChg chg="mod">
          <ac:chgData name="Laurent Perrin" userId="b7baff0c-9dd7-4f5b-bf63-e6158de9cc34" providerId="ADAL" clId="{7CCCDCF2-B32F-4DBB-A7BB-A534B00192C8}" dt="2025-03-26T17:32:25.601" v="621" actId="1036"/>
          <ac:spMkLst>
            <pc:docMk/>
            <pc:sldMk cId="1340172396" sldId="282"/>
            <ac:spMk id="24" creationId="{02881E9D-5CF7-2683-CFD3-62E4FD4B0565}"/>
          </ac:spMkLst>
        </pc:spChg>
        <pc:spChg chg="add mod">
          <ac:chgData name="Laurent Perrin" userId="b7baff0c-9dd7-4f5b-bf63-e6158de9cc34" providerId="ADAL" clId="{7CCCDCF2-B32F-4DBB-A7BB-A534B00192C8}" dt="2025-03-26T17:32:25.601" v="621" actId="1036"/>
          <ac:spMkLst>
            <pc:docMk/>
            <pc:sldMk cId="1340172396" sldId="282"/>
            <ac:spMk id="27" creationId="{A0DEDB66-E220-20DA-9DB6-765DBC82AA18}"/>
          </ac:spMkLst>
        </pc:spChg>
        <pc:spChg chg="add mod">
          <ac:chgData name="Laurent Perrin" userId="b7baff0c-9dd7-4f5b-bf63-e6158de9cc34" providerId="ADAL" clId="{7CCCDCF2-B32F-4DBB-A7BB-A534B00192C8}" dt="2025-03-26T17:32:25.601" v="621" actId="1036"/>
          <ac:spMkLst>
            <pc:docMk/>
            <pc:sldMk cId="1340172396" sldId="282"/>
            <ac:spMk id="28" creationId="{FD93E09D-571E-B12D-D734-5E0E6DAD8DFF}"/>
          </ac:spMkLst>
        </pc:spChg>
        <pc:spChg chg="add mod">
          <ac:chgData name="Laurent Perrin" userId="b7baff0c-9dd7-4f5b-bf63-e6158de9cc34" providerId="ADAL" clId="{7CCCDCF2-B32F-4DBB-A7BB-A534B00192C8}" dt="2025-03-26T17:32:25.601" v="621" actId="1036"/>
          <ac:spMkLst>
            <pc:docMk/>
            <pc:sldMk cId="1340172396" sldId="282"/>
            <ac:spMk id="29" creationId="{A2D36838-760B-425E-4FD1-1B5DA5BFF12B}"/>
          </ac:spMkLst>
        </pc:spChg>
        <pc:spChg chg="add mod">
          <ac:chgData name="Laurent Perrin" userId="b7baff0c-9dd7-4f5b-bf63-e6158de9cc34" providerId="ADAL" clId="{7CCCDCF2-B32F-4DBB-A7BB-A534B00192C8}" dt="2025-03-26T17:31:51.519" v="610" actId="14100"/>
          <ac:spMkLst>
            <pc:docMk/>
            <pc:sldMk cId="1340172396" sldId="282"/>
            <ac:spMk id="31" creationId="{A66E9B3D-9768-FBC3-A807-F98794A01D97}"/>
          </ac:spMkLst>
        </pc:spChg>
        <pc:spChg chg="add mod">
          <ac:chgData name="Laurent Perrin" userId="b7baff0c-9dd7-4f5b-bf63-e6158de9cc34" providerId="ADAL" clId="{7CCCDCF2-B32F-4DBB-A7BB-A534B00192C8}" dt="2025-03-26T17:32:25.601" v="621" actId="1036"/>
          <ac:spMkLst>
            <pc:docMk/>
            <pc:sldMk cId="1340172396" sldId="282"/>
            <ac:spMk id="32" creationId="{FF378CC1-5BC8-9C72-A12D-F661275E8B48}"/>
          </ac:spMkLst>
        </pc:spChg>
        <pc:spChg chg="add mod">
          <ac:chgData name="Laurent Perrin" userId="b7baff0c-9dd7-4f5b-bf63-e6158de9cc34" providerId="ADAL" clId="{7CCCDCF2-B32F-4DBB-A7BB-A534B00192C8}" dt="2025-03-26T17:32:25.601" v="621" actId="1036"/>
          <ac:spMkLst>
            <pc:docMk/>
            <pc:sldMk cId="1340172396" sldId="282"/>
            <ac:spMk id="33" creationId="{7596958B-DFD0-4A53-31C3-40754CC644CA}"/>
          </ac:spMkLst>
        </pc:spChg>
        <pc:spChg chg="add mod">
          <ac:chgData name="Laurent Perrin" userId="b7baff0c-9dd7-4f5b-bf63-e6158de9cc34" providerId="ADAL" clId="{7CCCDCF2-B32F-4DBB-A7BB-A534B00192C8}" dt="2025-03-26T17:31:51.519" v="610" actId="14100"/>
          <ac:spMkLst>
            <pc:docMk/>
            <pc:sldMk cId="1340172396" sldId="282"/>
            <ac:spMk id="34" creationId="{580EEFAF-6CE1-FE7A-703B-5E52B6537503}"/>
          </ac:spMkLst>
        </pc:spChg>
        <pc:spChg chg="mod">
          <ac:chgData name="Laurent Perrin" userId="b7baff0c-9dd7-4f5b-bf63-e6158de9cc34" providerId="ADAL" clId="{7CCCDCF2-B32F-4DBB-A7BB-A534B00192C8}" dt="2025-03-26T17:32:25.601" v="621" actId="1036"/>
          <ac:spMkLst>
            <pc:docMk/>
            <pc:sldMk cId="1340172396" sldId="282"/>
            <ac:spMk id="46" creationId="{264EEC97-A2F7-D3F8-B43A-ED25F3924D2C}"/>
          </ac:spMkLst>
        </pc:spChg>
        <pc:picChg chg="mod">
          <ac:chgData name="Laurent Perrin" userId="b7baff0c-9dd7-4f5b-bf63-e6158de9cc34" providerId="ADAL" clId="{7CCCDCF2-B32F-4DBB-A7BB-A534B00192C8}" dt="2025-03-26T17:16:19.713" v="368" actId="1036"/>
          <ac:picMkLst>
            <pc:docMk/>
            <pc:sldMk cId="1340172396" sldId="282"/>
            <ac:picMk id="30" creationId="{EC8B1E1E-C764-CFA5-E9EE-6A651C6493C5}"/>
          </ac:picMkLst>
        </pc:picChg>
        <pc:picChg chg="mod">
          <ac:chgData name="Laurent Perrin" userId="b7baff0c-9dd7-4f5b-bf63-e6158de9cc34" providerId="ADAL" clId="{7CCCDCF2-B32F-4DBB-A7BB-A534B00192C8}" dt="2025-03-26T17:11:51.344" v="308" actId="1036"/>
          <ac:picMkLst>
            <pc:docMk/>
            <pc:sldMk cId="1340172396" sldId="282"/>
            <ac:picMk id="53" creationId="{F68C0A79-335A-DD2F-37A0-9502ECABFAAD}"/>
          </ac:picMkLst>
        </pc:picChg>
      </pc:sldChg>
      <pc:sldChg chg="modSp add del mod">
        <pc:chgData name="Laurent Perrin" userId="b7baff0c-9dd7-4f5b-bf63-e6158de9cc34" providerId="ADAL" clId="{7CCCDCF2-B32F-4DBB-A7BB-A534B00192C8}" dt="2025-03-26T17:09:07.506" v="231" actId="47"/>
        <pc:sldMkLst>
          <pc:docMk/>
          <pc:sldMk cId="3254432804" sldId="282"/>
        </pc:sldMkLst>
      </pc:sldChg>
      <pc:sldChg chg="modSp add mod modNotesTx">
        <pc:chgData name="Laurent Perrin" userId="b7baff0c-9dd7-4f5b-bf63-e6158de9cc34" providerId="ADAL" clId="{7CCCDCF2-B32F-4DBB-A7BB-A534B00192C8}" dt="2025-03-26T17:43:08.985" v="697"/>
        <pc:sldMkLst>
          <pc:docMk/>
          <pc:sldMk cId="1930574097" sldId="283"/>
        </pc:sldMkLst>
        <pc:spChg chg="mod">
          <ac:chgData name="Laurent Perrin" userId="b7baff0c-9dd7-4f5b-bf63-e6158de9cc34" providerId="ADAL" clId="{7CCCDCF2-B32F-4DBB-A7BB-A534B00192C8}" dt="2025-03-26T17:42:52.387" v="696" actId="403"/>
          <ac:spMkLst>
            <pc:docMk/>
            <pc:sldMk cId="1930574097" sldId="283"/>
            <ac:spMk id="2" creationId="{0BBB43F8-8080-9B19-A22B-8A35FE34ED42}"/>
          </ac:spMkLst>
        </pc:spChg>
      </pc:sldChg>
      <pc:sldChg chg="modSp add mod modNotesTx">
        <pc:chgData name="Laurent Perrin" userId="b7baff0c-9dd7-4f5b-bf63-e6158de9cc34" providerId="ADAL" clId="{7CCCDCF2-B32F-4DBB-A7BB-A534B00192C8}" dt="2025-03-26T17:44:21.796" v="718" actId="404"/>
        <pc:sldMkLst>
          <pc:docMk/>
          <pc:sldMk cId="2378334877" sldId="284"/>
        </pc:sldMkLst>
        <pc:spChg chg="mod">
          <ac:chgData name="Laurent Perrin" userId="b7baff0c-9dd7-4f5b-bf63-e6158de9cc34" providerId="ADAL" clId="{7CCCDCF2-B32F-4DBB-A7BB-A534B00192C8}" dt="2025-03-26T17:44:21.796" v="718" actId="404"/>
          <ac:spMkLst>
            <pc:docMk/>
            <pc:sldMk cId="2378334877" sldId="284"/>
            <ac:spMk id="2" creationId="{CF7E974D-7D96-D6B3-8D9D-60DFB7575B04}"/>
          </ac:spMkLst>
        </pc:spChg>
      </pc:sldChg>
    </pc:docChg>
  </pc:docChgLst>
  <pc:docChgLst>
    <pc:chgData name="Elinam Gayi" userId="8124cf83-9da0-43b0-95e5-7455ce53a5f1" providerId="ADAL" clId="{2D402885-2E17-4BA6-849E-B3B85C24F5B8}"/>
    <pc:docChg chg="undo redo custSel modSld sldOrd">
      <pc:chgData name="Elinam Gayi" userId="8124cf83-9da0-43b0-95e5-7455ce53a5f1" providerId="ADAL" clId="{2D402885-2E17-4BA6-849E-B3B85C24F5B8}" dt="2025-04-29T10:04:00.341" v="584" actId="404"/>
      <pc:docMkLst>
        <pc:docMk/>
      </pc:docMkLst>
      <pc:sldChg chg="addSp delSp modSp mod modNotesTx">
        <pc:chgData name="Elinam Gayi" userId="8124cf83-9da0-43b0-95e5-7455ce53a5f1" providerId="ADAL" clId="{2D402885-2E17-4BA6-849E-B3B85C24F5B8}" dt="2025-04-28T14:24:10.714" v="562" actId="20577"/>
        <pc:sldMkLst>
          <pc:docMk/>
          <pc:sldMk cId="940093183" sldId="258"/>
        </pc:sldMkLst>
        <pc:spChg chg="mod">
          <ac:chgData name="Elinam Gayi" userId="8124cf83-9da0-43b0-95e5-7455ce53a5f1" providerId="ADAL" clId="{2D402885-2E17-4BA6-849E-B3B85C24F5B8}" dt="2025-04-28T14:24:10.714" v="562" actId="20577"/>
          <ac:spMkLst>
            <pc:docMk/>
            <pc:sldMk cId="940093183" sldId="258"/>
            <ac:spMk id="4" creationId="{A7C66361-8DD5-8C0B-E84B-DC8AA679282D}"/>
          </ac:spMkLst>
        </pc:spChg>
        <pc:spChg chg="mod">
          <ac:chgData name="Elinam Gayi" userId="8124cf83-9da0-43b0-95e5-7455ce53a5f1" providerId="ADAL" clId="{2D402885-2E17-4BA6-849E-B3B85C24F5B8}" dt="2025-04-28T13:23:11.948" v="34" actId="14100"/>
          <ac:spMkLst>
            <pc:docMk/>
            <pc:sldMk cId="940093183" sldId="258"/>
            <ac:spMk id="6" creationId="{72ADC2BA-1B59-4F69-C6C8-E3C28E43E335}"/>
          </ac:spMkLst>
        </pc:spChg>
        <pc:spChg chg="mod">
          <ac:chgData name="Elinam Gayi" userId="8124cf83-9da0-43b0-95e5-7455ce53a5f1" providerId="ADAL" clId="{2D402885-2E17-4BA6-849E-B3B85C24F5B8}" dt="2025-04-28T13:23:14.416" v="35" actId="14100"/>
          <ac:spMkLst>
            <pc:docMk/>
            <pc:sldMk cId="940093183" sldId="258"/>
            <ac:spMk id="8" creationId="{6CA9384B-A4F8-122C-E4B7-4C97C4D2FB12}"/>
          </ac:spMkLst>
        </pc:spChg>
        <pc:spChg chg="mod">
          <ac:chgData name="Elinam Gayi" userId="8124cf83-9da0-43b0-95e5-7455ce53a5f1" providerId="ADAL" clId="{2D402885-2E17-4BA6-849E-B3B85C24F5B8}" dt="2025-04-28T13:39:46.788" v="370" actId="207"/>
          <ac:spMkLst>
            <pc:docMk/>
            <pc:sldMk cId="940093183" sldId="258"/>
            <ac:spMk id="13" creationId="{C26C7B69-0E42-5A57-A8FC-5309F3DACB87}"/>
          </ac:spMkLst>
        </pc:spChg>
        <pc:spChg chg="mod">
          <ac:chgData name="Elinam Gayi" userId="8124cf83-9da0-43b0-95e5-7455ce53a5f1" providerId="ADAL" clId="{2D402885-2E17-4BA6-849E-B3B85C24F5B8}" dt="2025-04-28T13:39:56.954" v="373" actId="208"/>
          <ac:spMkLst>
            <pc:docMk/>
            <pc:sldMk cId="940093183" sldId="258"/>
            <ac:spMk id="16" creationId="{4661560D-9D38-0528-8C58-3A0D659A35D8}"/>
          </ac:spMkLst>
        </pc:spChg>
        <pc:spChg chg="mod">
          <ac:chgData name="Elinam Gayi" userId="8124cf83-9da0-43b0-95e5-7455ce53a5f1" providerId="ADAL" clId="{2D402885-2E17-4BA6-849E-B3B85C24F5B8}" dt="2025-04-28T13:39:42.729" v="369" actId="207"/>
          <ac:spMkLst>
            <pc:docMk/>
            <pc:sldMk cId="940093183" sldId="258"/>
            <ac:spMk id="20" creationId="{1A6289CC-A4C5-9EEF-67C0-AFDD3AA1C8BA}"/>
          </ac:spMkLst>
        </pc:spChg>
        <pc:spChg chg="mod">
          <ac:chgData name="Elinam Gayi" userId="8124cf83-9da0-43b0-95e5-7455ce53a5f1" providerId="ADAL" clId="{2D402885-2E17-4BA6-849E-B3B85C24F5B8}" dt="2025-04-28T13:24:05.721" v="69" actId="207"/>
          <ac:spMkLst>
            <pc:docMk/>
            <pc:sldMk cId="940093183" sldId="258"/>
            <ac:spMk id="21" creationId="{86BA7403-7D66-2F09-94BD-06D5D7702D16}"/>
          </ac:spMkLst>
        </pc:spChg>
        <pc:spChg chg="mod">
          <ac:chgData name="Elinam Gayi" userId="8124cf83-9da0-43b0-95e5-7455ce53a5f1" providerId="ADAL" clId="{2D402885-2E17-4BA6-849E-B3B85C24F5B8}" dt="2025-04-28T13:39:52.056" v="372" actId="208"/>
          <ac:spMkLst>
            <pc:docMk/>
            <pc:sldMk cId="940093183" sldId="258"/>
            <ac:spMk id="27" creationId="{DC556DE8-1A2C-886E-E9F2-2359788127FB}"/>
          </ac:spMkLst>
        </pc:spChg>
        <pc:spChg chg="mod">
          <ac:chgData name="Elinam Gayi" userId="8124cf83-9da0-43b0-95e5-7455ce53a5f1" providerId="ADAL" clId="{2D402885-2E17-4BA6-849E-B3B85C24F5B8}" dt="2025-04-28T13:39:49.664" v="371" actId="207"/>
          <ac:spMkLst>
            <pc:docMk/>
            <pc:sldMk cId="940093183" sldId="258"/>
            <ac:spMk id="28" creationId="{FDD4C283-12B0-6700-7CD8-94526BD7B40F}"/>
          </ac:spMkLst>
        </pc:spChg>
      </pc:sldChg>
      <pc:sldChg chg="modSp mod">
        <pc:chgData name="Elinam Gayi" userId="8124cf83-9da0-43b0-95e5-7455ce53a5f1" providerId="ADAL" clId="{2D402885-2E17-4BA6-849E-B3B85C24F5B8}" dt="2025-04-29T10:03:51.110" v="581" actId="255"/>
        <pc:sldMkLst>
          <pc:docMk/>
          <pc:sldMk cId="4181518965" sldId="280"/>
        </pc:sldMkLst>
        <pc:spChg chg="mod">
          <ac:chgData name="Elinam Gayi" userId="8124cf83-9da0-43b0-95e5-7455ce53a5f1" providerId="ADAL" clId="{2D402885-2E17-4BA6-849E-B3B85C24F5B8}" dt="2025-04-29T10:03:48.041" v="580" actId="404"/>
          <ac:spMkLst>
            <pc:docMk/>
            <pc:sldMk cId="4181518965" sldId="280"/>
            <ac:spMk id="3" creationId="{DD1949EE-9371-6C4D-E9E1-9D3DFCD2503A}"/>
          </ac:spMkLst>
        </pc:spChg>
        <pc:spChg chg="mod">
          <ac:chgData name="Elinam Gayi" userId="8124cf83-9da0-43b0-95e5-7455ce53a5f1" providerId="ADAL" clId="{2D402885-2E17-4BA6-849E-B3B85C24F5B8}" dt="2025-04-29T10:03:51.110" v="581" actId="255"/>
          <ac:spMkLst>
            <pc:docMk/>
            <pc:sldMk cId="4181518965" sldId="280"/>
            <ac:spMk id="8" creationId="{42BE37E7-5A9A-F155-C947-F16567913205}"/>
          </ac:spMkLst>
        </pc:spChg>
        <pc:spChg chg="mod">
          <ac:chgData name="Elinam Gayi" userId="8124cf83-9da0-43b0-95e5-7455ce53a5f1" providerId="ADAL" clId="{2D402885-2E17-4BA6-849E-B3B85C24F5B8}" dt="2025-04-29T10:03:45.984" v="579" actId="404"/>
          <ac:spMkLst>
            <pc:docMk/>
            <pc:sldMk cId="4181518965" sldId="280"/>
            <ac:spMk id="20" creationId="{205AC9B3-9F01-21C3-C3CB-210B6E39F0B0}"/>
          </ac:spMkLst>
        </pc:spChg>
        <pc:spChg chg="mod">
          <ac:chgData name="Elinam Gayi" userId="8124cf83-9da0-43b0-95e5-7455ce53a5f1" providerId="ADAL" clId="{2D402885-2E17-4BA6-849E-B3B85C24F5B8}" dt="2025-04-08T10:54:40.479" v="1" actId="14100"/>
          <ac:spMkLst>
            <pc:docMk/>
            <pc:sldMk cId="4181518965" sldId="280"/>
            <ac:spMk id="24" creationId="{3B34685A-C16C-3445-713F-F44A6494BD9F}"/>
          </ac:spMkLst>
        </pc:spChg>
        <pc:spChg chg="mod">
          <ac:chgData name="Elinam Gayi" userId="8124cf83-9da0-43b0-95e5-7455ce53a5f1" providerId="ADAL" clId="{2D402885-2E17-4BA6-849E-B3B85C24F5B8}" dt="2025-04-29T10:02:48.771" v="575" actId="404"/>
          <ac:spMkLst>
            <pc:docMk/>
            <pc:sldMk cId="4181518965" sldId="280"/>
            <ac:spMk id="27" creationId="{B29F68C8-D1EE-F916-4134-141B2F9A3A62}"/>
          </ac:spMkLst>
        </pc:spChg>
      </pc:sldChg>
      <pc:sldChg chg="modSp mod">
        <pc:chgData name="Elinam Gayi" userId="8124cf83-9da0-43b0-95e5-7455ce53a5f1" providerId="ADAL" clId="{2D402885-2E17-4BA6-849E-B3B85C24F5B8}" dt="2025-04-29T08:49:10.324" v="574" actId="20577"/>
        <pc:sldMkLst>
          <pc:docMk/>
          <pc:sldMk cId="3692437537" sldId="281"/>
        </pc:sldMkLst>
        <pc:spChg chg="mod">
          <ac:chgData name="Elinam Gayi" userId="8124cf83-9da0-43b0-95e5-7455ce53a5f1" providerId="ADAL" clId="{2D402885-2E17-4BA6-849E-B3B85C24F5B8}" dt="2025-04-29T08:49:10.324" v="574" actId="20577"/>
          <ac:spMkLst>
            <pc:docMk/>
            <pc:sldMk cId="3692437537" sldId="281"/>
            <ac:spMk id="3" creationId="{9C2E28C7-F3F8-1A1C-090F-A716C8DDE90E}"/>
          </ac:spMkLst>
        </pc:spChg>
        <pc:spChg chg="mod">
          <ac:chgData name="Elinam Gayi" userId="8124cf83-9da0-43b0-95e5-7455ce53a5f1" providerId="ADAL" clId="{2D402885-2E17-4BA6-849E-B3B85C24F5B8}" dt="2025-04-28T12:59:33.210" v="5" actId="2085"/>
          <ac:spMkLst>
            <pc:docMk/>
            <pc:sldMk cId="3692437537" sldId="281"/>
            <ac:spMk id="4" creationId="{38E37CA0-5002-F2AE-F6EB-5245AABE0E9E}"/>
          </ac:spMkLst>
        </pc:spChg>
      </pc:sldChg>
      <pc:sldChg chg="modSp mod">
        <pc:chgData name="Elinam Gayi" userId="8124cf83-9da0-43b0-95e5-7455ce53a5f1" providerId="ADAL" clId="{2D402885-2E17-4BA6-849E-B3B85C24F5B8}" dt="2025-04-29T10:04:00.341" v="584" actId="404"/>
        <pc:sldMkLst>
          <pc:docMk/>
          <pc:sldMk cId="1340172396" sldId="282"/>
        </pc:sldMkLst>
        <pc:spChg chg="mod">
          <ac:chgData name="Elinam Gayi" userId="8124cf83-9da0-43b0-95e5-7455ce53a5f1" providerId="ADAL" clId="{2D402885-2E17-4BA6-849E-B3B85C24F5B8}" dt="2025-04-29T10:03:54.739" v="582" actId="404"/>
          <ac:spMkLst>
            <pc:docMk/>
            <pc:sldMk cId="1340172396" sldId="282"/>
            <ac:spMk id="16" creationId="{39C101C2-CB6A-525F-F583-01EE2C9D903D}"/>
          </ac:spMkLst>
        </pc:spChg>
        <pc:spChg chg="mod">
          <ac:chgData name="Elinam Gayi" userId="8124cf83-9da0-43b0-95e5-7455ce53a5f1" providerId="ADAL" clId="{2D402885-2E17-4BA6-849E-B3B85C24F5B8}" dt="2025-04-29T10:04:00.341" v="584" actId="404"/>
          <ac:spMkLst>
            <pc:docMk/>
            <pc:sldMk cId="1340172396" sldId="282"/>
            <ac:spMk id="20" creationId="{530E748B-B74F-D014-2B2B-934EF264E6E7}"/>
          </ac:spMkLst>
        </pc:spChg>
        <pc:spChg chg="mod">
          <ac:chgData name="Elinam Gayi" userId="8124cf83-9da0-43b0-95e5-7455ce53a5f1" providerId="ADAL" clId="{2D402885-2E17-4BA6-849E-B3B85C24F5B8}" dt="2025-04-29T10:02:55.454" v="576" actId="404"/>
          <ac:spMkLst>
            <pc:docMk/>
            <pc:sldMk cId="1340172396" sldId="282"/>
            <ac:spMk id="31" creationId="{A66E9B3D-9768-FBC3-A807-F98794A01D97}"/>
          </ac:spMkLst>
        </pc:spChg>
        <pc:spChg chg="mod">
          <ac:chgData name="Elinam Gayi" userId="8124cf83-9da0-43b0-95e5-7455ce53a5f1" providerId="ADAL" clId="{2D402885-2E17-4BA6-849E-B3B85C24F5B8}" dt="2025-04-29T10:03:58.524" v="583" actId="404"/>
          <ac:spMkLst>
            <pc:docMk/>
            <pc:sldMk cId="1340172396" sldId="282"/>
            <ac:spMk id="33" creationId="{7596958B-DFD0-4A53-31C3-40754CC644CA}"/>
          </ac:spMkLst>
        </pc:spChg>
      </pc:sldChg>
      <pc:sldChg chg="addSp delSp modSp mod ord">
        <pc:chgData name="Elinam Gayi" userId="8124cf83-9da0-43b0-95e5-7455ce53a5f1" providerId="ADAL" clId="{2D402885-2E17-4BA6-849E-B3B85C24F5B8}" dt="2025-04-28T13:40:31.114" v="381" actId="208"/>
        <pc:sldMkLst>
          <pc:docMk/>
          <pc:sldMk cId="1930574097" sldId="283"/>
        </pc:sldMkLst>
        <pc:spChg chg="mod">
          <ac:chgData name="Elinam Gayi" userId="8124cf83-9da0-43b0-95e5-7455ce53a5f1" providerId="ADAL" clId="{2D402885-2E17-4BA6-849E-B3B85C24F5B8}" dt="2025-04-28T13:40:31.114" v="381" actId="208"/>
          <ac:spMkLst>
            <pc:docMk/>
            <pc:sldMk cId="1930574097" sldId="283"/>
            <ac:spMk id="3" creationId="{EF59DA59-ED87-CDEA-8927-0FCE4B48E0E2}"/>
          </ac:spMkLst>
        </pc:spChg>
        <pc:spChg chg="mod">
          <ac:chgData name="Elinam Gayi" userId="8124cf83-9da0-43b0-95e5-7455ce53a5f1" providerId="ADAL" clId="{2D402885-2E17-4BA6-849E-B3B85C24F5B8}" dt="2025-04-28T13:25:14.541" v="83" actId="14100"/>
          <ac:spMkLst>
            <pc:docMk/>
            <pc:sldMk cId="1930574097" sldId="283"/>
            <ac:spMk id="6" creationId="{D46D907E-BAEF-103E-93D8-912152A5B921}"/>
          </ac:spMkLst>
        </pc:spChg>
        <pc:spChg chg="mod">
          <ac:chgData name="Elinam Gayi" userId="8124cf83-9da0-43b0-95e5-7455ce53a5f1" providerId="ADAL" clId="{2D402885-2E17-4BA6-849E-B3B85C24F5B8}" dt="2025-04-28T13:25:18.342" v="85" actId="14100"/>
          <ac:spMkLst>
            <pc:docMk/>
            <pc:sldMk cId="1930574097" sldId="283"/>
            <ac:spMk id="8" creationId="{46344BDC-FDF6-CB18-38FF-817E0C658AC3}"/>
          </ac:spMkLst>
        </pc:spChg>
        <pc:spChg chg="mod">
          <ac:chgData name="Elinam Gayi" userId="8124cf83-9da0-43b0-95e5-7455ce53a5f1" providerId="ADAL" clId="{2D402885-2E17-4BA6-849E-B3B85C24F5B8}" dt="2025-04-28T13:40:17.783" v="376" actId="207"/>
          <ac:spMkLst>
            <pc:docMk/>
            <pc:sldMk cId="1930574097" sldId="283"/>
            <ac:spMk id="9" creationId="{9DD075BD-BFE1-7241-02A1-5AC7932BE9BE}"/>
          </ac:spMkLst>
        </pc:spChg>
        <pc:spChg chg="mod">
          <ac:chgData name="Elinam Gayi" userId="8124cf83-9da0-43b0-95e5-7455ce53a5f1" providerId="ADAL" clId="{2D402885-2E17-4BA6-849E-B3B85C24F5B8}" dt="2025-04-28T13:40:14.582" v="375" actId="207"/>
          <ac:spMkLst>
            <pc:docMk/>
            <pc:sldMk cId="1930574097" sldId="283"/>
            <ac:spMk id="17" creationId="{841E0A1E-B6A5-5860-BA8F-C152F70166DB}"/>
          </ac:spMkLst>
        </pc:spChg>
        <pc:spChg chg="mod">
          <ac:chgData name="Elinam Gayi" userId="8124cf83-9da0-43b0-95e5-7455ce53a5f1" providerId="ADAL" clId="{2D402885-2E17-4BA6-849E-B3B85C24F5B8}" dt="2025-04-28T13:40:11.046" v="374" actId="14100"/>
          <ac:spMkLst>
            <pc:docMk/>
            <pc:sldMk cId="1930574097" sldId="283"/>
            <ac:spMk id="20" creationId="{1EB6E43F-F8A8-A42E-C9BD-7FE907695C0C}"/>
          </ac:spMkLst>
        </pc:spChg>
        <pc:spChg chg="mod">
          <ac:chgData name="Elinam Gayi" userId="8124cf83-9da0-43b0-95e5-7455ce53a5f1" providerId="ADAL" clId="{2D402885-2E17-4BA6-849E-B3B85C24F5B8}" dt="2025-04-28T13:24:53.477" v="77" actId="14100"/>
          <ac:spMkLst>
            <pc:docMk/>
            <pc:sldMk cId="1930574097" sldId="283"/>
            <ac:spMk id="25" creationId="{04D0D922-5E9F-18F4-3217-43143E9A1185}"/>
          </ac:spMkLst>
        </pc:spChg>
        <pc:spChg chg="mod">
          <ac:chgData name="Elinam Gayi" userId="8124cf83-9da0-43b0-95e5-7455ce53a5f1" providerId="ADAL" clId="{2D402885-2E17-4BA6-849E-B3B85C24F5B8}" dt="2025-04-28T13:24:44.074" v="76" actId="207"/>
          <ac:spMkLst>
            <pc:docMk/>
            <pc:sldMk cId="1930574097" sldId="283"/>
            <ac:spMk id="28" creationId="{273C56EC-53EA-5F33-BF7F-54C938F8BB74}"/>
          </ac:spMkLst>
        </pc:spChg>
        <pc:spChg chg="mod">
          <ac:chgData name="Elinam Gayi" userId="8124cf83-9da0-43b0-95e5-7455ce53a5f1" providerId="ADAL" clId="{2D402885-2E17-4BA6-849E-B3B85C24F5B8}" dt="2025-04-28T13:40:28.980" v="380" actId="208"/>
          <ac:spMkLst>
            <pc:docMk/>
            <pc:sldMk cId="1930574097" sldId="283"/>
            <ac:spMk id="36" creationId="{4CBEF041-54E1-C609-FEF6-B426108E9519}"/>
          </ac:spMkLst>
        </pc:spChg>
        <pc:spChg chg="mod">
          <ac:chgData name="Elinam Gayi" userId="8124cf83-9da0-43b0-95e5-7455ce53a5f1" providerId="ADAL" clId="{2D402885-2E17-4BA6-849E-B3B85C24F5B8}" dt="2025-04-28T13:40:20.495" v="377" actId="207"/>
          <ac:spMkLst>
            <pc:docMk/>
            <pc:sldMk cId="1930574097" sldId="283"/>
            <ac:spMk id="37" creationId="{84FB22BE-DF2C-DE04-7101-CD3BA2C59EBD}"/>
          </ac:spMkLst>
        </pc:spChg>
      </pc:sldChg>
      <pc:sldChg chg="addSp delSp modSp mod">
        <pc:chgData name="Elinam Gayi" userId="8124cf83-9da0-43b0-95e5-7455ce53a5f1" providerId="ADAL" clId="{2D402885-2E17-4BA6-849E-B3B85C24F5B8}" dt="2025-04-28T13:41:59.337" v="409" actId="255"/>
        <pc:sldMkLst>
          <pc:docMk/>
          <pc:sldMk cId="2378334877" sldId="284"/>
        </pc:sldMkLst>
        <pc:spChg chg="mod">
          <ac:chgData name="Elinam Gayi" userId="8124cf83-9da0-43b0-95e5-7455ce53a5f1" providerId="ADAL" clId="{2D402885-2E17-4BA6-849E-B3B85C24F5B8}" dt="2025-04-28T13:28:05.105" v="136" actId="14100"/>
          <ac:spMkLst>
            <pc:docMk/>
            <pc:sldMk cId="2378334877" sldId="284"/>
            <ac:spMk id="6" creationId="{FFDFE157-75AA-243F-067C-5AB17921E699}"/>
          </ac:spMkLst>
        </pc:spChg>
        <pc:spChg chg="mod">
          <ac:chgData name="Elinam Gayi" userId="8124cf83-9da0-43b0-95e5-7455ce53a5f1" providerId="ADAL" clId="{2D402885-2E17-4BA6-849E-B3B85C24F5B8}" dt="2025-04-28T13:41:08.117" v="387" actId="2711"/>
          <ac:spMkLst>
            <pc:docMk/>
            <pc:sldMk cId="2378334877" sldId="284"/>
            <ac:spMk id="7" creationId="{F6FCCEDE-1BC5-D79B-2EC3-D91EB7D90B62}"/>
          </ac:spMkLst>
        </pc:spChg>
        <pc:spChg chg="mod">
          <ac:chgData name="Elinam Gayi" userId="8124cf83-9da0-43b0-95e5-7455ce53a5f1" providerId="ADAL" clId="{2D402885-2E17-4BA6-849E-B3B85C24F5B8}" dt="2025-04-28T13:27:59.609" v="134" actId="14100"/>
          <ac:spMkLst>
            <pc:docMk/>
            <pc:sldMk cId="2378334877" sldId="284"/>
            <ac:spMk id="8" creationId="{ED864A5E-78F6-41AE-7287-8355C62136CC}"/>
          </ac:spMkLst>
        </pc:spChg>
        <pc:spChg chg="mod">
          <ac:chgData name="Elinam Gayi" userId="8124cf83-9da0-43b0-95e5-7455ce53a5f1" providerId="ADAL" clId="{2D402885-2E17-4BA6-849E-B3B85C24F5B8}" dt="2025-04-28T13:41:48.858" v="405" actId="20577"/>
          <ac:spMkLst>
            <pc:docMk/>
            <pc:sldMk cId="2378334877" sldId="284"/>
            <ac:spMk id="9" creationId="{A816FA74-A1C1-1AC0-8FCC-D7FB14278760}"/>
          </ac:spMkLst>
        </pc:spChg>
        <pc:spChg chg="mod">
          <ac:chgData name="Elinam Gayi" userId="8124cf83-9da0-43b0-95e5-7455ce53a5f1" providerId="ADAL" clId="{2D402885-2E17-4BA6-849E-B3B85C24F5B8}" dt="2025-04-28T13:41:59.337" v="409" actId="255"/>
          <ac:spMkLst>
            <pc:docMk/>
            <pc:sldMk cId="2378334877" sldId="284"/>
            <ac:spMk id="11" creationId="{2FC8014B-7A91-A09A-E1F4-32F73FD7A578}"/>
          </ac:spMkLst>
        </pc:spChg>
        <pc:spChg chg="mod">
          <ac:chgData name="Elinam Gayi" userId="8124cf83-9da0-43b0-95e5-7455ce53a5f1" providerId="ADAL" clId="{2D402885-2E17-4BA6-849E-B3B85C24F5B8}" dt="2025-04-28T13:41:12.443" v="388" actId="207"/>
          <ac:spMkLst>
            <pc:docMk/>
            <pc:sldMk cId="2378334877" sldId="284"/>
            <ac:spMk id="17" creationId="{76670E42-D38C-3E49-3840-D95CFAF66644}"/>
          </ac:spMkLst>
        </pc:spChg>
        <pc:spChg chg="mod">
          <ac:chgData name="Elinam Gayi" userId="8124cf83-9da0-43b0-95e5-7455ce53a5f1" providerId="ADAL" clId="{2D402885-2E17-4BA6-849E-B3B85C24F5B8}" dt="2025-04-28T13:41:08.117" v="387" actId="2711"/>
          <ac:spMkLst>
            <pc:docMk/>
            <pc:sldMk cId="2378334877" sldId="284"/>
            <ac:spMk id="18" creationId="{61A9DA91-4CAB-6F5E-72CC-649C657438F4}"/>
          </ac:spMkLst>
        </pc:spChg>
        <pc:spChg chg="mod">
          <ac:chgData name="Elinam Gayi" userId="8124cf83-9da0-43b0-95e5-7455ce53a5f1" providerId="ADAL" clId="{2D402885-2E17-4BA6-849E-B3B85C24F5B8}" dt="2025-04-28T13:41:08.117" v="387" actId="2711"/>
          <ac:spMkLst>
            <pc:docMk/>
            <pc:sldMk cId="2378334877" sldId="284"/>
            <ac:spMk id="23" creationId="{9F650B78-1611-0DEE-3E97-3C91940351D6}"/>
          </ac:spMkLst>
        </pc:spChg>
        <pc:spChg chg="mod">
          <ac:chgData name="Elinam Gayi" userId="8124cf83-9da0-43b0-95e5-7455ce53a5f1" providerId="ADAL" clId="{2D402885-2E17-4BA6-849E-B3B85C24F5B8}" dt="2025-04-28T13:41:51.234" v="408" actId="20577"/>
          <ac:spMkLst>
            <pc:docMk/>
            <pc:sldMk cId="2378334877" sldId="284"/>
            <ac:spMk id="26" creationId="{8C70A76E-3304-7D96-22CD-97539A95F291}"/>
          </ac:spMkLst>
        </pc:spChg>
        <pc:spChg chg="mod">
          <ac:chgData name="Elinam Gayi" userId="8124cf83-9da0-43b0-95e5-7455ce53a5f1" providerId="ADAL" clId="{2D402885-2E17-4BA6-849E-B3B85C24F5B8}" dt="2025-04-28T13:41:26.390" v="394" actId="208"/>
          <ac:spMkLst>
            <pc:docMk/>
            <pc:sldMk cId="2378334877" sldId="284"/>
            <ac:spMk id="28" creationId="{AA7BC7A5-9FB9-0987-7981-68E8D23E0248}"/>
          </ac:spMkLst>
        </pc:spChg>
        <pc:spChg chg="mod">
          <ac:chgData name="Elinam Gayi" userId="8124cf83-9da0-43b0-95e5-7455ce53a5f1" providerId="ADAL" clId="{2D402885-2E17-4BA6-849E-B3B85C24F5B8}" dt="2025-04-28T13:41:15.101" v="389" actId="207"/>
          <ac:spMkLst>
            <pc:docMk/>
            <pc:sldMk cId="2378334877" sldId="284"/>
            <ac:spMk id="29" creationId="{A20B0CA9-49CC-4028-AE32-A821255B2B78}"/>
          </ac:spMkLst>
        </pc:spChg>
        <pc:spChg chg="mod">
          <ac:chgData name="Elinam Gayi" userId="8124cf83-9da0-43b0-95e5-7455ce53a5f1" providerId="ADAL" clId="{2D402885-2E17-4BA6-849E-B3B85C24F5B8}" dt="2025-04-28T13:41:37.254" v="400" actId="20577"/>
          <ac:spMkLst>
            <pc:docMk/>
            <pc:sldMk cId="2378334877" sldId="284"/>
            <ac:spMk id="31" creationId="{65383E0B-6E98-1F4C-83E2-7533C4FA5F6F}"/>
          </ac:spMkLst>
        </pc:spChg>
        <pc:spChg chg="mod">
          <ac:chgData name="Elinam Gayi" userId="8124cf83-9da0-43b0-95e5-7455ce53a5f1" providerId="ADAL" clId="{2D402885-2E17-4BA6-849E-B3B85C24F5B8}" dt="2025-04-28T13:41:29.074" v="395" actId="208"/>
          <ac:spMkLst>
            <pc:docMk/>
            <pc:sldMk cId="2378334877" sldId="284"/>
            <ac:spMk id="33" creationId="{BFB6092A-E27A-B499-D955-8248E1BD07AD}"/>
          </ac:spMkLst>
        </pc:spChg>
        <pc:spChg chg="mod">
          <ac:chgData name="Elinam Gayi" userId="8124cf83-9da0-43b0-95e5-7455ce53a5f1" providerId="ADAL" clId="{2D402885-2E17-4BA6-849E-B3B85C24F5B8}" dt="2025-04-28T13:41:17.827" v="390" actId="207"/>
          <ac:spMkLst>
            <pc:docMk/>
            <pc:sldMk cId="2378334877" sldId="284"/>
            <ac:spMk id="34" creationId="{2FFD2E1A-C1CD-E65B-C8FA-78AC06DEA70E}"/>
          </ac:spMkLst>
        </pc:spChg>
      </pc:sldChg>
      <pc:sldChg chg="modSp mod">
        <pc:chgData name="Elinam Gayi" userId="8124cf83-9da0-43b0-95e5-7455ce53a5f1" providerId="ADAL" clId="{2D402885-2E17-4BA6-849E-B3B85C24F5B8}" dt="2025-04-28T13:27:25.315" v="123" actId="1076"/>
        <pc:sldMkLst>
          <pc:docMk/>
          <pc:sldMk cId="172790151" sldId="285"/>
        </pc:sldMkLst>
        <pc:spChg chg="mod">
          <ac:chgData name="Elinam Gayi" userId="8124cf83-9da0-43b0-95e5-7455ce53a5f1" providerId="ADAL" clId="{2D402885-2E17-4BA6-849E-B3B85C24F5B8}" dt="2025-04-28T13:21:16.453" v="9" actId="207"/>
          <ac:spMkLst>
            <pc:docMk/>
            <pc:sldMk cId="172790151" sldId="285"/>
            <ac:spMk id="2" creationId="{54EAD2C0-584D-25B2-9153-55C2E6A0A876}"/>
          </ac:spMkLst>
        </pc:spChg>
        <pc:spChg chg="mod">
          <ac:chgData name="Elinam Gayi" userId="8124cf83-9da0-43b0-95e5-7455ce53a5f1" providerId="ADAL" clId="{2D402885-2E17-4BA6-849E-B3B85C24F5B8}" dt="2025-04-28T13:27:25.315" v="123" actId="1076"/>
          <ac:spMkLst>
            <pc:docMk/>
            <pc:sldMk cId="172790151" sldId="285"/>
            <ac:spMk id="3" creationId="{0973032C-F13A-6B29-FADE-D31F6A52EA04}"/>
          </ac:spMkLst>
        </pc:spChg>
      </pc:sldChg>
      <pc:sldChg chg="addSp delSp modSp mod">
        <pc:chgData name="Elinam Gayi" userId="8124cf83-9da0-43b0-95e5-7455ce53a5f1" providerId="ADAL" clId="{2D402885-2E17-4BA6-849E-B3B85C24F5B8}" dt="2025-04-28T13:27:37.679" v="128"/>
        <pc:sldMkLst>
          <pc:docMk/>
          <pc:sldMk cId="1707341871" sldId="286"/>
        </pc:sldMkLst>
        <pc:spChg chg="mod">
          <ac:chgData name="Elinam Gayi" userId="8124cf83-9da0-43b0-95e5-7455ce53a5f1" providerId="ADAL" clId="{2D402885-2E17-4BA6-849E-B3B85C24F5B8}" dt="2025-04-28T13:27:06.920" v="121" actId="1076"/>
          <ac:spMkLst>
            <pc:docMk/>
            <pc:sldMk cId="1707341871" sldId="286"/>
            <ac:spMk id="3" creationId="{679A4F24-E008-7468-FC63-0D042DA261E8}"/>
          </ac:spMkLst>
        </pc:spChg>
        <pc:spChg chg="add mod">
          <ac:chgData name="Elinam Gayi" userId="8124cf83-9da0-43b0-95e5-7455ce53a5f1" providerId="ADAL" clId="{2D402885-2E17-4BA6-849E-B3B85C24F5B8}" dt="2025-04-28T13:27:37.679" v="128"/>
          <ac:spMkLst>
            <pc:docMk/>
            <pc:sldMk cId="1707341871" sldId="286"/>
            <ac:spMk id="7" creationId="{E5AC1B2A-A5FC-2901-6D77-5DEFBB992838}"/>
          </ac:spMkLst>
        </pc:spChg>
      </pc:sldChg>
      <pc:sldChg chg="modSp mod">
        <pc:chgData name="Elinam Gayi" userId="8124cf83-9da0-43b0-95e5-7455ce53a5f1" providerId="ADAL" clId="{2D402885-2E17-4BA6-849E-B3B85C24F5B8}" dt="2025-04-28T13:29:30.735" v="163" actId="1076"/>
        <pc:sldMkLst>
          <pc:docMk/>
          <pc:sldMk cId="4230623792" sldId="287"/>
        </pc:sldMkLst>
        <pc:spChg chg="mod">
          <ac:chgData name="Elinam Gayi" userId="8124cf83-9da0-43b0-95e5-7455ce53a5f1" providerId="ADAL" clId="{2D402885-2E17-4BA6-849E-B3B85C24F5B8}" dt="2025-04-28T13:29:30.735" v="163" actId="1076"/>
          <ac:spMkLst>
            <pc:docMk/>
            <pc:sldMk cId="4230623792" sldId="287"/>
            <ac:spMk id="3" creationId="{C624A8BE-89A1-F189-9F72-DD81961ECA8E}"/>
          </ac:spMkLst>
        </pc:spChg>
        <pc:spChg chg="mod">
          <ac:chgData name="Elinam Gayi" userId="8124cf83-9da0-43b0-95e5-7455ce53a5f1" providerId="ADAL" clId="{2D402885-2E17-4BA6-849E-B3B85C24F5B8}" dt="2025-04-28T13:29:17.961" v="155" actId="113"/>
          <ac:spMkLst>
            <pc:docMk/>
            <pc:sldMk cId="4230623792" sldId="287"/>
            <ac:spMk id="6" creationId="{FE74272F-8E40-282F-6BEB-6523CD4098EC}"/>
          </ac:spMkLst>
        </pc:spChg>
      </pc:sldChg>
      <pc:sldChg chg="modSp mod">
        <pc:chgData name="Elinam Gayi" userId="8124cf83-9da0-43b0-95e5-7455ce53a5f1" providerId="ADAL" clId="{2D402885-2E17-4BA6-849E-B3B85C24F5B8}" dt="2025-04-28T13:31:41.258" v="212" actId="1076"/>
        <pc:sldMkLst>
          <pc:docMk/>
          <pc:sldMk cId="3370044512" sldId="288"/>
        </pc:sldMkLst>
        <pc:spChg chg="mod">
          <ac:chgData name="Elinam Gayi" userId="8124cf83-9da0-43b0-95e5-7455ce53a5f1" providerId="ADAL" clId="{2D402885-2E17-4BA6-849E-B3B85C24F5B8}" dt="2025-04-28T13:31:30.585" v="208" actId="14100"/>
          <ac:spMkLst>
            <pc:docMk/>
            <pc:sldMk cId="3370044512" sldId="288"/>
            <ac:spMk id="2" creationId="{4825A256-B852-4060-8EDB-6E76AA0A40B9}"/>
          </ac:spMkLst>
        </pc:spChg>
        <pc:spChg chg="mod">
          <ac:chgData name="Elinam Gayi" userId="8124cf83-9da0-43b0-95e5-7455ce53a5f1" providerId="ADAL" clId="{2D402885-2E17-4BA6-849E-B3B85C24F5B8}" dt="2025-04-28T13:31:41.258" v="212" actId="1076"/>
          <ac:spMkLst>
            <pc:docMk/>
            <pc:sldMk cId="3370044512" sldId="288"/>
            <ac:spMk id="3" creationId="{597AB9D4-CAAD-2C67-94C4-8E4597D56CD1}"/>
          </ac:spMkLst>
        </pc:spChg>
      </pc:sldChg>
      <pc:sldChg chg="modSp mod">
        <pc:chgData name="Elinam Gayi" userId="8124cf83-9da0-43b0-95e5-7455ce53a5f1" providerId="ADAL" clId="{2D402885-2E17-4BA6-849E-B3B85C24F5B8}" dt="2025-04-28T14:19:28.961" v="497" actId="207"/>
        <pc:sldMkLst>
          <pc:docMk/>
          <pc:sldMk cId="905367329" sldId="289"/>
        </pc:sldMkLst>
        <pc:spChg chg="mod">
          <ac:chgData name="Elinam Gayi" userId="8124cf83-9da0-43b0-95e5-7455ce53a5f1" providerId="ADAL" clId="{2D402885-2E17-4BA6-849E-B3B85C24F5B8}" dt="2025-04-28T13:48:07.117" v="491" actId="207"/>
          <ac:spMkLst>
            <pc:docMk/>
            <pc:sldMk cId="905367329" sldId="289"/>
            <ac:spMk id="2" creationId="{BF7EEBD2-4AFB-0C2E-9E62-EEE5834F9C90}"/>
          </ac:spMkLst>
        </pc:spChg>
        <pc:spChg chg="mod">
          <ac:chgData name="Elinam Gayi" userId="8124cf83-9da0-43b0-95e5-7455ce53a5f1" providerId="ADAL" clId="{2D402885-2E17-4BA6-849E-B3B85C24F5B8}" dt="2025-04-28T14:19:28.961" v="497" actId="207"/>
          <ac:spMkLst>
            <pc:docMk/>
            <pc:sldMk cId="905367329" sldId="289"/>
            <ac:spMk id="3" creationId="{65F43019-3FF2-2238-EAAE-79EC939D434B}"/>
          </ac:spMkLst>
        </pc:spChg>
      </pc:sldChg>
      <pc:sldChg chg="addSp delSp modSp mod">
        <pc:chgData name="Elinam Gayi" userId="8124cf83-9da0-43b0-95e5-7455ce53a5f1" providerId="ADAL" clId="{2D402885-2E17-4BA6-849E-B3B85C24F5B8}" dt="2025-04-28T13:30:15.714" v="180" actId="20577"/>
        <pc:sldMkLst>
          <pc:docMk/>
          <pc:sldMk cId="1645270238" sldId="290"/>
        </pc:sldMkLst>
        <pc:spChg chg="mod">
          <ac:chgData name="Elinam Gayi" userId="8124cf83-9da0-43b0-95e5-7455ce53a5f1" providerId="ADAL" clId="{2D402885-2E17-4BA6-849E-B3B85C24F5B8}" dt="2025-04-28T13:30:03.567" v="173" actId="20577"/>
          <ac:spMkLst>
            <pc:docMk/>
            <pc:sldMk cId="1645270238" sldId="290"/>
            <ac:spMk id="4" creationId="{767F5B5B-F725-5101-ED6F-0074E89EEEFB}"/>
          </ac:spMkLst>
        </pc:spChg>
        <pc:spChg chg="mod">
          <ac:chgData name="Elinam Gayi" userId="8124cf83-9da0-43b0-95e5-7455ce53a5f1" providerId="ADAL" clId="{2D402885-2E17-4BA6-849E-B3B85C24F5B8}" dt="2025-04-28T13:29:58.166" v="170" actId="14100"/>
          <ac:spMkLst>
            <pc:docMk/>
            <pc:sldMk cId="1645270238" sldId="290"/>
            <ac:spMk id="6" creationId="{3C566608-0766-D8E8-C63E-4C9D70FB7A9D}"/>
          </ac:spMkLst>
        </pc:spChg>
        <pc:spChg chg="mod">
          <ac:chgData name="Elinam Gayi" userId="8124cf83-9da0-43b0-95e5-7455ce53a5f1" providerId="ADAL" clId="{2D402885-2E17-4BA6-849E-B3B85C24F5B8}" dt="2025-04-28T13:29:55.893" v="169" actId="14100"/>
          <ac:spMkLst>
            <pc:docMk/>
            <pc:sldMk cId="1645270238" sldId="290"/>
            <ac:spMk id="8" creationId="{C029985E-240F-EF36-9356-2A22871C4858}"/>
          </ac:spMkLst>
        </pc:spChg>
        <pc:spChg chg="mod">
          <ac:chgData name="Elinam Gayi" userId="8124cf83-9da0-43b0-95e5-7455ce53a5f1" providerId="ADAL" clId="{2D402885-2E17-4BA6-849E-B3B85C24F5B8}" dt="2025-04-28T13:30:15.714" v="180" actId="20577"/>
          <ac:spMkLst>
            <pc:docMk/>
            <pc:sldMk cId="1645270238" sldId="290"/>
            <ac:spMk id="19" creationId="{24F60EE3-AA66-33DA-B0DF-4E30AA0A49A8}"/>
          </ac:spMkLst>
        </pc:spChg>
      </pc:sldChg>
      <pc:sldChg chg="addSp delSp modSp mod">
        <pc:chgData name="Elinam Gayi" userId="8124cf83-9da0-43b0-95e5-7455ce53a5f1" providerId="ADAL" clId="{2D402885-2E17-4BA6-849E-B3B85C24F5B8}" dt="2025-04-28T13:43:44.431" v="453" actId="20577"/>
        <pc:sldMkLst>
          <pc:docMk/>
          <pc:sldMk cId="4139721430" sldId="291"/>
        </pc:sldMkLst>
        <pc:spChg chg="mod">
          <ac:chgData name="Elinam Gayi" userId="8124cf83-9da0-43b0-95e5-7455ce53a5f1" providerId="ADAL" clId="{2D402885-2E17-4BA6-849E-B3B85C24F5B8}" dt="2025-04-28T13:31:53.421" v="214" actId="20577"/>
          <ac:spMkLst>
            <pc:docMk/>
            <pc:sldMk cId="4139721430" sldId="291"/>
            <ac:spMk id="3" creationId="{65F984C3-C474-D6C1-C5CD-25842301BCD6}"/>
          </ac:spMkLst>
        </pc:spChg>
        <pc:spChg chg="mod">
          <ac:chgData name="Elinam Gayi" userId="8124cf83-9da0-43b0-95e5-7455ce53a5f1" providerId="ADAL" clId="{2D402885-2E17-4BA6-849E-B3B85C24F5B8}" dt="2025-04-28T13:43:44.431" v="453" actId="20577"/>
          <ac:spMkLst>
            <pc:docMk/>
            <pc:sldMk cId="4139721430" sldId="291"/>
            <ac:spMk id="4" creationId="{75D033FD-4818-47C8-CF17-B6974643C678}"/>
          </ac:spMkLst>
        </pc:spChg>
        <pc:spChg chg="mod">
          <ac:chgData name="Elinam Gayi" userId="8124cf83-9da0-43b0-95e5-7455ce53a5f1" providerId="ADAL" clId="{2D402885-2E17-4BA6-849E-B3B85C24F5B8}" dt="2025-04-28T13:33:06.180" v="252" actId="14100"/>
          <ac:spMkLst>
            <pc:docMk/>
            <pc:sldMk cId="4139721430" sldId="291"/>
            <ac:spMk id="6" creationId="{141A04C8-3E38-E469-B67D-59E30085F734}"/>
          </ac:spMkLst>
        </pc:spChg>
        <pc:spChg chg="mod">
          <ac:chgData name="Elinam Gayi" userId="8124cf83-9da0-43b0-95e5-7455ce53a5f1" providerId="ADAL" clId="{2D402885-2E17-4BA6-849E-B3B85C24F5B8}" dt="2025-04-28T13:32:46.614" v="233" actId="14100"/>
          <ac:spMkLst>
            <pc:docMk/>
            <pc:sldMk cId="4139721430" sldId="291"/>
            <ac:spMk id="8" creationId="{DBB7C8DB-17FB-4EFE-0EDB-A80E159F4458}"/>
          </ac:spMkLst>
        </pc:spChg>
        <pc:spChg chg="mod">
          <ac:chgData name="Elinam Gayi" userId="8124cf83-9da0-43b0-95e5-7455ce53a5f1" providerId="ADAL" clId="{2D402885-2E17-4BA6-849E-B3B85C24F5B8}" dt="2025-04-28T13:43:20.712" v="430" actId="208"/>
          <ac:spMkLst>
            <pc:docMk/>
            <pc:sldMk cId="4139721430" sldId="291"/>
            <ac:spMk id="9" creationId="{3EAD9C85-8923-2253-C125-48B8097C7E0A}"/>
          </ac:spMkLst>
        </pc:spChg>
        <pc:spChg chg="mod">
          <ac:chgData name="Elinam Gayi" userId="8124cf83-9da0-43b0-95e5-7455ce53a5f1" providerId="ADAL" clId="{2D402885-2E17-4BA6-849E-B3B85C24F5B8}" dt="2025-04-28T13:43:17.104" v="429" actId="207"/>
          <ac:spMkLst>
            <pc:docMk/>
            <pc:sldMk cId="4139721430" sldId="291"/>
            <ac:spMk id="10" creationId="{29C0690D-4394-EB14-EFAA-3439943D117A}"/>
          </ac:spMkLst>
        </pc:spChg>
        <pc:spChg chg="mod">
          <ac:chgData name="Elinam Gayi" userId="8124cf83-9da0-43b0-95e5-7455ce53a5f1" providerId="ADAL" clId="{2D402885-2E17-4BA6-849E-B3B85C24F5B8}" dt="2025-04-28T13:32:57.632" v="249" actId="1035"/>
          <ac:spMkLst>
            <pc:docMk/>
            <pc:sldMk cId="4139721430" sldId="291"/>
            <ac:spMk id="12" creationId="{48C48147-8E30-DF7C-1BFF-BBEDE7B17464}"/>
          </ac:spMkLst>
        </pc:spChg>
        <pc:spChg chg="mod">
          <ac:chgData name="Elinam Gayi" userId="8124cf83-9da0-43b0-95e5-7455ce53a5f1" providerId="ADAL" clId="{2D402885-2E17-4BA6-849E-B3B85C24F5B8}" dt="2025-04-28T13:33:23.064" v="256" actId="14100"/>
          <ac:spMkLst>
            <pc:docMk/>
            <pc:sldMk cId="4139721430" sldId="291"/>
            <ac:spMk id="14" creationId="{F0366E91-D2BB-81D8-7AC1-74BFC9317C89}"/>
          </ac:spMkLst>
        </pc:spChg>
        <pc:spChg chg="mod">
          <ac:chgData name="Elinam Gayi" userId="8124cf83-9da0-43b0-95e5-7455ce53a5f1" providerId="ADAL" clId="{2D402885-2E17-4BA6-849E-B3B85C24F5B8}" dt="2025-04-28T13:33:12.080" v="253" actId="1076"/>
          <ac:spMkLst>
            <pc:docMk/>
            <pc:sldMk cId="4139721430" sldId="291"/>
            <ac:spMk id="15" creationId="{20A2BA9B-6E7B-D474-FB02-0536FA089C00}"/>
          </ac:spMkLst>
        </pc:spChg>
        <pc:spChg chg="mod">
          <ac:chgData name="Elinam Gayi" userId="8124cf83-9da0-43b0-95e5-7455ce53a5f1" providerId="ADAL" clId="{2D402885-2E17-4BA6-849E-B3B85C24F5B8}" dt="2025-04-28T13:43:14.665" v="428" actId="207"/>
          <ac:spMkLst>
            <pc:docMk/>
            <pc:sldMk cId="4139721430" sldId="291"/>
            <ac:spMk id="17" creationId="{D8C55C06-917D-2C03-74EF-DD0446CB611D}"/>
          </ac:spMkLst>
        </pc:spChg>
        <pc:spChg chg="mod">
          <ac:chgData name="Elinam Gayi" userId="8124cf83-9da0-43b0-95e5-7455ce53a5f1" providerId="ADAL" clId="{2D402885-2E17-4BA6-849E-B3B85C24F5B8}" dt="2025-04-28T13:43:37.022" v="448" actId="20577"/>
          <ac:spMkLst>
            <pc:docMk/>
            <pc:sldMk cId="4139721430" sldId="291"/>
            <ac:spMk id="20" creationId="{04946B41-D44B-E2E0-44B8-09EFDB929638}"/>
          </ac:spMkLst>
        </pc:spChg>
        <pc:spChg chg="mod">
          <ac:chgData name="Elinam Gayi" userId="8124cf83-9da0-43b0-95e5-7455ce53a5f1" providerId="ADAL" clId="{2D402885-2E17-4BA6-849E-B3B85C24F5B8}" dt="2025-04-28T13:33:12.080" v="253" actId="1076"/>
          <ac:spMkLst>
            <pc:docMk/>
            <pc:sldMk cId="4139721430" sldId="291"/>
            <ac:spMk id="22" creationId="{3C961149-0C9E-DF58-EEFC-F989E0C7A28E}"/>
          </ac:spMkLst>
        </pc:spChg>
        <pc:grpChg chg="mod">
          <ac:chgData name="Elinam Gayi" userId="8124cf83-9da0-43b0-95e5-7455ce53a5f1" providerId="ADAL" clId="{2D402885-2E17-4BA6-849E-B3B85C24F5B8}" dt="2025-04-28T13:32:57.632" v="249" actId="1035"/>
          <ac:grpSpMkLst>
            <pc:docMk/>
            <pc:sldMk cId="4139721430" sldId="291"/>
            <ac:grpSpMk id="11" creationId="{A7A372F8-AA54-4C9D-FBF3-B18A2B16D5CE}"/>
          </ac:grpSpMkLst>
        </pc:grpChg>
        <pc:grpChg chg="mod">
          <ac:chgData name="Elinam Gayi" userId="8124cf83-9da0-43b0-95e5-7455ce53a5f1" providerId="ADAL" clId="{2D402885-2E17-4BA6-849E-B3B85C24F5B8}" dt="2025-04-28T13:32:57.632" v="249" actId="1035"/>
          <ac:grpSpMkLst>
            <pc:docMk/>
            <pc:sldMk cId="4139721430" sldId="291"/>
            <ac:grpSpMk id="16" creationId="{849E63C2-67CC-AB86-357A-757B0FC31E53}"/>
          </ac:grpSpMkLst>
        </pc:grpChg>
        <pc:graphicFrameChg chg="mod modGraphic">
          <ac:chgData name="Elinam Gayi" userId="8124cf83-9da0-43b0-95e5-7455ce53a5f1" providerId="ADAL" clId="{2D402885-2E17-4BA6-849E-B3B85C24F5B8}" dt="2025-04-28T13:33:12.080" v="253" actId="1076"/>
          <ac:graphicFrameMkLst>
            <pc:docMk/>
            <pc:sldMk cId="4139721430" sldId="291"/>
            <ac:graphicFrameMk id="21" creationId="{15005127-1FB0-D6BF-EA2D-7DEC2A063C7E}"/>
          </ac:graphicFrameMkLst>
        </pc:graphicFrameChg>
        <pc:graphicFrameChg chg="mod modGraphic">
          <ac:chgData name="Elinam Gayi" userId="8124cf83-9da0-43b0-95e5-7455ce53a5f1" providerId="ADAL" clId="{2D402885-2E17-4BA6-849E-B3B85C24F5B8}" dt="2025-04-28T13:33:12.080" v="253" actId="1076"/>
          <ac:graphicFrameMkLst>
            <pc:docMk/>
            <pc:sldMk cId="4139721430" sldId="291"/>
            <ac:graphicFrameMk id="23" creationId="{AA12856B-46C0-3B28-2D8C-9C80A06C3494}"/>
          </ac:graphicFrameMkLst>
        </pc:graphicFrameChg>
        <pc:picChg chg="mod">
          <ac:chgData name="Elinam Gayi" userId="8124cf83-9da0-43b0-95e5-7455ce53a5f1" providerId="ADAL" clId="{2D402885-2E17-4BA6-849E-B3B85C24F5B8}" dt="2025-04-28T13:32:59.959" v="250" actId="14100"/>
          <ac:picMkLst>
            <pc:docMk/>
            <pc:sldMk cId="4139721430" sldId="291"/>
            <ac:picMk id="19" creationId="{53B16041-E72A-B1DD-8C43-E2B5101ED3C6}"/>
          </ac:picMkLst>
        </pc:picChg>
      </pc:sldChg>
      <pc:sldChg chg="addSp delSp modSp mod">
        <pc:chgData name="Elinam Gayi" userId="8124cf83-9da0-43b0-95e5-7455ce53a5f1" providerId="ADAL" clId="{2D402885-2E17-4BA6-849E-B3B85C24F5B8}" dt="2025-04-28T13:44:36.965" v="466" actId="208"/>
        <pc:sldMkLst>
          <pc:docMk/>
          <pc:sldMk cId="607574915" sldId="292"/>
        </pc:sldMkLst>
        <pc:spChg chg="mod">
          <ac:chgData name="Elinam Gayi" userId="8124cf83-9da0-43b0-95e5-7455ce53a5f1" providerId="ADAL" clId="{2D402885-2E17-4BA6-849E-B3B85C24F5B8}" dt="2025-04-28T13:36:46.178" v="317" actId="2711"/>
          <ac:spMkLst>
            <pc:docMk/>
            <pc:sldMk cId="607574915" sldId="292"/>
            <ac:spMk id="5" creationId="{E0375644-CCF0-8CC5-DCF4-5C468D14D0BD}"/>
          </ac:spMkLst>
        </pc:spChg>
        <pc:spChg chg="mod">
          <ac:chgData name="Elinam Gayi" userId="8124cf83-9da0-43b0-95e5-7455ce53a5f1" providerId="ADAL" clId="{2D402885-2E17-4BA6-849E-B3B85C24F5B8}" dt="2025-04-28T13:36:05.630" v="304" actId="14100"/>
          <ac:spMkLst>
            <pc:docMk/>
            <pc:sldMk cId="607574915" sldId="292"/>
            <ac:spMk id="6" creationId="{507DA3F8-09B8-8C5E-EB6F-055FE9E36B82}"/>
          </ac:spMkLst>
        </pc:spChg>
        <pc:spChg chg="mod">
          <ac:chgData name="Elinam Gayi" userId="8124cf83-9da0-43b0-95e5-7455ce53a5f1" providerId="ADAL" clId="{2D402885-2E17-4BA6-849E-B3B85C24F5B8}" dt="2025-04-28T13:44:18.602" v="458" actId="207"/>
          <ac:spMkLst>
            <pc:docMk/>
            <pc:sldMk cId="607574915" sldId="292"/>
            <ac:spMk id="9" creationId="{97BB0A14-B103-AE23-9E46-E0D91B5CE6EE}"/>
          </ac:spMkLst>
        </pc:spChg>
        <pc:spChg chg="mod">
          <ac:chgData name="Elinam Gayi" userId="8124cf83-9da0-43b0-95e5-7455ce53a5f1" providerId="ADAL" clId="{2D402885-2E17-4BA6-849E-B3B85C24F5B8}" dt="2025-04-28T13:44:16.655" v="457" actId="207"/>
          <ac:spMkLst>
            <pc:docMk/>
            <pc:sldMk cId="607574915" sldId="292"/>
            <ac:spMk id="10" creationId="{4D7B5699-AC3A-683A-DE19-CAF0A271F95F}"/>
          </ac:spMkLst>
        </pc:spChg>
        <pc:spChg chg="mod">
          <ac:chgData name="Elinam Gayi" userId="8124cf83-9da0-43b0-95e5-7455ce53a5f1" providerId="ADAL" clId="{2D402885-2E17-4BA6-849E-B3B85C24F5B8}" dt="2025-04-28T13:44:16.655" v="457" actId="207"/>
          <ac:spMkLst>
            <pc:docMk/>
            <pc:sldMk cId="607574915" sldId="292"/>
            <ac:spMk id="11" creationId="{6C14D624-01E6-568C-5E5E-32415585F614}"/>
          </ac:spMkLst>
        </pc:spChg>
        <pc:spChg chg="mod">
          <ac:chgData name="Elinam Gayi" userId="8124cf83-9da0-43b0-95e5-7455ce53a5f1" providerId="ADAL" clId="{2D402885-2E17-4BA6-849E-B3B85C24F5B8}" dt="2025-04-28T13:36:57.251" v="319" actId="255"/>
          <ac:spMkLst>
            <pc:docMk/>
            <pc:sldMk cId="607574915" sldId="292"/>
            <ac:spMk id="13" creationId="{939C4D95-7E75-4BA9-2CED-ABC7224C0877}"/>
          </ac:spMkLst>
        </pc:spChg>
        <pc:spChg chg="mod">
          <ac:chgData name="Elinam Gayi" userId="8124cf83-9da0-43b0-95e5-7455ce53a5f1" providerId="ADAL" clId="{2D402885-2E17-4BA6-849E-B3B85C24F5B8}" dt="2025-04-28T13:44:36.965" v="466" actId="208"/>
          <ac:spMkLst>
            <pc:docMk/>
            <pc:sldMk cId="607574915" sldId="292"/>
            <ac:spMk id="14" creationId="{0E7C08E1-10C2-244F-F8B9-EAEE77C57E08}"/>
          </ac:spMkLst>
        </pc:spChg>
        <pc:spChg chg="mod">
          <ac:chgData name="Elinam Gayi" userId="8124cf83-9da0-43b0-95e5-7455ce53a5f1" providerId="ADAL" clId="{2D402885-2E17-4BA6-849E-B3B85C24F5B8}" dt="2025-04-28T13:44:31.287" v="465" actId="207"/>
          <ac:spMkLst>
            <pc:docMk/>
            <pc:sldMk cId="607574915" sldId="292"/>
            <ac:spMk id="15" creationId="{927E0584-9492-BDE4-34CE-57BD2E8F0DBE}"/>
          </ac:spMkLst>
        </pc:spChg>
        <pc:spChg chg="add mod">
          <ac:chgData name="Elinam Gayi" userId="8124cf83-9da0-43b0-95e5-7455ce53a5f1" providerId="ADAL" clId="{2D402885-2E17-4BA6-849E-B3B85C24F5B8}" dt="2025-04-28T13:35:56.250" v="301"/>
          <ac:spMkLst>
            <pc:docMk/>
            <pc:sldMk cId="607574915" sldId="292"/>
            <ac:spMk id="17" creationId="{0B2A0494-3256-9392-2551-238344D3EE6A}"/>
          </ac:spMkLst>
        </pc:spChg>
        <pc:spChg chg="mod">
          <ac:chgData name="Elinam Gayi" userId="8124cf83-9da0-43b0-95e5-7455ce53a5f1" providerId="ADAL" clId="{2D402885-2E17-4BA6-849E-B3B85C24F5B8}" dt="2025-04-28T13:36:50.674" v="318" actId="20577"/>
          <ac:spMkLst>
            <pc:docMk/>
            <pc:sldMk cId="607574915" sldId="292"/>
            <ac:spMk id="21" creationId="{D00D879D-429E-5A5C-FA41-700B2EA385B2}"/>
          </ac:spMkLst>
        </pc:spChg>
        <pc:spChg chg="mod">
          <ac:chgData name="Elinam Gayi" userId="8124cf83-9da0-43b0-95e5-7455ce53a5f1" providerId="ADAL" clId="{2D402885-2E17-4BA6-849E-B3B85C24F5B8}" dt="2025-04-28T13:36:46.178" v="317" actId="2711"/>
          <ac:spMkLst>
            <pc:docMk/>
            <pc:sldMk cId="607574915" sldId="292"/>
            <ac:spMk id="23" creationId="{D914A9C9-0251-7035-D795-6E5E68BB206B}"/>
          </ac:spMkLst>
        </pc:spChg>
        <pc:spChg chg="mod">
          <ac:chgData name="Elinam Gayi" userId="8124cf83-9da0-43b0-95e5-7455ce53a5f1" providerId="ADAL" clId="{2D402885-2E17-4BA6-849E-B3B85C24F5B8}" dt="2025-04-28T13:44:28.418" v="464" actId="208"/>
          <ac:spMkLst>
            <pc:docMk/>
            <pc:sldMk cId="607574915" sldId="292"/>
            <ac:spMk id="24" creationId="{84FEAA82-48B4-37A9-4E14-F85E16B67B67}"/>
          </ac:spMkLst>
        </pc:spChg>
        <pc:spChg chg="mod">
          <ac:chgData name="Elinam Gayi" userId="8124cf83-9da0-43b0-95e5-7455ce53a5f1" providerId="ADAL" clId="{2D402885-2E17-4BA6-849E-B3B85C24F5B8}" dt="2025-04-28T13:44:24.209" v="463" actId="20577"/>
          <ac:spMkLst>
            <pc:docMk/>
            <pc:sldMk cId="607574915" sldId="292"/>
            <ac:spMk id="25" creationId="{E7D6B9AC-9765-CF86-B730-A078A5DD161C}"/>
          </ac:spMkLst>
        </pc:spChg>
        <pc:spChg chg="mod">
          <ac:chgData name="Elinam Gayi" userId="8124cf83-9da0-43b0-95e5-7455ce53a5f1" providerId="ADAL" clId="{2D402885-2E17-4BA6-849E-B3B85C24F5B8}" dt="2025-04-28T13:36:46.178" v="317" actId="2711"/>
          <ac:spMkLst>
            <pc:docMk/>
            <pc:sldMk cId="607574915" sldId="292"/>
            <ac:spMk id="26" creationId="{2DEDC432-23E9-AD1B-0AC9-F60927BDF7D4}"/>
          </ac:spMkLst>
        </pc:spChg>
        <pc:grpChg chg="mod">
          <ac:chgData name="Elinam Gayi" userId="8124cf83-9da0-43b0-95e5-7455ce53a5f1" providerId="ADAL" clId="{2D402885-2E17-4BA6-849E-B3B85C24F5B8}" dt="2025-04-28T13:44:16.655" v="457" actId="207"/>
          <ac:grpSpMkLst>
            <pc:docMk/>
            <pc:sldMk cId="607574915" sldId="292"/>
            <ac:grpSpMk id="3" creationId="{DEC72D0F-FDB8-0FA5-C4F7-E20BF5AFFAEA}"/>
          </ac:grpSpMkLst>
        </pc:grpChg>
        <pc:picChg chg="mod">
          <ac:chgData name="Elinam Gayi" userId="8124cf83-9da0-43b0-95e5-7455ce53a5f1" providerId="ADAL" clId="{2D402885-2E17-4BA6-849E-B3B85C24F5B8}" dt="2025-04-28T13:35:50.266" v="300" actId="14100"/>
          <ac:picMkLst>
            <pc:docMk/>
            <pc:sldMk cId="607574915" sldId="292"/>
            <ac:picMk id="27" creationId="{E2D707AA-1D65-FB44-E33F-E0A456551EE8}"/>
          </ac:picMkLst>
        </pc:picChg>
      </pc:sldChg>
      <pc:sldChg chg="addSp delSp modSp mod">
        <pc:chgData name="Elinam Gayi" userId="8124cf83-9da0-43b0-95e5-7455ce53a5f1" providerId="ADAL" clId="{2D402885-2E17-4BA6-849E-B3B85C24F5B8}" dt="2025-04-28T13:47:50.699" v="488"/>
        <pc:sldMkLst>
          <pc:docMk/>
          <pc:sldMk cId="1407399468" sldId="293"/>
        </pc:sldMkLst>
        <pc:spChg chg="mod">
          <ac:chgData name="Elinam Gayi" userId="8124cf83-9da0-43b0-95e5-7455ce53a5f1" providerId="ADAL" clId="{2D402885-2E17-4BA6-849E-B3B85C24F5B8}" dt="2025-04-28T13:46:51.968" v="474" actId="20577"/>
          <ac:spMkLst>
            <pc:docMk/>
            <pc:sldMk cId="1407399468" sldId="293"/>
            <ac:spMk id="4" creationId="{32867964-BFF2-DC5B-2A65-95E8011AF13A}"/>
          </ac:spMkLst>
        </pc:spChg>
        <pc:spChg chg="mod">
          <ac:chgData name="Elinam Gayi" userId="8124cf83-9da0-43b0-95e5-7455ce53a5f1" providerId="ADAL" clId="{2D402885-2E17-4BA6-849E-B3B85C24F5B8}" dt="2025-04-28T13:37:40.107" v="329" actId="14100"/>
          <ac:spMkLst>
            <pc:docMk/>
            <pc:sldMk cId="1407399468" sldId="293"/>
            <ac:spMk id="6" creationId="{AFDE3E7F-88C3-E31D-FDA7-F5EA5D6BD472}"/>
          </ac:spMkLst>
        </pc:spChg>
        <pc:spChg chg="mod">
          <ac:chgData name="Elinam Gayi" userId="8124cf83-9da0-43b0-95e5-7455ce53a5f1" providerId="ADAL" clId="{2D402885-2E17-4BA6-849E-B3B85C24F5B8}" dt="2025-04-28T13:37:42.426" v="330" actId="14100"/>
          <ac:spMkLst>
            <pc:docMk/>
            <pc:sldMk cId="1407399468" sldId="293"/>
            <ac:spMk id="8" creationId="{75A1E1DF-4300-E94F-847D-5C3FA2FDEE26}"/>
          </ac:spMkLst>
        </pc:spChg>
        <pc:spChg chg="add mod ord">
          <ac:chgData name="Elinam Gayi" userId="8124cf83-9da0-43b0-95e5-7455ce53a5f1" providerId="ADAL" clId="{2D402885-2E17-4BA6-849E-B3B85C24F5B8}" dt="2025-04-28T13:38:49.668" v="355" actId="207"/>
          <ac:spMkLst>
            <pc:docMk/>
            <pc:sldMk cId="1407399468" sldId="293"/>
            <ac:spMk id="11" creationId="{EF63442D-280C-73A6-2041-627E1F7DD751}"/>
          </ac:spMkLst>
        </pc:spChg>
        <pc:spChg chg="add mod ord">
          <ac:chgData name="Elinam Gayi" userId="8124cf83-9da0-43b0-95e5-7455ce53a5f1" providerId="ADAL" clId="{2D402885-2E17-4BA6-849E-B3B85C24F5B8}" dt="2025-04-28T13:38:44.171" v="353" actId="207"/>
          <ac:spMkLst>
            <pc:docMk/>
            <pc:sldMk cId="1407399468" sldId="293"/>
            <ac:spMk id="13" creationId="{606B0958-3936-ADC0-AF51-B18D6AB25C0F}"/>
          </ac:spMkLst>
        </pc:spChg>
        <pc:spChg chg="mod">
          <ac:chgData name="Elinam Gayi" userId="8124cf83-9da0-43b0-95e5-7455ce53a5f1" providerId="ADAL" clId="{2D402885-2E17-4BA6-849E-B3B85C24F5B8}" dt="2025-04-28T13:38:52.223" v="356" actId="207"/>
          <ac:spMkLst>
            <pc:docMk/>
            <pc:sldMk cId="1407399468" sldId="293"/>
            <ac:spMk id="17" creationId="{661C69BE-169E-3C7B-4493-01DA4FF6BF54}"/>
          </ac:spMkLst>
        </pc:spChg>
        <pc:spChg chg="mod">
          <ac:chgData name="Elinam Gayi" userId="8124cf83-9da0-43b0-95e5-7455ce53a5f1" providerId="ADAL" clId="{2D402885-2E17-4BA6-849E-B3B85C24F5B8}" dt="2025-04-28T13:46:54.715" v="475" actId="20577"/>
          <ac:spMkLst>
            <pc:docMk/>
            <pc:sldMk cId="1407399468" sldId="293"/>
            <ac:spMk id="22" creationId="{65BC9A2C-4897-19FD-78D5-53DBFBF9CCC6}"/>
          </ac:spMkLst>
        </pc:spChg>
        <pc:spChg chg="mod">
          <ac:chgData name="Elinam Gayi" userId="8124cf83-9da0-43b0-95e5-7455ce53a5f1" providerId="ADAL" clId="{2D402885-2E17-4BA6-849E-B3B85C24F5B8}" dt="2025-04-28T13:39:00.071" v="358" actId="208"/>
          <ac:spMkLst>
            <pc:docMk/>
            <pc:sldMk cId="1407399468" sldId="293"/>
            <ac:spMk id="23" creationId="{DC389289-0630-6345-89D1-4E7AC890F958}"/>
          </ac:spMkLst>
        </pc:spChg>
        <pc:spChg chg="mod">
          <ac:chgData name="Elinam Gayi" userId="8124cf83-9da0-43b0-95e5-7455ce53a5f1" providerId="ADAL" clId="{2D402885-2E17-4BA6-849E-B3B85C24F5B8}" dt="2025-04-28T13:38:55.865" v="357" actId="207"/>
          <ac:spMkLst>
            <pc:docMk/>
            <pc:sldMk cId="1407399468" sldId="293"/>
            <ac:spMk id="24" creationId="{41D950FC-D6BA-9D9F-40FE-6EF6A1831A50}"/>
          </ac:spMkLst>
        </pc:spChg>
        <pc:spChg chg="mod">
          <ac:chgData name="Elinam Gayi" userId="8124cf83-9da0-43b0-95e5-7455ce53a5f1" providerId="ADAL" clId="{2D402885-2E17-4BA6-849E-B3B85C24F5B8}" dt="2025-04-28T13:38:32.693" v="349" actId="1076"/>
          <ac:spMkLst>
            <pc:docMk/>
            <pc:sldMk cId="1407399468" sldId="293"/>
            <ac:spMk id="26" creationId="{28A5A20B-9462-5FDA-8BC8-8B2397FE241F}"/>
          </ac:spMkLst>
        </pc:spChg>
      </pc:sldChg>
      <pc:sldChg chg="addSp delSp modSp mod">
        <pc:chgData name="Elinam Gayi" userId="8124cf83-9da0-43b0-95e5-7455ce53a5f1" providerId="ADAL" clId="{2D402885-2E17-4BA6-849E-B3B85C24F5B8}" dt="2025-04-28T14:19:57.385" v="507" actId="21"/>
        <pc:sldMkLst>
          <pc:docMk/>
          <pc:sldMk cId="2690230163" sldId="294"/>
        </pc:sldMkLst>
        <pc:spChg chg="mod">
          <ac:chgData name="Elinam Gayi" userId="8124cf83-9da0-43b0-95e5-7455ce53a5f1" providerId="ADAL" clId="{2D402885-2E17-4BA6-849E-B3B85C24F5B8}" dt="2025-04-28T14:19:54.856" v="506" actId="14100"/>
          <ac:spMkLst>
            <pc:docMk/>
            <pc:sldMk cId="2690230163" sldId="294"/>
            <ac:spMk id="8" creationId="{2CCFB875-9CB5-6B57-3515-E1964C108687}"/>
          </ac:spMkLst>
        </pc:spChg>
        <pc:spChg chg="mod">
          <ac:chgData name="Elinam Gayi" userId="8124cf83-9da0-43b0-95e5-7455ce53a5f1" providerId="ADAL" clId="{2D402885-2E17-4BA6-849E-B3B85C24F5B8}" dt="2025-04-28T14:19:37.471" v="499" actId="207"/>
          <ac:spMkLst>
            <pc:docMk/>
            <pc:sldMk cId="2690230163" sldId="294"/>
            <ac:spMk id="16" creationId="{BA891E71-51E3-829D-0EBF-DFA65DD44984}"/>
          </ac:spMkLst>
        </pc:spChg>
        <pc:spChg chg="mod">
          <ac:chgData name="Elinam Gayi" userId="8124cf83-9da0-43b0-95e5-7455ce53a5f1" providerId="ADAL" clId="{2D402885-2E17-4BA6-849E-B3B85C24F5B8}" dt="2025-04-28T14:19:40.505" v="500" actId="208"/>
          <ac:spMkLst>
            <pc:docMk/>
            <pc:sldMk cId="2690230163" sldId="294"/>
            <ac:spMk id="24" creationId="{049053AF-990C-5BAE-41BA-0672160E37F8}"/>
          </ac:spMkLst>
        </pc:spChg>
        <pc:spChg chg="mod">
          <ac:chgData name="Elinam Gayi" userId="8124cf83-9da0-43b0-95e5-7455ce53a5f1" providerId="ADAL" clId="{2D402885-2E17-4BA6-849E-B3B85C24F5B8}" dt="2025-04-28T14:19:42.585" v="501" actId="207"/>
          <ac:spMkLst>
            <pc:docMk/>
            <pc:sldMk cId="2690230163" sldId="294"/>
            <ac:spMk id="25" creationId="{554A2BF1-14CE-A31E-85C1-D4E400492D49}"/>
          </ac:spMkLst>
        </pc:spChg>
        <pc:spChg chg="mod">
          <ac:chgData name="Elinam Gayi" userId="8124cf83-9da0-43b0-95e5-7455ce53a5f1" providerId="ADAL" clId="{2D402885-2E17-4BA6-849E-B3B85C24F5B8}" dt="2025-04-28T14:19:48.877" v="503" actId="208"/>
          <ac:spMkLst>
            <pc:docMk/>
            <pc:sldMk cId="2690230163" sldId="294"/>
            <ac:spMk id="30" creationId="{C10F095E-DAE2-BBDF-A866-69DAC8FBB351}"/>
          </ac:spMkLst>
        </pc:spChg>
        <pc:spChg chg="mod">
          <ac:chgData name="Elinam Gayi" userId="8124cf83-9da0-43b0-95e5-7455ce53a5f1" providerId="ADAL" clId="{2D402885-2E17-4BA6-849E-B3B85C24F5B8}" dt="2025-04-28T14:19:46.192" v="502" actId="207"/>
          <ac:spMkLst>
            <pc:docMk/>
            <pc:sldMk cId="2690230163" sldId="294"/>
            <ac:spMk id="31" creationId="{14D1C855-33F3-00BB-0C87-8ACB0DDCBFA6}"/>
          </ac:spMkLst>
        </pc:spChg>
      </pc:sldChg>
      <pc:sldChg chg="addSp delSp modSp mod modNotesTx">
        <pc:chgData name="Elinam Gayi" userId="8124cf83-9da0-43b0-95e5-7455ce53a5f1" providerId="ADAL" clId="{2D402885-2E17-4BA6-849E-B3B85C24F5B8}" dt="2025-04-28T14:24:18.083" v="564" actId="207"/>
        <pc:sldMkLst>
          <pc:docMk/>
          <pc:sldMk cId="1117799989" sldId="295"/>
        </pc:sldMkLst>
        <pc:spChg chg="mod">
          <ac:chgData name="Elinam Gayi" userId="8124cf83-9da0-43b0-95e5-7455ce53a5f1" providerId="ADAL" clId="{2D402885-2E17-4BA6-849E-B3B85C24F5B8}" dt="2025-04-28T13:21:54.669" v="15" actId="2711"/>
          <ac:spMkLst>
            <pc:docMk/>
            <pc:sldMk cId="1117799989" sldId="295"/>
            <ac:spMk id="2" creationId="{C5A20884-7B25-9116-F55A-C6838857E775}"/>
          </ac:spMkLst>
        </pc:spChg>
        <pc:spChg chg="mod">
          <ac:chgData name="Elinam Gayi" userId="8124cf83-9da0-43b0-95e5-7455ce53a5f1" providerId="ADAL" clId="{2D402885-2E17-4BA6-849E-B3B85C24F5B8}" dt="2025-04-28T13:21:54.669" v="15" actId="2711"/>
          <ac:spMkLst>
            <pc:docMk/>
            <pc:sldMk cId="1117799989" sldId="295"/>
            <ac:spMk id="3" creationId="{4AAC2BDE-D109-E73E-6E0C-912F1799CDEE}"/>
          </ac:spMkLst>
        </pc:spChg>
        <pc:spChg chg="mod">
          <ac:chgData name="Elinam Gayi" userId="8124cf83-9da0-43b0-95e5-7455ce53a5f1" providerId="ADAL" clId="{2D402885-2E17-4BA6-849E-B3B85C24F5B8}" dt="2025-04-28T14:24:16.262" v="563" actId="207"/>
          <ac:spMkLst>
            <pc:docMk/>
            <pc:sldMk cId="1117799989" sldId="295"/>
            <ac:spMk id="4" creationId="{225A348F-A5E2-72B6-DB47-B7D786A7EB93}"/>
          </ac:spMkLst>
        </pc:spChg>
        <pc:spChg chg="mod">
          <ac:chgData name="Elinam Gayi" userId="8124cf83-9da0-43b0-95e5-7455ce53a5f1" providerId="ADAL" clId="{2D402885-2E17-4BA6-849E-B3B85C24F5B8}" dt="2025-04-28T14:24:18.083" v="564" actId="207"/>
          <ac:spMkLst>
            <pc:docMk/>
            <pc:sldMk cId="1117799989" sldId="295"/>
            <ac:spMk id="7" creationId="{A79C8A72-9934-51BD-D128-4BD3AF572D0E}"/>
          </ac:spMkLst>
        </pc:spChg>
        <pc:spChg chg="mod">
          <ac:chgData name="Elinam Gayi" userId="8124cf83-9da0-43b0-95e5-7455ce53a5f1" providerId="ADAL" clId="{2D402885-2E17-4BA6-849E-B3B85C24F5B8}" dt="2025-04-28T13:22:35.871" v="22" actId="404"/>
          <ac:spMkLst>
            <pc:docMk/>
            <pc:sldMk cId="1117799989" sldId="295"/>
            <ac:spMk id="14" creationId="{9671AD48-1E3A-693C-569A-B69572F94E7C}"/>
          </ac:spMkLst>
        </pc:spChg>
        <pc:spChg chg="mod">
          <ac:chgData name="Elinam Gayi" userId="8124cf83-9da0-43b0-95e5-7455ce53a5f1" providerId="ADAL" clId="{2D402885-2E17-4BA6-849E-B3B85C24F5B8}" dt="2025-04-28T13:42:36.596" v="420" actId="1076"/>
          <ac:spMkLst>
            <pc:docMk/>
            <pc:sldMk cId="1117799989" sldId="295"/>
            <ac:spMk id="16" creationId="{C126A3B4-1611-19EB-D5AE-7F62B8F748C2}"/>
          </ac:spMkLst>
        </pc:spChg>
        <pc:spChg chg="mod">
          <ac:chgData name="Elinam Gayi" userId="8124cf83-9da0-43b0-95e5-7455ce53a5f1" providerId="ADAL" clId="{2D402885-2E17-4BA6-849E-B3B85C24F5B8}" dt="2025-04-28T13:21:54.669" v="15" actId="2711"/>
          <ac:spMkLst>
            <pc:docMk/>
            <pc:sldMk cId="1117799989" sldId="295"/>
            <ac:spMk id="17" creationId="{00D89EC6-92F1-FBCA-4D6D-1D3FCBBBF6C0}"/>
          </ac:spMkLst>
        </pc:spChg>
        <pc:spChg chg="mod">
          <ac:chgData name="Elinam Gayi" userId="8124cf83-9da0-43b0-95e5-7455ce53a5f1" providerId="ADAL" clId="{2D402885-2E17-4BA6-849E-B3B85C24F5B8}" dt="2025-04-28T13:22:49.649" v="25" actId="14100"/>
          <ac:spMkLst>
            <pc:docMk/>
            <pc:sldMk cId="1117799989" sldId="295"/>
            <ac:spMk id="18" creationId="{4A2626FD-CEAC-6D92-E85A-621C6687B506}"/>
          </ac:spMkLst>
        </pc:spChg>
        <pc:graphicFrameChg chg="modGraphic">
          <ac:chgData name="Elinam Gayi" userId="8124cf83-9da0-43b0-95e5-7455ce53a5f1" providerId="ADAL" clId="{2D402885-2E17-4BA6-849E-B3B85C24F5B8}" dt="2025-04-28T13:22:06.557" v="18" actId="20577"/>
          <ac:graphicFrameMkLst>
            <pc:docMk/>
            <pc:sldMk cId="1117799989" sldId="295"/>
            <ac:graphicFrameMk id="6" creationId="{CBFA36B6-CE5D-70FD-4D7A-7BEBCB1587A1}"/>
          </ac:graphicFrameMkLst>
        </pc:graphicFrameChg>
        <pc:graphicFrameChg chg="modGraphic">
          <ac:chgData name="Elinam Gayi" userId="8124cf83-9da0-43b0-95e5-7455ce53a5f1" providerId="ADAL" clId="{2D402885-2E17-4BA6-849E-B3B85C24F5B8}" dt="2025-04-28T13:25:35.467" v="88" actId="207"/>
          <ac:graphicFrameMkLst>
            <pc:docMk/>
            <pc:sldMk cId="1117799989" sldId="295"/>
            <ac:graphicFrameMk id="15" creationId="{BB300EF7-5FE4-F370-6C64-03417051D9FE}"/>
          </ac:graphicFrameMkLst>
        </pc:graphicFrameChg>
      </pc:sldChg>
      <pc:sldChg chg="modSp mod">
        <pc:chgData name="Elinam Gayi" userId="8124cf83-9da0-43b0-95e5-7455ce53a5f1" providerId="ADAL" clId="{2D402885-2E17-4BA6-849E-B3B85C24F5B8}" dt="2025-04-28T14:24:31.266" v="568" actId="20577"/>
        <pc:sldMkLst>
          <pc:docMk/>
          <pc:sldMk cId="3990355613" sldId="296"/>
        </pc:sldMkLst>
        <pc:spChg chg="mod">
          <ac:chgData name="Elinam Gayi" userId="8124cf83-9da0-43b0-95e5-7455ce53a5f1" providerId="ADAL" clId="{2D402885-2E17-4BA6-849E-B3B85C24F5B8}" dt="2025-04-28T13:40:47.892" v="384" actId="404"/>
          <ac:spMkLst>
            <pc:docMk/>
            <pc:sldMk cId="3990355613" sldId="296"/>
            <ac:spMk id="2" creationId="{615A8CF5-9B85-19F1-EF9C-418779B83A54}"/>
          </ac:spMkLst>
        </pc:spChg>
        <pc:spChg chg="mod">
          <ac:chgData name="Elinam Gayi" userId="8124cf83-9da0-43b0-95e5-7455ce53a5f1" providerId="ADAL" clId="{2D402885-2E17-4BA6-849E-B3B85C24F5B8}" dt="2025-04-28T13:26:43.398" v="110" actId="1076"/>
          <ac:spMkLst>
            <pc:docMk/>
            <pc:sldMk cId="3990355613" sldId="296"/>
            <ac:spMk id="5" creationId="{BE472A70-E55A-F9BD-820E-33245C0D9914}"/>
          </ac:spMkLst>
        </pc:spChg>
        <pc:spChg chg="mod">
          <ac:chgData name="Elinam Gayi" userId="8124cf83-9da0-43b0-95e5-7455ce53a5f1" providerId="ADAL" clId="{2D402885-2E17-4BA6-849E-B3B85C24F5B8}" dt="2025-04-28T13:40:53.003" v="385" actId="207"/>
          <ac:spMkLst>
            <pc:docMk/>
            <pc:sldMk cId="3990355613" sldId="296"/>
            <ac:spMk id="6" creationId="{98E099D7-22CE-9226-41EB-773D313CA00E}"/>
          </ac:spMkLst>
        </pc:spChg>
        <pc:spChg chg="mod">
          <ac:chgData name="Elinam Gayi" userId="8124cf83-9da0-43b0-95e5-7455ce53a5f1" providerId="ADAL" clId="{2D402885-2E17-4BA6-849E-B3B85C24F5B8}" dt="2025-04-28T13:40:55.758" v="386" actId="207"/>
          <ac:spMkLst>
            <pc:docMk/>
            <pc:sldMk cId="3990355613" sldId="296"/>
            <ac:spMk id="10" creationId="{2B586A1C-FE4A-3EF8-0E89-BD9B57C35EA3}"/>
          </ac:spMkLst>
        </pc:spChg>
        <pc:spChg chg="mod">
          <ac:chgData name="Elinam Gayi" userId="8124cf83-9da0-43b0-95e5-7455ce53a5f1" providerId="ADAL" clId="{2D402885-2E17-4BA6-849E-B3B85C24F5B8}" dt="2025-04-28T13:40:38.572" v="382" actId="14100"/>
          <ac:spMkLst>
            <pc:docMk/>
            <pc:sldMk cId="3990355613" sldId="296"/>
            <ac:spMk id="18" creationId="{09EF7F77-8425-9D05-E59B-BC36ECEA4B61}"/>
          </ac:spMkLst>
        </pc:spChg>
        <pc:graphicFrameChg chg="modGraphic">
          <ac:chgData name="Elinam Gayi" userId="8124cf83-9da0-43b0-95e5-7455ce53a5f1" providerId="ADAL" clId="{2D402885-2E17-4BA6-849E-B3B85C24F5B8}" dt="2025-04-28T14:24:31.266" v="568" actId="20577"/>
          <ac:graphicFrameMkLst>
            <pc:docMk/>
            <pc:sldMk cId="3990355613" sldId="296"/>
            <ac:graphicFrameMk id="20" creationId="{ED784515-9DC2-3935-D11C-5700927525E6}"/>
          </ac:graphicFrameMkLst>
        </pc:graphicFrameChg>
      </pc:sldChg>
      <pc:sldChg chg="addSp delSp modSp mod">
        <pc:chgData name="Elinam Gayi" userId="8124cf83-9da0-43b0-95e5-7455ce53a5f1" providerId="ADAL" clId="{2D402885-2E17-4BA6-849E-B3B85C24F5B8}" dt="2025-04-28T13:42:47.514" v="422" actId="14100"/>
        <pc:sldMkLst>
          <pc:docMk/>
          <pc:sldMk cId="1712471383" sldId="297"/>
        </pc:sldMkLst>
        <pc:spChg chg="mod">
          <ac:chgData name="Elinam Gayi" userId="8124cf83-9da0-43b0-95e5-7455ce53a5f1" providerId="ADAL" clId="{2D402885-2E17-4BA6-849E-B3B85C24F5B8}" dt="2025-04-28T13:28:42.503" v="147" actId="20577"/>
          <ac:spMkLst>
            <pc:docMk/>
            <pc:sldMk cId="1712471383" sldId="297"/>
            <ac:spMk id="5" creationId="{8784E028-CDC1-4636-1044-49DA2E93E6F7}"/>
          </ac:spMkLst>
        </pc:spChg>
        <pc:spChg chg="mod">
          <ac:chgData name="Elinam Gayi" userId="8124cf83-9da0-43b0-95e5-7455ce53a5f1" providerId="ADAL" clId="{2D402885-2E17-4BA6-849E-B3B85C24F5B8}" dt="2025-04-28T13:42:17.981" v="413" actId="208"/>
          <ac:spMkLst>
            <pc:docMk/>
            <pc:sldMk cId="1712471383" sldId="297"/>
            <ac:spMk id="6" creationId="{93C464AB-EBB4-D782-35E8-0918A84B4768}"/>
          </ac:spMkLst>
        </pc:spChg>
        <pc:spChg chg="mod">
          <ac:chgData name="Elinam Gayi" userId="8124cf83-9da0-43b0-95e5-7455ce53a5f1" providerId="ADAL" clId="{2D402885-2E17-4BA6-849E-B3B85C24F5B8}" dt="2025-04-28T13:42:16.176" v="412" actId="207"/>
          <ac:spMkLst>
            <pc:docMk/>
            <pc:sldMk cId="1712471383" sldId="297"/>
            <ac:spMk id="7" creationId="{45B12F0B-6936-A591-2054-5F4C5311E664}"/>
          </ac:spMkLst>
        </pc:spChg>
        <pc:spChg chg="mod">
          <ac:chgData name="Elinam Gayi" userId="8124cf83-9da0-43b0-95e5-7455ce53a5f1" providerId="ADAL" clId="{2D402885-2E17-4BA6-849E-B3B85C24F5B8}" dt="2025-04-28T13:28:39.819" v="145" actId="20577"/>
          <ac:spMkLst>
            <pc:docMk/>
            <pc:sldMk cId="1712471383" sldId="297"/>
            <ac:spMk id="8" creationId="{3CD6DA80-6396-E61A-D894-38DBCF9C6469}"/>
          </ac:spMkLst>
        </pc:spChg>
        <pc:spChg chg="mod">
          <ac:chgData name="Elinam Gayi" userId="8124cf83-9da0-43b0-95e5-7455ce53a5f1" providerId="ADAL" clId="{2D402885-2E17-4BA6-849E-B3B85C24F5B8}" dt="2025-04-28T13:42:26.429" v="417" actId="2085"/>
          <ac:spMkLst>
            <pc:docMk/>
            <pc:sldMk cId="1712471383" sldId="297"/>
            <ac:spMk id="10" creationId="{981F5657-8575-6CD4-AB77-37F57CF6044B}"/>
          </ac:spMkLst>
        </pc:spChg>
        <pc:spChg chg="mod">
          <ac:chgData name="Elinam Gayi" userId="8124cf83-9da0-43b0-95e5-7455ce53a5f1" providerId="ADAL" clId="{2D402885-2E17-4BA6-849E-B3B85C24F5B8}" dt="2025-04-28T13:42:22.811" v="416" actId="208"/>
          <ac:spMkLst>
            <pc:docMk/>
            <pc:sldMk cId="1712471383" sldId="297"/>
            <ac:spMk id="11" creationId="{CBE5292F-F6E3-6900-30FA-872C82B05045}"/>
          </ac:spMkLst>
        </pc:spChg>
        <pc:spChg chg="mod">
          <ac:chgData name="Elinam Gayi" userId="8124cf83-9da0-43b0-95e5-7455ce53a5f1" providerId="ADAL" clId="{2D402885-2E17-4BA6-849E-B3B85C24F5B8}" dt="2025-04-28T13:42:22.811" v="416" actId="208"/>
          <ac:spMkLst>
            <pc:docMk/>
            <pc:sldMk cId="1712471383" sldId="297"/>
            <ac:spMk id="12" creationId="{67AA47B0-F983-4063-CE9D-FAE769814933}"/>
          </ac:spMkLst>
        </pc:spChg>
        <pc:spChg chg="mod">
          <ac:chgData name="Elinam Gayi" userId="8124cf83-9da0-43b0-95e5-7455ce53a5f1" providerId="ADAL" clId="{2D402885-2E17-4BA6-849E-B3B85C24F5B8}" dt="2025-04-28T13:42:31.500" v="419" actId="20577"/>
          <ac:spMkLst>
            <pc:docMk/>
            <pc:sldMk cId="1712471383" sldId="297"/>
            <ac:spMk id="15" creationId="{FEABD326-F209-EFA3-80C1-FD53474B43D4}"/>
          </ac:spMkLst>
        </pc:spChg>
        <pc:spChg chg="mod">
          <ac:chgData name="Elinam Gayi" userId="8124cf83-9da0-43b0-95e5-7455ce53a5f1" providerId="ADAL" clId="{2D402885-2E17-4BA6-849E-B3B85C24F5B8}" dt="2025-04-28T13:42:47.514" v="422" actId="14100"/>
          <ac:spMkLst>
            <pc:docMk/>
            <pc:sldMk cId="1712471383" sldId="297"/>
            <ac:spMk id="16" creationId="{B032A97D-784E-986E-D99B-9D42A4EA06D9}"/>
          </ac:spMkLst>
        </pc:spChg>
        <pc:spChg chg="mod">
          <ac:chgData name="Elinam Gayi" userId="8124cf83-9da0-43b0-95e5-7455ce53a5f1" providerId="ADAL" clId="{2D402885-2E17-4BA6-849E-B3B85C24F5B8}" dt="2025-04-28T13:28:16.418" v="138" actId="14100"/>
          <ac:spMkLst>
            <pc:docMk/>
            <pc:sldMk cId="1712471383" sldId="297"/>
            <ac:spMk id="18" creationId="{17523D55-8208-0FAC-9447-F1FF77B9B089}"/>
          </ac:spMkLst>
        </pc:spChg>
        <pc:spChg chg="mod">
          <ac:chgData name="Elinam Gayi" userId="8124cf83-9da0-43b0-95e5-7455ce53a5f1" providerId="ADAL" clId="{2D402885-2E17-4BA6-849E-B3B85C24F5B8}" dt="2025-04-28T13:42:09.199" v="410" actId="207"/>
          <ac:spMkLst>
            <pc:docMk/>
            <pc:sldMk cId="1712471383" sldId="297"/>
            <ac:spMk id="19" creationId="{5BDF89A5-A2F4-6A5D-9372-42E94266DCCF}"/>
          </ac:spMkLst>
        </pc:spChg>
        <pc:grpChg chg="mod">
          <ac:chgData name="Elinam Gayi" userId="8124cf83-9da0-43b0-95e5-7455ce53a5f1" providerId="ADAL" clId="{2D402885-2E17-4BA6-849E-B3B85C24F5B8}" dt="2025-04-28T13:42:21.705" v="415" actId="207"/>
          <ac:grpSpMkLst>
            <pc:docMk/>
            <pc:sldMk cId="1712471383" sldId="297"/>
            <ac:grpSpMk id="13" creationId="{27E18BA6-F523-2E9F-E8B7-E455886D7895}"/>
          </ac:grpSpMkLst>
        </pc:grpChg>
      </pc:sldChg>
      <pc:sldChg chg="addSp delSp modSp mod">
        <pc:chgData name="Elinam Gayi" userId="8124cf83-9da0-43b0-95e5-7455ce53a5f1" providerId="ADAL" clId="{2D402885-2E17-4BA6-849E-B3B85C24F5B8}" dt="2025-04-28T13:43:06.028" v="427"/>
        <pc:sldMkLst>
          <pc:docMk/>
          <pc:sldMk cId="2484809969" sldId="298"/>
        </pc:sldMkLst>
        <pc:spChg chg="mod">
          <ac:chgData name="Elinam Gayi" userId="8124cf83-9da0-43b0-95e5-7455ce53a5f1" providerId="ADAL" clId="{2D402885-2E17-4BA6-849E-B3B85C24F5B8}" dt="2025-04-28T13:43:04.528" v="426" actId="20577"/>
          <ac:spMkLst>
            <pc:docMk/>
            <pc:sldMk cId="2484809969" sldId="298"/>
            <ac:spMk id="15" creationId="{68961C7E-95D2-DA9A-336C-163153FAD0A6}"/>
          </ac:spMkLst>
        </pc:spChg>
        <pc:spChg chg="mod">
          <ac:chgData name="Elinam Gayi" userId="8124cf83-9da0-43b0-95e5-7455ce53a5f1" providerId="ADAL" clId="{2D402885-2E17-4BA6-849E-B3B85C24F5B8}" dt="2025-04-28T13:31:05.628" v="202" actId="14100"/>
          <ac:spMkLst>
            <pc:docMk/>
            <pc:sldMk cId="2484809969" sldId="298"/>
            <ac:spMk id="16" creationId="{99B03FF8-3794-7C82-B1AF-8B2DBCD2E4CF}"/>
          </ac:spMkLst>
        </pc:spChg>
        <pc:spChg chg="mod">
          <ac:chgData name="Elinam Gayi" userId="8124cf83-9da0-43b0-95e5-7455ce53a5f1" providerId="ADAL" clId="{2D402885-2E17-4BA6-849E-B3B85C24F5B8}" dt="2025-04-28T13:31:17.673" v="204" actId="14100"/>
          <ac:spMkLst>
            <pc:docMk/>
            <pc:sldMk cId="2484809969" sldId="298"/>
            <ac:spMk id="18" creationId="{5DCDBAC5-C2EF-00F6-4343-F1235AF5E340}"/>
          </ac:spMkLst>
        </pc:spChg>
        <pc:graphicFrameChg chg="modGraphic">
          <ac:chgData name="Elinam Gayi" userId="8124cf83-9da0-43b0-95e5-7455ce53a5f1" providerId="ADAL" clId="{2D402885-2E17-4BA6-849E-B3B85C24F5B8}" dt="2025-04-28T13:30:54.698" v="200" actId="113"/>
          <ac:graphicFrameMkLst>
            <pc:docMk/>
            <pc:sldMk cId="2484809969" sldId="298"/>
            <ac:graphicFrameMk id="5" creationId="{29CF2D21-386A-03B1-4254-78159CCAAB38}"/>
          </ac:graphicFrameMkLst>
        </pc:graphicFrameChg>
      </pc:sldChg>
      <pc:sldChg chg="addSp delSp modSp mod">
        <pc:chgData name="Elinam Gayi" userId="8124cf83-9da0-43b0-95e5-7455ce53a5f1" providerId="ADAL" clId="{2D402885-2E17-4BA6-849E-B3B85C24F5B8}" dt="2025-04-28T13:43:57.622" v="455" actId="207"/>
        <pc:sldMkLst>
          <pc:docMk/>
          <pc:sldMk cId="3319058056" sldId="299"/>
        </pc:sldMkLst>
        <pc:spChg chg="mod">
          <ac:chgData name="Elinam Gayi" userId="8124cf83-9da0-43b0-95e5-7455ce53a5f1" providerId="ADAL" clId="{2D402885-2E17-4BA6-849E-B3B85C24F5B8}" dt="2025-04-28T13:43:57.622" v="455" actId="207"/>
          <ac:spMkLst>
            <pc:docMk/>
            <pc:sldMk cId="3319058056" sldId="299"/>
            <ac:spMk id="10" creationId="{F6640A78-6461-48C9-C6D6-C2A25C65C288}"/>
          </ac:spMkLst>
        </pc:spChg>
        <pc:spChg chg="mod">
          <ac:chgData name="Elinam Gayi" userId="8124cf83-9da0-43b0-95e5-7455ce53a5f1" providerId="ADAL" clId="{2D402885-2E17-4BA6-849E-B3B85C24F5B8}" dt="2025-04-28T13:35:32.148" v="296" actId="404"/>
          <ac:spMkLst>
            <pc:docMk/>
            <pc:sldMk cId="3319058056" sldId="299"/>
            <ac:spMk id="15" creationId="{BAA47A1E-BEDF-93A7-56CF-43C22362F4F7}"/>
          </ac:spMkLst>
        </pc:spChg>
        <pc:spChg chg="mod">
          <ac:chgData name="Elinam Gayi" userId="8124cf83-9da0-43b0-95e5-7455ce53a5f1" providerId="ADAL" clId="{2D402885-2E17-4BA6-849E-B3B85C24F5B8}" dt="2025-04-28T13:35:39.614" v="298" actId="14100"/>
          <ac:spMkLst>
            <pc:docMk/>
            <pc:sldMk cId="3319058056" sldId="299"/>
            <ac:spMk id="16" creationId="{7D85598C-134F-9573-2163-BF98C5F88CB0}"/>
          </ac:spMkLst>
        </pc:spChg>
        <pc:spChg chg="mod">
          <ac:chgData name="Elinam Gayi" userId="8124cf83-9da0-43b0-95e5-7455ce53a5f1" providerId="ADAL" clId="{2D402885-2E17-4BA6-849E-B3B85C24F5B8}" dt="2025-04-28T13:43:53.990" v="454" actId="14100"/>
          <ac:spMkLst>
            <pc:docMk/>
            <pc:sldMk cId="3319058056" sldId="299"/>
            <ac:spMk id="18" creationId="{2152348B-1E03-CAD4-C88D-CFA185124AE0}"/>
          </ac:spMkLst>
        </pc:spChg>
        <pc:graphicFrameChg chg="mod modGraphic">
          <ac:chgData name="Elinam Gayi" userId="8124cf83-9da0-43b0-95e5-7455ce53a5f1" providerId="ADAL" clId="{2D402885-2E17-4BA6-849E-B3B85C24F5B8}" dt="2025-04-28T13:35:17.834" v="292" actId="207"/>
          <ac:graphicFrameMkLst>
            <pc:docMk/>
            <pc:sldMk cId="3319058056" sldId="299"/>
            <ac:graphicFrameMk id="7" creationId="{5D6C4C44-5CCB-F686-E0A9-3FE921FC6298}"/>
          </ac:graphicFrameMkLst>
        </pc:graphicFrameChg>
        <pc:graphicFrameChg chg="modGraphic">
          <ac:chgData name="Elinam Gayi" userId="8124cf83-9da0-43b0-95e5-7455ce53a5f1" providerId="ADAL" clId="{2D402885-2E17-4BA6-849E-B3B85C24F5B8}" dt="2025-04-28T13:35:21.361" v="293" actId="2084"/>
          <ac:graphicFrameMkLst>
            <pc:docMk/>
            <pc:sldMk cId="3319058056" sldId="299"/>
            <ac:graphicFrameMk id="12" creationId="{B6AB7B39-64B0-D49E-2294-CDB4420D715A}"/>
          </ac:graphicFrameMkLst>
        </pc:graphicFrameChg>
        <pc:graphicFrameChg chg="modGraphic">
          <ac:chgData name="Elinam Gayi" userId="8124cf83-9da0-43b0-95e5-7455ce53a5f1" providerId="ADAL" clId="{2D402885-2E17-4BA6-849E-B3B85C24F5B8}" dt="2025-04-28T13:35:23.868" v="294" actId="2084"/>
          <ac:graphicFrameMkLst>
            <pc:docMk/>
            <pc:sldMk cId="3319058056" sldId="299"/>
            <ac:graphicFrameMk id="13" creationId="{4F618B1E-9E60-5720-E47A-B9D5AD7FB6D3}"/>
          </ac:graphicFrameMkLst>
        </pc:graphicFrameChg>
      </pc:sldChg>
      <pc:sldChg chg="addSp delSp modSp mod">
        <pc:chgData name="Elinam Gayi" userId="8124cf83-9da0-43b0-95e5-7455ce53a5f1" providerId="ADAL" clId="{2D402885-2E17-4BA6-849E-B3B85C24F5B8}" dt="2025-04-28T13:46:42.647" v="469" actId="2711"/>
        <pc:sldMkLst>
          <pc:docMk/>
          <pc:sldMk cId="3616486047" sldId="300"/>
        </pc:sldMkLst>
        <pc:spChg chg="mod">
          <ac:chgData name="Elinam Gayi" userId="8124cf83-9da0-43b0-95e5-7455ce53a5f1" providerId="ADAL" clId="{2D402885-2E17-4BA6-849E-B3B85C24F5B8}" dt="2025-04-28T13:46:31.115" v="467" actId="207"/>
          <ac:spMkLst>
            <pc:docMk/>
            <pc:sldMk cId="3616486047" sldId="300"/>
            <ac:spMk id="10" creationId="{864C5476-D420-3A9C-F90E-FD2B85CC8623}"/>
          </ac:spMkLst>
        </pc:spChg>
        <pc:spChg chg="mod">
          <ac:chgData name="Elinam Gayi" userId="8124cf83-9da0-43b0-95e5-7455ce53a5f1" providerId="ADAL" clId="{2D402885-2E17-4BA6-849E-B3B85C24F5B8}" dt="2025-04-28T13:46:33.073" v="468" actId="207"/>
          <ac:spMkLst>
            <pc:docMk/>
            <pc:sldMk cId="3616486047" sldId="300"/>
            <ac:spMk id="13" creationId="{4F4CA39A-7876-3FE0-F331-F2C75F8002B1}"/>
          </ac:spMkLst>
        </pc:spChg>
        <pc:spChg chg="mod">
          <ac:chgData name="Elinam Gayi" userId="8124cf83-9da0-43b0-95e5-7455ce53a5f1" providerId="ADAL" clId="{2D402885-2E17-4BA6-849E-B3B85C24F5B8}" dt="2025-04-28T13:37:15.428" v="321" actId="14100"/>
          <ac:spMkLst>
            <pc:docMk/>
            <pc:sldMk cId="3616486047" sldId="300"/>
            <ac:spMk id="16" creationId="{B5D9F4C5-44F8-3D47-C597-8267EC2A744E}"/>
          </ac:spMkLst>
        </pc:spChg>
        <pc:spChg chg="mod">
          <ac:chgData name="Elinam Gayi" userId="8124cf83-9da0-43b0-95e5-7455ce53a5f1" providerId="ADAL" clId="{2D402885-2E17-4BA6-849E-B3B85C24F5B8}" dt="2025-04-28T13:37:28.515" v="325" actId="20577"/>
          <ac:spMkLst>
            <pc:docMk/>
            <pc:sldMk cId="3616486047" sldId="300"/>
            <ac:spMk id="20" creationId="{2246BA30-9260-CFD4-9418-E0B850E0810D}"/>
          </ac:spMkLst>
        </pc:spChg>
        <pc:graphicFrameChg chg="modGraphic">
          <ac:chgData name="Elinam Gayi" userId="8124cf83-9da0-43b0-95e5-7455ce53a5f1" providerId="ADAL" clId="{2D402885-2E17-4BA6-849E-B3B85C24F5B8}" dt="2025-04-28T13:46:42.647" v="469" actId="2711"/>
          <ac:graphicFrameMkLst>
            <pc:docMk/>
            <pc:sldMk cId="3616486047" sldId="300"/>
            <ac:graphicFrameMk id="9" creationId="{0C98040F-8749-00F9-0CA8-4FCD83E304ED}"/>
          </ac:graphicFrameMkLst>
        </pc:graphicFrameChg>
      </pc:sldChg>
      <pc:sldChg chg="addSp delSp modSp mod">
        <pc:chgData name="Elinam Gayi" userId="8124cf83-9da0-43b0-95e5-7455ce53a5f1" providerId="ADAL" clId="{2D402885-2E17-4BA6-849E-B3B85C24F5B8}" dt="2025-04-28T13:47:46.344" v="487" actId="14100"/>
        <pc:sldMkLst>
          <pc:docMk/>
          <pc:sldMk cId="634943820" sldId="301"/>
        </pc:sldMkLst>
        <pc:spChg chg="add mod">
          <ac:chgData name="Elinam Gayi" userId="8124cf83-9da0-43b0-95e5-7455ce53a5f1" providerId="ADAL" clId="{2D402885-2E17-4BA6-849E-B3B85C24F5B8}" dt="2025-04-28T13:47:46.344" v="487" actId="14100"/>
          <ac:spMkLst>
            <pc:docMk/>
            <pc:sldMk cId="634943820" sldId="301"/>
            <ac:spMk id="5" creationId="{8EF349FC-6BE8-9019-249F-27CBFCB609DC}"/>
          </ac:spMkLst>
        </pc:spChg>
        <pc:spChg chg="mod">
          <ac:chgData name="Elinam Gayi" userId="8124cf83-9da0-43b0-95e5-7455ce53a5f1" providerId="ADAL" clId="{2D402885-2E17-4BA6-849E-B3B85C24F5B8}" dt="2025-04-28T13:47:44.469" v="486" actId="14100"/>
          <ac:spMkLst>
            <pc:docMk/>
            <pc:sldMk cId="634943820" sldId="301"/>
            <ac:spMk id="18" creationId="{3774D1D6-06B9-17F7-2226-0ACD89ECDE51}"/>
          </ac:spMkLst>
        </pc:spChg>
        <pc:graphicFrameChg chg="modGraphic">
          <ac:chgData name="Elinam Gayi" userId="8124cf83-9da0-43b0-95e5-7455ce53a5f1" providerId="ADAL" clId="{2D402885-2E17-4BA6-849E-B3B85C24F5B8}" dt="2025-04-28T13:47:03.371" v="476" actId="2711"/>
          <ac:graphicFrameMkLst>
            <pc:docMk/>
            <pc:sldMk cId="634943820" sldId="301"/>
            <ac:graphicFrameMk id="6" creationId="{6FE7ABE7-A9A9-5283-2387-5CC5107C4122}"/>
          </ac:graphicFrameMkLst>
        </pc:graphicFrameChg>
        <pc:graphicFrameChg chg="modGraphic">
          <ac:chgData name="Elinam Gayi" userId="8124cf83-9da0-43b0-95e5-7455ce53a5f1" providerId="ADAL" clId="{2D402885-2E17-4BA6-849E-B3B85C24F5B8}" dt="2025-04-28T13:47:23.104" v="481" actId="122"/>
          <ac:graphicFrameMkLst>
            <pc:docMk/>
            <pc:sldMk cId="634943820" sldId="301"/>
            <ac:graphicFrameMk id="7" creationId="{2CE4B79A-4687-89E4-AF33-2EFF5962CDDE}"/>
          </ac:graphicFrameMkLst>
        </pc:graphicFrameChg>
      </pc:sldChg>
      <pc:sldChg chg="addSp delSp modSp mod">
        <pc:chgData name="Elinam Gayi" userId="8124cf83-9da0-43b0-95e5-7455ce53a5f1" providerId="ADAL" clId="{2D402885-2E17-4BA6-849E-B3B85C24F5B8}" dt="2025-04-28T14:20:56.868" v="528" actId="14100"/>
        <pc:sldMkLst>
          <pc:docMk/>
          <pc:sldMk cId="2838203884" sldId="302"/>
        </pc:sldMkLst>
        <pc:spChg chg="mod">
          <ac:chgData name="Elinam Gayi" userId="8124cf83-9da0-43b0-95e5-7455ce53a5f1" providerId="ADAL" clId="{2D402885-2E17-4BA6-849E-B3B85C24F5B8}" dt="2025-04-28T14:20:46.222" v="524" actId="255"/>
          <ac:spMkLst>
            <pc:docMk/>
            <pc:sldMk cId="2838203884" sldId="302"/>
            <ac:spMk id="15" creationId="{F50F13F8-D2C5-3E2B-0CCB-4138188E7D74}"/>
          </ac:spMkLst>
        </pc:spChg>
        <pc:spChg chg="mod">
          <ac:chgData name="Elinam Gayi" userId="8124cf83-9da0-43b0-95e5-7455ce53a5f1" providerId="ADAL" clId="{2D402885-2E17-4BA6-849E-B3B85C24F5B8}" dt="2025-04-28T14:20:39.762" v="523" actId="14100"/>
          <ac:spMkLst>
            <pc:docMk/>
            <pc:sldMk cId="2838203884" sldId="302"/>
            <ac:spMk id="16" creationId="{6D2BDFA4-1A51-61EE-B788-D0B81F59DDD4}"/>
          </ac:spMkLst>
        </pc:spChg>
        <pc:spChg chg="mod">
          <ac:chgData name="Elinam Gayi" userId="8124cf83-9da0-43b0-95e5-7455ce53a5f1" providerId="ADAL" clId="{2D402885-2E17-4BA6-849E-B3B85C24F5B8}" dt="2025-04-28T14:20:56.868" v="528" actId="14100"/>
          <ac:spMkLst>
            <pc:docMk/>
            <pc:sldMk cId="2838203884" sldId="302"/>
            <ac:spMk id="18" creationId="{0A6EF4CF-456E-4530-C76B-A438F2B04670}"/>
          </ac:spMkLst>
        </pc:spChg>
        <pc:spChg chg="mod">
          <ac:chgData name="Elinam Gayi" userId="8124cf83-9da0-43b0-95e5-7455ce53a5f1" providerId="ADAL" clId="{2D402885-2E17-4BA6-849E-B3B85C24F5B8}" dt="2025-04-28T14:20:07.597" v="510" actId="207"/>
          <ac:spMkLst>
            <pc:docMk/>
            <pc:sldMk cId="2838203884" sldId="302"/>
            <ac:spMk id="25" creationId="{80508719-C473-98BD-CA1F-3DE68BC64665}"/>
          </ac:spMkLst>
        </pc:spChg>
        <pc:spChg chg="mod">
          <ac:chgData name="Elinam Gayi" userId="8124cf83-9da0-43b0-95e5-7455ce53a5f1" providerId="ADAL" clId="{2D402885-2E17-4BA6-849E-B3B85C24F5B8}" dt="2025-04-28T14:20:20.864" v="516" actId="207"/>
          <ac:spMkLst>
            <pc:docMk/>
            <pc:sldMk cId="2838203884" sldId="302"/>
            <ac:spMk id="26" creationId="{C0CBD423-DAEE-B5B3-3A87-3F6536163FFD}"/>
          </ac:spMkLst>
        </pc:spChg>
        <pc:spChg chg="mod">
          <ac:chgData name="Elinam Gayi" userId="8124cf83-9da0-43b0-95e5-7455ce53a5f1" providerId="ADAL" clId="{2D402885-2E17-4BA6-849E-B3B85C24F5B8}" dt="2025-04-28T14:20:23.642" v="517" actId="207"/>
          <ac:spMkLst>
            <pc:docMk/>
            <pc:sldMk cId="2838203884" sldId="302"/>
            <ac:spMk id="28" creationId="{7C5416CE-3D3A-6F34-8ED5-02454B618FB4}"/>
          </ac:spMkLst>
        </pc:spChg>
        <pc:spChg chg="mod">
          <ac:chgData name="Elinam Gayi" userId="8124cf83-9da0-43b0-95e5-7455ce53a5f1" providerId="ADAL" clId="{2D402885-2E17-4BA6-849E-B3B85C24F5B8}" dt="2025-04-28T14:20:27.465" v="519" actId="207"/>
          <ac:spMkLst>
            <pc:docMk/>
            <pc:sldMk cId="2838203884" sldId="302"/>
            <ac:spMk id="29" creationId="{17549319-1F8C-7C08-8D9C-96EED44B6AD6}"/>
          </ac:spMkLst>
        </pc:spChg>
        <pc:spChg chg="mod">
          <ac:chgData name="Elinam Gayi" userId="8124cf83-9da0-43b0-95e5-7455ce53a5f1" providerId="ADAL" clId="{2D402885-2E17-4BA6-849E-B3B85C24F5B8}" dt="2025-04-28T14:20:25.634" v="518" actId="207"/>
          <ac:spMkLst>
            <pc:docMk/>
            <pc:sldMk cId="2838203884" sldId="302"/>
            <ac:spMk id="30" creationId="{CB7CAEBD-3EDD-8759-6765-80199B5601BC}"/>
          </ac:spMkLst>
        </pc:spChg>
        <pc:spChg chg="mod">
          <ac:chgData name="Elinam Gayi" userId="8124cf83-9da0-43b0-95e5-7455ce53a5f1" providerId="ADAL" clId="{2D402885-2E17-4BA6-849E-B3B85C24F5B8}" dt="2025-04-28T14:20:31.119" v="520" actId="207"/>
          <ac:spMkLst>
            <pc:docMk/>
            <pc:sldMk cId="2838203884" sldId="302"/>
            <ac:spMk id="31" creationId="{E174B70D-3F35-B6EA-3890-7E67F5785C16}"/>
          </ac:spMkLst>
        </pc:spChg>
        <pc:picChg chg="add del">
          <ac:chgData name="Elinam Gayi" userId="8124cf83-9da0-43b0-95e5-7455ce53a5f1" providerId="ADAL" clId="{2D402885-2E17-4BA6-849E-B3B85C24F5B8}" dt="2025-04-28T14:20:51.554" v="526" actId="21"/>
          <ac:picMkLst>
            <pc:docMk/>
            <pc:sldMk cId="2838203884" sldId="302"/>
            <ac:picMk id="14" creationId="{DA77CB69-7060-2F7A-F740-FAB6B776ECC6}"/>
          </ac:picMkLst>
        </pc:picChg>
      </pc:sldChg>
      <pc:sldChg chg="modSp mod">
        <pc:chgData name="Elinam Gayi" userId="8124cf83-9da0-43b0-95e5-7455ce53a5f1" providerId="ADAL" clId="{2D402885-2E17-4BA6-849E-B3B85C24F5B8}" dt="2025-04-28T14:21:08.271" v="533" actId="207"/>
        <pc:sldMkLst>
          <pc:docMk/>
          <pc:sldMk cId="2418743167" sldId="303"/>
        </pc:sldMkLst>
        <pc:spChg chg="mod">
          <ac:chgData name="Elinam Gayi" userId="8124cf83-9da0-43b0-95e5-7455ce53a5f1" providerId="ADAL" clId="{2D402885-2E17-4BA6-849E-B3B85C24F5B8}" dt="2025-04-28T14:21:08.271" v="533" actId="207"/>
          <ac:spMkLst>
            <pc:docMk/>
            <pc:sldMk cId="2418743167" sldId="303"/>
            <ac:spMk id="2" creationId="{25FA06F5-8CE9-295E-599A-FBA30E4358A9}"/>
          </ac:spMkLst>
        </pc:spChg>
      </pc:sldChg>
      <pc:sldChg chg="modSp mod">
        <pc:chgData name="Elinam Gayi" userId="8124cf83-9da0-43b0-95e5-7455ce53a5f1" providerId="ADAL" clId="{2D402885-2E17-4BA6-849E-B3B85C24F5B8}" dt="2025-04-28T14:21:29.166" v="540" actId="208"/>
        <pc:sldMkLst>
          <pc:docMk/>
          <pc:sldMk cId="2899847732" sldId="304"/>
        </pc:sldMkLst>
        <pc:spChg chg="mod">
          <ac:chgData name="Elinam Gayi" userId="8124cf83-9da0-43b0-95e5-7455ce53a5f1" providerId="ADAL" clId="{2D402885-2E17-4BA6-849E-B3B85C24F5B8}" dt="2025-04-28T14:21:15.902" v="537" actId="20577"/>
          <ac:spMkLst>
            <pc:docMk/>
            <pc:sldMk cId="2899847732" sldId="304"/>
            <ac:spMk id="4" creationId="{B9041824-89B6-2F08-AD0C-7D2F127F6482}"/>
          </ac:spMkLst>
        </pc:spChg>
        <pc:spChg chg="mod">
          <ac:chgData name="Elinam Gayi" userId="8124cf83-9da0-43b0-95e5-7455ce53a5f1" providerId="ADAL" clId="{2D402885-2E17-4BA6-849E-B3B85C24F5B8}" dt="2025-04-28T14:21:23.714" v="538" actId="207"/>
          <ac:spMkLst>
            <pc:docMk/>
            <pc:sldMk cId="2899847732" sldId="304"/>
            <ac:spMk id="16" creationId="{B0605A4B-C89C-1296-94F8-A194FBDCBC22}"/>
          </ac:spMkLst>
        </pc:spChg>
        <pc:spChg chg="mod">
          <ac:chgData name="Elinam Gayi" userId="8124cf83-9da0-43b0-95e5-7455ce53a5f1" providerId="ADAL" clId="{2D402885-2E17-4BA6-849E-B3B85C24F5B8}" dt="2025-04-28T14:21:29.166" v="540" actId="208"/>
          <ac:spMkLst>
            <pc:docMk/>
            <pc:sldMk cId="2899847732" sldId="304"/>
            <ac:spMk id="24" creationId="{A79D9D35-7E26-CEBD-0637-9A4A7BC95ABC}"/>
          </ac:spMkLst>
        </pc:spChg>
        <pc:spChg chg="mod">
          <ac:chgData name="Elinam Gayi" userId="8124cf83-9da0-43b0-95e5-7455ce53a5f1" providerId="ADAL" clId="{2D402885-2E17-4BA6-849E-B3B85C24F5B8}" dt="2025-04-28T14:21:27.207" v="539" actId="207"/>
          <ac:spMkLst>
            <pc:docMk/>
            <pc:sldMk cId="2899847732" sldId="304"/>
            <ac:spMk id="25" creationId="{15BFD0CB-831E-1218-1363-0232A21BAD36}"/>
          </ac:spMkLst>
        </pc:spChg>
      </pc:sldChg>
      <pc:sldChg chg="modSp mod">
        <pc:chgData name="Elinam Gayi" userId="8124cf83-9da0-43b0-95e5-7455ce53a5f1" providerId="ADAL" clId="{2D402885-2E17-4BA6-849E-B3B85C24F5B8}" dt="2025-04-28T14:21:43.679" v="547" actId="208"/>
        <pc:sldMkLst>
          <pc:docMk/>
          <pc:sldMk cId="1478696517" sldId="306"/>
        </pc:sldMkLst>
        <pc:spChg chg="mod">
          <ac:chgData name="Elinam Gayi" userId="8124cf83-9da0-43b0-95e5-7455ce53a5f1" providerId="ADAL" clId="{2D402885-2E17-4BA6-849E-B3B85C24F5B8}" dt="2025-04-28T14:21:43.679" v="547" actId="208"/>
          <ac:spMkLst>
            <pc:docMk/>
            <pc:sldMk cId="1478696517" sldId="306"/>
            <ac:spMk id="13" creationId="{0A08EA03-F68C-FE79-8FED-72419E9F8F74}"/>
          </ac:spMkLst>
        </pc:spChg>
        <pc:spChg chg="mod">
          <ac:chgData name="Elinam Gayi" userId="8124cf83-9da0-43b0-95e5-7455ce53a5f1" providerId="ADAL" clId="{2D402885-2E17-4BA6-849E-B3B85C24F5B8}" dt="2025-04-28T14:21:39.517" v="544" actId="207"/>
          <ac:spMkLst>
            <pc:docMk/>
            <pc:sldMk cId="1478696517" sldId="306"/>
            <ac:spMk id="14" creationId="{EB8E913D-CF87-442D-ECED-BFA6A5D4D6CA}"/>
          </ac:spMkLst>
        </pc:spChg>
        <pc:spChg chg="mod">
          <ac:chgData name="Elinam Gayi" userId="8124cf83-9da0-43b0-95e5-7455ce53a5f1" providerId="ADAL" clId="{2D402885-2E17-4BA6-849E-B3B85C24F5B8}" dt="2025-04-28T14:21:37.137" v="543" actId="207"/>
          <ac:spMkLst>
            <pc:docMk/>
            <pc:sldMk cId="1478696517" sldId="306"/>
            <ac:spMk id="31" creationId="{F548D7F5-A082-9A1D-7CE8-B9B30E88C3D1}"/>
          </ac:spMkLst>
        </pc:spChg>
        <pc:spChg chg="mod">
          <ac:chgData name="Elinam Gayi" userId="8124cf83-9da0-43b0-95e5-7455ce53a5f1" providerId="ADAL" clId="{2D402885-2E17-4BA6-849E-B3B85C24F5B8}" dt="2025-04-28T14:21:35.473" v="542" actId="207"/>
          <ac:spMkLst>
            <pc:docMk/>
            <pc:sldMk cId="1478696517" sldId="306"/>
            <ac:spMk id="33" creationId="{9D4A4F23-306C-7369-71B3-B88FC2786DC3}"/>
          </ac:spMkLst>
        </pc:spChg>
        <pc:spChg chg="mod">
          <ac:chgData name="Elinam Gayi" userId="8124cf83-9da0-43b0-95e5-7455ce53a5f1" providerId="ADAL" clId="{2D402885-2E17-4BA6-849E-B3B85C24F5B8}" dt="2025-04-28T14:21:35.473" v="542" actId="207"/>
          <ac:spMkLst>
            <pc:docMk/>
            <pc:sldMk cId="1478696517" sldId="306"/>
            <ac:spMk id="34" creationId="{8F441E85-5D50-C018-4466-1A1D1371C3C1}"/>
          </ac:spMkLst>
        </pc:spChg>
        <pc:grpChg chg="mod">
          <ac:chgData name="Elinam Gayi" userId="8124cf83-9da0-43b0-95e5-7455ce53a5f1" providerId="ADAL" clId="{2D402885-2E17-4BA6-849E-B3B85C24F5B8}" dt="2025-04-28T14:21:35.473" v="542" actId="207"/>
          <ac:grpSpMkLst>
            <pc:docMk/>
            <pc:sldMk cId="1478696517" sldId="306"/>
            <ac:grpSpMk id="28" creationId="{03DCE814-9433-9596-D7F0-72B324C08B17}"/>
          </ac:grpSpMkLst>
        </pc:grpChg>
        <pc:grpChg chg="mod">
          <ac:chgData name="Elinam Gayi" userId="8124cf83-9da0-43b0-95e5-7455ce53a5f1" providerId="ADAL" clId="{2D402885-2E17-4BA6-849E-B3B85C24F5B8}" dt="2025-04-28T14:21:35.473" v="542" actId="207"/>
          <ac:grpSpMkLst>
            <pc:docMk/>
            <pc:sldMk cId="1478696517" sldId="306"/>
            <ac:grpSpMk id="29" creationId="{FC6B379E-8AE0-F0FC-912B-8438B89423B8}"/>
          </ac:grpSpMkLst>
        </pc:grpChg>
        <pc:picChg chg="mod">
          <ac:chgData name="Elinam Gayi" userId="8124cf83-9da0-43b0-95e5-7455ce53a5f1" providerId="ADAL" clId="{2D402885-2E17-4BA6-849E-B3B85C24F5B8}" dt="2025-04-28T14:21:35.473" v="542" actId="207"/>
          <ac:picMkLst>
            <pc:docMk/>
            <pc:sldMk cId="1478696517" sldId="306"/>
            <ac:picMk id="30" creationId="{AC5C340A-823C-943C-0DCF-37121FDEEA20}"/>
          </ac:picMkLst>
        </pc:picChg>
      </pc:sldChg>
      <pc:sldChg chg="addSp delSp modSp mod">
        <pc:chgData name="Elinam Gayi" userId="8124cf83-9da0-43b0-95e5-7455ce53a5f1" providerId="ADAL" clId="{2D402885-2E17-4BA6-849E-B3B85C24F5B8}" dt="2025-04-29T07:30:34.339" v="573" actId="14100"/>
        <pc:sldMkLst>
          <pc:docMk/>
          <pc:sldMk cId="3277916422" sldId="307"/>
        </pc:sldMkLst>
        <pc:spChg chg="mod">
          <ac:chgData name="Elinam Gayi" userId="8124cf83-9da0-43b0-95e5-7455ce53a5f1" providerId="ADAL" clId="{2D402885-2E17-4BA6-849E-B3B85C24F5B8}" dt="2025-04-28T14:46:37.043" v="570" actId="1076"/>
          <ac:spMkLst>
            <pc:docMk/>
            <pc:sldMk cId="3277916422" sldId="307"/>
            <ac:spMk id="9" creationId="{78146039-2CA7-C9CC-5C09-538BF90006B8}"/>
          </ac:spMkLst>
        </pc:spChg>
        <pc:spChg chg="mod">
          <ac:chgData name="Elinam Gayi" userId="8124cf83-9da0-43b0-95e5-7455ce53a5f1" providerId="ADAL" clId="{2D402885-2E17-4BA6-849E-B3B85C24F5B8}" dt="2025-04-28T14:46:37.043" v="570" actId="1076"/>
          <ac:spMkLst>
            <pc:docMk/>
            <pc:sldMk cId="3277916422" sldId="307"/>
            <ac:spMk id="10" creationId="{47EA799C-63BA-A404-3FAB-85F5A2AD50BE}"/>
          </ac:spMkLst>
        </pc:spChg>
        <pc:spChg chg="mod">
          <ac:chgData name="Elinam Gayi" userId="8124cf83-9da0-43b0-95e5-7455ce53a5f1" providerId="ADAL" clId="{2D402885-2E17-4BA6-849E-B3B85C24F5B8}" dt="2025-04-29T07:30:34.339" v="573" actId="14100"/>
          <ac:spMkLst>
            <pc:docMk/>
            <pc:sldMk cId="3277916422" sldId="307"/>
            <ac:spMk id="11" creationId="{EB064E12-FADB-DF50-1728-47F640439828}"/>
          </ac:spMkLst>
        </pc:spChg>
        <pc:spChg chg="mod">
          <ac:chgData name="Elinam Gayi" userId="8124cf83-9da0-43b0-95e5-7455ce53a5f1" providerId="ADAL" clId="{2D402885-2E17-4BA6-849E-B3B85C24F5B8}" dt="2025-04-28T14:22:05.452" v="552" actId="207"/>
          <ac:spMkLst>
            <pc:docMk/>
            <pc:sldMk cId="3277916422" sldId="307"/>
            <ac:spMk id="24" creationId="{9BDADB87-F347-5209-3485-28784BABD925}"/>
          </ac:spMkLst>
        </pc:spChg>
        <pc:spChg chg="mod">
          <ac:chgData name="Elinam Gayi" userId="8124cf83-9da0-43b0-95e5-7455ce53a5f1" providerId="ADAL" clId="{2D402885-2E17-4BA6-849E-B3B85C24F5B8}" dt="2025-04-28T14:22:07.589" v="553" actId="207"/>
          <ac:spMkLst>
            <pc:docMk/>
            <pc:sldMk cId="3277916422" sldId="307"/>
            <ac:spMk id="26" creationId="{4BA7D368-96AE-8506-7E4A-3EDBB4E50844}"/>
          </ac:spMkLst>
        </pc:spChg>
        <pc:graphicFrameChg chg="modGraphic">
          <ac:chgData name="Elinam Gayi" userId="8124cf83-9da0-43b0-95e5-7455ce53a5f1" providerId="ADAL" clId="{2D402885-2E17-4BA6-849E-B3B85C24F5B8}" dt="2025-04-28T14:22:23.855" v="557" actId="20577"/>
          <ac:graphicFrameMkLst>
            <pc:docMk/>
            <pc:sldMk cId="3277916422" sldId="307"/>
            <ac:graphicFrameMk id="25" creationId="{296E00AF-4047-6371-8923-9D7A79E5270C}"/>
          </ac:graphicFrameMkLst>
        </pc:graphicFrameChg>
      </pc:sldChg>
      <pc:sldChg chg="modSp mod">
        <pc:chgData name="Elinam Gayi" userId="8124cf83-9da0-43b0-95e5-7455ce53a5f1" providerId="ADAL" clId="{2D402885-2E17-4BA6-849E-B3B85C24F5B8}" dt="2025-04-29T10:03:03.022" v="578" actId="404"/>
        <pc:sldMkLst>
          <pc:docMk/>
          <pc:sldMk cId="3239762721" sldId="310"/>
        </pc:sldMkLst>
        <pc:spChg chg="mod">
          <ac:chgData name="Elinam Gayi" userId="8124cf83-9da0-43b0-95e5-7455ce53a5f1" providerId="ADAL" clId="{2D402885-2E17-4BA6-849E-B3B85C24F5B8}" dt="2025-04-29T10:03:03.022" v="578" actId="404"/>
          <ac:spMkLst>
            <pc:docMk/>
            <pc:sldMk cId="3239762721" sldId="310"/>
            <ac:spMk id="33" creationId="{810EE06B-2D6C-C368-C385-2DCC844375B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7A96F-248A-481D-ABEF-1D8B87E64E78}" type="datetimeFigureOut">
              <a:rPr lang="en-US" smtClean="0"/>
              <a:t>4/30/2025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72C0F0-71E7-46B6-AA6F-1D7E0E2B8B3E}" type="slidenum">
              <a:rPr lang="en-US" smtClean="0"/>
              <a:t>‹#›</a:t>
            </a:fld>
            <a:endParaRPr lang="en-US"/>
          </a:p>
        </p:txBody>
      </p:sp>
    </p:spTree>
    <p:extLst>
      <p:ext uri="{BB962C8B-B14F-4D97-AF65-F5344CB8AC3E}">
        <p14:creationId xmlns:p14="http://schemas.microsoft.com/office/powerpoint/2010/main" val="4279760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E1839-083B-AB40-0C58-7FFDACA622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F4A149-06CE-6330-48B9-04138525A0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3E0C66-3215-49A9-2BAA-4C531D12C57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4130BA65-3B89-B3DE-365F-A4494C4834AD}"/>
              </a:ext>
            </a:extLst>
          </p:cNvPr>
          <p:cNvSpPr>
            <a:spLocks noGrp="1"/>
          </p:cNvSpPr>
          <p:nvPr>
            <p:ph type="sldNum" sz="quarter" idx="5"/>
          </p:nvPr>
        </p:nvSpPr>
        <p:spPr/>
        <p:txBody>
          <a:bodyPr/>
          <a:lstStyle/>
          <a:p>
            <a:fld id="{F872C0F0-71E7-46B6-AA6F-1D7E0E2B8B3E}" type="slidenum">
              <a:rPr lang="en-US" smtClean="0"/>
              <a:t>2</a:t>
            </a:fld>
            <a:endParaRPr lang="en-US"/>
          </a:p>
        </p:txBody>
      </p:sp>
    </p:spTree>
    <p:extLst>
      <p:ext uri="{BB962C8B-B14F-4D97-AF65-F5344CB8AC3E}">
        <p14:creationId xmlns:p14="http://schemas.microsoft.com/office/powerpoint/2010/main" val="1305589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908A2-81FA-7043-55C1-D800D8245F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F3F48F-ECA8-D429-472C-B33A7EDC24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20E8F5-2C2B-AA62-C898-BB9E1D247E51}"/>
              </a:ext>
            </a:extLst>
          </p:cNvPr>
          <p:cNvSpPr>
            <a:spLocks noGrp="1"/>
          </p:cNvSpPr>
          <p:nvPr>
            <p:ph type="body" idx="1"/>
          </p:nvPr>
        </p:nvSpPr>
        <p:spPr/>
        <p:txBody>
          <a:bodyPr/>
          <a:lstStyle/>
          <a:p>
            <a:pPr>
              <a:buNone/>
            </a:pPr>
            <a:r>
              <a:rPr lang="en-US" sz="800" b="1" dirty="0">
                <a:effectLst/>
                <a:latin typeface="Arial" panose="020B0604020202020204" pitchFamily="34" charset="0"/>
                <a:ea typeface="Times New Roman" panose="02020603050405020304" pitchFamily="18" charset="0"/>
              </a:rPr>
              <a:t>Abbreviations: </a:t>
            </a:r>
            <a:r>
              <a:rPr lang="en-US" sz="1000" dirty="0"/>
              <a:t>ACLF = Acute-on-Chronic Liver Failure; ADC = acute decompensation of cirrhosis; OCR = Oxygen Consumption Rate; PBMCs = Peripheral Blood Mononuclear Cells.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0" dirty="0">
              <a:effectLst/>
              <a:latin typeface="Arial" panose="020B0604020202020204" pitchFamily="34" charset="0"/>
            </a:endParaRPr>
          </a:p>
          <a:p>
            <a:r>
              <a:rPr lang="en-US" sz="1800" b="1" kern="100" dirty="0">
                <a:solidFill>
                  <a:srgbClr val="000000"/>
                </a:solidFill>
                <a:effectLst/>
                <a:latin typeface="Calibri" panose="020F0502020204030204" pitchFamily="34" charset="0"/>
                <a:ea typeface="Calibri" panose="020F0502020204030204" pitchFamily="34" charset="0"/>
                <a:cs typeface="Times New Roman (Corpo CS)"/>
              </a:rPr>
              <a:t>OS-077</a:t>
            </a:r>
            <a:endParaRPr lang="en-GB" sz="1800" kern="100" dirty="0">
              <a:solidFill>
                <a:srgbClr val="000000"/>
              </a:solidFill>
              <a:effectLst/>
              <a:latin typeface="Calibri" panose="020F0502020204030204" pitchFamily="34" charset="0"/>
              <a:ea typeface="Calibri" panose="020F0502020204030204" pitchFamily="34" charset="0"/>
              <a:cs typeface="Times New Roman (Corpo CS)"/>
            </a:endParaRPr>
          </a:p>
          <a:p>
            <a:r>
              <a:rPr lang="en-US" sz="1800" b="1" kern="100" dirty="0">
                <a:solidFill>
                  <a:srgbClr val="000000"/>
                </a:solidFill>
                <a:effectLst/>
                <a:latin typeface="Calibri" panose="020F0502020204030204" pitchFamily="34" charset="0"/>
                <a:ea typeface="Calibri" panose="020F0502020204030204" pitchFamily="34" charset="0"/>
                <a:cs typeface="Times New Roman (Corpo CS)"/>
              </a:rPr>
              <a:t>Single-cell RNA sequencing of peripheral blood mononuclear cells in patients with acutely decompensated cirrhosis reveals a specific monocyte subset associated with an increased risk of progression to ACLF</a:t>
            </a:r>
            <a:endParaRPr lang="en-GB" sz="1800" kern="100" dirty="0">
              <a:solidFill>
                <a:srgbClr val="000000"/>
              </a:solidFill>
              <a:effectLst/>
              <a:latin typeface="Calibri" panose="020F0502020204030204" pitchFamily="34" charset="0"/>
              <a:ea typeface="Calibri" panose="020F0502020204030204" pitchFamily="34" charset="0"/>
              <a:cs typeface="Times New Roman (Corpo CS)"/>
            </a:endParaRPr>
          </a:p>
          <a:p>
            <a:pPr>
              <a:lnSpc>
                <a:spcPct val="115000"/>
              </a:lnSpc>
            </a:pPr>
            <a:r>
              <a:rPr lang="en-US" sz="1800" u="sng" dirty="0">
                <a:effectLst/>
                <a:latin typeface="Arial" panose="020B0604020202020204" pitchFamily="34" charset="0"/>
                <a:ea typeface="Times New Roman" panose="02020603050405020304" pitchFamily="18" charset="0"/>
              </a:rPr>
              <a:t>Theresa Hildegard Wirtz</a:t>
            </a:r>
            <a:r>
              <a:rPr lang="en-US" sz="1800" baseline="30000" dirty="0">
                <a:effectLst/>
                <a:latin typeface="Arial" panose="020B0604020202020204" pitchFamily="34" charset="0"/>
                <a:ea typeface="Times New Roman" panose="02020603050405020304" pitchFamily="18" charset="0"/>
              </a:rPr>
              <a:t>1</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Sara Palomino</a:t>
            </a:r>
            <a:r>
              <a:rPr lang="en-US" sz="1800" baseline="30000" dirty="0">
                <a:effectLst/>
                <a:latin typeface="Arial" panose="020B0604020202020204" pitchFamily="34" charset="0"/>
                <a:ea typeface="Times New Roman" panose="02020603050405020304" pitchFamily="18" charset="0"/>
              </a:rPr>
              <a:t>2</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Maike Rebecca Pollmanns</a:t>
            </a:r>
            <a:r>
              <a:rPr lang="en-US" sz="1800" baseline="30000" dirty="0">
                <a:effectLst/>
                <a:latin typeface="Arial" panose="020B0604020202020204" pitchFamily="34" charset="0"/>
                <a:ea typeface="Times New Roman" panose="02020603050405020304" pitchFamily="18" charset="0"/>
              </a:rPr>
              <a:t>1</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Estefania Huergo</a:t>
            </a:r>
            <a:r>
              <a:rPr lang="en-US" sz="1800" baseline="30000" dirty="0">
                <a:effectLst/>
                <a:latin typeface="Arial" panose="020B0604020202020204" pitchFamily="34" charset="0"/>
                <a:ea typeface="Times New Roman" panose="02020603050405020304" pitchFamily="18" charset="0"/>
              </a:rPr>
              <a:t>2</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Felix Schreibing</a:t>
            </a:r>
            <a:r>
              <a:rPr lang="en-US" sz="1800" baseline="30000" dirty="0">
                <a:effectLst/>
                <a:latin typeface="Arial" panose="020B0604020202020204" pitchFamily="34" charset="0"/>
                <a:ea typeface="Times New Roman" panose="02020603050405020304" pitchFamily="18" charset="0"/>
              </a:rPr>
              <a:t>3</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Johanna Reißing</a:t>
            </a:r>
            <a:r>
              <a:rPr lang="en-US" sz="1800" baseline="30000" dirty="0">
                <a:effectLst/>
                <a:latin typeface="Arial" panose="020B0604020202020204" pitchFamily="34" charset="0"/>
                <a:ea typeface="Times New Roman" panose="02020603050405020304" pitchFamily="18" charset="0"/>
              </a:rPr>
              <a:t>1</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Cristina Sanchez</a:t>
            </a:r>
            <a:r>
              <a:rPr lang="en-US" sz="1800" baseline="30000" dirty="0">
                <a:effectLst/>
                <a:latin typeface="Arial" panose="020B0604020202020204" pitchFamily="34" charset="0"/>
                <a:ea typeface="Times New Roman" panose="02020603050405020304" pitchFamily="18" charset="0"/>
              </a:rPr>
              <a:t>4</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Cristina López-Vicario</a:t>
            </a:r>
            <a:r>
              <a:rPr lang="en-US" sz="1800" baseline="30000" dirty="0">
                <a:effectLst/>
                <a:latin typeface="Arial" panose="020B0604020202020204" pitchFamily="34" charset="0"/>
                <a:ea typeface="Times New Roman" panose="02020603050405020304" pitchFamily="18" charset="0"/>
              </a:rPr>
              <a:t>4 5 6</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Ana María Aransay</a:t>
            </a:r>
            <a:r>
              <a:rPr lang="en-US" sz="1800" baseline="30000" dirty="0">
                <a:effectLst/>
                <a:latin typeface="Arial" panose="020B0604020202020204" pitchFamily="34" charset="0"/>
                <a:ea typeface="Times New Roman" panose="02020603050405020304" pitchFamily="18" charset="0"/>
              </a:rPr>
              <a:t>6 7</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Maurizio Baldassarre</a:t>
            </a:r>
            <a:r>
              <a:rPr lang="en-US" sz="1800" baseline="30000" dirty="0">
                <a:effectLst/>
                <a:latin typeface="Arial" panose="020B0604020202020204" pitchFamily="34" charset="0"/>
                <a:ea typeface="Times New Roman" panose="02020603050405020304" pitchFamily="18" charset="0"/>
              </a:rPr>
              <a:t>8</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Giacomo Zaccherini</a:t>
            </a:r>
            <a:r>
              <a:rPr lang="en-US" sz="1800" baseline="30000" dirty="0">
                <a:effectLst/>
                <a:latin typeface="Arial" panose="020B0604020202020204" pitchFamily="34" charset="0"/>
                <a:ea typeface="Times New Roman" panose="02020603050405020304" pitchFamily="18" charset="0"/>
              </a:rPr>
              <a:t>8 9</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Enrico Pompili</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Martin Schulz</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Frank Erhard Uschner</a:t>
            </a:r>
            <a:r>
              <a:rPr lang="en-US" sz="1800" baseline="30000" dirty="0">
                <a:effectLst/>
                <a:latin typeface="Arial" panose="020B0604020202020204" pitchFamily="34" charset="0"/>
                <a:ea typeface="Times New Roman" panose="02020603050405020304" pitchFamily="18" charset="0"/>
              </a:rPr>
              <a:t>10</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Sabine Klein</a:t>
            </a:r>
            <a:r>
              <a:rPr lang="en-US" sz="1800" baseline="30000" dirty="0">
                <a:effectLst/>
                <a:latin typeface="Arial" panose="020B0604020202020204" pitchFamily="34" charset="0"/>
                <a:ea typeface="Times New Roman" panose="02020603050405020304" pitchFamily="18" charset="0"/>
              </a:rPr>
              <a:t>10</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Wenyi Gu</a:t>
            </a:r>
            <a:r>
              <a:rPr lang="en-US" sz="1800" baseline="30000" dirty="0">
                <a:effectLst/>
                <a:latin typeface="Arial" panose="020B0604020202020204" pitchFamily="34" charset="0"/>
                <a:ea typeface="Times New Roman" panose="02020603050405020304" pitchFamily="18" charset="0"/>
              </a:rPr>
              <a:t>10</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Robert Schierwagen</a:t>
            </a:r>
            <a:r>
              <a:rPr lang="en-US" sz="1800" baseline="30000" dirty="0">
                <a:effectLst/>
                <a:latin typeface="Arial" panose="020B0604020202020204" pitchFamily="34" charset="0"/>
                <a:ea typeface="Times New Roman" panose="02020603050405020304" pitchFamily="18" charset="0"/>
              </a:rPr>
              <a:t>10</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Shantha Valainathan</a:t>
            </a:r>
            <a:r>
              <a:rPr lang="en-US" sz="1800" baseline="30000" dirty="0">
                <a:effectLst/>
                <a:latin typeface="Arial" panose="020B0604020202020204" pitchFamily="34" charset="0"/>
                <a:ea typeface="Times New Roman" panose="02020603050405020304" pitchFamily="18" charset="0"/>
              </a:rPr>
              <a:t>11</a:t>
            </a:r>
            <a:r>
              <a:rPr lang="en-US" sz="1800" dirty="0">
                <a:effectLst/>
                <a:latin typeface="Arial" panose="020B0604020202020204" pitchFamily="34" charset="0"/>
                <a:ea typeface="Arial" panose="020B0604020202020204" pitchFamily="34" charset="0"/>
              </a:rPr>
              <a:t>, </a:t>
            </a:r>
            <a:r>
              <a:rPr lang="en-US" sz="1800" dirty="0" err="1">
                <a:effectLst/>
                <a:latin typeface="Arial" panose="020B0604020202020204" pitchFamily="34" charset="0"/>
                <a:ea typeface="Times New Roman" panose="02020603050405020304" pitchFamily="18" charset="0"/>
              </a:rPr>
              <a:t>annabelle</a:t>
            </a:r>
            <a:r>
              <a:rPr lang="en-US" sz="1800" dirty="0">
                <a:effectLst/>
                <a:latin typeface="Arial" panose="020B0604020202020204" pitchFamily="34" charset="0"/>
                <a:ea typeface="Times New Roman" panose="02020603050405020304" pitchFamily="18" charset="0"/>
              </a:rPr>
              <a:t> verbeeck</a:t>
            </a:r>
            <a:r>
              <a:rPr lang="en-US" sz="1800" baseline="30000" dirty="0">
                <a:effectLst/>
                <a:latin typeface="Arial" panose="020B0604020202020204" pitchFamily="34" charset="0"/>
                <a:ea typeface="Times New Roman" panose="02020603050405020304" pitchFamily="18" charset="0"/>
              </a:rPr>
              <a:t>11</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Daniela Campion</a:t>
            </a:r>
            <a:r>
              <a:rPr lang="en-US" sz="1800" baseline="30000" dirty="0">
                <a:effectLst/>
                <a:latin typeface="Arial" panose="020B0604020202020204" pitchFamily="34" charset="0"/>
                <a:ea typeface="Times New Roman" panose="02020603050405020304" pitchFamily="18" charset="0"/>
              </a:rPr>
              <a:t>12</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Ilaria Giovo</a:t>
            </a:r>
            <a:r>
              <a:rPr lang="en-US" sz="1800" baseline="30000" dirty="0">
                <a:effectLst/>
                <a:latin typeface="Arial" panose="020B0604020202020204" pitchFamily="34" charset="0"/>
                <a:ea typeface="Times New Roman" panose="02020603050405020304" pitchFamily="18" charset="0"/>
              </a:rPr>
              <a:t>12</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Alexander Koch</a:t>
            </a:r>
            <a:r>
              <a:rPr lang="en-US" sz="1800" baseline="30000" dirty="0">
                <a:effectLst/>
                <a:latin typeface="Arial" panose="020B0604020202020204" pitchFamily="34" charset="0"/>
                <a:ea typeface="Times New Roman" panose="02020603050405020304" pitchFamily="18" charset="0"/>
              </a:rPr>
              <a:t>1</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Rafael Kramann</a:t>
            </a:r>
            <a:r>
              <a:rPr lang="en-US" sz="1800" baseline="30000" dirty="0">
                <a:effectLst/>
                <a:latin typeface="Arial" panose="020B0604020202020204" pitchFamily="34" charset="0"/>
                <a:ea typeface="Times New Roman" panose="02020603050405020304" pitchFamily="18" charset="0"/>
              </a:rPr>
              <a:t>3 13</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Tony Bruns</a:t>
            </a:r>
            <a:r>
              <a:rPr lang="en-US" sz="1800" baseline="30000" dirty="0">
                <a:effectLst/>
                <a:latin typeface="Arial" panose="020B0604020202020204" pitchFamily="34" charset="0"/>
                <a:ea typeface="Times New Roman" panose="02020603050405020304" pitchFamily="18" charset="0"/>
              </a:rPr>
              <a:t>1</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Narsis Kiani</a:t>
            </a:r>
            <a:r>
              <a:rPr lang="en-US" sz="1800" baseline="30000" dirty="0">
                <a:effectLst/>
                <a:latin typeface="Arial" panose="020B0604020202020204" pitchFamily="34" charset="0"/>
                <a:ea typeface="Times New Roman" panose="02020603050405020304" pitchFamily="18" charset="0"/>
              </a:rPr>
              <a:t>14</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Paolo </a:t>
            </a:r>
            <a:r>
              <a:rPr lang="en-US" sz="1800" dirty="0" err="1">
                <a:effectLst/>
                <a:latin typeface="Arial" panose="020B0604020202020204" pitchFamily="34" charset="0"/>
                <a:ea typeface="Times New Roman" panose="02020603050405020304" pitchFamily="18" charset="0"/>
              </a:rPr>
              <a:t>Caraceni</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Carlo Alessandria</a:t>
            </a:r>
            <a:r>
              <a:rPr lang="en-US" sz="1800" baseline="30000" dirty="0">
                <a:effectLst/>
                <a:latin typeface="Arial" panose="020B0604020202020204" pitchFamily="34" charset="0"/>
                <a:ea typeface="Times New Roman" panose="02020603050405020304" pitchFamily="18" charset="0"/>
              </a:rPr>
              <a:t>12</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Richard Moreau</a:t>
            </a:r>
            <a:r>
              <a:rPr lang="en-US" sz="1800" baseline="30000" dirty="0">
                <a:effectLst/>
                <a:latin typeface="Arial" panose="020B0604020202020204" pitchFamily="34" charset="0"/>
                <a:ea typeface="Times New Roman" panose="02020603050405020304" pitchFamily="18" charset="0"/>
              </a:rPr>
              <a:t>4 11 15</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Jonel Trebicka</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Joan Clària</a:t>
            </a:r>
            <a:r>
              <a:rPr lang="en-US" sz="1800" baseline="30000" dirty="0">
                <a:effectLst/>
                <a:latin typeface="Arial" panose="020B0604020202020204" pitchFamily="34" charset="0"/>
                <a:ea typeface="Times New Roman" panose="02020603050405020304" pitchFamily="18" charset="0"/>
              </a:rPr>
              <a:t>4 5 6 16</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Núria Planell</a:t>
            </a:r>
            <a:r>
              <a:rPr lang="en-US" sz="1800" baseline="30000" dirty="0">
                <a:effectLst/>
                <a:latin typeface="Arial" panose="020B0604020202020204" pitchFamily="34" charset="0"/>
                <a:ea typeface="Times New Roman" panose="02020603050405020304" pitchFamily="18" charset="0"/>
              </a:rPr>
              <a:t>17</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Pierre-Emmanuel Rautou</a:t>
            </a:r>
            <a:r>
              <a:rPr lang="en-US" sz="1800" baseline="30000" dirty="0">
                <a:effectLst/>
                <a:latin typeface="Arial" panose="020B0604020202020204" pitchFamily="34" charset="0"/>
                <a:ea typeface="Times New Roman" panose="02020603050405020304" pitchFamily="18" charset="0"/>
              </a:rPr>
              <a:t>4 11 15</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Christian Trautwein</a:t>
            </a:r>
            <a:r>
              <a:rPr lang="en-US" sz="1800" baseline="30000" dirty="0">
                <a:effectLst/>
                <a:latin typeface="Arial" panose="020B0604020202020204" pitchFamily="34" charset="0"/>
                <a:ea typeface="Times New Roman" panose="02020603050405020304" pitchFamily="18" charset="0"/>
              </a:rPr>
              <a:t>1 18 19</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David Gómez-Cabrero</a:t>
            </a:r>
            <a:r>
              <a:rPr lang="en-US" sz="1800" baseline="30000" dirty="0">
                <a:effectLst/>
                <a:latin typeface="Arial" panose="020B0604020202020204" pitchFamily="34" charset="0"/>
                <a:ea typeface="Times New Roman" panose="02020603050405020304" pitchFamily="18" charset="0"/>
              </a:rPr>
              <a:t>2 20</a:t>
            </a:r>
            <a:endParaRPr lang="en-GB" sz="1800" dirty="0">
              <a:effectLst/>
              <a:latin typeface="Times New Roman" panose="02020603050405020304" pitchFamily="18" charset="0"/>
              <a:ea typeface="Times New Roman" panose="02020603050405020304" pitchFamily="18" charset="0"/>
            </a:endParaRPr>
          </a:p>
          <a:p>
            <a:r>
              <a:rPr lang="en-US" sz="1800" i="1" baseline="30000" dirty="0">
                <a:effectLst/>
                <a:latin typeface="Arial" panose="020B0604020202020204" pitchFamily="34" charset="0"/>
                <a:ea typeface="Times New Roman" panose="02020603050405020304" pitchFamily="18" charset="0"/>
              </a:rPr>
              <a:t>1</a:t>
            </a:r>
            <a:r>
              <a:rPr lang="en-US" sz="1800" i="1" dirty="0">
                <a:effectLst/>
                <a:latin typeface="Arial" panose="020B0604020202020204" pitchFamily="34" charset="0"/>
                <a:ea typeface="Times New Roman" panose="02020603050405020304" pitchFamily="18" charset="0"/>
              </a:rPr>
              <a:t>Medical Department III, University Hospital RWTH Aachen, Aachen, Germany</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2</a:t>
            </a:r>
            <a:r>
              <a:rPr lang="en-US" sz="1800" i="1" dirty="0">
                <a:effectLst/>
                <a:latin typeface="Arial" panose="020B0604020202020204" pitchFamily="34" charset="0"/>
                <a:ea typeface="Times New Roman" panose="02020603050405020304" pitchFamily="18" charset="0"/>
              </a:rPr>
              <a:t>Translational Bioinformatics Unit (</a:t>
            </a:r>
            <a:r>
              <a:rPr lang="en-US" sz="1800" i="1" dirty="0" err="1">
                <a:effectLst/>
                <a:latin typeface="Arial" panose="020B0604020202020204" pitchFamily="34" charset="0"/>
                <a:ea typeface="Times New Roman" panose="02020603050405020304" pitchFamily="18" charset="0"/>
              </a:rPr>
              <a:t>TransBio</a:t>
            </a:r>
            <a:r>
              <a:rPr lang="en-US" sz="1800" i="1" dirty="0">
                <a:effectLst/>
                <a:latin typeface="Arial" panose="020B0604020202020204" pitchFamily="34" charset="0"/>
                <a:ea typeface="Times New Roman" panose="02020603050405020304" pitchFamily="18" charset="0"/>
              </a:rPr>
              <a:t>), </a:t>
            </a:r>
            <a:r>
              <a:rPr lang="en-US" sz="1800" i="1" dirty="0" err="1">
                <a:effectLst/>
                <a:latin typeface="Arial" panose="020B0604020202020204" pitchFamily="34" charset="0"/>
                <a:ea typeface="Times New Roman" panose="02020603050405020304" pitchFamily="18" charset="0"/>
              </a:rPr>
              <a:t>Navarrabiomed</a:t>
            </a:r>
            <a:r>
              <a:rPr lang="en-US" sz="1800" i="1" dirty="0">
                <a:effectLst/>
                <a:latin typeface="Arial" panose="020B0604020202020204" pitchFamily="34" charset="0"/>
                <a:ea typeface="Times New Roman" panose="02020603050405020304" pitchFamily="18" charset="0"/>
              </a:rPr>
              <a:t>, Navarra Health Department (CHN), Public University of Navarra (UPNA), Navarra Institute for Health Research (</a:t>
            </a:r>
            <a:r>
              <a:rPr lang="en-US" sz="1800" i="1" dirty="0" err="1">
                <a:effectLst/>
                <a:latin typeface="Arial" panose="020B0604020202020204" pitchFamily="34" charset="0"/>
                <a:ea typeface="Times New Roman" panose="02020603050405020304" pitchFamily="18" charset="0"/>
              </a:rPr>
              <a:t>IdiSNA</a:t>
            </a:r>
            <a:r>
              <a:rPr lang="en-US" sz="1800" i="1" dirty="0">
                <a:effectLst/>
                <a:latin typeface="Arial" panose="020B0604020202020204" pitchFamily="34" charset="0"/>
                <a:ea typeface="Times New Roman" panose="02020603050405020304" pitchFamily="18" charset="0"/>
              </a:rPr>
              <a:t>), Pamplona, Spain</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3</a:t>
            </a:r>
            <a:r>
              <a:rPr lang="en-US" sz="1800" i="1" dirty="0">
                <a:effectLst/>
                <a:latin typeface="Arial" panose="020B0604020202020204" pitchFamily="34" charset="0"/>
                <a:ea typeface="Times New Roman" panose="02020603050405020304" pitchFamily="18" charset="0"/>
              </a:rPr>
              <a:t>Department of Medicine 2 (Nephrology, Rheumatology, Clinical Immunology and Hypertension), RWTH Aachen University, Medical Faculty, Aachen, Germany</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4</a:t>
            </a:r>
            <a:r>
              <a:rPr lang="en-US" sz="1800" i="1" dirty="0">
                <a:effectLst/>
                <a:latin typeface="Arial" panose="020B0604020202020204" pitchFamily="34" charset="0"/>
                <a:ea typeface="Times New Roman" panose="02020603050405020304" pitchFamily="18" charset="0"/>
              </a:rPr>
              <a:t>European Foundation for the Study of Chronic Liver Failure (EF CLIF) and Grifols Chair, Barcelona, Spain</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5</a:t>
            </a:r>
            <a:r>
              <a:rPr lang="en-US" sz="1800" i="1" dirty="0">
                <a:effectLst/>
                <a:latin typeface="Arial" panose="020B0604020202020204" pitchFamily="34" charset="0"/>
                <a:ea typeface="Times New Roman" panose="02020603050405020304" pitchFamily="18" charset="0"/>
              </a:rPr>
              <a:t>Biochemistry and Molecular Genetics Service, Hospital Clinic-IDIBAPS, Barcelona, Spain</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6</a:t>
            </a:r>
            <a:r>
              <a:rPr lang="en-US" sz="1800" i="1" dirty="0">
                <a:effectLst/>
                <a:latin typeface="Arial" panose="020B0604020202020204" pitchFamily="34" charset="0"/>
                <a:ea typeface="Times New Roman" panose="02020603050405020304" pitchFamily="18" charset="0"/>
              </a:rPr>
              <a:t>CIBERehd, Madrid, Spain</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7</a:t>
            </a:r>
            <a:r>
              <a:rPr lang="en-US" sz="1800" i="1" dirty="0">
                <a:effectLst/>
                <a:latin typeface="Arial" panose="020B0604020202020204" pitchFamily="34" charset="0"/>
                <a:ea typeface="Times New Roman" panose="02020603050405020304" pitchFamily="18" charset="0"/>
              </a:rPr>
              <a:t>Center for Cooperative Research in Biosciences (CIC </a:t>
            </a:r>
            <a:r>
              <a:rPr lang="en-US" sz="1800" i="1" dirty="0" err="1">
                <a:effectLst/>
                <a:latin typeface="Arial" panose="020B0604020202020204" pitchFamily="34" charset="0"/>
                <a:ea typeface="Times New Roman" panose="02020603050405020304" pitchFamily="18" charset="0"/>
              </a:rPr>
              <a:t>bioGUNE</a:t>
            </a:r>
            <a:r>
              <a:rPr lang="en-US" sz="1800" i="1" dirty="0">
                <a:effectLst/>
                <a:latin typeface="Arial" panose="020B0604020202020204" pitchFamily="34" charset="0"/>
                <a:ea typeface="Times New Roman" panose="02020603050405020304" pitchFamily="18" charset="0"/>
              </a:rPr>
              <a:t>), </a:t>
            </a:r>
            <a:r>
              <a:rPr lang="en-US" sz="1800" i="1" dirty="0" err="1">
                <a:effectLst/>
                <a:latin typeface="Arial" panose="020B0604020202020204" pitchFamily="34" charset="0"/>
                <a:ea typeface="Times New Roman" panose="02020603050405020304" pitchFamily="18" charset="0"/>
              </a:rPr>
              <a:t>Derio</a:t>
            </a:r>
            <a:r>
              <a:rPr lang="en-US" sz="1800" i="1" dirty="0">
                <a:effectLst/>
                <a:latin typeface="Arial" panose="020B0604020202020204" pitchFamily="34" charset="0"/>
                <a:ea typeface="Times New Roman" panose="02020603050405020304" pitchFamily="18" charset="0"/>
              </a:rPr>
              <a:t>, Bizkaia, Spain</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8</a:t>
            </a:r>
            <a:r>
              <a:rPr lang="en-US" sz="1800" i="1" dirty="0">
                <a:effectLst/>
                <a:latin typeface="Arial" panose="020B0604020202020204" pitchFamily="34" charset="0"/>
                <a:ea typeface="Times New Roman" panose="02020603050405020304" pitchFamily="18" charset="0"/>
              </a:rPr>
              <a:t>Unit of Semeiotics, Liver and Alcohol-related Diseases, IRCCS Azienda </a:t>
            </a:r>
            <a:r>
              <a:rPr lang="en-US" sz="1800" i="1" dirty="0" err="1">
                <a:effectLst/>
                <a:latin typeface="Arial" panose="020B0604020202020204" pitchFamily="34" charset="0"/>
                <a:ea typeface="Times New Roman" panose="02020603050405020304" pitchFamily="18" charset="0"/>
              </a:rPr>
              <a:t>Ospedaliero-Universitaria</a:t>
            </a:r>
            <a:r>
              <a:rPr lang="en-US" sz="1800" i="1" dirty="0">
                <a:effectLst/>
                <a:latin typeface="Arial" panose="020B0604020202020204" pitchFamily="34" charset="0"/>
                <a:ea typeface="Times New Roman" panose="02020603050405020304" pitchFamily="18" charset="0"/>
              </a:rPr>
              <a:t> di Bologna, Bologna, Italy</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9</a:t>
            </a:r>
            <a:r>
              <a:rPr lang="en-US" sz="1800" i="1" dirty="0">
                <a:effectLst/>
                <a:latin typeface="Arial" panose="020B0604020202020204" pitchFamily="34" charset="0"/>
                <a:ea typeface="Times New Roman" panose="02020603050405020304" pitchFamily="18" charset="0"/>
              </a:rPr>
              <a:t>Department of Medical and Surgical Sciences (DIMEC), Alma Mater </a:t>
            </a:r>
            <a:r>
              <a:rPr lang="en-US" sz="1800" i="1" dirty="0" err="1">
                <a:effectLst/>
                <a:latin typeface="Arial" panose="020B0604020202020204" pitchFamily="34" charset="0"/>
                <a:ea typeface="Times New Roman" panose="02020603050405020304" pitchFamily="18" charset="0"/>
              </a:rPr>
              <a:t>Studiorum</a:t>
            </a:r>
            <a:r>
              <a:rPr lang="en-US" sz="1800" i="1" dirty="0">
                <a:effectLst/>
                <a:latin typeface="Arial" panose="020B0604020202020204" pitchFamily="34" charset="0"/>
                <a:ea typeface="Times New Roman" panose="02020603050405020304" pitchFamily="18" charset="0"/>
              </a:rPr>
              <a:t>, University of Bologna, Bologna, Italy</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10</a:t>
            </a:r>
            <a:r>
              <a:rPr lang="en-US" sz="1800" i="1" dirty="0">
                <a:effectLst/>
                <a:latin typeface="Arial" panose="020B0604020202020204" pitchFamily="34" charset="0"/>
                <a:ea typeface="Times New Roman" panose="02020603050405020304" pitchFamily="18" charset="0"/>
              </a:rPr>
              <a:t>Department of Internal Medicine B, University Hospital Muenster, Muenster, Germany</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11</a:t>
            </a:r>
            <a:r>
              <a:rPr lang="en-US" sz="1800" i="1" dirty="0">
                <a:effectLst/>
                <a:latin typeface="Arial" panose="020B0604020202020204" pitchFamily="34" charset="0"/>
                <a:ea typeface="Times New Roman" panose="02020603050405020304" pitchFamily="18" charset="0"/>
              </a:rPr>
              <a:t>AP-HP, </a:t>
            </a:r>
            <a:r>
              <a:rPr lang="en-US" sz="1800" i="1" dirty="0" err="1">
                <a:effectLst/>
                <a:latin typeface="Arial" panose="020B0604020202020204" pitchFamily="34" charset="0"/>
                <a:ea typeface="Times New Roman" panose="02020603050405020304" pitchFamily="18" charset="0"/>
              </a:rPr>
              <a:t>Hôpital</a:t>
            </a:r>
            <a:r>
              <a:rPr lang="en-US" sz="1800" i="1" dirty="0">
                <a:effectLst/>
                <a:latin typeface="Arial" panose="020B0604020202020204" pitchFamily="34" charset="0"/>
                <a:ea typeface="Times New Roman" panose="02020603050405020304" pitchFamily="18" charset="0"/>
              </a:rPr>
              <a:t> Beaujon, Service </a:t>
            </a:r>
            <a:r>
              <a:rPr lang="en-US" sz="1800" i="1" dirty="0" err="1">
                <a:effectLst/>
                <a:latin typeface="Arial" panose="020B0604020202020204" pitchFamily="34" charset="0"/>
                <a:ea typeface="Times New Roman" panose="02020603050405020304" pitchFamily="18" charset="0"/>
              </a:rPr>
              <a:t>d´Hepatologie</a:t>
            </a:r>
            <a:r>
              <a:rPr lang="en-US" sz="1800" i="1" dirty="0">
                <a:effectLst/>
                <a:latin typeface="Arial" panose="020B0604020202020204" pitchFamily="34" charset="0"/>
                <a:ea typeface="Times New Roman" panose="02020603050405020304" pitchFamily="18" charset="0"/>
              </a:rPr>
              <a:t>, DMU DIGEST, Centre de </a:t>
            </a:r>
            <a:r>
              <a:rPr lang="en-US" sz="1800" i="1" dirty="0" err="1">
                <a:effectLst/>
                <a:latin typeface="Arial" panose="020B0604020202020204" pitchFamily="34" charset="0"/>
                <a:ea typeface="Times New Roman" panose="02020603050405020304" pitchFamily="18" charset="0"/>
              </a:rPr>
              <a:t>Référence</a:t>
            </a:r>
            <a:r>
              <a:rPr lang="en-US" sz="1800" i="1" dirty="0">
                <a:effectLst/>
                <a:latin typeface="Arial" panose="020B0604020202020204" pitchFamily="34" charset="0"/>
                <a:ea typeface="Times New Roman" panose="02020603050405020304" pitchFamily="18" charset="0"/>
              </a:rPr>
              <a:t> des Maladies </a:t>
            </a:r>
            <a:r>
              <a:rPr lang="en-US" sz="1800" i="1" dirty="0" err="1">
                <a:effectLst/>
                <a:latin typeface="Arial" panose="020B0604020202020204" pitchFamily="34" charset="0"/>
                <a:ea typeface="Times New Roman" panose="02020603050405020304" pitchFamily="18" charset="0"/>
              </a:rPr>
              <a:t>Vasculaires</a:t>
            </a:r>
            <a:r>
              <a:rPr lang="en-US" sz="1800" i="1" dirty="0">
                <a:effectLst/>
                <a:latin typeface="Arial" panose="020B0604020202020204" pitchFamily="34" charset="0"/>
                <a:ea typeface="Times New Roman" panose="02020603050405020304" pitchFamily="18" charset="0"/>
              </a:rPr>
              <a:t> du Foie, FILFOIE, ERN RARE-LIVER, Clichy, France</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12</a:t>
            </a:r>
            <a:r>
              <a:rPr lang="en-US" sz="1800" i="1" dirty="0">
                <a:effectLst/>
                <a:latin typeface="Arial" panose="020B0604020202020204" pitchFamily="34" charset="0"/>
                <a:ea typeface="Times New Roman" panose="02020603050405020304" pitchFamily="18" charset="0"/>
              </a:rPr>
              <a:t>Division of Gastroenterology and Hepatology, A.O.U. Città </a:t>
            </a:r>
            <a:r>
              <a:rPr lang="en-US" sz="1800" i="1" dirty="0" err="1">
                <a:effectLst/>
                <a:latin typeface="Arial" panose="020B0604020202020204" pitchFamily="34" charset="0"/>
                <a:ea typeface="Times New Roman" panose="02020603050405020304" pitchFamily="18" charset="0"/>
              </a:rPr>
              <a:t>della</a:t>
            </a:r>
            <a:r>
              <a:rPr lang="en-US" sz="1800" i="1" dirty="0">
                <a:effectLst/>
                <a:latin typeface="Arial" panose="020B0604020202020204" pitchFamily="34" charset="0"/>
                <a:ea typeface="Times New Roman" panose="02020603050405020304" pitchFamily="18" charset="0"/>
              </a:rPr>
              <a:t> Salute e </a:t>
            </a:r>
            <a:r>
              <a:rPr lang="en-US" sz="1800" i="1" dirty="0" err="1">
                <a:effectLst/>
                <a:latin typeface="Arial" panose="020B0604020202020204" pitchFamily="34" charset="0"/>
                <a:ea typeface="Times New Roman" panose="02020603050405020304" pitchFamily="18" charset="0"/>
              </a:rPr>
              <a:t>della</a:t>
            </a:r>
            <a:r>
              <a:rPr lang="en-US" sz="1800" i="1" dirty="0">
                <a:effectLst/>
                <a:latin typeface="Arial" panose="020B0604020202020204" pitchFamily="34" charset="0"/>
                <a:ea typeface="Times New Roman" panose="02020603050405020304" pitchFamily="18" charset="0"/>
              </a:rPr>
              <a:t> </a:t>
            </a:r>
            <a:r>
              <a:rPr lang="en-US" sz="1800" i="1" dirty="0" err="1">
                <a:effectLst/>
                <a:latin typeface="Arial" panose="020B0604020202020204" pitchFamily="34" charset="0"/>
                <a:ea typeface="Times New Roman" panose="02020603050405020304" pitchFamily="18" charset="0"/>
              </a:rPr>
              <a:t>Scienza</a:t>
            </a:r>
            <a:r>
              <a:rPr lang="en-US" sz="1800" i="1" dirty="0">
                <a:effectLst/>
                <a:latin typeface="Arial" panose="020B0604020202020204" pitchFamily="34" charset="0"/>
                <a:ea typeface="Times New Roman" panose="02020603050405020304" pitchFamily="18" charset="0"/>
              </a:rPr>
              <a:t> di Torino, Torino, Italy</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13</a:t>
            </a:r>
            <a:r>
              <a:rPr lang="en-US" sz="1800" i="1" dirty="0">
                <a:effectLst/>
                <a:latin typeface="Arial" panose="020B0604020202020204" pitchFamily="34" charset="0"/>
                <a:ea typeface="Times New Roman" panose="02020603050405020304" pitchFamily="18" charset="0"/>
              </a:rPr>
              <a:t>Department of Internal Medicine, Nephrology and Transplantation, Erasmus Medical Center, Rotterdam, Netherlands</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14</a:t>
            </a:r>
            <a:r>
              <a:rPr lang="en-US" sz="1800" i="1" dirty="0">
                <a:effectLst/>
                <a:latin typeface="Arial" panose="020B0604020202020204" pitchFamily="34" charset="0"/>
                <a:ea typeface="Times New Roman" panose="02020603050405020304" pitchFamily="18" charset="0"/>
              </a:rPr>
              <a:t>Algorithmic Dynamics lab, Karolinska </a:t>
            </a:r>
            <a:r>
              <a:rPr lang="en-US" sz="1800" i="1" dirty="0" err="1">
                <a:effectLst/>
                <a:latin typeface="Arial" panose="020B0604020202020204" pitchFamily="34" charset="0"/>
                <a:ea typeface="Times New Roman" panose="02020603050405020304" pitchFamily="18" charset="0"/>
              </a:rPr>
              <a:t>Institutet</a:t>
            </a:r>
            <a:r>
              <a:rPr lang="en-US" sz="1800" i="1" dirty="0">
                <a:effectLst/>
                <a:latin typeface="Arial" panose="020B0604020202020204" pitchFamily="34" charset="0"/>
                <a:ea typeface="Times New Roman" panose="02020603050405020304" pitchFamily="18" charset="0"/>
              </a:rPr>
              <a:t>, Solna, Sweden</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15</a:t>
            </a:r>
            <a:r>
              <a:rPr lang="en-US" sz="1800" i="1" dirty="0">
                <a:effectLst/>
                <a:latin typeface="Arial" panose="020B0604020202020204" pitchFamily="34" charset="0"/>
                <a:ea typeface="Times New Roman" panose="02020603050405020304" pitchFamily="18" charset="0"/>
              </a:rPr>
              <a:t>Université Paris-Cité, Inserm, Centre de recherche sur </a:t>
            </a:r>
            <a:r>
              <a:rPr lang="en-US" sz="1800" i="1" dirty="0" err="1">
                <a:effectLst/>
                <a:latin typeface="Arial" panose="020B0604020202020204" pitchFamily="34" charset="0"/>
                <a:ea typeface="Times New Roman" panose="02020603050405020304" pitchFamily="18" charset="0"/>
              </a:rPr>
              <a:t>l´inflammation</a:t>
            </a:r>
            <a:r>
              <a:rPr lang="en-US" sz="1800" i="1" dirty="0">
                <a:effectLst/>
                <a:latin typeface="Arial" panose="020B0604020202020204" pitchFamily="34" charset="0"/>
                <a:ea typeface="Times New Roman" panose="02020603050405020304" pitchFamily="18" charset="0"/>
              </a:rPr>
              <a:t>, UMR 1149, Paris, France</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16</a:t>
            </a:r>
            <a:r>
              <a:rPr lang="en-US" sz="1800" i="1" dirty="0">
                <a:effectLst/>
                <a:latin typeface="Arial" panose="020B0604020202020204" pitchFamily="34" charset="0"/>
                <a:ea typeface="Times New Roman" panose="02020603050405020304" pitchFamily="18" charset="0"/>
              </a:rPr>
              <a:t>Department of Biomedical Sciences, University of Barcelona, Barcelona, Spain</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17</a:t>
            </a:r>
            <a:r>
              <a:rPr lang="en-US" sz="1800" i="1" dirty="0">
                <a:effectLst/>
                <a:latin typeface="Arial" panose="020B0604020202020204" pitchFamily="34" charset="0"/>
                <a:ea typeface="Times New Roman" panose="02020603050405020304" pitchFamily="18" charset="0"/>
              </a:rPr>
              <a:t>Universidad de Navarra, Centro de </a:t>
            </a:r>
            <a:r>
              <a:rPr lang="en-US" sz="1800" i="1" dirty="0" err="1">
                <a:effectLst/>
                <a:latin typeface="Arial" panose="020B0604020202020204" pitchFamily="34" charset="0"/>
                <a:ea typeface="Times New Roman" panose="02020603050405020304" pitchFamily="18" charset="0"/>
              </a:rPr>
              <a:t>Investigación</a:t>
            </a:r>
            <a:r>
              <a:rPr lang="en-US" sz="1800" i="1" dirty="0">
                <a:effectLst/>
                <a:latin typeface="Arial" panose="020B0604020202020204" pitchFamily="34" charset="0"/>
                <a:ea typeface="Times New Roman" panose="02020603050405020304" pitchFamily="18" charset="0"/>
              </a:rPr>
              <a:t> </a:t>
            </a:r>
            <a:r>
              <a:rPr lang="en-US" sz="1800" i="1" dirty="0" err="1">
                <a:effectLst/>
                <a:latin typeface="Arial" panose="020B0604020202020204" pitchFamily="34" charset="0"/>
                <a:ea typeface="Times New Roman" panose="02020603050405020304" pitchFamily="18" charset="0"/>
              </a:rPr>
              <a:t>Médica</a:t>
            </a:r>
            <a:r>
              <a:rPr lang="en-US" sz="1800" i="1" dirty="0">
                <a:effectLst/>
                <a:latin typeface="Arial" panose="020B0604020202020204" pitchFamily="34" charset="0"/>
                <a:ea typeface="Times New Roman" panose="02020603050405020304" pitchFamily="18" charset="0"/>
              </a:rPr>
              <a:t> </a:t>
            </a:r>
            <a:r>
              <a:rPr lang="en-US" sz="1800" i="1" dirty="0" err="1">
                <a:effectLst/>
                <a:latin typeface="Arial" panose="020B0604020202020204" pitchFamily="34" charset="0"/>
                <a:ea typeface="Times New Roman" panose="02020603050405020304" pitchFamily="18" charset="0"/>
              </a:rPr>
              <a:t>Aplicada</a:t>
            </a:r>
            <a:r>
              <a:rPr lang="en-US" sz="1800" i="1" dirty="0">
                <a:effectLst/>
                <a:latin typeface="Arial" panose="020B0604020202020204" pitchFamily="34" charset="0"/>
                <a:ea typeface="Times New Roman" panose="02020603050405020304" pitchFamily="18" charset="0"/>
              </a:rPr>
              <a:t> (CIMA), Computational Biology Program, Instituto de </a:t>
            </a:r>
            <a:r>
              <a:rPr lang="en-US" sz="1800" i="1" dirty="0" err="1">
                <a:effectLst/>
                <a:latin typeface="Arial" panose="020B0604020202020204" pitchFamily="34" charset="0"/>
                <a:ea typeface="Times New Roman" panose="02020603050405020304" pitchFamily="18" charset="0"/>
              </a:rPr>
              <a:t>Investigación</a:t>
            </a:r>
            <a:r>
              <a:rPr lang="en-US" sz="1800" i="1" dirty="0">
                <a:effectLst/>
                <a:latin typeface="Arial" panose="020B0604020202020204" pitchFamily="34" charset="0"/>
                <a:ea typeface="Times New Roman" panose="02020603050405020304" pitchFamily="18" charset="0"/>
              </a:rPr>
              <a:t> Sanitaria de Navarra (</a:t>
            </a:r>
            <a:r>
              <a:rPr lang="en-US" sz="1800" i="1" dirty="0" err="1">
                <a:effectLst/>
                <a:latin typeface="Arial" panose="020B0604020202020204" pitchFamily="34" charset="0"/>
                <a:ea typeface="Times New Roman" panose="02020603050405020304" pitchFamily="18" charset="0"/>
              </a:rPr>
              <a:t>IdiSNA</a:t>
            </a:r>
            <a:r>
              <a:rPr lang="en-US" sz="1800" i="1" dirty="0">
                <a:effectLst/>
                <a:latin typeface="Arial" panose="020B0604020202020204" pitchFamily="34" charset="0"/>
                <a:ea typeface="Times New Roman" panose="02020603050405020304" pitchFamily="18" charset="0"/>
              </a:rPr>
              <a:t>), Pamplona, Spain</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18</a:t>
            </a:r>
            <a:r>
              <a:rPr lang="en-US" sz="1800" i="1" dirty="0">
                <a:effectLst/>
                <a:latin typeface="Arial" panose="020B0604020202020204" pitchFamily="34" charset="0"/>
                <a:ea typeface="Times New Roman" panose="02020603050405020304" pitchFamily="18" charset="0"/>
              </a:rPr>
              <a:t>Leibniz Research Centre for Working Environment and Human Factors at the TU Dortmund (</a:t>
            </a:r>
            <a:r>
              <a:rPr lang="en-US" sz="1800" i="1" dirty="0" err="1">
                <a:effectLst/>
                <a:latin typeface="Arial" panose="020B0604020202020204" pitchFamily="34" charset="0"/>
                <a:ea typeface="Times New Roman" panose="02020603050405020304" pitchFamily="18" charset="0"/>
              </a:rPr>
              <a:t>IfADo</a:t>
            </a:r>
            <a:r>
              <a:rPr lang="en-US" sz="1800" i="1" dirty="0">
                <a:effectLst/>
                <a:latin typeface="Arial" panose="020B0604020202020204" pitchFamily="34" charset="0"/>
                <a:ea typeface="Times New Roman" panose="02020603050405020304" pitchFamily="18" charset="0"/>
              </a:rPr>
              <a:t>), Dortmund, Germany</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19</a:t>
            </a:r>
            <a:r>
              <a:rPr lang="en-US" sz="1800" i="1" dirty="0">
                <a:effectLst/>
                <a:latin typeface="Arial" panose="020B0604020202020204" pitchFamily="34" charset="0"/>
                <a:ea typeface="Times New Roman" panose="02020603050405020304" pitchFamily="18" charset="0"/>
              </a:rPr>
              <a:t>Liver Center, Department of Gastroenterology, Hepatology and GI-Oncology, Klinikum Stuttgart, Stuttgart, Germany</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20</a:t>
            </a:r>
            <a:r>
              <a:rPr lang="en-US" sz="1800" i="1" dirty="0">
                <a:effectLst/>
                <a:latin typeface="Arial" panose="020B0604020202020204" pitchFamily="34" charset="0"/>
                <a:ea typeface="Times New Roman" panose="02020603050405020304" pitchFamily="18" charset="0"/>
              </a:rPr>
              <a:t>Bioscience Program, Biological and Environmental Sciences and Engineering Division (BESE), King Abdullah University of Science and Technology KAUST, </a:t>
            </a:r>
            <a:r>
              <a:rPr lang="en-US" sz="1800" i="1" dirty="0" err="1">
                <a:effectLst/>
                <a:latin typeface="Arial" panose="020B0604020202020204" pitchFamily="34" charset="0"/>
                <a:ea typeface="Times New Roman" panose="02020603050405020304" pitchFamily="18" charset="0"/>
              </a:rPr>
              <a:t>Thuwal</a:t>
            </a:r>
            <a:r>
              <a:rPr lang="en-US" sz="1800" i="1" dirty="0">
                <a:effectLst/>
                <a:latin typeface="Arial" panose="020B0604020202020204" pitchFamily="34" charset="0"/>
                <a:ea typeface="Times New Roman" panose="02020603050405020304" pitchFamily="18" charset="0"/>
              </a:rPr>
              <a:t>, Saudi Arabia</a:t>
            </a:r>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Arial" panose="020B0604020202020204" pitchFamily="34" charset="0"/>
                <a:ea typeface="Times New Roman" panose="02020603050405020304" pitchFamily="18" charset="0"/>
              </a:rPr>
              <a:t>Email:</a:t>
            </a:r>
            <a:r>
              <a:rPr lang="en-US" sz="1800" i="1" dirty="0">
                <a:effectLst/>
                <a:latin typeface="Arial" panose="020B0604020202020204" pitchFamily="34" charset="0"/>
                <a:ea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rPr>
              <a:t>thwirtz@ukaachen.de</a:t>
            </a:r>
          </a:p>
          <a:p>
            <a:endParaRPr lang="en-GB" sz="1800" dirty="0">
              <a:effectLst/>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1800" b="1" kern="100" dirty="0">
                <a:solidFill>
                  <a:srgbClr val="000000"/>
                </a:solidFill>
                <a:effectLst/>
                <a:latin typeface="Arial" panose="020B0604020202020204" pitchFamily="34" charset="0"/>
                <a:ea typeface="Calibri" panose="020F0502020204030204" pitchFamily="34" charset="0"/>
                <a:cs typeface="Times New Roman (Corpo CS)"/>
              </a:rPr>
              <a:t>Background and Aims: </a:t>
            </a:r>
            <a:r>
              <a:rPr lang="en-GB" sz="1800" kern="100" dirty="0">
                <a:solidFill>
                  <a:srgbClr val="000000"/>
                </a:solidFill>
                <a:effectLst/>
                <a:latin typeface="Arial" panose="020B0604020202020204" pitchFamily="34" charset="0"/>
                <a:ea typeface="Calibri" panose="020F0502020204030204" pitchFamily="34" charset="0"/>
                <a:cs typeface="Times New Roman (Corpo CS)"/>
              </a:rPr>
              <a:t>Patients with</a:t>
            </a:r>
            <a:r>
              <a:rPr lang="en-GB" sz="1800" b="1" kern="100" dirty="0">
                <a:solidFill>
                  <a:srgbClr val="000000"/>
                </a:solidFill>
                <a:effectLst/>
                <a:latin typeface="Arial" panose="020B0604020202020204" pitchFamily="34" charset="0"/>
                <a:ea typeface="Calibri" panose="020F0502020204030204" pitchFamily="34" charset="0"/>
                <a:cs typeface="Times New Roman (Corpo CS)"/>
              </a:rPr>
              <a:t> </a:t>
            </a:r>
            <a:r>
              <a:rPr lang="en-GB" sz="1800" kern="100" dirty="0">
                <a:solidFill>
                  <a:srgbClr val="000000"/>
                </a:solidFill>
                <a:effectLst/>
                <a:latin typeface="Arial" panose="020B0604020202020204" pitchFamily="34" charset="0"/>
                <a:ea typeface="Calibri" panose="020F0502020204030204" pitchFamily="34" charset="0"/>
                <a:cs typeface="Times New Roman (Corpo CS)"/>
              </a:rPr>
              <a:t>acute decompensation of cirrhosis (ADC) are at high risk of developing acute-on-chronic liver failure (ACLF), a syndrome characterized by multiple organ failure and high short-term mortality. This study aimed to prospectively analyse alterations in peripheral blood mononuclear cells (PBMCs) in patients with ADC using single-cell technologies and to explore their implications for pathophysiology and prognosis. </a:t>
            </a:r>
            <a:endParaRPr lang="en-GB" sz="1800" kern="100" dirty="0">
              <a:solidFill>
                <a:srgbClr val="000000"/>
              </a:solidFill>
              <a:effectLst/>
              <a:latin typeface="Calibri" panose="020F0502020204030204" pitchFamily="34" charset="0"/>
              <a:ea typeface="Calibri" panose="020F0502020204030204" pitchFamily="34" charset="0"/>
              <a:cs typeface="Times New Roman (Corpo CS)"/>
            </a:endParaRPr>
          </a:p>
          <a:p>
            <a:pPr algn="just"/>
            <a:r>
              <a:rPr lang="en-US" sz="1800" b="1" kern="100" dirty="0">
                <a:solidFill>
                  <a:srgbClr val="000000"/>
                </a:solidFill>
                <a:effectLst/>
                <a:latin typeface="Arial" panose="020B0604020202020204" pitchFamily="34" charset="0"/>
                <a:ea typeface="Calibri" panose="020F0502020204030204" pitchFamily="34" charset="0"/>
                <a:cs typeface="Times New Roman (Corpo CS)"/>
              </a:rPr>
              <a:t>Method:</a:t>
            </a:r>
            <a:r>
              <a:rPr lang="en-US" sz="1800" kern="100" dirty="0">
                <a:solidFill>
                  <a:srgbClr val="000000"/>
                </a:solidFill>
                <a:effectLst/>
                <a:latin typeface="Arial" panose="020B0604020202020204" pitchFamily="34" charset="0"/>
                <a:ea typeface="Calibri" panose="020F0502020204030204" pitchFamily="34" charset="0"/>
                <a:cs typeface="Times New Roman (Corpo CS)"/>
              </a:rPr>
              <a:t> </a:t>
            </a:r>
            <a:r>
              <a:rPr lang="en-GB" sz="1800" kern="100" dirty="0">
                <a:solidFill>
                  <a:srgbClr val="000000"/>
                </a:solidFill>
                <a:effectLst/>
                <a:latin typeface="Arial" panose="020B0604020202020204" pitchFamily="34" charset="0"/>
                <a:ea typeface="Calibri" panose="020F0502020204030204" pitchFamily="34" charset="0"/>
                <a:cs typeface="Times New Roman (Corpo CS)"/>
              </a:rPr>
              <a:t>64 patients admitted due to ADC and 15 healthy controls were enrolled in 5 European centres. Blood samples were obtained at hospital admission. Patients were followed up for up to 90 days after study inclusion, and hospital readmission due to ADC or ACLF development was monitored. Cellular indexing of transcriptomes and epitopes by sequencing (CITE-</a:t>
            </a:r>
            <a:r>
              <a:rPr lang="en-GB" sz="1800" kern="100" dirty="0" err="1">
                <a:solidFill>
                  <a:srgbClr val="000000"/>
                </a:solidFill>
                <a:effectLst/>
                <a:latin typeface="Arial" panose="020B0604020202020204" pitchFamily="34" charset="0"/>
                <a:ea typeface="Calibri" panose="020F0502020204030204" pitchFamily="34" charset="0"/>
                <a:cs typeface="Times New Roman (Corpo CS)"/>
              </a:rPr>
              <a:t>seq</a:t>
            </a:r>
            <a:r>
              <a:rPr lang="en-GB" sz="1800" kern="100" dirty="0">
                <a:solidFill>
                  <a:srgbClr val="000000"/>
                </a:solidFill>
                <a:effectLst/>
                <a:latin typeface="Arial" panose="020B0604020202020204" pitchFamily="34" charset="0"/>
                <a:ea typeface="Calibri" panose="020F0502020204030204" pitchFamily="34" charset="0"/>
                <a:cs typeface="Times New Roman (Corpo CS)"/>
              </a:rPr>
              <a:t>) was applied to PBMCs from 16 out of the 64 patients representing different clinical trajectories and 4 healthy controls, to quantify gene expression and targeted surface protein at single-cell resolution. Whole blood for the same 16 patients was assessed by bulk RNA-</a:t>
            </a:r>
            <a:r>
              <a:rPr lang="en-GB" sz="1800" kern="100" dirty="0" err="1">
                <a:solidFill>
                  <a:srgbClr val="000000"/>
                </a:solidFill>
                <a:effectLst/>
                <a:latin typeface="Arial" panose="020B0604020202020204" pitchFamily="34" charset="0"/>
                <a:ea typeface="Calibri" panose="020F0502020204030204" pitchFamily="34" charset="0"/>
                <a:cs typeface="Times New Roman (Corpo CS)"/>
              </a:rPr>
              <a:t>seq</a:t>
            </a:r>
            <a:r>
              <a:rPr lang="en-GB" sz="1800" kern="100" dirty="0">
                <a:solidFill>
                  <a:srgbClr val="000000"/>
                </a:solidFill>
                <a:effectLst/>
                <a:latin typeface="Arial" panose="020B0604020202020204" pitchFamily="34" charset="0"/>
                <a:ea typeface="Calibri" panose="020F0502020204030204" pitchFamily="34" charset="0"/>
                <a:cs typeface="Times New Roman (Corpo CS)"/>
              </a:rPr>
              <a:t> and whole blood transcriptional profiles from two independent prospective multicentre cohorts of patients with ADC (PREDICT (n=689) and ACLARA (n=521)) were included as validation cohorts.</a:t>
            </a:r>
            <a:endParaRPr lang="en-GB" sz="1800" kern="100" dirty="0">
              <a:solidFill>
                <a:srgbClr val="000000"/>
              </a:solidFill>
              <a:effectLst/>
              <a:latin typeface="Calibri" panose="020F0502020204030204" pitchFamily="34" charset="0"/>
              <a:ea typeface="Calibri" panose="020F0502020204030204" pitchFamily="34" charset="0"/>
              <a:cs typeface="Times New Roman (Corpo CS)"/>
            </a:endParaRPr>
          </a:p>
          <a:p>
            <a:pPr algn="just"/>
            <a:r>
              <a:rPr lang="en-US" sz="1800" b="1" kern="100" dirty="0">
                <a:solidFill>
                  <a:srgbClr val="000000"/>
                </a:solidFill>
                <a:effectLst/>
                <a:latin typeface="Arial" panose="020B0604020202020204" pitchFamily="34" charset="0"/>
                <a:ea typeface="Calibri" panose="020F0502020204030204" pitchFamily="34" charset="0"/>
                <a:cs typeface="Times New Roman (Corpo CS)"/>
              </a:rPr>
              <a:t>Results:</a:t>
            </a:r>
            <a:r>
              <a:rPr lang="en-US" sz="1800" kern="100" dirty="0">
                <a:solidFill>
                  <a:srgbClr val="000000"/>
                </a:solidFill>
                <a:effectLst/>
                <a:latin typeface="Arial" panose="020B0604020202020204" pitchFamily="34" charset="0"/>
                <a:ea typeface="Calibri" panose="020F0502020204030204" pitchFamily="34" charset="0"/>
                <a:cs typeface="Times New Roman (Corpo CS)"/>
              </a:rPr>
              <a:t> </a:t>
            </a:r>
            <a:r>
              <a:rPr lang="en-GB" sz="1800" kern="100" dirty="0">
                <a:solidFill>
                  <a:srgbClr val="000000"/>
                </a:solidFill>
                <a:effectLst/>
                <a:latin typeface="Arial" panose="020B0604020202020204" pitchFamily="34" charset="0"/>
                <a:ea typeface="Calibri" panose="020F0502020204030204" pitchFamily="34" charset="0"/>
                <a:cs typeface="Times New Roman (Corpo CS)"/>
              </a:rPr>
              <a:t>Cell proportion analysis revealed a significant increase of classical monocytes in patients with subsequent ACLF development. Notably, classical monocytes represented the cell type with the highest transcriptional alterations. Within the classical monocyte population, a specific subcluster, termed “C2”, was identified and found to increase during progression towards ACLF. In addition to reduced expression of </a:t>
            </a:r>
            <a:r>
              <a:rPr lang="en-GB" sz="1800" i="1" kern="100" dirty="0">
                <a:solidFill>
                  <a:srgbClr val="000000"/>
                </a:solidFill>
                <a:effectLst/>
                <a:latin typeface="Arial" panose="020B0604020202020204" pitchFamily="34" charset="0"/>
                <a:ea typeface="Calibri" panose="020F0502020204030204" pitchFamily="34" charset="0"/>
                <a:cs typeface="Times New Roman (Corpo CS)"/>
              </a:rPr>
              <a:t>HLA-DR</a:t>
            </a:r>
            <a:r>
              <a:rPr lang="en-GB" sz="1800" kern="100" dirty="0">
                <a:solidFill>
                  <a:srgbClr val="000000"/>
                </a:solidFill>
                <a:effectLst/>
                <a:latin typeface="Arial" panose="020B0604020202020204" pitchFamily="34" charset="0"/>
                <a:ea typeface="Calibri" panose="020F0502020204030204" pitchFamily="34" charset="0"/>
                <a:cs typeface="Times New Roman (Corpo CS)"/>
              </a:rPr>
              <a:t> and upregulation of </a:t>
            </a:r>
            <a:r>
              <a:rPr lang="en-GB" sz="1800" i="1" kern="100" dirty="0">
                <a:solidFill>
                  <a:srgbClr val="000000"/>
                </a:solidFill>
                <a:effectLst/>
                <a:latin typeface="Arial" panose="020B0604020202020204" pitchFamily="34" charset="0"/>
                <a:ea typeface="Calibri" panose="020F0502020204030204" pitchFamily="34" charset="0"/>
                <a:cs typeface="Times New Roman (Corpo CS)"/>
              </a:rPr>
              <a:t>MERTK,</a:t>
            </a:r>
            <a:r>
              <a:rPr lang="en-GB" sz="1800" kern="100" dirty="0">
                <a:solidFill>
                  <a:srgbClr val="000000"/>
                </a:solidFill>
                <a:effectLst/>
                <a:latin typeface="Arial" panose="020B0604020202020204" pitchFamily="34" charset="0"/>
                <a:ea typeface="Calibri" panose="020F0502020204030204" pitchFamily="34" charset="0"/>
                <a:cs typeface="Times New Roman (Corpo CS)"/>
              </a:rPr>
              <a:t> this monocytic subpopulation was primarily characterized by decreased expression of genes encoding enzymes relevant to cellular energy supply, such as oxidative phosphorylation and ATP production. Pathway analysis confirmed a marked impairment of energy metabolism pathways as well as a tendency towards reduced inflammatory and bacterial response within the C2 subcluster. Using two independent prospective multicentre cohorts of patients with ADC, we found that a gene signature derived from that monocytic subpopulation was significantly upregulated especially in patients with bacterial infection, ACLF development and non-survivors.</a:t>
            </a:r>
            <a:r>
              <a:rPr lang="en-US" sz="1800" kern="100" dirty="0">
                <a:solidFill>
                  <a:srgbClr val="000000"/>
                </a:solidFill>
                <a:effectLst/>
                <a:latin typeface="Arial" panose="020B0604020202020204" pitchFamily="34" charset="0"/>
                <a:ea typeface="Calibri" panose="020F0502020204030204" pitchFamily="34" charset="0"/>
                <a:cs typeface="Times New Roman (Corpo CS)"/>
              </a:rPr>
              <a:t> </a:t>
            </a:r>
            <a:endParaRPr lang="en-GB" sz="1800" kern="100" dirty="0">
              <a:solidFill>
                <a:srgbClr val="000000"/>
              </a:solidFill>
              <a:effectLst/>
              <a:latin typeface="Calibri" panose="020F0502020204030204" pitchFamily="34" charset="0"/>
              <a:ea typeface="Calibri" panose="020F0502020204030204" pitchFamily="34" charset="0"/>
              <a:cs typeface="Times New Roman (Corpo CS)"/>
            </a:endParaRPr>
          </a:p>
          <a:p>
            <a:pPr algn="just"/>
            <a:r>
              <a:rPr lang="en-US" sz="1800" b="1" kern="100" dirty="0">
                <a:solidFill>
                  <a:srgbClr val="000000"/>
                </a:solidFill>
                <a:effectLst/>
                <a:latin typeface="Arial" panose="020B0604020202020204" pitchFamily="34" charset="0"/>
                <a:ea typeface="Calibri" panose="020F0502020204030204" pitchFamily="34" charset="0"/>
                <a:cs typeface="Times New Roman (Corpo CS)"/>
              </a:rPr>
              <a:t>Conclusion:</a:t>
            </a:r>
            <a:r>
              <a:rPr lang="en-US" sz="1800" kern="100" dirty="0">
                <a:solidFill>
                  <a:srgbClr val="000000"/>
                </a:solidFill>
                <a:effectLst/>
                <a:latin typeface="Arial" panose="020B0604020202020204" pitchFamily="34" charset="0"/>
                <a:ea typeface="Calibri" panose="020F0502020204030204" pitchFamily="34" charset="0"/>
                <a:cs typeface="Times New Roman (Corpo CS)"/>
              </a:rPr>
              <a:t>  </a:t>
            </a:r>
            <a:endParaRPr lang="en-GB" sz="1800" kern="100" dirty="0">
              <a:solidFill>
                <a:srgbClr val="000000"/>
              </a:solidFill>
              <a:effectLst/>
              <a:latin typeface="Calibri" panose="020F0502020204030204" pitchFamily="34" charset="0"/>
              <a:ea typeface="Calibri" panose="020F0502020204030204" pitchFamily="34" charset="0"/>
              <a:cs typeface="Times New Roman (Corpo CS)"/>
            </a:endParaRPr>
          </a:p>
          <a:p>
            <a:pPr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solidFill>
                  <a:srgbClr val="000000"/>
                </a:solidFill>
                <a:effectLst/>
                <a:latin typeface="Arial" panose="020B0604020202020204" pitchFamily="34" charset="0"/>
                <a:ea typeface="Calibri" panose="020F0502020204030204" pitchFamily="34" charset="0"/>
                <a:cs typeface="Times New Roman (Corpo CS)"/>
              </a:rPr>
              <a:t>Patients with acute decompensation of cirrhosis who subsequently develop ACLF are characterized by the presence of a subpopulation of classical monocytes with features of impaired energy metabolism pathways.</a:t>
            </a:r>
            <a:endParaRPr lang="en-GB" sz="1800" kern="100" dirty="0">
              <a:solidFill>
                <a:srgbClr val="000000"/>
              </a:solidFill>
              <a:effectLst/>
              <a:latin typeface="Calibri" panose="020F0502020204030204" pitchFamily="34" charset="0"/>
              <a:ea typeface="Calibri" panose="020F0502020204030204" pitchFamily="34" charset="0"/>
              <a:cs typeface="Times New Roman (Corpo CS)"/>
            </a:endParaRPr>
          </a:p>
        </p:txBody>
      </p:sp>
      <p:sp>
        <p:nvSpPr>
          <p:cNvPr id="4" name="Slide Number Placeholder 3">
            <a:extLst>
              <a:ext uri="{FF2B5EF4-FFF2-40B4-BE49-F238E27FC236}">
                <a16:creationId xmlns:a16="http://schemas.microsoft.com/office/drawing/2014/main" id="{762F7B1A-318A-70DC-3263-13073526FAB6}"/>
              </a:ext>
            </a:extLst>
          </p:cNvPr>
          <p:cNvSpPr>
            <a:spLocks noGrp="1"/>
          </p:cNvSpPr>
          <p:nvPr>
            <p:ph type="sldNum" sz="quarter" idx="5"/>
          </p:nvPr>
        </p:nvSpPr>
        <p:spPr/>
        <p:txBody>
          <a:bodyPr/>
          <a:lstStyle/>
          <a:p>
            <a:fld id="{F872C0F0-71E7-46B6-AA6F-1D7E0E2B8B3E}" type="slidenum">
              <a:rPr lang="en-US" smtClean="0"/>
              <a:t>13</a:t>
            </a:fld>
            <a:endParaRPr lang="en-US"/>
          </a:p>
        </p:txBody>
      </p:sp>
    </p:spTree>
    <p:extLst>
      <p:ext uri="{BB962C8B-B14F-4D97-AF65-F5344CB8AC3E}">
        <p14:creationId xmlns:p14="http://schemas.microsoft.com/office/powerpoint/2010/main" val="3986523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72C0F0-71E7-46B6-AA6F-1D7E0E2B8B3E}" type="slidenum">
              <a:rPr lang="en-US" smtClean="0"/>
              <a:t>14</a:t>
            </a:fld>
            <a:endParaRPr lang="en-US"/>
          </a:p>
        </p:txBody>
      </p:sp>
    </p:spTree>
    <p:extLst>
      <p:ext uri="{BB962C8B-B14F-4D97-AF65-F5344CB8AC3E}">
        <p14:creationId xmlns:p14="http://schemas.microsoft.com/office/powerpoint/2010/main" val="3484316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CDD93-A6F3-2FE7-E337-AEF630F76D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CA261-692A-A235-2B35-4C2499D164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2569BE-6D74-5AB3-B7D1-5D9104EEA8FC}"/>
              </a:ext>
            </a:extLst>
          </p:cNvPr>
          <p:cNvSpPr>
            <a:spLocks noGrp="1"/>
          </p:cNvSpPr>
          <p:nvPr>
            <p:ph type="body" idx="1"/>
          </p:nvPr>
        </p:nvSpPr>
        <p:spPr/>
        <p:txBody>
          <a:bodyPr/>
          <a:lstStyle/>
          <a:p>
            <a:pPr>
              <a:buNone/>
            </a:pPr>
            <a:r>
              <a:rPr lang="en-US" sz="1050" b="1" dirty="0">
                <a:effectLst/>
                <a:latin typeface="Arial" panose="020B0604020202020204" pitchFamily="34" charset="0"/>
                <a:ea typeface="Times New Roman" panose="02020603050405020304" pitchFamily="18" charset="0"/>
              </a:rPr>
              <a:t>Abbreviations: </a:t>
            </a:r>
            <a:r>
              <a:rPr lang="en-US" sz="1050" dirty="0"/>
              <a:t>AVI = Avibactam; </a:t>
            </a:r>
            <a:r>
              <a:rPr lang="en-US" sz="2800" dirty="0"/>
              <a:t>AZT = Aztreonam; CAZ = Ceftazidime; CLIF-C OF = Chronic Liver Failure Consortium Organ Failure; HR = Hazard </a:t>
            </a:r>
            <a:r>
              <a:rPr lang="en-US" sz="2800" dirty="0" err="1"/>
              <a:t>Ratio;MDR</a:t>
            </a:r>
            <a:r>
              <a:rPr lang="en-US" sz="2800" dirty="0"/>
              <a:t> = Multi-Drug Resistance; MELD = Model for End-Stage Liver Disease; ND = Not Determined; NNT = Number Needed to Treat; PCR = Polymerase Chain Reaction.</a:t>
            </a:r>
          </a:p>
          <a:p>
            <a:pPr>
              <a:buNone/>
            </a:pPr>
            <a:endParaRPr lang="en-US" sz="1800" b="1" dirty="0">
              <a:effectLst/>
              <a:highlight>
                <a:srgbClr val="FFFF00"/>
              </a:highlight>
              <a:latin typeface="Arial" panose="020B0604020202020204" pitchFamily="34" charset="0"/>
              <a:ea typeface="Times New Roman" panose="02020603050405020304" pitchFamily="18" charset="0"/>
            </a:endParaRPr>
          </a:p>
          <a:p>
            <a:r>
              <a:rPr lang="en-US" sz="1800" b="1" dirty="0">
                <a:effectLst/>
                <a:highlight>
                  <a:srgbClr val="FFFF00"/>
                </a:highlight>
                <a:latin typeface="Arial" panose="020B0604020202020204" pitchFamily="34" charset="0"/>
                <a:ea typeface="Times New Roman" panose="02020603050405020304" pitchFamily="18" charset="0"/>
              </a:rPr>
              <a:t>OS-035-YI</a:t>
            </a:r>
            <a:endParaRPr lang="en-US" sz="1800" dirty="0">
              <a:effectLst/>
              <a:latin typeface="Times New Roman" panose="02020603050405020304" pitchFamily="18" charset="0"/>
              <a:ea typeface="Times New Roman" panose="02020603050405020304" pitchFamily="18" charset="0"/>
            </a:endParaRPr>
          </a:p>
          <a:p>
            <a:r>
              <a:rPr lang="en-US" sz="1800" b="1" dirty="0">
                <a:effectLst/>
                <a:highlight>
                  <a:srgbClr val="FFFF00"/>
                </a:highlight>
                <a:latin typeface="Arial" panose="020B0604020202020204" pitchFamily="34" charset="0"/>
                <a:ea typeface="Times New Roman" panose="02020603050405020304" pitchFamily="18" charset="0"/>
              </a:rPr>
              <a:t>Gut colonization guided versus routine empiric antimicrobial therapy to manage infections in patients with cirrhosis: a pragmatic randomized trial</a:t>
            </a:r>
            <a:endParaRPr lang="en-US" sz="1800" dirty="0">
              <a:effectLst/>
              <a:latin typeface="Times New Roman" panose="02020603050405020304" pitchFamily="18" charset="0"/>
              <a:ea typeface="Times New Roman" panose="02020603050405020304" pitchFamily="18" charset="0"/>
            </a:endParaRPr>
          </a:p>
          <a:p>
            <a:pPr>
              <a:lnSpc>
                <a:spcPct val="115000"/>
              </a:lnSpc>
            </a:pPr>
            <a:r>
              <a:rPr lang="en-US" sz="1800" dirty="0">
                <a:effectLst/>
                <a:highlight>
                  <a:srgbClr val="FFFF00"/>
                </a:highlight>
                <a:latin typeface="Arial" panose="020B0604020202020204" pitchFamily="34" charset="0"/>
                <a:ea typeface="Times New Roman" panose="02020603050405020304" pitchFamily="18" charset="0"/>
              </a:rPr>
              <a:t>Nipun Verma</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u="sng" dirty="0">
                <a:effectLst/>
                <a:highlight>
                  <a:srgbClr val="FFFF00"/>
                </a:highlight>
                <a:latin typeface="Arial" panose="020B0604020202020204" pitchFamily="34" charset="0"/>
                <a:ea typeface="Times New Roman" panose="02020603050405020304" pitchFamily="18" charset="0"/>
              </a:rPr>
              <a:t>Jayant Agarwal</a:t>
            </a:r>
            <a:r>
              <a:rPr lang="en-US" sz="1800" baseline="30000" dirty="0">
                <a:effectLst/>
                <a:highlight>
                  <a:srgbClr val="FFFF00"/>
                </a:highlight>
                <a:latin typeface="Arial" panose="020B0604020202020204" pitchFamily="34" charset="0"/>
                <a:ea typeface="Times New Roman" panose="02020603050405020304" pitchFamily="18" charset="0"/>
              </a:rPr>
              <a:t>2</a:t>
            </a:r>
            <a:r>
              <a:rPr lang="en-US" sz="1800" dirty="0">
                <a:effectLst/>
                <a:highlight>
                  <a:srgbClr val="FFFF00"/>
                </a:highlight>
                <a:latin typeface="Arial" panose="020B0604020202020204" pitchFamily="34" charset="0"/>
                <a:ea typeface="Arial" panose="020B0604020202020204" pitchFamily="34" charset="0"/>
              </a:rPr>
              <a:t>, </a:t>
            </a:r>
            <a:r>
              <a:rPr lang="en-US" sz="1800" dirty="0" err="1">
                <a:effectLst/>
                <a:highlight>
                  <a:srgbClr val="FFFF00"/>
                </a:highlight>
                <a:latin typeface="Arial" panose="020B0604020202020204" pitchFamily="34" charset="0"/>
                <a:ea typeface="Times New Roman" panose="02020603050405020304" pitchFamily="18" charset="0"/>
              </a:rPr>
              <a:t>Samonee</a:t>
            </a:r>
            <a:r>
              <a:rPr lang="en-US" sz="1800" dirty="0">
                <a:effectLst/>
                <a:highlight>
                  <a:srgbClr val="FFFF00"/>
                </a:highlight>
                <a:latin typeface="Arial" panose="020B0604020202020204" pitchFamily="34" charset="0"/>
                <a:ea typeface="Times New Roman" panose="02020603050405020304" pitchFamily="18" charset="0"/>
              </a:rPr>
              <a:t> Ralmilay</a:t>
            </a:r>
            <a:r>
              <a:rPr lang="en-US" sz="1800" baseline="30000" dirty="0">
                <a:effectLst/>
                <a:highlight>
                  <a:srgbClr val="FFFF00"/>
                </a:highlight>
                <a:latin typeface="Arial" panose="020B0604020202020204" pitchFamily="34" charset="0"/>
                <a:ea typeface="Times New Roman" panose="02020603050405020304" pitchFamily="18" charset="0"/>
              </a:rPr>
              <a:t>3</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Pratibha Garg</a:t>
            </a:r>
            <a:r>
              <a:rPr lang="en-US" sz="1800" baseline="30000" dirty="0">
                <a:effectLst/>
                <a:highlight>
                  <a:srgbClr val="FFFF00"/>
                </a:highlight>
                <a:latin typeface="Arial" panose="020B0604020202020204" pitchFamily="34" charset="0"/>
                <a:ea typeface="Times New Roman" panose="02020603050405020304" pitchFamily="18" charset="0"/>
              </a:rPr>
              <a:t>3</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Archana Angrup</a:t>
            </a:r>
            <a:r>
              <a:rPr lang="en-US" sz="1800" baseline="30000" dirty="0">
                <a:effectLst/>
                <a:highlight>
                  <a:srgbClr val="FFFF00"/>
                </a:highlight>
                <a:latin typeface="Arial" panose="020B0604020202020204" pitchFamily="34" charset="0"/>
                <a:ea typeface="Times New Roman" panose="02020603050405020304" pitchFamily="18" charset="0"/>
              </a:rPr>
              <a:t>4</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Shashi  Vig</a:t>
            </a:r>
            <a:r>
              <a:rPr lang="en-US" sz="1800" baseline="30000" dirty="0">
                <a:effectLst/>
                <a:highlight>
                  <a:srgbClr val="FFFF00"/>
                </a:highlight>
                <a:latin typeface="Arial" panose="020B0604020202020204" pitchFamily="34" charset="0"/>
                <a:ea typeface="Times New Roman" panose="02020603050405020304" pitchFamily="18" charset="0"/>
              </a:rPr>
              <a:t>4</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Arka De</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Madhumita Premkumar</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Sunil Taneja</a:t>
            </a:r>
            <a:r>
              <a:rPr lang="en-US" sz="1800" baseline="30000" dirty="0">
                <a:effectLst/>
                <a:highlight>
                  <a:srgbClr val="FFFF00"/>
                </a:highlight>
                <a:latin typeface="Arial" panose="020B0604020202020204" pitchFamily="34" charset="0"/>
                <a:ea typeface="Times New Roman" panose="02020603050405020304" pitchFamily="18" charset="0"/>
              </a:rPr>
              <a:t>3</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AJAY KUMAR DUSEJA</a:t>
            </a:r>
            <a:r>
              <a:rPr lang="en-US" sz="1800" baseline="30000" dirty="0">
                <a:effectLst/>
                <a:highlight>
                  <a:srgbClr val="FFFF00"/>
                </a:highlight>
                <a:latin typeface="Arial" panose="020B0604020202020204" pitchFamily="34" charset="0"/>
                <a:ea typeface="Times New Roman" panose="02020603050405020304" pitchFamily="18" charset="0"/>
              </a:rPr>
              <a:t>3</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Nusrat Shafiq</a:t>
            </a:r>
            <a:r>
              <a:rPr lang="en-US" sz="1800" baseline="30000" dirty="0">
                <a:effectLst/>
                <a:highlight>
                  <a:srgbClr val="FFFF00"/>
                </a:highlight>
                <a:latin typeface="Arial" panose="020B0604020202020204" pitchFamily="34" charset="0"/>
                <a:ea typeface="Times New Roman" panose="02020603050405020304" pitchFamily="18" charset="0"/>
              </a:rPr>
              <a:t>5</a:t>
            </a:r>
            <a:endParaRPr lang="en-US" sz="1800" dirty="0">
              <a:effectLst/>
              <a:latin typeface="Times New Roman" panose="02020603050405020304" pitchFamily="18" charset="0"/>
              <a:ea typeface="Times New Roman" panose="02020603050405020304" pitchFamily="18" charset="0"/>
            </a:endParaRPr>
          </a:p>
          <a:p>
            <a:r>
              <a:rPr lang="en-US" sz="1800" i="1" baseline="30000" dirty="0">
                <a:effectLst/>
                <a:highlight>
                  <a:srgbClr val="FFFF00"/>
                </a:highlight>
                <a:latin typeface="Arial" panose="020B0604020202020204" pitchFamily="34" charset="0"/>
                <a:ea typeface="Times New Roman" panose="02020603050405020304" pitchFamily="18" charset="0"/>
              </a:rPr>
              <a:t>1</a:t>
            </a:r>
            <a:r>
              <a:rPr lang="en-US" sz="1800" i="1" dirty="0">
                <a:effectLst/>
                <a:highlight>
                  <a:srgbClr val="FFFF00"/>
                </a:highlight>
                <a:latin typeface="Arial" panose="020B0604020202020204" pitchFamily="34" charset="0"/>
                <a:ea typeface="Times New Roman" panose="02020603050405020304" pitchFamily="18" charset="0"/>
              </a:rPr>
              <a:t>Department of Hepatology, Postgraduate Institute of Medical Education and Research, Chandigarh India, Chandigarh, India</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2</a:t>
            </a:r>
            <a:r>
              <a:rPr lang="en-US" sz="1800" i="1" dirty="0">
                <a:effectLst/>
                <a:highlight>
                  <a:srgbClr val="FFFF00"/>
                </a:highlight>
                <a:latin typeface="Arial" panose="020B0604020202020204" pitchFamily="34" charset="0"/>
                <a:ea typeface="Times New Roman" panose="02020603050405020304" pitchFamily="18" charset="0"/>
              </a:rPr>
              <a:t>Department of Internal Medicine, Postgraduate Institute of Medical Education and Research, Chandigarh, India, Chandigarh, India</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3</a:t>
            </a:r>
            <a:r>
              <a:rPr lang="en-US" sz="1800" i="1" dirty="0">
                <a:effectLst/>
                <a:highlight>
                  <a:srgbClr val="FFFF00"/>
                </a:highlight>
                <a:latin typeface="Arial" panose="020B0604020202020204" pitchFamily="34" charset="0"/>
                <a:ea typeface="Times New Roman" panose="02020603050405020304" pitchFamily="18" charset="0"/>
              </a:rPr>
              <a:t>Department of Hepatology, Postgraduate Institute of Medical Education and Research, Chandigarh, India, Chandigarh, India</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4</a:t>
            </a:r>
            <a:r>
              <a:rPr lang="en-US" sz="1800" i="1" dirty="0">
                <a:effectLst/>
                <a:highlight>
                  <a:srgbClr val="FFFF00"/>
                </a:highlight>
                <a:latin typeface="Arial" panose="020B0604020202020204" pitchFamily="34" charset="0"/>
                <a:ea typeface="Times New Roman" panose="02020603050405020304" pitchFamily="18" charset="0"/>
              </a:rPr>
              <a:t>Department of Medical Microbiology, Postgraduate Institute of Medical Education and Research, Chandigarh, India, Chandigarh, India</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5</a:t>
            </a:r>
            <a:r>
              <a:rPr lang="en-US" sz="1800" i="1" dirty="0">
                <a:effectLst/>
                <a:highlight>
                  <a:srgbClr val="FFFF00"/>
                </a:highlight>
                <a:latin typeface="Arial" panose="020B0604020202020204" pitchFamily="34" charset="0"/>
                <a:ea typeface="Times New Roman" panose="02020603050405020304" pitchFamily="18" charset="0"/>
              </a:rPr>
              <a:t>Department of Clinical Pharmacology, Postgraduate Institute of Medical Education and Research, Chandigarh, India, Chandigarh, India</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Times New Roman" panose="02020603050405020304" pitchFamily="18" charset="0"/>
              </a:rPr>
              <a:t>Email:</a:t>
            </a:r>
            <a:r>
              <a:rPr lang="en-US" sz="1800" i="1" dirty="0">
                <a:effectLst/>
                <a:highlight>
                  <a:srgbClr val="FFFF00"/>
                </a:highlight>
                <a:latin typeface="Arial" panose="020B0604020202020204" pitchFamily="34" charset="0"/>
                <a:ea typeface="Times New Roman" panose="02020603050405020304" pitchFamily="18" charset="0"/>
              </a:rPr>
              <a:t> </a:t>
            </a:r>
            <a:r>
              <a:rPr lang="en-US" sz="1800" dirty="0">
                <a:effectLst/>
                <a:highlight>
                  <a:srgbClr val="FFFF00"/>
                </a:highlight>
                <a:latin typeface="Arial" panose="020B0604020202020204" pitchFamily="34" charset="0"/>
                <a:ea typeface="Times New Roman" panose="02020603050405020304" pitchFamily="18" charset="0"/>
              </a:rPr>
              <a:t>nipun29j@gmail.com</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b="1" dirty="0">
                <a:effectLst/>
                <a:highlight>
                  <a:srgbClr val="FFFF00"/>
                </a:highlight>
                <a:latin typeface="Arial" panose="020B0604020202020204" pitchFamily="34" charset="0"/>
                <a:ea typeface="Calibri" panose="020F0502020204030204" pitchFamily="34" charset="0"/>
              </a:rPr>
              <a:t>Background and Aims:</a:t>
            </a: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highlight>
                  <a:srgbClr val="FFFF00"/>
                </a:highlight>
                <a:latin typeface="Arial" panose="020B0604020202020204" pitchFamily="34" charset="0"/>
                <a:ea typeface="Calibri" panose="020F0502020204030204" pitchFamily="34" charset="0"/>
              </a:rPr>
              <a:t>Infections in cirrhosis are a major cause of death, and early, effective empirical antimicrobial treatment is critical. However, in high-burden settings like India, where multi-drug-resistant (MDR) infections are prevalent, empirical therapy often fails. Recognizing the strong correlation between rectal colonization and MDR infections, we evaluated whether rapid polymerase chain reaction (PCR) for </a:t>
            </a:r>
            <a:r>
              <a:rPr lang="en-US" sz="1800" dirty="0" err="1">
                <a:effectLst/>
                <a:highlight>
                  <a:srgbClr val="FFFF00"/>
                </a:highlight>
                <a:latin typeface="Arial" panose="020B0604020202020204" pitchFamily="34" charset="0"/>
                <a:ea typeface="Calibri" panose="020F0502020204030204" pitchFamily="34" charset="0"/>
              </a:rPr>
              <a:t>carbapenemase</a:t>
            </a:r>
            <a:r>
              <a:rPr lang="en-US" sz="1800" dirty="0">
                <a:effectLst/>
                <a:highlight>
                  <a:srgbClr val="FFFF00"/>
                </a:highlight>
                <a:latin typeface="Arial" panose="020B0604020202020204" pitchFamily="34" charset="0"/>
                <a:ea typeface="Calibri" panose="020F0502020204030204" pitchFamily="34" charset="0"/>
              </a:rPr>
              <a:t> genes (Xpert </a:t>
            </a:r>
            <a:r>
              <a:rPr lang="en-US" sz="1800" dirty="0" err="1">
                <a:effectLst/>
                <a:highlight>
                  <a:srgbClr val="FFFF00"/>
                </a:highlight>
                <a:latin typeface="Arial" panose="020B0604020202020204" pitchFamily="34" charset="0"/>
                <a:ea typeface="Calibri" panose="020F0502020204030204" pitchFamily="34" charset="0"/>
              </a:rPr>
              <a:t>Carba</a:t>
            </a:r>
            <a:r>
              <a:rPr lang="en-US" sz="1800" dirty="0">
                <a:effectLst/>
                <a:highlight>
                  <a:srgbClr val="FFFF00"/>
                </a:highlight>
                <a:latin typeface="Arial" panose="020B0604020202020204" pitchFamily="34" charset="0"/>
                <a:ea typeface="Calibri" panose="020F0502020204030204" pitchFamily="34" charset="0"/>
              </a:rPr>
              <a:t>-R) and microbial culture of rectal swabs could guide antimicrobial choices and improve outcomes in cirrhosis patients with infections. </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b="1" dirty="0">
                <a:effectLst/>
                <a:highlight>
                  <a:srgbClr val="FFFF00"/>
                </a:highlight>
                <a:latin typeface="Arial" panose="020B0604020202020204" pitchFamily="34" charset="0"/>
                <a:ea typeface="Calibri" panose="020F0502020204030204" pitchFamily="34" charset="0"/>
              </a:rPr>
              <a:t>Method:</a:t>
            </a:r>
            <a:r>
              <a:rPr lang="en-US" sz="1800" dirty="0">
                <a:effectLst/>
                <a:highlight>
                  <a:srgbClr val="FFFF00"/>
                </a:highlight>
                <a:latin typeface="Arial" panose="020B0604020202020204" pitchFamily="34" charset="0"/>
                <a:ea typeface="Calibri" panose="020F0502020204030204" pitchFamily="34" charset="0"/>
              </a:rPr>
              <a:t> This pragmatic, parallel-group, open-label randomized trial [CTRI/2023/02/049479] was conducted at a tertiary-care center from 2023 to 2024. Adult cirrhosis patients hospitalized with bacterial infections (per EASL criteria) were included, excluding those with severe comorbidities, active malignancy, immunosuppression, or recent exposure to polymyxins or ceftazidime/avibactam. Patients were randomized to either an intervention group (rectal swab testing with Xpert </a:t>
            </a:r>
            <a:r>
              <a:rPr lang="en-US" sz="1800" dirty="0" err="1">
                <a:effectLst/>
                <a:highlight>
                  <a:srgbClr val="FFFF00"/>
                </a:highlight>
                <a:latin typeface="Arial" panose="020B0604020202020204" pitchFamily="34" charset="0"/>
                <a:ea typeface="Calibri" panose="020F0502020204030204" pitchFamily="34" charset="0"/>
              </a:rPr>
              <a:t>Carba</a:t>
            </a:r>
            <a:r>
              <a:rPr lang="en-US" sz="1800" dirty="0">
                <a:effectLst/>
                <a:highlight>
                  <a:srgbClr val="FFFF00"/>
                </a:highlight>
                <a:latin typeface="Arial" panose="020B0604020202020204" pitchFamily="34" charset="0"/>
                <a:ea typeface="Calibri" panose="020F0502020204030204" pitchFamily="34" charset="0"/>
              </a:rPr>
              <a:t>-R and microbial culture, followed by antimicrobial adjustments based on detected </a:t>
            </a:r>
            <a:r>
              <a:rPr lang="en-US" sz="1800" dirty="0" err="1">
                <a:effectLst/>
                <a:highlight>
                  <a:srgbClr val="FFFF00"/>
                </a:highlight>
                <a:latin typeface="Arial" panose="020B0604020202020204" pitchFamily="34" charset="0"/>
                <a:ea typeface="Calibri" panose="020F0502020204030204" pitchFamily="34" charset="0"/>
              </a:rPr>
              <a:t>carbapenemase</a:t>
            </a:r>
            <a:r>
              <a:rPr lang="en-US" sz="1800" dirty="0">
                <a:effectLst/>
                <a:highlight>
                  <a:srgbClr val="FFFF00"/>
                </a:highlight>
                <a:latin typeface="Arial" panose="020B0604020202020204" pitchFamily="34" charset="0"/>
                <a:ea typeface="Calibri" panose="020F0502020204030204" pitchFamily="34" charset="0"/>
              </a:rPr>
              <a:t> genes or colonizing bacteria) or a control group (standard empirical treatment per guidelines). Both groups received standard of care. The primary outcome was 28-day overall survival. Secondary outcomes included infection resolution, changes in severity scores, organ failure rates, hospital length of stay, adverse events, and patient costs.</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b="1" dirty="0">
                <a:effectLst/>
                <a:highlight>
                  <a:srgbClr val="FFFF00"/>
                </a:highlight>
                <a:latin typeface="Arial" panose="020B0604020202020204" pitchFamily="34" charset="0"/>
                <a:ea typeface="Calibri" panose="020F0502020204030204" pitchFamily="34" charset="0"/>
              </a:rPr>
              <a:t>Results:</a:t>
            </a:r>
            <a:r>
              <a:rPr lang="en-US" sz="1800" dirty="0">
                <a:effectLst/>
                <a:highlight>
                  <a:srgbClr val="FFFF00"/>
                </a:highlight>
                <a:latin typeface="Arial" panose="020B0604020202020204" pitchFamily="34" charset="0"/>
                <a:ea typeface="Calibri" panose="020F0502020204030204" pitchFamily="34" charset="0"/>
              </a:rPr>
              <a:t> A total of 101 patients (median age 42 years; 90% male; median MELD score 30.1) with predominantly healthcare-associated infections (81.2%), such as pneumonia (46.5%) and spontaneous bacterial peritonitis (35.6%), were randomized (intervention: 51; control: 50). Baseline characteristics were similar between groups. Of 43 </a:t>
            </a:r>
            <a:r>
              <a:rPr lang="en-US" sz="1800" dirty="0" err="1">
                <a:effectLst/>
                <a:highlight>
                  <a:srgbClr val="FFFF00"/>
                </a:highlight>
                <a:latin typeface="Arial" panose="020B0604020202020204" pitchFamily="34" charset="0"/>
                <a:ea typeface="Calibri" panose="020F0502020204030204" pitchFamily="34" charset="0"/>
              </a:rPr>
              <a:t>carbapenemase</a:t>
            </a:r>
            <a:r>
              <a:rPr lang="en-US" sz="1800" dirty="0">
                <a:effectLst/>
                <a:highlight>
                  <a:srgbClr val="FFFF00"/>
                </a:highlight>
                <a:latin typeface="Arial" panose="020B0604020202020204" pitchFamily="34" charset="0"/>
                <a:ea typeface="Calibri" panose="020F0502020204030204" pitchFamily="34" charset="0"/>
              </a:rPr>
              <a:t>-positive patients, 40 in the intervention group received ceftazidime-avibactam plus aztreonam or polymyxin-based therapy. The intervention significantly improved 28-day survival (51% vs. 26%, p = 0.014; HR: 0.53, 95% CI: 0.32–0.88; NNT = 4) and led to better resolution of index infections (94.2% vs. 74.1%, p = 0.011). MELD and CLIF-C OF scores also improved over time (group time interaction p = 0.009 and &lt;0.001). There was no increase in secondary or fungal infections or length of stay (p &gt; 0.05). The intervention was cost-effective, with an incremental cost of INR 3,602 (40.5 Euros) per death averted.</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b="1" dirty="0">
                <a:effectLst/>
                <a:highlight>
                  <a:srgbClr val="FFFF00"/>
                </a:highlight>
                <a:latin typeface="Arial" panose="020B0604020202020204" pitchFamily="34" charset="0"/>
                <a:ea typeface="Calibri" panose="020F0502020204030204" pitchFamily="34" charset="0"/>
              </a:rPr>
              <a:t>Conclusion:</a:t>
            </a:r>
            <a:r>
              <a:rPr lang="en-US" sz="1800" dirty="0">
                <a:effectLst/>
                <a:highlight>
                  <a:srgbClr val="FFFF00"/>
                </a:highlight>
                <a:latin typeface="Arial" panose="020B0604020202020204" pitchFamily="34" charset="0"/>
                <a:ea typeface="Calibri" panose="020F0502020204030204" pitchFamily="34" charset="0"/>
              </a:rPr>
              <a:t> This is the first randomized trial to show that Xpert </a:t>
            </a:r>
            <a:r>
              <a:rPr lang="en-US" sz="1800" dirty="0" err="1">
                <a:effectLst/>
                <a:highlight>
                  <a:srgbClr val="FFFF00"/>
                </a:highlight>
                <a:latin typeface="Arial" panose="020B0604020202020204" pitchFamily="34" charset="0"/>
                <a:ea typeface="Calibri" panose="020F0502020204030204" pitchFamily="34" charset="0"/>
              </a:rPr>
              <a:t>Carba</a:t>
            </a:r>
            <a:r>
              <a:rPr lang="en-US" sz="1800" dirty="0">
                <a:effectLst/>
                <a:highlight>
                  <a:srgbClr val="FFFF00"/>
                </a:highlight>
                <a:latin typeface="Arial" panose="020B0604020202020204" pitchFamily="34" charset="0"/>
                <a:ea typeface="Calibri" panose="020F0502020204030204" pitchFamily="34" charset="0"/>
              </a:rPr>
              <a:t>-R and rectal colonization-guided antimicrobials improve survival, infection resolution, and organ function in cirrhosis patients</a:t>
            </a:r>
            <a:r>
              <a:rPr lang="en-US" sz="1800" dirty="0">
                <a:effectLst/>
                <a:latin typeface="Arial" panose="020B0604020202020204" pitchFamily="34" charset="0"/>
                <a:ea typeface="Calibri" panose="020F0502020204030204" pitchFamily="34" charset="0"/>
              </a:rPr>
              <a:t> with infections. These findings support integrating gut colonization assessments into the routine care of cirrhosis patients.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C8DB941A-35C7-6FCF-3648-75F47F63C286}"/>
              </a:ext>
            </a:extLst>
          </p:cNvPr>
          <p:cNvSpPr>
            <a:spLocks noGrp="1"/>
          </p:cNvSpPr>
          <p:nvPr>
            <p:ph type="sldNum" sz="quarter" idx="5"/>
          </p:nvPr>
        </p:nvSpPr>
        <p:spPr/>
        <p:txBody>
          <a:bodyPr/>
          <a:lstStyle/>
          <a:p>
            <a:fld id="{F872C0F0-71E7-46B6-AA6F-1D7E0E2B8B3E}" type="slidenum">
              <a:rPr lang="en-US" smtClean="0"/>
              <a:t>15</a:t>
            </a:fld>
            <a:endParaRPr lang="en-US"/>
          </a:p>
        </p:txBody>
      </p:sp>
    </p:spTree>
    <p:extLst>
      <p:ext uri="{BB962C8B-B14F-4D97-AF65-F5344CB8AC3E}">
        <p14:creationId xmlns:p14="http://schemas.microsoft.com/office/powerpoint/2010/main" val="2908484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C2CEB-8FB0-6047-BF13-60B7095CAD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BFC65A-4618-729E-2EBA-6A82ECA03F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23C21D-E88A-C5E6-EDA4-2BFEEEBC0B89}"/>
              </a:ext>
            </a:extLst>
          </p:cNvPr>
          <p:cNvSpPr>
            <a:spLocks noGrp="1"/>
          </p:cNvSpPr>
          <p:nvPr>
            <p:ph type="body" idx="1"/>
          </p:nvPr>
        </p:nvSpPr>
        <p:spPr/>
        <p:txBody>
          <a:bodyPr/>
          <a:lstStyle/>
          <a:p>
            <a:pPr>
              <a:buNone/>
            </a:pPr>
            <a:r>
              <a:rPr lang="en-US" sz="800" b="1" dirty="0">
                <a:effectLst/>
                <a:latin typeface="Arial" panose="020B0604020202020204" pitchFamily="34" charset="0"/>
                <a:ea typeface="Times New Roman" panose="02020603050405020304" pitchFamily="18" charset="0"/>
              </a:rPr>
              <a:t>Abbreviations: </a:t>
            </a:r>
            <a:r>
              <a:rPr lang="en-US" sz="800" dirty="0"/>
              <a:t>AVI = Avibactam; </a:t>
            </a:r>
            <a:r>
              <a:rPr lang="en-US" sz="1800" dirty="0"/>
              <a:t>AZT = Aztreonam; CAZ = Ceftazidime; CLIF-C OF = Chronic Liver Failure Consortium Organ Failure; HR = Hazard </a:t>
            </a:r>
            <a:r>
              <a:rPr lang="en-US" sz="1800" dirty="0" err="1"/>
              <a:t>Ratio;MDR</a:t>
            </a:r>
            <a:r>
              <a:rPr lang="en-US" sz="1800" dirty="0"/>
              <a:t> = Multi-Drug Resistance; MELD = Model for End-Stage Liver Disease; ND = Not Determined; NNT = Number Needed to Treat; PCR = Polymerase Chain Reaction.</a:t>
            </a:r>
          </a:p>
          <a:p>
            <a:endParaRPr lang="en-US" sz="1800" b="1" dirty="0">
              <a:effectLst/>
              <a:highlight>
                <a:srgbClr val="FFFF00"/>
              </a:highlight>
              <a:latin typeface="Arial" panose="020B0604020202020204" pitchFamily="34" charset="0"/>
              <a:ea typeface="Times New Roman" panose="02020603050405020304" pitchFamily="18" charset="0"/>
            </a:endParaRPr>
          </a:p>
          <a:p>
            <a:r>
              <a:rPr lang="en-US" sz="1800" b="1" dirty="0">
                <a:effectLst/>
                <a:highlight>
                  <a:srgbClr val="FFFF00"/>
                </a:highlight>
                <a:latin typeface="Arial" panose="020B0604020202020204" pitchFamily="34" charset="0"/>
                <a:ea typeface="Times New Roman" panose="02020603050405020304" pitchFamily="18" charset="0"/>
              </a:rPr>
              <a:t>OS-035-YI</a:t>
            </a:r>
            <a:endParaRPr lang="en-US" sz="1800" dirty="0">
              <a:effectLst/>
              <a:latin typeface="Times New Roman" panose="02020603050405020304" pitchFamily="18" charset="0"/>
              <a:ea typeface="Times New Roman" panose="02020603050405020304" pitchFamily="18" charset="0"/>
            </a:endParaRPr>
          </a:p>
          <a:p>
            <a:r>
              <a:rPr lang="en-US" sz="1800" b="1" dirty="0">
                <a:effectLst/>
                <a:highlight>
                  <a:srgbClr val="FFFF00"/>
                </a:highlight>
                <a:latin typeface="Arial" panose="020B0604020202020204" pitchFamily="34" charset="0"/>
                <a:ea typeface="Times New Roman" panose="02020603050405020304" pitchFamily="18" charset="0"/>
              </a:rPr>
              <a:t>Gut colonization guided versus routine empiric antimicrobial therapy to manage infections in patients with cirrhosis: a pragmatic randomized trial</a:t>
            </a:r>
            <a:endParaRPr lang="en-US" sz="1800" dirty="0">
              <a:effectLst/>
              <a:latin typeface="Times New Roman" panose="02020603050405020304" pitchFamily="18" charset="0"/>
              <a:ea typeface="Times New Roman" panose="02020603050405020304" pitchFamily="18" charset="0"/>
            </a:endParaRPr>
          </a:p>
          <a:p>
            <a:pPr>
              <a:lnSpc>
                <a:spcPct val="115000"/>
              </a:lnSpc>
            </a:pPr>
            <a:r>
              <a:rPr lang="en-US" sz="1800" dirty="0">
                <a:effectLst/>
                <a:highlight>
                  <a:srgbClr val="FFFF00"/>
                </a:highlight>
                <a:latin typeface="Arial" panose="020B0604020202020204" pitchFamily="34" charset="0"/>
                <a:ea typeface="Times New Roman" panose="02020603050405020304" pitchFamily="18" charset="0"/>
              </a:rPr>
              <a:t>Nipun Verma</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u="sng" dirty="0">
                <a:effectLst/>
                <a:highlight>
                  <a:srgbClr val="FFFF00"/>
                </a:highlight>
                <a:latin typeface="Arial" panose="020B0604020202020204" pitchFamily="34" charset="0"/>
                <a:ea typeface="Times New Roman" panose="02020603050405020304" pitchFamily="18" charset="0"/>
              </a:rPr>
              <a:t>Jayant Agarwal</a:t>
            </a:r>
            <a:r>
              <a:rPr lang="en-US" sz="1800" baseline="30000" dirty="0">
                <a:effectLst/>
                <a:highlight>
                  <a:srgbClr val="FFFF00"/>
                </a:highlight>
                <a:latin typeface="Arial" panose="020B0604020202020204" pitchFamily="34" charset="0"/>
                <a:ea typeface="Times New Roman" panose="02020603050405020304" pitchFamily="18" charset="0"/>
              </a:rPr>
              <a:t>2</a:t>
            </a:r>
            <a:r>
              <a:rPr lang="en-US" sz="1800" dirty="0">
                <a:effectLst/>
                <a:highlight>
                  <a:srgbClr val="FFFF00"/>
                </a:highlight>
                <a:latin typeface="Arial" panose="020B0604020202020204" pitchFamily="34" charset="0"/>
                <a:ea typeface="Arial" panose="020B0604020202020204" pitchFamily="34" charset="0"/>
              </a:rPr>
              <a:t>, </a:t>
            </a:r>
            <a:r>
              <a:rPr lang="en-US" sz="1800" dirty="0" err="1">
                <a:effectLst/>
                <a:highlight>
                  <a:srgbClr val="FFFF00"/>
                </a:highlight>
                <a:latin typeface="Arial" panose="020B0604020202020204" pitchFamily="34" charset="0"/>
                <a:ea typeface="Times New Roman" panose="02020603050405020304" pitchFamily="18" charset="0"/>
              </a:rPr>
              <a:t>Samonee</a:t>
            </a:r>
            <a:r>
              <a:rPr lang="en-US" sz="1800" dirty="0">
                <a:effectLst/>
                <a:highlight>
                  <a:srgbClr val="FFFF00"/>
                </a:highlight>
                <a:latin typeface="Arial" panose="020B0604020202020204" pitchFamily="34" charset="0"/>
                <a:ea typeface="Times New Roman" panose="02020603050405020304" pitchFamily="18" charset="0"/>
              </a:rPr>
              <a:t> Ralmilay</a:t>
            </a:r>
            <a:r>
              <a:rPr lang="en-US" sz="1800" baseline="30000" dirty="0">
                <a:effectLst/>
                <a:highlight>
                  <a:srgbClr val="FFFF00"/>
                </a:highlight>
                <a:latin typeface="Arial" panose="020B0604020202020204" pitchFamily="34" charset="0"/>
                <a:ea typeface="Times New Roman" panose="02020603050405020304" pitchFamily="18" charset="0"/>
              </a:rPr>
              <a:t>3</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Pratibha Garg</a:t>
            </a:r>
            <a:r>
              <a:rPr lang="en-US" sz="1800" baseline="30000" dirty="0">
                <a:effectLst/>
                <a:highlight>
                  <a:srgbClr val="FFFF00"/>
                </a:highlight>
                <a:latin typeface="Arial" panose="020B0604020202020204" pitchFamily="34" charset="0"/>
                <a:ea typeface="Times New Roman" panose="02020603050405020304" pitchFamily="18" charset="0"/>
              </a:rPr>
              <a:t>3</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Archana Angrup</a:t>
            </a:r>
            <a:r>
              <a:rPr lang="en-US" sz="1800" baseline="30000" dirty="0">
                <a:effectLst/>
                <a:highlight>
                  <a:srgbClr val="FFFF00"/>
                </a:highlight>
                <a:latin typeface="Arial" panose="020B0604020202020204" pitchFamily="34" charset="0"/>
                <a:ea typeface="Times New Roman" panose="02020603050405020304" pitchFamily="18" charset="0"/>
              </a:rPr>
              <a:t>4</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Shashi  Vig</a:t>
            </a:r>
            <a:r>
              <a:rPr lang="en-US" sz="1800" baseline="30000" dirty="0">
                <a:effectLst/>
                <a:highlight>
                  <a:srgbClr val="FFFF00"/>
                </a:highlight>
                <a:latin typeface="Arial" panose="020B0604020202020204" pitchFamily="34" charset="0"/>
                <a:ea typeface="Times New Roman" panose="02020603050405020304" pitchFamily="18" charset="0"/>
              </a:rPr>
              <a:t>4</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Arka De</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Madhumita Premkumar</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Sunil Taneja</a:t>
            </a:r>
            <a:r>
              <a:rPr lang="en-US" sz="1800" baseline="30000" dirty="0">
                <a:effectLst/>
                <a:highlight>
                  <a:srgbClr val="FFFF00"/>
                </a:highlight>
                <a:latin typeface="Arial" panose="020B0604020202020204" pitchFamily="34" charset="0"/>
                <a:ea typeface="Times New Roman" panose="02020603050405020304" pitchFamily="18" charset="0"/>
              </a:rPr>
              <a:t>3</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AJAY KUMAR DUSEJA</a:t>
            </a:r>
            <a:r>
              <a:rPr lang="en-US" sz="1800" baseline="30000" dirty="0">
                <a:effectLst/>
                <a:highlight>
                  <a:srgbClr val="FFFF00"/>
                </a:highlight>
                <a:latin typeface="Arial" panose="020B0604020202020204" pitchFamily="34" charset="0"/>
                <a:ea typeface="Times New Roman" panose="02020603050405020304" pitchFamily="18" charset="0"/>
              </a:rPr>
              <a:t>3</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Nusrat Shafiq</a:t>
            </a:r>
            <a:r>
              <a:rPr lang="en-US" sz="1800" baseline="30000" dirty="0">
                <a:effectLst/>
                <a:highlight>
                  <a:srgbClr val="FFFF00"/>
                </a:highlight>
                <a:latin typeface="Arial" panose="020B0604020202020204" pitchFamily="34" charset="0"/>
                <a:ea typeface="Times New Roman" panose="02020603050405020304" pitchFamily="18" charset="0"/>
              </a:rPr>
              <a:t>5</a:t>
            </a:r>
            <a:endParaRPr lang="en-US" sz="1800" dirty="0">
              <a:effectLst/>
              <a:latin typeface="Times New Roman" panose="02020603050405020304" pitchFamily="18" charset="0"/>
              <a:ea typeface="Times New Roman" panose="02020603050405020304" pitchFamily="18" charset="0"/>
            </a:endParaRPr>
          </a:p>
          <a:p>
            <a:r>
              <a:rPr lang="en-US" sz="1800" i="1" baseline="30000" dirty="0">
                <a:effectLst/>
                <a:highlight>
                  <a:srgbClr val="FFFF00"/>
                </a:highlight>
                <a:latin typeface="Arial" panose="020B0604020202020204" pitchFamily="34" charset="0"/>
                <a:ea typeface="Times New Roman" panose="02020603050405020304" pitchFamily="18" charset="0"/>
              </a:rPr>
              <a:t>1</a:t>
            </a:r>
            <a:r>
              <a:rPr lang="en-US" sz="1800" i="1" dirty="0">
                <a:effectLst/>
                <a:highlight>
                  <a:srgbClr val="FFFF00"/>
                </a:highlight>
                <a:latin typeface="Arial" panose="020B0604020202020204" pitchFamily="34" charset="0"/>
                <a:ea typeface="Times New Roman" panose="02020603050405020304" pitchFamily="18" charset="0"/>
              </a:rPr>
              <a:t>Department of Hepatology, Postgraduate Institute of Medical Education and Research, Chandigarh India, Chandigarh, India</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2</a:t>
            </a:r>
            <a:r>
              <a:rPr lang="en-US" sz="1800" i="1" dirty="0">
                <a:effectLst/>
                <a:highlight>
                  <a:srgbClr val="FFFF00"/>
                </a:highlight>
                <a:latin typeface="Arial" panose="020B0604020202020204" pitchFamily="34" charset="0"/>
                <a:ea typeface="Times New Roman" panose="02020603050405020304" pitchFamily="18" charset="0"/>
              </a:rPr>
              <a:t>Department of Internal Medicine, Postgraduate Institute of Medical Education and Research, Chandigarh, India, Chandigarh, India</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3</a:t>
            </a:r>
            <a:r>
              <a:rPr lang="en-US" sz="1800" i="1" dirty="0">
                <a:effectLst/>
                <a:highlight>
                  <a:srgbClr val="FFFF00"/>
                </a:highlight>
                <a:latin typeface="Arial" panose="020B0604020202020204" pitchFamily="34" charset="0"/>
                <a:ea typeface="Times New Roman" panose="02020603050405020304" pitchFamily="18" charset="0"/>
              </a:rPr>
              <a:t>Department of Hepatology, Postgraduate Institute of Medical Education and Research, Chandigarh, India, Chandigarh, India</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4</a:t>
            </a:r>
            <a:r>
              <a:rPr lang="en-US" sz="1800" i="1" dirty="0">
                <a:effectLst/>
                <a:highlight>
                  <a:srgbClr val="FFFF00"/>
                </a:highlight>
                <a:latin typeface="Arial" panose="020B0604020202020204" pitchFamily="34" charset="0"/>
                <a:ea typeface="Times New Roman" panose="02020603050405020304" pitchFamily="18" charset="0"/>
              </a:rPr>
              <a:t>Department of Medical Microbiology, Postgraduate Institute of Medical Education and Research, Chandigarh, India, Chandigarh, India</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5</a:t>
            </a:r>
            <a:r>
              <a:rPr lang="en-US" sz="1800" i="1" dirty="0">
                <a:effectLst/>
                <a:highlight>
                  <a:srgbClr val="FFFF00"/>
                </a:highlight>
                <a:latin typeface="Arial" panose="020B0604020202020204" pitchFamily="34" charset="0"/>
                <a:ea typeface="Times New Roman" panose="02020603050405020304" pitchFamily="18" charset="0"/>
              </a:rPr>
              <a:t>Department of Clinical Pharmacology, Postgraduate Institute of Medical Education and Research, Chandigarh, India, Chandigarh, India</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Times New Roman" panose="02020603050405020304" pitchFamily="18" charset="0"/>
              </a:rPr>
              <a:t>Email:</a:t>
            </a:r>
            <a:r>
              <a:rPr lang="en-US" sz="1800" i="1" dirty="0">
                <a:effectLst/>
                <a:highlight>
                  <a:srgbClr val="FFFF00"/>
                </a:highlight>
                <a:latin typeface="Arial" panose="020B0604020202020204" pitchFamily="34" charset="0"/>
                <a:ea typeface="Times New Roman" panose="02020603050405020304" pitchFamily="18" charset="0"/>
              </a:rPr>
              <a:t> </a:t>
            </a:r>
            <a:r>
              <a:rPr lang="en-US" sz="1800" dirty="0">
                <a:effectLst/>
                <a:highlight>
                  <a:srgbClr val="FFFF00"/>
                </a:highlight>
                <a:latin typeface="Arial" panose="020B0604020202020204" pitchFamily="34" charset="0"/>
                <a:ea typeface="Times New Roman" panose="02020603050405020304" pitchFamily="18" charset="0"/>
              </a:rPr>
              <a:t>nipun29j@gmail.com</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b="1" dirty="0">
                <a:effectLst/>
                <a:highlight>
                  <a:srgbClr val="FFFF00"/>
                </a:highlight>
                <a:latin typeface="Arial" panose="020B0604020202020204" pitchFamily="34" charset="0"/>
                <a:ea typeface="Calibri" panose="020F0502020204030204" pitchFamily="34" charset="0"/>
              </a:rPr>
              <a:t>Background and Aims:</a:t>
            </a: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highlight>
                  <a:srgbClr val="FFFF00"/>
                </a:highlight>
                <a:latin typeface="Arial" panose="020B0604020202020204" pitchFamily="34" charset="0"/>
                <a:ea typeface="Calibri" panose="020F0502020204030204" pitchFamily="34" charset="0"/>
              </a:rPr>
              <a:t>Infections in cirrhosis are a major cause of death, and early, effective empirical antimicrobial treatment is critical. However, in high-burden settings like India, where multi-drug-resistant (MDR) infections are prevalent, empirical therapy often fails. Recognizing the strong correlation between rectal colonization and MDR infections, we evaluated whether rapid polymerase chain reaction (PCR) for </a:t>
            </a:r>
            <a:r>
              <a:rPr lang="en-US" sz="1800" dirty="0" err="1">
                <a:effectLst/>
                <a:highlight>
                  <a:srgbClr val="FFFF00"/>
                </a:highlight>
                <a:latin typeface="Arial" panose="020B0604020202020204" pitchFamily="34" charset="0"/>
                <a:ea typeface="Calibri" panose="020F0502020204030204" pitchFamily="34" charset="0"/>
              </a:rPr>
              <a:t>carbapenemase</a:t>
            </a:r>
            <a:r>
              <a:rPr lang="en-US" sz="1800" dirty="0">
                <a:effectLst/>
                <a:highlight>
                  <a:srgbClr val="FFFF00"/>
                </a:highlight>
                <a:latin typeface="Arial" panose="020B0604020202020204" pitchFamily="34" charset="0"/>
                <a:ea typeface="Calibri" panose="020F0502020204030204" pitchFamily="34" charset="0"/>
              </a:rPr>
              <a:t> genes (Xpert </a:t>
            </a:r>
            <a:r>
              <a:rPr lang="en-US" sz="1800" dirty="0" err="1">
                <a:effectLst/>
                <a:highlight>
                  <a:srgbClr val="FFFF00"/>
                </a:highlight>
                <a:latin typeface="Arial" panose="020B0604020202020204" pitchFamily="34" charset="0"/>
                <a:ea typeface="Calibri" panose="020F0502020204030204" pitchFamily="34" charset="0"/>
              </a:rPr>
              <a:t>Carba</a:t>
            </a:r>
            <a:r>
              <a:rPr lang="en-US" sz="1800" dirty="0">
                <a:effectLst/>
                <a:highlight>
                  <a:srgbClr val="FFFF00"/>
                </a:highlight>
                <a:latin typeface="Arial" panose="020B0604020202020204" pitchFamily="34" charset="0"/>
                <a:ea typeface="Calibri" panose="020F0502020204030204" pitchFamily="34" charset="0"/>
              </a:rPr>
              <a:t>-R) and microbial culture of rectal swabs could guide antimicrobial choices and improve outcomes in cirrhosis patients with infections. </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b="1" dirty="0">
                <a:effectLst/>
                <a:highlight>
                  <a:srgbClr val="FFFF00"/>
                </a:highlight>
                <a:latin typeface="Arial" panose="020B0604020202020204" pitchFamily="34" charset="0"/>
                <a:ea typeface="Calibri" panose="020F0502020204030204" pitchFamily="34" charset="0"/>
              </a:rPr>
              <a:t>Method:</a:t>
            </a:r>
            <a:r>
              <a:rPr lang="en-US" sz="1800" dirty="0">
                <a:effectLst/>
                <a:highlight>
                  <a:srgbClr val="FFFF00"/>
                </a:highlight>
                <a:latin typeface="Arial" panose="020B0604020202020204" pitchFamily="34" charset="0"/>
                <a:ea typeface="Calibri" panose="020F0502020204030204" pitchFamily="34" charset="0"/>
              </a:rPr>
              <a:t> This pragmatic, parallel-group, open-label randomized trial [CTRI/2023/02/049479] was conducted at a tertiary-care center from 2023 to 2024. Adult cirrhosis patients hospitalized with bacterial infections (per EASL criteria) were included, excluding those with severe comorbidities, active malignancy, immunosuppression, or recent exposure to polymyxins or ceftazidime/avibactam. Patients were randomized to either an intervention group (rectal swab testing with Xpert </a:t>
            </a:r>
            <a:r>
              <a:rPr lang="en-US" sz="1800" dirty="0" err="1">
                <a:effectLst/>
                <a:highlight>
                  <a:srgbClr val="FFFF00"/>
                </a:highlight>
                <a:latin typeface="Arial" panose="020B0604020202020204" pitchFamily="34" charset="0"/>
                <a:ea typeface="Calibri" panose="020F0502020204030204" pitchFamily="34" charset="0"/>
              </a:rPr>
              <a:t>Carba</a:t>
            </a:r>
            <a:r>
              <a:rPr lang="en-US" sz="1800" dirty="0">
                <a:effectLst/>
                <a:highlight>
                  <a:srgbClr val="FFFF00"/>
                </a:highlight>
                <a:latin typeface="Arial" panose="020B0604020202020204" pitchFamily="34" charset="0"/>
                <a:ea typeface="Calibri" panose="020F0502020204030204" pitchFamily="34" charset="0"/>
              </a:rPr>
              <a:t>-R and microbial culture, followed by antimicrobial adjustments based on detected </a:t>
            </a:r>
            <a:r>
              <a:rPr lang="en-US" sz="1800" dirty="0" err="1">
                <a:effectLst/>
                <a:highlight>
                  <a:srgbClr val="FFFF00"/>
                </a:highlight>
                <a:latin typeface="Arial" panose="020B0604020202020204" pitchFamily="34" charset="0"/>
                <a:ea typeface="Calibri" panose="020F0502020204030204" pitchFamily="34" charset="0"/>
              </a:rPr>
              <a:t>carbapenemase</a:t>
            </a:r>
            <a:r>
              <a:rPr lang="en-US" sz="1800" dirty="0">
                <a:effectLst/>
                <a:highlight>
                  <a:srgbClr val="FFFF00"/>
                </a:highlight>
                <a:latin typeface="Arial" panose="020B0604020202020204" pitchFamily="34" charset="0"/>
                <a:ea typeface="Calibri" panose="020F0502020204030204" pitchFamily="34" charset="0"/>
              </a:rPr>
              <a:t> genes or colonizing bacteria) or a control group (standard empirical treatment per guidelines). Both groups received standard of care. The primary outcome was 28-day overall survival. Secondary outcomes included infection resolution, changes in severity scores, organ failure rates, hospital length of stay, adverse events, and patient costs.</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b="1" dirty="0">
                <a:effectLst/>
                <a:highlight>
                  <a:srgbClr val="FFFF00"/>
                </a:highlight>
                <a:latin typeface="Arial" panose="020B0604020202020204" pitchFamily="34" charset="0"/>
                <a:ea typeface="Calibri" panose="020F0502020204030204" pitchFamily="34" charset="0"/>
              </a:rPr>
              <a:t>Results:</a:t>
            </a:r>
            <a:r>
              <a:rPr lang="en-US" sz="1800" dirty="0">
                <a:effectLst/>
                <a:highlight>
                  <a:srgbClr val="FFFF00"/>
                </a:highlight>
                <a:latin typeface="Arial" panose="020B0604020202020204" pitchFamily="34" charset="0"/>
                <a:ea typeface="Calibri" panose="020F0502020204030204" pitchFamily="34" charset="0"/>
              </a:rPr>
              <a:t> A total of 101 patients (median age 42 years; 90% male; median MELD score 30.1) with predominantly healthcare-associated infections (81.2%), such as pneumonia (46.5%) and spontaneous bacterial peritonitis (35.6%), were randomized (intervention: 51; control: 50). Baseline characteristics were similar between groups. Of 43 </a:t>
            </a:r>
            <a:r>
              <a:rPr lang="en-US" sz="1800" dirty="0" err="1">
                <a:effectLst/>
                <a:highlight>
                  <a:srgbClr val="FFFF00"/>
                </a:highlight>
                <a:latin typeface="Arial" panose="020B0604020202020204" pitchFamily="34" charset="0"/>
                <a:ea typeface="Calibri" panose="020F0502020204030204" pitchFamily="34" charset="0"/>
              </a:rPr>
              <a:t>carbapenemase</a:t>
            </a:r>
            <a:r>
              <a:rPr lang="en-US" sz="1800" dirty="0">
                <a:effectLst/>
                <a:highlight>
                  <a:srgbClr val="FFFF00"/>
                </a:highlight>
                <a:latin typeface="Arial" panose="020B0604020202020204" pitchFamily="34" charset="0"/>
                <a:ea typeface="Calibri" panose="020F0502020204030204" pitchFamily="34" charset="0"/>
              </a:rPr>
              <a:t>-positive patients, 40 in the intervention group received ceftazidime-avibactam plus aztreonam or polymyxin-based therapy. The intervention significantly improved 28-day survival (51% vs. 26%, p = 0.014; HR: 0.53, 95% CI: 0.32–0.88; NNT = 4) and led to better resolution of index infections (94.2% vs. 74.1%, p = 0.011). MELD and CLIF-C OF scores also improved over time (group time interaction p = 0.009 and &lt;0.001). There was no increase in secondary or fungal infections or length of stay (p &gt; 0.05). The intervention was cost-effective, with an incremental cost of INR 3,602 (40.5 Euros) per death averted.</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b="1" dirty="0">
                <a:effectLst/>
                <a:highlight>
                  <a:srgbClr val="FFFF00"/>
                </a:highlight>
                <a:latin typeface="Arial" panose="020B0604020202020204" pitchFamily="34" charset="0"/>
                <a:ea typeface="Calibri" panose="020F0502020204030204" pitchFamily="34" charset="0"/>
              </a:rPr>
              <a:t>Conclusion:</a:t>
            </a:r>
            <a:r>
              <a:rPr lang="en-US" sz="1800" dirty="0">
                <a:effectLst/>
                <a:highlight>
                  <a:srgbClr val="FFFF00"/>
                </a:highlight>
                <a:latin typeface="Arial" panose="020B0604020202020204" pitchFamily="34" charset="0"/>
                <a:ea typeface="Calibri" panose="020F0502020204030204" pitchFamily="34" charset="0"/>
              </a:rPr>
              <a:t> This is the first randomized trial to show that Xpert </a:t>
            </a:r>
            <a:r>
              <a:rPr lang="en-US" sz="1800" dirty="0" err="1">
                <a:effectLst/>
                <a:highlight>
                  <a:srgbClr val="FFFF00"/>
                </a:highlight>
                <a:latin typeface="Arial" panose="020B0604020202020204" pitchFamily="34" charset="0"/>
                <a:ea typeface="Calibri" panose="020F0502020204030204" pitchFamily="34" charset="0"/>
              </a:rPr>
              <a:t>Carba</a:t>
            </a:r>
            <a:r>
              <a:rPr lang="en-US" sz="1800" dirty="0">
                <a:effectLst/>
                <a:highlight>
                  <a:srgbClr val="FFFF00"/>
                </a:highlight>
                <a:latin typeface="Arial" panose="020B0604020202020204" pitchFamily="34" charset="0"/>
                <a:ea typeface="Calibri" panose="020F0502020204030204" pitchFamily="34" charset="0"/>
              </a:rPr>
              <a:t>-R and rectal colonization-guided antimicrobials improve survival, infection resolution, and organ function in cirrhosis patients</a:t>
            </a:r>
            <a:r>
              <a:rPr lang="en-US" sz="1800" dirty="0">
                <a:effectLst/>
                <a:latin typeface="Arial" panose="020B0604020202020204" pitchFamily="34" charset="0"/>
                <a:ea typeface="Calibri" panose="020F0502020204030204" pitchFamily="34" charset="0"/>
              </a:rPr>
              <a:t> with infections. These findings support integrating gut colonization assessments into the routine care of cirrhosis patients.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8813B419-0FD0-8DD1-3B4A-A295BAEC6EF7}"/>
              </a:ext>
            </a:extLst>
          </p:cNvPr>
          <p:cNvSpPr>
            <a:spLocks noGrp="1"/>
          </p:cNvSpPr>
          <p:nvPr>
            <p:ph type="sldNum" sz="quarter" idx="5"/>
          </p:nvPr>
        </p:nvSpPr>
        <p:spPr/>
        <p:txBody>
          <a:bodyPr/>
          <a:lstStyle/>
          <a:p>
            <a:fld id="{F872C0F0-71E7-46B6-AA6F-1D7E0E2B8B3E}" type="slidenum">
              <a:rPr lang="en-US" smtClean="0"/>
              <a:t>16</a:t>
            </a:fld>
            <a:endParaRPr lang="en-US"/>
          </a:p>
        </p:txBody>
      </p:sp>
    </p:spTree>
    <p:extLst>
      <p:ext uri="{BB962C8B-B14F-4D97-AF65-F5344CB8AC3E}">
        <p14:creationId xmlns:p14="http://schemas.microsoft.com/office/powerpoint/2010/main" val="3449533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54DF5-9502-C1B2-BD82-72C7F7623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497F45-1EC2-005C-3C38-CFC273F0CD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3AE5DD-F01F-8A02-4BCD-F009EC746A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1" i="0" dirty="0"/>
              <a:t>Abbreviations:</a:t>
            </a:r>
            <a:r>
              <a:rPr lang="en-GB" sz="600" i="1" dirty="0"/>
              <a:t> </a:t>
            </a:r>
            <a:r>
              <a:rPr lang="en-US" sz="1800" dirty="0"/>
              <a:t>ALD = Alcohol-Associated Liver Disease; CLIF-C AD = Chronic Liver Failure Consortium- Acute Decompensation; FIPS = Fibrosis-Related Immune Profile Score; MALSD = Metabolic-Associated Liver Steatosis Disease; MELD = Model for End-Stage Liver Disease; </a:t>
            </a:r>
            <a:r>
              <a:rPr lang="en-US" sz="1800" dirty="0" err="1"/>
              <a:t>MetALD</a:t>
            </a:r>
            <a:r>
              <a:rPr lang="en-US" sz="1800" dirty="0"/>
              <a:t> = Metabolic Dysfunction-Associated Liver Disease; OHE = Hepatic Encephalopathy; PH = Portal Hypertension; TIPS = </a:t>
            </a:r>
            <a:r>
              <a:rPr lang="en-US" sz="1800" dirty="0" err="1"/>
              <a:t>Transjugular</a:t>
            </a:r>
            <a:r>
              <a:rPr lang="en-US" sz="1800" dirty="0"/>
              <a:t> Intrahepatic Portosystemic Shunt.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ffectLst/>
              <a:highlight>
                <a:srgbClr val="FFFF00"/>
              </a:highlight>
              <a:latin typeface="Arial" panose="020B0604020202020204" pitchFamily="34" charset="0"/>
              <a:ea typeface="Times New Roman" panose="02020603050405020304" pitchFamily="18" charset="0"/>
            </a:endParaRPr>
          </a:p>
          <a:p>
            <a:r>
              <a:rPr lang="en-US" sz="1800" b="1" dirty="0">
                <a:effectLst/>
                <a:highlight>
                  <a:srgbClr val="FFFF00"/>
                </a:highlight>
                <a:latin typeface="Arial" panose="020B0604020202020204" pitchFamily="34" charset="0"/>
                <a:ea typeface="Times New Roman" panose="02020603050405020304" pitchFamily="18" charset="0"/>
              </a:rPr>
              <a:t>OS-037</a:t>
            </a:r>
            <a:endParaRPr lang="en-US" sz="1800" dirty="0">
              <a:effectLst/>
              <a:latin typeface="Times New Roman" panose="02020603050405020304" pitchFamily="18" charset="0"/>
              <a:ea typeface="Times New Roman" panose="02020603050405020304" pitchFamily="18" charset="0"/>
            </a:endParaRPr>
          </a:p>
          <a:p>
            <a:r>
              <a:rPr lang="en-US" sz="1800" b="1" dirty="0">
                <a:effectLst/>
                <a:highlight>
                  <a:srgbClr val="FFFF00"/>
                </a:highlight>
                <a:latin typeface="Arial" panose="020B0604020202020204" pitchFamily="34" charset="0"/>
                <a:ea typeface="Times New Roman" panose="02020603050405020304" pitchFamily="18" charset="0"/>
              </a:rPr>
              <a:t>Prognostic scores and clinical outcomes after covered TIPS placement: analysis of 987 cirrhotic patients from the multicenter international EASL-endorsed </a:t>
            </a:r>
            <a:r>
              <a:rPr lang="en-US" sz="1800" b="1" dirty="0" err="1">
                <a:effectLst/>
                <a:highlight>
                  <a:srgbClr val="FFFF00"/>
                </a:highlight>
                <a:latin typeface="Arial" panose="020B0604020202020204" pitchFamily="34" charset="0"/>
                <a:ea typeface="Times New Roman" panose="02020603050405020304" pitchFamily="18" charset="0"/>
              </a:rPr>
              <a:t>EuroTIPS</a:t>
            </a:r>
            <a:r>
              <a:rPr lang="en-US" sz="1800" b="1" dirty="0">
                <a:effectLst/>
                <a:highlight>
                  <a:srgbClr val="FFFF00"/>
                </a:highlight>
                <a:latin typeface="Arial" panose="020B0604020202020204" pitchFamily="34" charset="0"/>
                <a:ea typeface="Times New Roman" panose="02020603050405020304" pitchFamily="18" charset="0"/>
              </a:rPr>
              <a:t> registry</a:t>
            </a:r>
            <a:endParaRPr lang="en-US" sz="1800" dirty="0">
              <a:effectLst/>
              <a:latin typeface="Times New Roman" panose="02020603050405020304" pitchFamily="18" charset="0"/>
              <a:ea typeface="Times New Roman" panose="02020603050405020304" pitchFamily="18" charset="0"/>
            </a:endParaRPr>
          </a:p>
          <a:p>
            <a:pPr>
              <a:lnSpc>
                <a:spcPct val="115000"/>
              </a:lnSpc>
            </a:pPr>
            <a:r>
              <a:rPr lang="en-US" sz="1800" u="sng" dirty="0">
                <a:effectLst/>
                <a:highlight>
                  <a:srgbClr val="FFFF00"/>
                </a:highlight>
                <a:latin typeface="Arial" panose="020B0604020202020204" pitchFamily="34" charset="0"/>
                <a:ea typeface="Times New Roman" panose="02020603050405020304" pitchFamily="18" charset="0"/>
              </a:rPr>
              <a:t>Anna Baiges</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Marika Rudler</a:t>
            </a:r>
            <a:r>
              <a:rPr lang="en-US" sz="1800" baseline="30000" dirty="0">
                <a:effectLst/>
                <a:highlight>
                  <a:srgbClr val="FFFF00"/>
                </a:highlight>
                <a:latin typeface="Arial" panose="020B0604020202020204" pitchFamily="34" charset="0"/>
                <a:ea typeface="Times New Roman" panose="02020603050405020304" pitchFamily="18" charset="0"/>
              </a:rPr>
              <a:t>2</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Michael Praktiknjo</a:t>
            </a:r>
            <a:r>
              <a:rPr lang="en-US" sz="1800" baseline="30000" dirty="0">
                <a:effectLst/>
                <a:highlight>
                  <a:srgbClr val="FFFF00"/>
                </a:highlight>
                <a:latin typeface="Arial" panose="020B0604020202020204" pitchFamily="34" charset="0"/>
                <a:ea typeface="Times New Roman" panose="02020603050405020304" pitchFamily="18" charset="0"/>
              </a:rPr>
              <a:t>3</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Hélène Larrue</a:t>
            </a:r>
            <a:r>
              <a:rPr lang="en-US" sz="1800" baseline="30000" dirty="0">
                <a:effectLst/>
                <a:highlight>
                  <a:srgbClr val="FFFF00"/>
                </a:highlight>
                <a:latin typeface="Arial" panose="020B0604020202020204" pitchFamily="34" charset="0"/>
                <a:ea typeface="Times New Roman" panose="02020603050405020304" pitchFamily="18" charset="0"/>
              </a:rPr>
              <a:t>4</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Lara Biribin</a:t>
            </a:r>
            <a:r>
              <a:rPr lang="en-US" sz="1800" baseline="30000" dirty="0">
                <a:effectLst/>
                <a:highlight>
                  <a:srgbClr val="FFFF00"/>
                </a:highlight>
                <a:latin typeface="Arial" panose="020B0604020202020204" pitchFamily="34" charset="0"/>
                <a:ea typeface="Times New Roman" panose="02020603050405020304" pitchFamily="18" charset="0"/>
              </a:rPr>
              <a:t>5</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Tomas Guasconi</a:t>
            </a:r>
            <a:r>
              <a:rPr lang="en-US" sz="1800" baseline="30000" dirty="0">
                <a:effectLst/>
                <a:highlight>
                  <a:srgbClr val="FFFF00"/>
                </a:highlight>
                <a:latin typeface="Arial" panose="020B0604020202020204" pitchFamily="34" charset="0"/>
                <a:ea typeface="Times New Roman" panose="02020603050405020304" pitchFamily="18" charset="0"/>
              </a:rPr>
              <a:t>6</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Emma Vanderschueren</a:t>
            </a:r>
            <a:r>
              <a:rPr lang="en-US" sz="1800" baseline="30000" dirty="0">
                <a:effectLst/>
                <a:highlight>
                  <a:srgbClr val="FFFF00"/>
                </a:highlight>
                <a:latin typeface="Arial" panose="020B0604020202020204" pitchFamily="34" charset="0"/>
                <a:ea typeface="Times New Roman" panose="02020603050405020304" pitchFamily="18" charset="0"/>
              </a:rPr>
              <a:t>7</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Faisal Khan</a:t>
            </a:r>
            <a:r>
              <a:rPr lang="en-US" sz="1800" baseline="30000" dirty="0">
                <a:effectLst/>
                <a:highlight>
                  <a:srgbClr val="FFFF00"/>
                </a:highlight>
                <a:latin typeface="Arial" panose="020B0604020202020204" pitchFamily="34" charset="0"/>
                <a:ea typeface="Times New Roman" panose="02020603050405020304" pitchFamily="18" charset="0"/>
              </a:rPr>
              <a:t>8</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Hannah Old</a:t>
            </a:r>
            <a:r>
              <a:rPr lang="en-US" sz="1800" baseline="30000" dirty="0">
                <a:effectLst/>
                <a:highlight>
                  <a:srgbClr val="FFFF00"/>
                </a:highlight>
                <a:latin typeface="Arial" panose="020B0604020202020204" pitchFamily="34" charset="0"/>
                <a:ea typeface="Times New Roman" panose="02020603050405020304" pitchFamily="18" charset="0"/>
              </a:rPr>
              <a:t>9</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Lukas Hartl</a:t>
            </a:r>
            <a:r>
              <a:rPr lang="en-US" sz="1800" baseline="30000" dirty="0">
                <a:effectLst/>
                <a:highlight>
                  <a:srgbClr val="FFFF00"/>
                </a:highlight>
                <a:latin typeface="Arial" panose="020B0604020202020204" pitchFamily="34" charset="0"/>
                <a:ea typeface="Times New Roman" panose="02020603050405020304" pitchFamily="18" charset="0"/>
              </a:rPr>
              <a:t>10</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Jesus Donate</a:t>
            </a:r>
            <a:r>
              <a:rPr lang="en-US" sz="1800" baseline="30000" dirty="0">
                <a:effectLst/>
                <a:highlight>
                  <a:srgbClr val="FFFF00"/>
                </a:highlight>
                <a:latin typeface="Arial" panose="020B0604020202020204" pitchFamily="34" charset="0"/>
                <a:ea typeface="Times New Roman" panose="02020603050405020304" pitchFamily="18" charset="0"/>
              </a:rPr>
              <a:t>11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Alvaro Giráldez-Gallego</a:t>
            </a:r>
            <a:r>
              <a:rPr lang="en-US" sz="1800" baseline="30000" dirty="0">
                <a:effectLst/>
                <a:highlight>
                  <a:srgbClr val="FFFF00"/>
                </a:highlight>
                <a:latin typeface="Arial" panose="020B0604020202020204" pitchFamily="34" charset="0"/>
                <a:ea typeface="Times New Roman" panose="02020603050405020304" pitchFamily="18" charset="0"/>
              </a:rPr>
              <a:t>12</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Louis Dalteroche</a:t>
            </a:r>
            <a:r>
              <a:rPr lang="en-US" sz="1800" baseline="30000" dirty="0">
                <a:effectLst/>
                <a:highlight>
                  <a:srgbClr val="FFFF00"/>
                </a:highlight>
                <a:latin typeface="Arial" panose="020B0604020202020204" pitchFamily="34" charset="0"/>
                <a:ea typeface="Times New Roman" panose="02020603050405020304" pitchFamily="18" charset="0"/>
              </a:rPr>
              <a:t>13</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Fanny Turon</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Charlotte  Bouzbib</a:t>
            </a:r>
            <a:r>
              <a:rPr lang="en-US" sz="1800" baseline="30000" dirty="0">
                <a:effectLst/>
                <a:highlight>
                  <a:srgbClr val="FFFF00"/>
                </a:highlight>
                <a:latin typeface="Arial" panose="020B0604020202020204" pitchFamily="34" charset="0"/>
                <a:ea typeface="Times New Roman" panose="02020603050405020304" pitchFamily="18" charset="0"/>
              </a:rPr>
              <a:t>14</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Markus Kimmann</a:t>
            </a:r>
            <a:r>
              <a:rPr lang="en-US" sz="1800" baseline="30000" dirty="0">
                <a:effectLst/>
                <a:highlight>
                  <a:srgbClr val="FFFF00"/>
                </a:highlight>
                <a:latin typeface="Arial" panose="020B0604020202020204" pitchFamily="34" charset="0"/>
                <a:ea typeface="Times New Roman" panose="02020603050405020304" pitchFamily="18" charset="0"/>
              </a:rPr>
              <a:t>15</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Lucie  Cavailles</a:t>
            </a:r>
            <a:r>
              <a:rPr lang="en-US" sz="1800" baseline="30000" dirty="0">
                <a:effectLst/>
                <a:highlight>
                  <a:srgbClr val="FFFF00"/>
                </a:highlight>
                <a:latin typeface="Arial" panose="020B0604020202020204" pitchFamily="34" charset="0"/>
                <a:ea typeface="Times New Roman" panose="02020603050405020304" pitchFamily="18" charset="0"/>
              </a:rPr>
              <a:t>4</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Dario Saltini</a:t>
            </a:r>
            <a:r>
              <a:rPr lang="en-US" sz="1800" baseline="30000" dirty="0">
                <a:effectLst/>
                <a:highlight>
                  <a:srgbClr val="FFFF00"/>
                </a:highlight>
                <a:latin typeface="Arial" panose="020B0604020202020204" pitchFamily="34" charset="0"/>
                <a:ea typeface="Times New Roman" panose="02020603050405020304" pitchFamily="18" charset="0"/>
              </a:rPr>
              <a:t>6</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Geert Maleux</a:t>
            </a:r>
            <a:r>
              <a:rPr lang="en-US" sz="1800" baseline="30000" dirty="0">
                <a:effectLst/>
                <a:highlight>
                  <a:srgbClr val="FFFF00"/>
                </a:highlight>
                <a:latin typeface="Arial" panose="020B0604020202020204" pitchFamily="34" charset="0"/>
                <a:ea typeface="Times New Roman" panose="02020603050405020304" pitchFamily="18" charset="0"/>
              </a:rPr>
              <a:t>16</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Sanchit Sharma</a:t>
            </a:r>
            <a:r>
              <a:rPr lang="en-US" sz="1800" baseline="30000" dirty="0">
                <a:effectLst/>
                <a:highlight>
                  <a:srgbClr val="FFFF00"/>
                </a:highlight>
                <a:latin typeface="Arial" panose="020B0604020202020204" pitchFamily="34" charset="0"/>
                <a:ea typeface="Times New Roman" panose="02020603050405020304" pitchFamily="18" charset="0"/>
              </a:rPr>
              <a:t>8</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Mattias Mandorfer</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Louise China</a:t>
            </a:r>
            <a:r>
              <a:rPr lang="en-US" sz="1800" baseline="30000" dirty="0">
                <a:effectLst/>
                <a:highlight>
                  <a:srgbClr val="FFFF00"/>
                </a:highlight>
                <a:latin typeface="Arial" panose="020B0604020202020204" pitchFamily="34" charset="0"/>
                <a:ea typeface="Times New Roman" panose="02020603050405020304" pitchFamily="18" charset="0"/>
              </a:rPr>
              <a:t>9</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Valeria Perez</a:t>
            </a:r>
            <a:r>
              <a:rPr lang="en-US" sz="1800" baseline="30000" dirty="0">
                <a:effectLst/>
                <a:highlight>
                  <a:srgbClr val="FFFF00"/>
                </a:highlight>
                <a:latin typeface="Arial" panose="020B0604020202020204" pitchFamily="34" charset="0"/>
                <a:ea typeface="Times New Roman" panose="02020603050405020304" pitchFamily="18" charset="0"/>
              </a:rPr>
              <a:t>17</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Charles Roux</a:t>
            </a:r>
            <a:r>
              <a:rPr lang="en-US" sz="1800" baseline="30000" dirty="0">
                <a:effectLst/>
                <a:highlight>
                  <a:srgbClr val="FFFF00"/>
                </a:highlight>
                <a:latin typeface="Arial" panose="020B0604020202020204" pitchFamily="34" charset="0"/>
                <a:ea typeface="Times New Roman" panose="02020603050405020304" pitchFamily="18" charset="0"/>
              </a:rPr>
              <a:t>18</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Jörn Arne Meier</a:t>
            </a:r>
            <a:r>
              <a:rPr lang="en-US" sz="1800" baseline="30000" dirty="0">
                <a:effectLst/>
                <a:highlight>
                  <a:srgbClr val="FFFF00"/>
                </a:highlight>
                <a:latin typeface="Arial" panose="020B0604020202020204" pitchFamily="34" charset="0"/>
                <a:ea typeface="Times New Roman" panose="02020603050405020304" pitchFamily="18" charset="0"/>
              </a:rPr>
              <a:t>15</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Luis Téllez</a:t>
            </a:r>
            <a:r>
              <a:rPr lang="en-US" sz="1800" baseline="30000" dirty="0">
                <a:effectLst/>
                <a:highlight>
                  <a:srgbClr val="FFFF00"/>
                </a:highlight>
                <a:latin typeface="Arial" panose="020B0604020202020204" pitchFamily="34" charset="0"/>
                <a:ea typeface="Times New Roman" panose="02020603050405020304" pitchFamily="18" charset="0"/>
              </a:rPr>
              <a:t>11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Chris Verslype</a:t>
            </a:r>
            <a:r>
              <a:rPr lang="en-US" sz="1800" baseline="30000" dirty="0">
                <a:effectLst/>
                <a:highlight>
                  <a:srgbClr val="FFFF00"/>
                </a:highlight>
                <a:latin typeface="Arial" panose="020B0604020202020204" pitchFamily="34" charset="0"/>
                <a:ea typeface="Times New Roman" panose="02020603050405020304" pitchFamily="18" charset="0"/>
              </a:rPr>
              <a:t>19</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Oscar Padilla Martínez</a:t>
            </a:r>
            <a:r>
              <a:rPr lang="en-US" sz="1800" baseline="30000" dirty="0">
                <a:effectLst/>
                <a:highlight>
                  <a:srgbClr val="FFFF00"/>
                </a:highlight>
                <a:latin typeface="Arial" panose="020B0604020202020204" pitchFamily="34" charset="0"/>
                <a:ea typeface="Times New Roman" panose="02020603050405020304" pitchFamily="18" charset="0"/>
              </a:rPr>
              <a:t>17</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Marcello Bianchini</a:t>
            </a:r>
            <a:r>
              <a:rPr lang="en-US" sz="1800" baseline="30000" dirty="0">
                <a:effectLst/>
                <a:highlight>
                  <a:srgbClr val="FFFF00"/>
                </a:highlight>
                <a:latin typeface="Arial" panose="020B0604020202020204" pitchFamily="34" charset="0"/>
                <a:ea typeface="Times New Roman" panose="02020603050405020304" pitchFamily="18" charset="0"/>
              </a:rPr>
              <a:t>6</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Marie-Angèle Robic</a:t>
            </a:r>
            <a:r>
              <a:rPr lang="en-US" sz="1800" baseline="30000" dirty="0">
                <a:effectLst/>
                <a:highlight>
                  <a:srgbClr val="FFFF00"/>
                </a:highlight>
                <a:latin typeface="Arial" panose="020B0604020202020204" pitchFamily="34" charset="0"/>
                <a:ea typeface="Times New Roman" panose="02020603050405020304" pitchFamily="18" charset="0"/>
              </a:rPr>
              <a:t>4</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Josune Cabello Calleja</a:t>
            </a:r>
            <a:r>
              <a:rPr lang="en-US" sz="1800" baseline="30000" dirty="0">
                <a:effectLst/>
                <a:highlight>
                  <a:srgbClr val="FFFF00"/>
                </a:highlight>
                <a:latin typeface="Arial" panose="020B0604020202020204" pitchFamily="34" charset="0"/>
                <a:ea typeface="Times New Roman" panose="02020603050405020304" pitchFamily="18" charset="0"/>
              </a:rPr>
              <a:t>15</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Sarah Mouri</a:t>
            </a:r>
            <a:r>
              <a:rPr lang="en-US" sz="1800" baseline="30000" dirty="0">
                <a:effectLst/>
                <a:highlight>
                  <a:srgbClr val="FFFF00"/>
                </a:highlight>
                <a:latin typeface="Arial" panose="020B0604020202020204" pitchFamily="34" charset="0"/>
                <a:ea typeface="Times New Roman" panose="02020603050405020304" pitchFamily="18" charset="0"/>
              </a:rPr>
              <a:t>14</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Virginia Hernández-Gea</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Laure Elkrief</a:t>
            </a:r>
            <a:r>
              <a:rPr lang="en-US" sz="1800" baseline="30000" dirty="0">
                <a:effectLst/>
                <a:highlight>
                  <a:srgbClr val="FFFF00"/>
                </a:highlight>
                <a:latin typeface="Arial" panose="020B0604020202020204" pitchFamily="34" charset="0"/>
                <a:ea typeface="Times New Roman" panose="02020603050405020304" pitchFamily="18" charset="0"/>
              </a:rPr>
              <a:t>13</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Agustín Albillos</a:t>
            </a:r>
            <a:r>
              <a:rPr lang="en-US" sz="1800" baseline="30000" dirty="0">
                <a:effectLst/>
                <a:highlight>
                  <a:srgbClr val="FFFF00"/>
                </a:highlight>
                <a:latin typeface="Arial" panose="020B0604020202020204" pitchFamily="34" charset="0"/>
                <a:ea typeface="Times New Roman" panose="02020603050405020304" pitchFamily="18" charset="0"/>
              </a:rPr>
              <a:t>11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Thomas </a:t>
            </a:r>
            <a:r>
              <a:rPr lang="en-US" sz="1800" dirty="0" err="1">
                <a:effectLst/>
                <a:highlight>
                  <a:srgbClr val="FFFF00"/>
                </a:highlight>
                <a:latin typeface="Arial" panose="020B0604020202020204" pitchFamily="34" charset="0"/>
                <a:ea typeface="Times New Roman" panose="02020603050405020304" pitchFamily="18" charset="0"/>
              </a:rPr>
              <a:t>Reiberger</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Dhiraj Tripathi</a:t>
            </a:r>
            <a:r>
              <a:rPr lang="en-US" sz="1800" baseline="30000" dirty="0">
                <a:effectLst/>
                <a:highlight>
                  <a:srgbClr val="FFFF00"/>
                </a:highlight>
                <a:latin typeface="Arial" panose="020B0604020202020204" pitchFamily="34" charset="0"/>
                <a:ea typeface="Times New Roman" panose="02020603050405020304" pitchFamily="18" charset="0"/>
              </a:rPr>
              <a:t>20</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David Patch</a:t>
            </a:r>
            <a:r>
              <a:rPr lang="en-US" sz="1800" baseline="30000" dirty="0">
                <a:effectLst/>
                <a:highlight>
                  <a:srgbClr val="FFFF00"/>
                </a:highlight>
                <a:latin typeface="Arial" panose="020B0604020202020204" pitchFamily="34" charset="0"/>
                <a:ea typeface="Times New Roman" panose="02020603050405020304" pitchFamily="18" charset="0"/>
              </a:rPr>
              <a:t>9</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Wim Laleman</a:t>
            </a:r>
            <a:r>
              <a:rPr lang="en-US" sz="1800" baseline="30000" dirty="0">
                <a:effectLst/>
                <a:highlight>
                  <a:srgbClr val="FFFF00"/>
                </a:highlight>
                <a:latin typeface="Arial" panose="020B0604020202020204" pitchFamily="34" charset="0"/>
                <a:ea typeface="Times New Roman" panose="02020603050405020304" pitchFamily="18" charset="0"/>
              </a:rPr>
              <a:t>7</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Filippo Schepis</a:t>
            </a:r>
            <a:r>
              <a:rPr lang="en-US" sz="1800" baseline="30000" dirty="0">
                <a:effectLst/>
                <a:highlight>
                  <a:srgbClr val="FFFF00"/>
                </a:highlight>
                <a:latin typeface="Arial" panose="020B0604020202020204" pitchFamily="34" charset="0"/>
                <a:ea typeface="Times New Roman" panose="02020603050405020304" pitchFamily="18" charset="0"/>
              </a:rPr>
              <a:t>6</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Marco Senzolo</a:t>
            </a:r>
            <a:r>
              <a:rPr lang="en-US" sz="1800" baseline="30000" dirty="0">
                <a:effectLst/>
                <a:highlight>
                  <a:srgbClr val="FFFF00"/>
                </a:highlight>
                <a:latin typeface="Arial" panose="020B0604020202020204" pitchFamily="34" charset="0"/>
                <a:ea typeface="Times New Roman" panose="02020603050405020304" pitchFamily="18" charset="0"/>
              </a:rPr>
              <a:t>21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Christophe Bureau</a:t>
            </a:r>
            <a:r>
              <a:rPr lang="en-US" sz="1800" baseline="30000" dirty="0">
                <a:effectLst/>
                <a:highlight>
                  <a:srgbClr val="FFFF00"/>
                </a:highlight>
                <a:latin typeface="Arial" panose="020B0604020202020204" pitchFamily="34" charset="0"/>
                <a:ea typeface="Times New Roman" panose="02020603050405020304" pitchFamily="18" charset="0"/>
              </a:rPr>
              <a:t>4</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Jonel Trebicka</a:t>
            </a:r>
            <a:r>
              <a:rPr lang="en-US" sz="1800" baseline="30000" dirty="0">
                <a:effectLst/>
                <a:highlight>
                  <a:srgbClr val="FFFF00"/>
                </a:highlight>
                <a:latin typeface="Arial" panose="020B0604020202020204" pitchFamily="34" charset="0"/>
                <a:ea typeface="Times New Roman" panose="02020603050405020304" pitchFamily="18" charset="0"/>
              </a:rPr>
              <a:t>3</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Dominique Thabut</a:t>
            </a:r>
            <a:r>
              <a:rPr lang="en-US" sz="1800" baseline="30000" dirty="0">
                <a:effectLst/>
                <a:highlight>
                  <a:srgbClr val="FFFF00"/>
                </a:highlight>
                <a:latin typeface="Arial" panose="020B0604020202020204" pitchFamily="34" charset="0"/>
                <a:ea typeface="Times New Roman" panose="02020603050405020304" pitchFamily="18" charset="0"/>
              </a:rPr>
              <a:t>2</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Juan Carlos García-Pagán</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for the </a:t>
            </a:r>
            <a:r>
              <a:rPr lang="en-US" sz="1800" dirty="0" err="1">
                <a:effectLst/>
                <a:highlight>
                  <a:srgbClr val="FFFF00"/>
                </a:highlight>
                <a:latin typeface="Arial" panose="020B0604020202020204" pitchFamily="34" charset="0"/>
                <a:ea typeface="Times New Roman" panose="02020603050405020304" pitchFamily="18" charset="0"/>
              </a:rPr>
              <a:t>EuroTIPS</a:t>
            </a:r>
            <a:r>
              <a:rPr lang="en-US" sz="1800" dirty="0">
                <a:effectLst/>
                <a:highlight>
                  <a:srgbClr val="FFFF00"/>
                </a:highlight>
                <a:latin typeface="Arial" panose="020B0604020202020204" pitchFamily="34" charset="0"/>
                <a:ea typeface="Times New Roman" panose="02020603050405020304" pitchFamily="18" charset="0"/>
              </a:rPr>
              <a:t> registry group .</a:t>
            </a:r>
            <a:r>
              <a:rPr lang="en-US" sz="1800" baseline="30000" dirty="0">
                <a:effectLst/>
                <a:highlight>
                  <a:srgbClr val="FFFF00"/>
                </a:highlight>
                <a:latin typeface="Arial" panose="020B0604020202020204" pitchFamily="34" charset="0"/>
                <a:ea typeface="Times New Roman" panose="02020603050405020304" pitchFamily="18" charset="0"/>
              </a:rPr>
              <a:t>22</a:t>
            </a:r>
            <a:endParaRPr lang="en-US" sz="1800" dirty="0">
              <a:effectLst/>
              <a:latin typeface="Times New Roman" panose="02020603050405020304" pitchFamily="18" charset="0"/>
              <a:ea typeface="Times New Roman" panose="02020603050405020304" pitchFamily="18" charset="0"/>
            </a:endParaRPr>
          </a:p>
          <a:p>
            <a:r>
              <a:rPr lang="en-US" sz="1800" i="1" baseline="30000" dirty="0">
                <a:effectLst/>
                <a:highlight>
                  <a:srgbClr val="FFFF00"/>
                </a:highlight>
                <a:latin typeface="Arial" panose="020B0604020202020204" pitchFamily="34" charset="0"/>
                <a:ea typeface="Times New Roman" panose="02020603050405020304" pitchFamily="18" charset="0"/>
              </a:rPr>
              <a:t>1</a:t>
            </a:r>
            <a:r>
              <a:rPr lang="en-US" sz="1800" i="1" dirty="0">
                <a:effectLst/>
                <a:highlight>
                  <a:srgbClr val="FFFF00"/>
                </a:highlight>
                <a:latin typeface="Arial" panose="020B0604020202020204" pitchFamily="34" charset="0"/>
                <a:ea typeface="Times New Roman" panose="02020603050405020304" pitchFamily="18" charset="0"/>
              </a:rPr>
              <a:t>Barcelona Hemodynamic Lab, Liver Unit, Hospital </a:t>
            </a:r>
            <a:r>
              <a:rPr lang="en-US" sz="1800" i="1" dirty="0" err="1">
                <a:effectLst/>
                <a:highlight>
                  <a:srgbClr val="FFFF00"/>
                </a:highlight>
                <a:latin typeface="Arial" panose="020B0604020202020204" pitchFamily="34" charset="0"/>
                <a:ea typeface="Times New Roman" panose="02020603050405020304" pitchFamily="18" charset="0"/>
              </a:rPr>
              <a:t>Clínic</a:t>
            </a:r>
            <a:r>
              <a:rPr lang="en-US" sz="1800" i="1" dirty="0">
                <a:effectLst/>
                <a:highlight>
                  <a:srgbClr val="FFFF00"/>
                </a:highlight>
                <a:latin typeface="Arial" panose="020B0604020202020204" pitchFamily="34" charset="0"/>
                <a:ea typeface="Times New Roman" panose="02020603050405020304" pitchFamily="18" charset="0"/>
              </a:rPr>
              <a:t> de Barcelona, IDIBAPS, </a:t>
            </a:r>
            <a:r>
              <a:rPr lang="en-US" sz="1800" i="1" dirty="0" err="1">
                <a:effectLst/>
                <a:highlight>
                  <a:srgbClr val="FFFF00"/>
                </a:highlight>
                <a:latin typeface="Arial" panose="020B0604020202020204" pitchFamily="34" charset="0"/>
                <a:ea typeface="Times New Roman" panose="02020603050405020304" pitchFamily="18" charset="0"/>
              </a:rPr>
              <a:t>Universitat</a:t>
            </a:r>
            <a:r>
              <a:rPr lang="en-US" sz="1800" i="1" dirty="0">
                <a:effectLst/>
                <a:highlight>
                  <a:srgbClr val="FFFF00"/>
                </a:highlight>
                <a:latin typeface="Arial" panose="020B0604020202020204" pitchFamily="34" charset="0"/>
                <a:ea typeface="Times New Roman" panose="02020603050405020304" pitchFamily="18" charset="0"/>
              </a:rPr>
              <a:t> de Barcelona, Health Care Provider of the European Reference Network on Rare Liver Disorders (ERN-Rare Liver), CIBEREHD, Barcelona, Spain</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2</a:t>
            </a:r>
            <a:r>
              <a:rPr lang="en-US" sz="1800" i="1" dirty="0">
                <a:effectLst/>
                <a:highlight>
                  <a:srgbClr val="FFFF00"/>
                </a:highlight>
                <a:latin typeface="Arial" panose="020B0604020202020204" pitchFamily="34" charset="0"/>
                <a:ea typeface="Times New Roman" panose="02020603050405020304" pitchFamily="18" charset="0"/>
              </a:rPr>
              <a:t>AP-HP, Sorbonne Université, Liver Intensive Care Unit, </a:t>
            </a:r>
            <a:r>
              <a:rPr lang="en-US" sz="1800" i="1" dirty="0" err="1">
                <a:effectLst/>
                <a:highlight>
                  <a:srgbClr val="FFFF00"/>
                </a:highlight>
                <a:latin typeface="Arial" panose="020B0604020202020204" pitchFamily="34" charset="0"/>
                <a:ea typeface="Times New Roman" panose="02020603050405020304" pitchFamily="18" charset="0"/>
              </a:rPr>
              <a:t>Hepatogastroenterology</a:t>
            </a:r>
            <a:r>
              <a:rPr lang="en-US" sz="1800" i="1" dirty="0">
                <a:effectLst/>
                <a:highlight>
                  <a:srgbClr val="FFFF00"/>
                </a:highlight>
                <a:latin typeface="Arial" panose="020B0604020202020204" pitchFamily="34" charset="0"/>
                <a:ea typeface="Times New Roman" panose="02020603050405020304" pitchFamily="18" charset="0"/>
              </a:rPr>
              <a:t> Department, La </a:t>
            </a:r>
            <a:r>
              <a:rPr lang="en-US" sz="1800" i="1" dirty="0" err="1">
                <a:effectLst/>
                <a:highlight>
                  <a:srgbClr val="FFFF00"/>
                </a:highlight>
                <a:latin typeface="Arial" panose="020B0604020202020204" pitchFamily="34" charset="0"/>
                <a:ea typeface="Times New Roman" panose="02020603050405020304" pitchFamily="18" charset="0"/>
              </a:rPr>
              <a:t>Pitié</a:t>
            </a:r>
            <a:r>
              <a:rPr lang="en-US" sz="1800" i="1" dirty="0">
                <a:effectLst/>
                <a:highlight>
                  <a:srgbClr val="FFFF00"/>
                </a:highlight>
                <a:latin typeface="Arial" panose="020B0604020202020204" pitchFamily="34" charset="0"/>
                <a:ea typeface="Times New Roman" panose="02020603050405020304" pitchFamily="18" charset="0"/>
              </a:rPr>
              <a:t>-Salpêtrière Hospital, 47-83 Boulevard de l'Hôpital, Paris 75013, France., INSERM UMR_S 938, Centre de recherche Saint-Antoine, Maladies </a:t>
            </a:r>
            <a:r>
              <a:rPr lang="en-US" sz="1800" i="1" dirty="0" err="1">
                <a:effectLst/>
                <a:highlight>
                  <a:srgbClr val="FFFF00"/>
                </a:highlight>
                <a:latin typeface="Arial" panose="020B0604020202020204" pitchFamily="34" charset="0"/>
                <a:ea typeface="Times New Roman" panose="02020603050405020304" pitchFamily="18" charset="0"/>
              </a:rPr>
              <a:t>métaboliques</a:t>
            </a:r>
            <a:r>
              <a:rPr lang="en-US" sz="1800" i="1" dirty="0">
                <a:effectLst/>
                <a:highlight>
                  <a:srgbClr val="FFFF00"/>
                </a:highlight>
                <a:latin typeface="Arial" panose="020B0604020202020204" pitchFamily="34" charset="0"/>
                <a:ea typeface="Times New Roman" panose="02020603050405020304" pitchFamily="18" charset="0"/>
              </a:rPr>
              <a:t>, </a:t>
            </a:r>
            <a:r>
              <a:rPr lang="en-US" sz="1800" i="1" dirty="0" err="1">
                <a:effectLst/>
                <a:highlight>
                  <a:srgbClr val="FFFF00"/>
                </a:highlight>
                <a:latin typeface="Arial" panose="020B0604020202020204" pitchFamily="34" charset="0"/>
                <a:ea typeface="Times New Roman" panose="02020603050405020304" pitchFamily="18" charset="0"/>
              </a:rPr>
              <a:t>biliaires</a:t>
            </a:r>
            <a:r>
              <a:rPr lang="en-US" sz="1800" i="1" dirty="0">
                <a:effectLst/>
                <a:highlight>
                  <a:srgbClr val="FFFF00"/>
                </a:highlight>
                <a:latin typeface="Arial" panose="020B0604020202020204" pitchFamily="34" charset="0"/>
                <a:ea typeface="Times New Roman" panose="02020603050405020304" pitchFamily="18" charset="0"/>
              </a:rPr>
              <a:t> et fibro-</a:t>
            </a:r>
            <a:r>
              <a:rPr lang="en-US" sz="1800" i="1" dirty="0" err="1">
                <a:effectLst/>
                <a:highlight>
                  <a:srgbClr val="FFFF00"/>
                </a:highlight>
                <a:latin typeface="Arial" panose="020B0604020202020204" pitchFamily="34" charset="0"/>
                <a:ea typeface="Times New Roman" panose="02020603050405020304" pitchFamily="18" charset="0"/>
              </a:rPr>
              <a:t>inflammatoire</a:t>
            </a:r>
            <a:r>
              <a:rPr lang="en-US" sz="1800" i="1" dirty="0">
                <a:effectLst/>
                <a:highlight>
                  <a:srgbClr val="FFFF00"/>
                </a:highlight>
                <a:latin typeface="Arial" panose="020B0604020202020204" pitchFamily="34" charset="0"/>
                <a:ea typeface="Times New Roman" panose="02020603050405020304" pitchFamily="18" charset="0"/>
              </a:rPr>
              <a:t> du foie, Institute of </a:t>
            </a:r>
            <a:r>
              <a:rPr lang="en-US" sz="1800" i="1" dirty="0" err="1">
                <a:effectLst/>
                <a:highlight>
                  <a:srgbClr val="FFFF00"/>
                </a:highlight>
                <a:latin typeface="Arial" panose="020B0604020202020204" pitchFamily="34" charset="0"/>
                <a:ea typeface="Times New Roman" panose="02020603050405020304" pitchFamily="18" charset="0"/>
              </a:rPr>
              <a:t>Cardiometabolism</a:t>
            </a:r>
            <a:r>
              <a:rPr lang="en-US" sz="1800" i="1" dirty="0">
                <a:effectLst/>
                <a:highlight>
                  <a:srgbClr val="FFFF00"/>
                </a:highlight>
                <a:latin typeface="Arial" panose="020B0604020202020204" pitchFamily="34" charset="0"/>
                <a:ea typeface="Times New Roman" panose="02020603050405020304" pitchFamily="18" charset="0"/>
              </a:rPr>
              <a:t> and Nutrition (ICAN), Paris, France., Paris, France</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3</a:t>
            </a:r>
            <a:r>
              <a:rPr lang="en-US" sz="1800" i="1" dirty="0">
                <a:effectLst/>
                <a:highlight>
                  <a:srgbClr val="FFFF00"/>
                </a:highlight>
                <a:latin typeface="Arial" panose="020B0604020202020204" pitchFamily="34" charset="0"/>
                <a:ea typeface="Times New Roman" panose="02020603050405020304" pitchFamily="18" charset="0"/>
              </a:rPr>
              <a:t>Department of Medicine B, University Hospital Muenster, Muenster, Germany</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4</a:t>
            </a:r>
            <a:r>
              <a:rPr lang="en-US" sz="1800" i="1" dirty="0">
                <a:effectLst/>
                <a:highlight>
                  <a:srgbClr val="FFFF00"/>
                </a:highlight>
                <a:latin typeface="Arial" panose="020B0604020202020204" pitchFamily="34" charset="0"/>
                <a:ea typeface="Times New Roman" panose="02020603050405020304" pitchFamily="18" charset="0"/>
              </a:rPr>
              <a:t>Service </a:t>
            </a:r>
            <a:r>
              <a:rPr lang="en-US" sz="1800" i="1" dirty="0" err="1">
                <a:effectLst/>
                <a:highlight>
                  <a:srgbClr val="FFFF00"/>
                </a:highlight>
                <a:latin typeface="Arial" panose="020B0604020202020204" pitchFamily="34" charset="0"/>
                <a:ea typeface="Times New Roman" panose="02020603050405020304" pitchFamily="18" charset="0"/>
              </a:rPr>
              <a:t>d’Hépatologie</a:t>
            </a:r>
            <a:r>
              <a:rPr lang="en-US" sz="1800" i="1" dirty="0">
                <a:effectLst/>
                <a:highlight>
                  <a:srgbClr val="FFFF00"/>
                </a:highlight>
                <a:latin typeface="Arial" panose="020B0604020202020204" pitchFamily="34" charset="0"/>
                <a:ea typeface="Times New Roman" panose="02020603050405020304" pitchFamily="18" charset="0"/>
              </a:rPr>
              <a:t> </a:t>
            </a:r>
            <a:r>
              <a:rPr lang="en-US" sz="1800" i="1" dirty="0" err="1">
                <a:effectLst/>
                <a:highlight>
                  <a:srgbClr val="FFFF00"/>
                </a:highlight>
                <a:latin typeface="Arial" panose="020B0604020202020204" pitchFamily="34" charset="0"/>
                <a:ea typeface="Times New Roman" panose="02020603050405020304" pitchFamily="18" charset="0"/>
              </a:rPr>
              <a:t>Hôpital</a:t>
            </a:r>
            <a:r>
              <a:rPr lang="en-US" sz="1800" i="1" dirty="0">
                <a:effectLst/>
                <a:highlight>
                  <a:srgbClr val="FFFF00"/>
                </a:highlight>
                <a:latin typeface="Arial" panose="020B0604020202020204" pitchFamily="34" charset="0"/>
                <a:ea typeface="Times New Roman" panose="02020603050405020304" pitchFamily="18" charset="0"/>
              </a:rPr>
              <a:t> </a:t>
            </a:r>
            <a:r>
              <a:rPr lang="en-US" sz="1800" i="1" dirty="0" err="1">
                <a:effectLst/>
                <a:highlight>
                  <a:srgbClr val="FFFF00"/>
                </a:highlight>
                <a:latin typeface="Arial" panose="020B0604020202020204" pitchFamily="34" charset="0"/>
                <a:ea typeface="Times New Roman" panose="02020603050405020304" pitchFamily="18" charset="0"/>
              </a:rPr>
              <a:t>Rangueil</a:t>
            </a:r>
            <a:r>
              <a:rPr lang="en-US" sz="1800" i="1" dirty="0">
                <a:effectLst/>
                <a:highlight>
                  <a:srgbClr val="FFFF00"/>
                </a:highlight>
                <a:latin typeface="Arial" panose="020B0604020202020204" pitchFamily="34" charset="0"/>
                <a:ea typeface="Times New Roman" panose="02020603050405020304" pitchFamily="18" charset="0"/>
              </a:rPr>
              <a:t> CHU Toulouse 1 avenue Jean </a:t>
            </a:r>
            <a:r>
              <a:rPr lang="en-US" sz="1800" i="1" dirty="0" err="1">
                <a:effectLst/>
                <a:highlight>
                  <a:srgbClr val="FFFF00"/>
                </a:highlight>
                <a:latin typeface="Arial" panose="020B0604020202020204" pitchFamily="34" charset="0"/>
                <a:ea typeface="Times New Roman" panose="02020603050405020304" pitchFamily="18" charset="0"/>
              </a:rPr>
              <a:t>Poulhes</a:t>
            </a:r>
            <a:r>
              <a:rPr lang="en-US" sz="1800" i="1" dirty="0">
                <a:effectLst/>
                <a:highlight>
                  <a:srgbClr val="FFFF00"/>
                </a:highlight>
                <a:latin typeface="Arial" panose="020B0604020202020204" pitchFamily="34" charset="0"/>
                <a:ea typeface="Times New Roman" panose="02020603050405020304" pitchFamily="18" charset="0"/>
              </a:rPr>
              <a:t> 31059 Toulouse France et Université Paul Sabatier Toulouse 3, Toulouse, France</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5</a:t>
            </a:r>
            <a:r>
              <a:rPr lang="en-US" sz="1800" i="1" dirty="0">
                <a:effectLst/>
                <a:highlight>
                  <a:srgbClr val="FFFF00"/>
                </a:highlight>
                <a:latin typeface="Arial" panose="020B0604020202020204" pitchFamily="34" charset="0"/>
                <a:ea typeface="Times New Roman" panose="02020603050405020304" pitchFamily="18" charset="0"/>
              </a:rPr>
              <a:t>Gastroenterology, University-Hospital of Padua, Health Care Provider of the European Reference Network on Rare Liver Disorders (ERN-Rare Liver), Padua, Italy</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6</a:t>
            </a:r>
            <a:r>
              <a:rPr lang="en-US" sz="1800" i="1" dirty="0">
                <a:effectLst/>
                <a:highlight>
                  <a:srgbClr val="FFFF00"/>
                </a:highlight>
                <a:latin typeface="Arial" panose="020B0604020202020204" pitchFamily="34" charset="0"/>
                <a:ea typeface="Times New Roman" panose="02020603050405020304" pitchFamily="18" charset="0"/>
              </a:rPr>
              <a:t>Severe Liver Diseases (M.E.C.) Departmental Unit, Department of Medical Specialties, Azienda </a:t>
            </a:r>
            <a:r>
              <a:rPr lang="en-US" sz="1800" i="1" dirty="0" err="1">
                <a:effectLst/>
                <a:highlight>
                  <a:srgbClr val="FFFF00"/>
                </a:highlight>
                <a:latin typeface="Arial" panose="020B0604020202020204" pitchFamily="34" charset="0"/>
                <a:ea typeface="Times New Roman" panose="02020603050405020304" pitchFamily="18" charset="0"/>
              </a:rPr>
              <a:t>Ospedaliero-Universitaria</a:t>
            </a:r>
            <a:r>
              <a:rPr lang="en-US" sz="1800" i="1" dirty="0">
                <a:effectLst/>
                <a:highlight>
                  <a:srgbClr val="FFFF00"/>
                </a:highlight>
                <a:latin typeface="Arial" panose="020B0604020202020204" pitchFamily="34" charset="0"/>
                <a:ea typeface="Times New Roman" panose="02020603050405020304" pitchFamily="18" charset="0"/>
              </a:rPr>
              <a:t> of Modena, University of Modena and Reggio Emilia, Modena, Italy</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7</a:t>
            </a:r>
            <a:r>
              <a:rPr lang="en-US" sz="1800" i="1" dirty="0">
                <a:effectLst/>
                <a:highlight>
                  <a:srgbClr val="FFFF00"/>
                </a:highlight>
                <a:latin typeface="Arial" panose="020B0604020202020204" pitchFamily="34" charset="0"/>
                <a:ea typeface="Times New Roman" panose="02020603050405020304" pitchFamily="18" charset="0"/>
              </a:rPr>
              <a:t>Department of Gastroenterology and Hepatology, Division of Liver &amp; Biliopancreatic disorders and Liver transplantation, University Hospitals Leuven, KU Leuven, Leuven, Belgium</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8</a:t>
            </a:r>
            <a:r>
              <a:rPr lang="en-US" sz="1800" i="1" dirty="0">
                <a:effectLst/>
                <a:highlight>
                  <a:srgbClr val="FFFF00"/>
                </a:highlight>
                <a:latin typeface="Arial" panose="020B0604020202020204" pitchFamily="34" charset="0"/>
                <a:ea typeface="Times New Roman" panose="02020603050405020304" pitchFamily="18" charset="0"/>
              </a:rPr>
              <a:t>Liver Unit, Queen Elizabeth Hospital, University Hospitals Birmingham, UK, Birmingham, United Kingdom</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9</a:t>
            </a:r>
            <a:r>
              <a:rPr lang="en-US" sz="1800" i="1" dirty="0">
                <a:effectLst/>
                <a:highlight>
                  <a:srgbClr val="FFFF00"/>
                </a:highlight>
                <a:latin typeface="Arial" panose="020B0604020202020204" pitchFamily="34" charset="0"/>
                <a:ea typeface="Times New Roman" panose="02020603050405020304" pitchFamily="18" charset="0"/>
              </a:rPr>
              <a:t>Royal Free Hospital, London, United Kingdom</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10</a:t>
            </a:r>
            <a:r>
              <a:rPr lang="en-US" sz="1800" i="1" dirty="0">
                <a:effectLst/>
                <a:highlight>
                  <a:srgbClr val="FFFF00"/>
                </a:highlight>
                <a:latin typeface="Arial" panose="020B0604020202020204" pitchFamily="34" charset="0"/>
                <a:ea typeface="Times New Roman" panose="02020603050405020304" pitchFamily="18" charset="0"/>
              </a:rPr>
              <a:t>Vienna Hepatic Hemodynamic Lab, Division of </a:t>
            </a:r>
            <a:r>
              <a:rPr lang="en-US" sz="1800" i="1" dirty="0" err="1">
                <a:effectLst/>
                <a:highlight>
                  <a:srgbClr val="FFFF00"/>
                </a:highlight>
                <a:latin typeface="Arial" panose="020B0604020202020204" pitchFamily="34" charset="0"/>
                <a:ea typeface="Times New Roman" panose="02020603050405020304" pitchFamily="18" charset="0"/>
              </a:rPr>
              <a:t>Gastroenterolongy</a:t>
            </a:r>
            <a:r>
              <a:rPr lang="en-US" sz="1800" i="1" dirty="0">
                <a:effectLst/>
                <a:highlight>
                  <a:srgbClr val="FFFF00"/>
                </a:highlight>
                <a:latin typeface="Arial" panose="020B0604020202020204" pitchFamily="34" charset="0"/>
                <a:ea typeface="Times New Roman" panose="02020603050405020304" pitchFamily="18" charset="0"/>
              </a:rPr>
              <a:t> and Hepatology, Department of Medicine III, Medical University of Vienna, Vienna, Austria</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11</a:t>
            </a:r>
            <a:r>
              <a:rPr lang="en-US" sz="1800" i="1" dirty="0">
                <a:effectLst/>
                <a:highlight>
                  <a:srgbClr val="FFFF00"/>
                </a:highlight>
                <a:latin typeface="Arial" panose="020B0604020202020204" pitchFamily="34" charset="0"/>
                <a:ea typeface="Times New Roman" panose="02020603050405020304" pitchFamily="18" charset="0"/>
              </a:rPr>
              <a:t>Servicio de </a:t>
            </a:r>
            <a:r>
              <a:rPr lang="en-US" sz="1800" i="1" dirty="0" err="1">
                <a:effectLst/>
                <a:highlight>
                  <a:srgbClr val="FFFF00"/>
                </a:highlight>
                <a:latin typeface="Arial" panose="020B0604020202020204" pitchFamily="34" charset="0"/>
                <a:ea typeface="Times New Roman" panose="02020603050405020304" pitchFamily="18" charset="0"/>
              </a:rPr>
              <a:t>Gastroenterología</a:t>
            </a:r>
            <a:r>
              <a:rPr lang="en-US" sz="1800" i="1" dirty="0">
                <a:effectLst/>
                <a:highlight>
                  <a:srgbClr val="FFFF00"/>
                </a:highlight>
                <a:latin typeface="Arial" panose="020B0604020202020204" pitchFamily="34" charset="0"/>
                <a:ea typeface="Times New Roman" panose="02020603050405020304" pitchFamily="18" charset="0"/>
              </a:rPr>
              <a:t> y </a:t>
            </a:r>
            <a:r>
              <a:rPr lang="en-US" sz="1800" i="1" dirty="0" err="1">
                <a:effectLst/>
                <a:highlight>
                  <a:srgbClr val="FFFF00"/>
                </a:highlight>
                <a:latin typeface="Arial" panose="020B0604020202020204" pitchFamily="34" charset="0"/>
                <a:ea typeface="Times New Roman" panose="02020603050405020304" pitchFamily="18" charset="0"/>
              </a:rPr>
              <a:t>Hepatología</a:t>
            </a:r>
            <a:r>
              <a:rPr lang="en-US" sz="1800" i="1" dirty="0">
                <a:effectLst/>
                <a:highlight>
                  <a:srgbClr val="FFFF00"/>
                </a:highlight>
                <a:latin typeface="Arial" panose="020B0604020202020204" pitchFamily="34" charset="0"/>
                <a:ea typeface="Times New Roman" panose="02020603050405020304" pitchFamily="18" charset="0"/>
              </a:rPr>
              <a:t>. Instituto Ramón y Cajal de </a:t>
            </a:r>
            <a:r>
              <a:rPr lang="en-US" sz="1800" i="1" dirty="0" err="1">
                <a:effectLst/>
                <a:highlight>
                  <a:srgbClr val="FFFF00"/>
                </a:highlight>
                <a:latin typeface="Arial" panose="020B0604020202020204" pitchFamily="34" charset="0"/>
                <a:ea typeface="Times New Roman" panose="02020603050405020304" pitchFamily="18" charset="0"/>
              </a:rPr>
              <a:t>Investigación</a:t>
            </a:r>
            <a:r>
              <a:rPr lang="en-US" sz="1800" i="1" dirty="0">
                <a:effectLst/>
                <a:highlight>
                  <a:srgbClr val="FFFF00"/>
                </a:highlight>
                <a:latin typeface="Arial" panose="020B0604020202020204" pitchFamily="34" charset="0"/>
                <a:ea typeface="Times New Roman" panose="02020603050405020304" pitchFamily="18" charset="0"/>
              </a:rPr>
              <a:t> Sanitaria (IRYCIS). Centro de </a:t>
            </a:r>
            <a:r>
              <a:rPr lang="en-US" sz="1800" i="1" dirty="0" err="1">
                <a:effectLst/>
                <a:highlight>
                  <a:srgbClr val="FFFF00"/>
                </a:highlight>
                <a:latin typeface="Arial" panose="020B0604020202020204" pitchFamily="34" charset="0"/>
                <a:ea typeface="Times New Roman" panose="02020603050405020304" pitchFamily="18" charset="0"/>
              </a:rPr>
              <a:t>Investigación</a:t>
            </a:r>
            <a:r>
              <a:rPr lang="en-US" sz="1800" i="1" dirty="0">
                <a:effectLst/>
                <a:highlight>
                  <a:srgbClr val="FFFF00"/>
                </a:highlight>
                <a:latin typeface="Arial" panose="020B0604020202020204" pitchFamily="34" charset="0"/>
                <a:ea typeface="Times New Roman" panose="02020603050405020304" pitchFamily="18" charset="0"/>
              </a:rPr>
              <a:t> </a:t>
            </a:r>
            <a:r>
              <a:rPr lang="en-US" sz="1800" i="1" dirty="0" err="1">
                <a:effectLst/>
                <a:highlight>
                  <a:srgbClr val="FFFF00"/>
                </a:highlight>
                <a:latin typeface="Arial" panose="020B0604020202020204" pitchFamily="34" charset="0"/>
                <a:ea typeface="Times New Roman" panose="02020603050405020304" pitchFamily="18" charset="0"/>
              </a:rPr>
              <a:t>Biomédica</a:t>
            </a:r>
            <a:r>
              <a:rPr lang="en-US" sz="1800" i="1" dirty="0">
                <a:effectLst/>
                <a:highlight>
                  <a:srgbClr val="FFFF00"/>
                </a:highlight>
                <a:latin typeface="Arial" panose="020B0604020202020204" pitchFamily="34" charset="0"/>
                <a:ea typeface="Times New Roman" panose="02020603050405020304" pitchFamily="18" charset="0"/>
              </a:rPr>
              <a:t> </a:t>
            </a:r>
            <a:r>
              <a:rPr lang="en-US" sz="1800" i="1" dirty="0" err="1">
                <a:effectLst/>
                <a:highlight>
                  <a:srgbClr val="FFFF00"/>
                </a:highlight>
                <a:latin typeface="Arial" panose="020B0604020202020204" pitchFamily="34" charset="0"/>
                <a:ea typeface="Times New Roman" panose="02020603050405020304" pitchFamily="18" charset="0"/>
              </a:rPr>
              <a:t>en</a:t>
            </a:r>
            <a:r>
              <a:rPr lang="en-US" sz="1800" i="1" dirty="0">
                <a:effectLst/>
                <a:highlight>
                  <a:srgbClr val="FFFF00"/>
                </a:highlight>
                <a:latin typeface="Arial" panose="020B0604020202020204" pitchFamily="34" charset="0"/>
                <a:ea typeface="Times New Roman" panose="02020603050405020304" pitchFamily="18" charset="0"/>
              </a:rPr>
              <a:t> Red (</a:t>
            </a:r>
            <a:r>
              <a:rPr lang="en-US" sz="1800" i="1" dirty="0" err="1">
                <a:effectLst/>
                <a:highlight>
                  <a:srgbClr val="FFFF00"/>
                </a:highlight>
                <a:latin typeface="Arial" panose="020B0604020202020204" pitchFamily="34" charset="0"/>
                <a:ea typeface="Times New Roman" panose="02020603050405020304" pitchFamily="18" charset="0"/>
              </a:rPr>
              <a:t>CIBERehd</a:t>
            </a:r>
            <a:r>
              <a:rPr lang="en-US" sz="1800" i="1" dirty="0">
                <a:effectLst/>
                <a:highlight>
                  <a:srgbClr val="FFFF00"/>
                </a:highlight>
                <a:latin typeface="Arial" panose="020B0604020202020204" pitchFamily="34" charset="0"/>
                <a:ea typeface="Times New Roman" panose="02020603050405020304" pitchFamily="18" charset="0"/>
              </a:rPr>
              <a:t>). Universidad de Alcalá, Madrid, Spain</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12</a:t>
            </a:r>
            <a:r>
              <a:rPr lang="en-US" sz="1800" i="1" dirty="0">
                <a:effectLst/>
                <a:highlight>
                  <a:srgbClr val="FFFF00"/>
                </a:highlight>
                <a:latin typeface="Arial" panose="020B0604020202020204" pitchFamily="34" charset="0"/>
                <a:ea typeface="Times New Roman" panose="02020603050405020304" pitchFamily="18" charset="0"/>
              </a:rPr>
              <a:t>Unit for the Clinical Management of Digestive Diseases, Virgen del Rocío University Hospital., Liver Diseases, Instituto de </a:t>
            </a:r>
            <a:r>
              <a:rPr lang="en-US" sz="1800" i="1" dirty="0" err="1">
                <a:effectLst/>
                <a:highlight>
                  <a:srgbClr val="FFFF00"/>
                </a:highlight>
                <a:latin typeface="Arial" panose="020B0604020202020204" pitchFamily="34" charset="0"/>
                <a:ea typeface="Times New Roman" panose="02020603050405020304" pitchFamily="18" charset="0"/>
              </a:rPr>
              <a:t>Biomedicina</a:t>
            </a:r>
            <a:r>
              <a:rPr lang="en-US" sz="1800" i="1" dirty="0">
                <a:effectLst/>
                <a:highlight>
                  <a:srgbClr val="FFFF00"/>
                </a:highlight>
                <a:latin typeface="Arial" panose="020B0604020202020204" pitchFamily="34" charset="0"/>
                <a:ea typeface="Times New Roman" panose="02020603050405020304" pitchFamily="18" charset="0"/>
              </a:rPr>
              <a:t> de Sevilla/CSIC/Universidad de Sevilla, Seville, Spain</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13</a:t>
            </a:r>
            <a:r>
              <a:rPr lang="en-US" sz="1800" i="1" dirty="0">
                <a:effectLst/>
                <a:highlight>
                  <a:srgbClr val="FFFF00"/>
                </a:highlight>
                <a:latin typeface="Arial" panose="020B0604020202020204" pitchFamily="34" charset="0"/>
                <a:ea typeface="Times New Roman" panose="02020603050405020304" pitchFamily="18" charset="0"/>
              </a:rPr>
              <a:t>Service </a:t>
            </a:r>
            <a:r>
              <a:rPr lang="en-US" sz="1800" i="1" dirty="0" err="1">
                <a:effectLst/>
                <a:highlight>
                  <a:srgbClr val="FFFF00"/>
                </a:highlight>
                <a:latin typeface="Arial" panose="020B0604020202020204" pitchFamily="34" charset="0"/>
                <a:ea typeface="Times New Roman" panose="02020603050405020304" pitchFamily="18" charset="0"/>
              </a:rPr>
              <a:t>d'hépato-gastroentérologie</a:t>
            </a:r>
            <a:r>
              <a:rPr lang="en-US" sz="1800" i="1" dirty="0">
                <a:effectLst/>
                <a:highlight>
                  <a:srgbClr val="FFFF00"/>
                </a:highlight>
                <a:latin typeface="Arial" panose="020B0604020202020204" pitchFamily="34" charset="0"/>
                <a:ea typeface="Times New Roman" panose="02020603050405020304" pitchFamily="18" charset="0"/>
              </a:rPr>
              <a:t> </a:t>
            </a:r>
            <a:r>
              <a:rPr lang="en-US" sz="1800" i="1" dirty="0" err="1">
                <a:effectLst/>
                <a:highlight>
                  <a:srgbClr val="FFFF00"/>
                </a:highlight>
                <a:latin typeface="Arial" panose="020B0604020202020204" pitchFamily="34" charset="0"/>
                <a:ea typeface="Times New Roman" panose="02020603050405020304" pitchFamily="18" charset="0"/>
              </a:rPr>
              <a:t>Hôpital</a:t>
            </a:r>
            <a:r>
              <a:rPr lang="en-US" sz="1800" i="1" dirty="0">
                <a:effectLst/>
                <a:highlight>
                  <a:srgbClr val="FFFF00"/>
                </a:highlight>
                <a:latin typeface="Arial" panose="020B0604020202020204" pitchFamily="34" charset="0"/>
                <a:ea typeface="Times New Roman" panose="02020603050405020304" pitchFamily="18" charset="0"/>
              </a:rPr>
              <a:t> Trousseau, Tours, France</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14</a:t>
            </a:r>
            <a:r>
              <a:rPr lang="en-US" sz="1800" i="1" dirty="0">
                <a:effectLst/>
                <a:highlight>
                  <a:srgbClr val="FFFF00"/>
                </a:highlight>
                <a:latin typeface="Arial" panose="020B0604020202020204" pitchFamily="34" charset="0"/>
                <a:ea typeface="Times New Roman" panose="02020603050405020304" pitchFamily="18" charset="0"/>
              </a:rPr>
              <a:t>AP-HP, Sorbonne Université, Liver Intensive Care Unit, </a:t>
            </a:r>
            <a:r>
              <a:rPr lang="en-US" sz="1800" i="1" dirty="0" err="1">
                <a:effectLst/>
                <a:highlight>
                  <a:srgbClr val="FFFF00"/>
                </a:highlight>
                <a:latin typeface="Arial" panose="020B0604020202020204" pitchFamily="34" charset="0"/>
                <a:ea typeface="Times New Roman" panose="02020603050405020304" pitchFamily="18" charset="0"/>
              </a:rPr>
              <a:t>Hepatogastroenterology</a:t>
            </a:r>
            <a:r>
              <a:rPr lang="en-US" sz="1800" i="1" dirty="0">
                <a:effectLst/>
                <a:highlight>
                  <a:srgbClr val="FFFF00"/>
                </a:highlight>
                <a:latin typeface="Arial" panose="020B0604020202020204" pitchFamily="34" charset="0"/>
                <a:ea typeface="Times New Roman" panose="02020603050405020304" pitchFamily="18" charset="0"/>
              </a:rPr>
              <a:t> Department, La </a:t>
            </a:r>
            <a:r>
              <a:rPr lang="en-US" sz="1800" i="1" dirty="0" err="1">
                <a:effectLst/>
                <a:highlight>
                  <a:srgbClr val="FFFF00"/>
                </a:highlight>
                <a:latin typeface="Arial" panose="020B0604020202020204" pitchFamily="34" charset="0"/>
                <a:ea typeface="Times New Roman" panose="02020603050405020304" pitchFamily="18" charset="0"/>
              </a:rPr>
              <a:t>Pitié</a:t>
            </a:r>
            <a:r>
              <a:rPr lang="en-US" sz="1800" i="1" dirty="0">
                <a:effectLst/>
                <a:highlight>
                  <a:srgbClr val="FFFF00"/>
                </a:highlight>
                <a:latin typeface="Arial" panose="020B0604020202020204" pitchFamily="34" charset="0"/>
                <a:ea typeface="Times New Roman" panose="02020603050405020304" pitchFamily="18" charset="0"/>
              </a:rPr>
              <a:t>-Salpêtrière Hospital, 47-83 Boulevard de l'Hôpital, Paris 75013, France., Paris, France</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15</a:t>
            </a:r>
            <a:r>
              <a:rPr lang="en-US" sz="1800" i="1" dirty="0">
                <a:effectLst/>
                <a:highlight>
                  <a:srgbClr val="FFFF00"/>
                </a:highlight>
                <a:latin typeface="Arial" panose="020B0604020202020204" pitchFamily="34" charset="0"/>
                <a:ea typeface="Times New Roman" panose="02020603050405020304" pitchFamily="18" charset="0"/>
              </a:rPr>
              <a:t>Department of Medicine B, University Hospital Muenster, Germany, Muenster, Germany</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16</a:t>
            </a:r>
            <a:r>
              <a:rPr lang="en-US" sz="1800" i="1" dirty="0">
                <a:effectLst/>
                <a:highlight>
                  <a:srgbClr val="FFFF00"/>
                </a:highlight>
                <a:latin typeface="Arial" panose="020B0604020202020204" pitchFamily="34" charset="0"/>
                <a:ea typeface="Times New Roman" panose="02020603050405020304" pitchFamily="18" charset="0"/>
              </a:rPr>
              <a:t>Department of Interventional Radiology, University Hospitals Leuven, KU Leuven,, Leuven, Belgium</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17</a:t>
            </a:r>
            <a:r>
              <a:rPr lang="en-US" sz="1800" i="1" dirty="0">
                <a:effectLst/>
                <a:highlight>
                  <a:srgbClr val="FFFF00"/>
                </a:highlight>
                <a:latin typeface="Arial" panose="020B0604020202020204" pitchFamily="34" charset="0"/>
                <a:ea typeface="Times New Roman" panose="02020603050405020304" pitchFamily="18" charset="0"/>
              </a:rPr>
              <a:t>Barcelona Hemodynamic Lab, Liver Unit, Hospital </a:t>
            </a:r>
            <a:r>
              <a:rPr lang="en-US" sz="1800" i="1" dirty="0" err="1">
                <a:effectLst/>
                <a:highlight>
                  <a:srgbClr val="FFFF00"/>
                </a:highlight>
                <a:latin typeface="Arial" panose="020B0604020202020204" pitchFamily="34" charset="0"/>
                <a:ea typeface="Times New Roman" panose="02020603050405020304" pitchFamily="18" charset="0"/>
              </a:rPr>
              <a:t>Clínic</a:t>
            </a:r>
            <a:r>
              <a:rPr lang="en-US" sz="1800" i="1" dirty="0">
                <a:effectLst/>
                <a:highlight>
                  <a:srgbClr val="FFFF00"/>
                </a:highlight>
                <a:latin typeface="Arial" panose="020B0604020202020204" pitchFamily="34" charset="0"/>
                <a:ea typeface="Times New Roman" panose="02020603050405020304" pitchFamily="18" charset="0"/>
              </a:rPr>
              <a:t> de Barcelona, IDIBAPS, </a:t>
            </a:r>
            <a:r>
              <a:rPr lang="en-US" sz="1800" i="1" dirty="0" err="1">
                <a:effectLst/>
                <a:highlight>
                  <a:srgbClr val="FFFF00"/>
                </a:highlight>
                <a:latin typeface="Arial" panose="020B0604020202020204" pitchFamily="34" charset="0"/>
                <a:ea typeface="Times New Roman" panose="02020603050405020304" pitchFamily="18" charset="0"/>
              </a:rPr>
              <a:t>Universitat</a:t>
            </a:r>
            <a:r>
              <a:rPr lang="en-US" sz="1800" i="1" dirty="0">
                <a:effectLst/>
                <a:highlight>
                  <a:srgbClr val="FFFF00"/>
                </a:highlight>
                <a:latin typeface="Arial" panose="020B0604020202020204" pitchFamily="34" charset="0"/>
                <a:ea typeface="Times New Roman" panose="02020603050405020304" pitchFamily="18" charset="0"/>
              </a:rPr>
              <a:t> de Barcelona, Health Care Provider of the European Reference Network on Rare Liver Disorders (ERN-Rare Liver), Barcelona, Spain</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18</a:t>
            </a:r>
            <a:r>
              <a:rPr lang="en-US" sz="1800" i="1" dirty="0">
                <a:effectLst/>
                <a:highlight>
                  <a:srgbClr val="FFFF00"/>
                </a:highlight>
                <a:latin typeface="Arial" panose="020B0604020202020204" pitchFamily="34" charset="0"/>
                <a:ea typeface="Times New Roman" panose="02020603050405020304" pitchFamily="18" charset="0"/>
              </a:rPr>
              <a:t>INSERM UMR_S 938, Centre de recherche Saint-Antoine, Maladies </a:t>
            </a:r>
            <a:r>
              <a:rPr lang="en-US" sz="1800" i="1" dirty="0" err="1">
                <a:effectLst/>
                <a:highlight>
                  <a:srgbClr val="FFFF00"/>
                </a:highlight>
                <a:latin typeface="Arial" panose="020B0604020202020204" pitchFamily="34" charset="0"/>
                <a:ea typeface="Times New Roman" panose="02020603050405020304" pitchFamily="18" charset="0"/>
              </a:rPr>
              <a:t>métaboliques</a:t>
            </a:r>
            <a:r>
              <a:rPr lang="en-US" sz="1800" i="1" dirty="0">
                <a:effectLst/>
                <a:highlight>
                  <a:srgbClr val="FFFF00"/>
                </a:highlight>
                <a:latin typeface="Arial" panose="020B0604020202020204" pitchFamily="34" charset="0"/>
                <a:ea typeface="Times New Roman" panose="02020603050405020304" pitchFamily="18" charset="0"/>
              </a:rPr>
              <a:t>, </a:t>
            </a:r>
            <a:r>
              <a:rPr lang="en-US" sz="1800" i="1" dirty="0" err="1">
                <a:effectLst/>
                <a:highlight>
                  <a:srgbClr val="FFFF00"/>
                </a:highlight>
                <a:latin typeface="Arial" panose="020B0604020202020204" pitchFamily="34" charset="0"/>
                <a:ea typeface="Times New Roman" panose="02020603050405020304" pitchFamily="18" charset="0"/>
              </a:rPr>
              <a:t>biliaires</a:t>
            </a:r>
            <a:r>
              <a:rPr lang="en-US" sz="1800" i="1" dirty="0">
                <a:effectLst/>
                <a:highlight>
                  <a:srgbClr val="FFFF00"/>
                </a:highlight>
                <a:latin typeface="Arial" panose="020B0604020202020204" pitchFamily="34" charset="0"/>
                <a:ea typeface="Times New Roman" panose="02020603050405020304" pitchFamily="18" charset="0"/>
              </a:rPr>
              <a:t> et fibro-</a:t>
            </a:r>
            <a:r>
              <a:rPr lang="en-US" sz="1800" i="1" dirty="0" err="1">
                <a:effectLst/>
                <a:highlight>
                  <a:srgbClr val="FFFF00"/>
                </a:highlight>
                <a:latin typeface="Arial" panose="020B0604020202020204" pitchFamily="34" charset="0"/>
                <a:ea typeface="Times New Roman" panose="02020603050405020304" pitchFamily="18" charset="0"/>
              </a:rPr>
              <a:t>inflammatoire</a:t>
            </a:r>
            <a:r>
              <a:rPr lang="en-US" sz="1800" i="1" dirty="0">
                <a:effectLst/>
                <a:highlight>
                  <a:srgbClr val="FFFF00"/>
                </a:highlight>
                <a:latin typeface="Arial" panose="020B0604020202020204" pitchFamily="34" charset="0"/>
                <a:ea typeface="Times New Roman" panose="02020603050405020304" pitchFamily="18" charset="0"/>
              </a:rPr>
              <a:t> du foie, Institute of </a:t>
            </a:r>
            <a:r>
              <a:rPr lang="en-US" sz="1800" i="1" dirty="0" err="1">
                <a:effectLst/>
                <a:highlight>
                  <a:srgbClr val="FFFF00"/>
                </a:highlight>
                <a:latin typeface="Arial" panose="020B0604020202020204" pitchFamily="34" charset="0"/>
                <a:ea typeface="Times New Roman" panose="02020603050405020304" pitchFamily="18" charset="0"/>
              </a:rPr>
              <a:t>Cardiometabolism</a:t>
            </a:r>
            <a:r>
              <a:rPr lang="en-US" sz="1800" i="1" dirty="0">
                <a:effectLst/>
                <a:highlight>
                  <a:srgbClr val="FFFF00"/>
                </a:highlight>
                <a:latin typeface="Arial" panose="020B0604020202020204" pitchFamily="34" charset="0"/>
                <a:ea typeface="Times New Roman" panose="02020603050405020304" pitchFamily="18" charset="0"/>
              </a:rPr>
              <a:t> and Nutrition (ICAN), Paris, France., AP-HP, Sorbonne Université, Radiology Department, La </a:t>
            </a:r>
            <a:r>
              <a:rPr lang="en-US" sz="1800" i="1" dirty="0" err="1">
                <a:effectLst/>
                <a:highlight>
                  <a:srgbClr val="FFFF00"/>
                </a:highlight>
                <a:latin typeface="Arial" panose="020B0604020202020204" pitchFamily="34" charset="0"/>
                <a:ea typeface="Times New Roman" panose="02020603050405020304" pitchFamily="18" charset="0"/>
              </a:rPr>
              <a:t>Pitié</a:t>
            </a:r>
            <a:r>
              <a:rPr lang="en-US" sz="1800" i="1" dirty="0">
                <a:effectLst/>
                <a:highlight>
                  <a:srgbClr val="FFFF00"/>
                </a:highlight>
                <a:latin typeface="Arial" panose="020B0604020202020204" pitchFamily="34" charset="0"/>
                <a:ea typeface="Times New Roman" panose="02020603050405020304" pitchFamily="18" charset="0"/>
              </a:rPr>
              <a:t>-Salpêtrière Hospital, 47-83 Boulevard de l'Hôpital, Paris 75013, France., Paris, France</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19</a:t>
            </a:r>
            <a:r>
              <a:rPr lang="en-US" sz="1800" i="1" dirty="0">
                <a:effectLst/>
                <a:highlight>
                  <a:srgbClr val="FFFF00"/>
                </a:highlight>
                <a:latin typeface="Arial" panose="020B0604020202020204" pitchFamily="34" charset="0"/>
                <a:ea typeface="Times New Roman" panose="02020603050405020304" pitchFamily="18" charset="0"/>
              </a:rPr>
              <a:t>Department of Gastroenterology and Hepatology, Division of Liver &amp; Biliopancreatic disorders and Liver transplantation and Digestive Oncology, University Hospitals Leuven, KU Leuven, Leuven, Belgium</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20</a:t>
            </a:r>
            <a:r>
              <a:rPr lang="en-US" sz="1800" i="1" dirty="0">
                <a:effectLst/>
                <a:highlight>
                  <a:srgbClr val="FFFF00"/>
                </a:highlight>
                <a:latin typeface="Arial" panose="020B0604020202020204" pitchFamily="34" charset="0"/>
                <a:ea typeface="Times New Roman" panose="02020603050405020304" pitchFamily="18" charset="0"/>
              </a:rPr>
              <a:t>Liver Unit, Queen Elizabeth Hospital, University Hospitals Birmingham, UK, Institute of Immunology and Immunotherapy, Medical and Dental Sciences, University of Birmingham, UK, Birmingham, United Kingdom</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21</a:t>
            </a:r>
            <a:r>
              <a:rPr lang="en-US" sz="1800" i="1" dirty="0">
                <a:effectLst/>
                <a:highlight>
                  <a:srgbClr val="FFFF00"/>
                </a:highlight>
                <a:latin typeface="Arial" panose="020B0604020202020204" pitchFamily="34" charset="0"/>
                <a:ea typeface="Times New Roman" panose="02020603050405020304" pitchFamily="18" charset="0"/>
              </a:rPr>
              <a:t>Department of Surgery, Oncology and Gastroenterology, University of Padova, Health Care Provider of the European Reference Network, Padova, Italy</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22</a:t>
            </a:r>
            <a:r>
              <a:rPr lang="en-US" sz="1800" i="1" dirty="0">
                <a:effectLst/>
                <a:highlight>
                  <a:srgbClr val="FFFF00"/>
                </a:highlight>
                <a:latin typeface="Arial" panose="020B0604020202020204" pitchFamily="34" charset="0"/>
                <a:ea typeface="Times New Roman" panose="02020603050405020304" pitchFamily="18" charset="0"/>
              </a:rPr>
              <a:t>.., .., Spain</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Times New Roman" panose="02020603050405020304" pitchFamily="18" charset="0"/>
              </a:rPr>
              <a:t>Email:</a:t>
            </a:r>
            <a:r>
              <a:rPr lang="en-US" sz="1800" i="1" dirty="0">
                <a:effectLst/>
                <a:highlight>
                  <a:srgbClr val="FFFF00"/>
                </a:highlight>
                <a:latin typeface="Arial" panose="020B0604020202020204" pitchFamily="34" charset="0"/>
                <a:ea typeface="Times New Roman" panose="02020603050405020304" pitchFamily="18" charset="0"/>
              </a:rPr>
              <a:t> </a:t>
            </a:r>
            <a:r>
              <a:rPr lang="en-US" sz="1800" dirty="0">
                <a:effectLst/>
                <a:highlight>
                  <a:srgbClr val="FFFF00"/>
                </a:highlight>
                <a:latin typeface="Arial" panose="020B0604020202020204" pitchFamily="34" charset="0"/>
                <a:ea typeface="Times New Roman" panose="02020603050405020304" pitchFamily="18" charset="0"/>
              </a:rPr>
              <a:t>abaigesa@clinic.cat</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algn="just"/>
            <a:r>
              <a:rPr lang="en-US" sz="1800" b="1" dirty="0">
                <a:effectLst/>
                <a:highlight>
                  <a:srgbClr val="FFFF00"/>
                </a:highlight>
                <a:latin typeface="Arial" panose="020B0604020202020204" pitchFamily="34" charset="0"/>
                <a:ea typeface="Calibri" panose="020F0502020204030204" pitchFamily="34" charset="0"/>
              </a:rPr>
              <a:t>Background and Aims:</a:t>
            </a:r>
            <a:r>
              <a:rPr lang="en-GB" sz="1800" dirty="0">
                <a:effectLst/>
                <a:highlight>
                  <a:srgbClr val="FFFF00"/>
                </a:highlight>
                <a:latin typeface="Arial" panose="020B0604020202020204" pitchFamily="34" charset="0"/>
                <a:ea typeface="Calibri" panose="020F0502020204030204" pitchFamily="34" charset="0"/>
              </a:rPr>
              <a:t> Covered </a:t>
            </a:r>
            <a:r>
              <a:rPr lang="en-GB" sz="1800" dirty="0" err="1">
                <a:effectLst/>
                <a:highlight>
                  <a:srgbClr val="FFFF00"/>
                </a:highlight>
                <a:latin typeface="Arial" panose="020B0604020202020204" pitchFamily="34" charset="0"/>
                <a:ea typeface="Calibri" panose="020F0502020204030204" pitchFamily="34" charset="0"/>
              </a:rPr>
              <a:t>transjugular</a:t>
            </a:r>
            <a:r>
              <a:rPr lang="en-GB" sz="1800" dirty="0">
                <a:effectLst/>
                <a:highlight>
                  <a:srgbClr val="FFFF00"/>
                </a:highlight>
                <a:latin typeface="Arial" panose="020B0604020202020204" pitchFamily="34" charset="0"/>
                <a:ea typeface="Calibri" panose="020F0502020204030204" pitchFamily="34" charset="0"/>
              </a:rPr>
              <a:t> intrahepatic portosystemic shunt (TIPS) effectively treats portal hypertension (PH)-related complications such as variceal bleeding and refractory ascites. However, the variability in indication and technical practices across centres may significantly influence outcomes. The EASL-endorsed </a:t>
            </a:r>
            <a:r>
              <a:rPr lang="en-GB" sz="1800" dirty="0" err="1">
                <a:effectLst/>
                <a:highlight>
                  <a:srgbClr val="FFFF00"/>
                </a:highlight>
                <a:latin typeface="Arial" panose="020B0604020202020204" pitchFamily="34" charset="0"/>
                <a:ea typeface="Calibri" panose="020F0502020204030204" pitchFamily="34" charset="0"/>
              </a:rPr>
              <a:t>EuroTIPS</a:t>
            </a:r>
            <a:r>
              <a:rPr lang="en-GB" sz="1800" dirty="0">
                <a:effectLst/>
                <a:highlight>
                  <a:srgbClr val="FFFF00"/>
                </a:highlight>
                <a:latin typeface="Arial" panose="020B0604020202020204" pitchFamily="34" charset="0"/>
                <a:ea typeface="Calibri" panose="020F0502020204030204" pitchFamily="34" charset="0"/>
              </a:rPr>
              <a:t> registry, established in 2020, collects prospective detailed data from 19 European reference centres. This study aimed to assess the value of various prognostic scores: MELD, Child-Pugh, CLIF-C AD, FIPS, and a composite of bilirubin &lt;3 mg/dL with platelets &gt;75 G/L on ascites resolution, rebleeding rates, overt hepatic encephalopathy (OHE) and survival.</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b="1" dirty="0">
                <a:effectLst/>
                <a:highlight>
                  <a:srgbClr val="FFFF00"/>
                </a:highlight>
                <a:latin typeface="Arial" panose="020B0604020202020204" pitchFamily="34" charset="0"/>
                <a:ea typeface="Calibri" panose="020F0502020204030204" pitchFamily="34" charset="0"/>
              </a:rPr>
              <a:t>Method:</a:t>
            </a:r>
            <a:r>
              <a:rPr lang="en-US" sz="1800" dirty="0">
                <a:effectLst/>
                <a:highlight>
                  <a:srgbClr val="FFFF00"/>
                </a:highlight>
                <a:latin typeface="Arial" panose="020B0604020202020204" pitchFamily="34" charset="0"/>
                <a:ea typeface="Calibri" panose="020F0502020204030204" pitchFamily="34" charset="0"/>
              </a:rPr>
              <a:t>  </a:t>
            </a:r>
            <a:r>
              <a:rPr lang="en-GB" sz="1800" dirty="0">
                <a:effectLst/>
                <a:highlight>
                  <a:srgbClr val="FFFF00"/>
                </a:highlight>
                <a:latin typeface="Arial" panose="020B0604020202020204" pitchFamily="34" charset="0"/>
                <a:ea typeface="Calibri" panose="020F0502020204030204" pitchFamily="34" charset="0"/>
              </a:rPr>
              <a:t>Prospective clinical and technical data of all consecutive TIPS placed since 2020. Patients were followed for 1 year.</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algn="just"/>
            <a:r>
              <a:rPr lang="en-US" sz="1800" b="1" dirty="0">
                <a:effectLst/>
                <a:highlight>
                  <a:srgbClr val="FFFF00"/>
                </a:highlight>
                <a:latin typeface="Arial" panose="020B0604020202020204" pitchFamily="34" charset="0"/>
                <a:ea typeface="Times New Roman" panose="02020603050405020304" pitchFamily="18" charset="0"/>
              </a:rPr>
              <a:t>Results:</a:t>
            </a:r>
            <a:r>
              <a:rPr lang="en-US" sz="1800" dirty="0">
                <a:effectLst/>
                <a:highlight>
                  <a:srgbClr val="FFFF00"/>
                </a:highlight>
                <a:latin typeface="Arial" panose="020B0604020202020204" pitchFamily="34" charset="0"/>
                <a:ea typeface="Times New Roman" panose="02020603050405020304" pitchFamily="18" charset="0"/>
              </a:rPr>
              <a:t> </a:t>
            </a:r>
            <a:r>
              <a:rPr lang="en-GB" sz="1800" dirty="0">
                <a:effectLst/>
                <a:highlight>
                  <a:srgbClr val="FFFF00"/>
                </a:highlight>
                <a:latin typeface="Arial" panose="020B0604020202020204" pitchFamily="34" charset="0"/>
                <a:ea typeface="Times New Roman" panose="02020603050405020304" pitchFamily="18" charset="0"/>
              </a:rPr>
              <a:t>Of 1,881 patients enrolled since January 2020, 987 cirrhotic patients had one-year follow-up. Mean age was 56.6 ± 11.3 years, with 71.3% male. The primary aetiologies were ALD (67.3%), MASLD (20.2%) and HCV (8.9%). Baseline </a:t>
            </a:r>
            <a:r>
              <a:rPr lang="en-GB" sz="1800" dirty="0">
                <a:solidFill>
                  <a:srgbClr val="000000"/>
                </a:solidFill>
                <a:effectLst/>
                <a:highlight>
                  <a:srgbClr val="FFFF00"/>
                </a:highlight>
                <a:latin typeface="Arial" panose="020B0604020202020204" pitchFamily="34" charset="0"/>
                <a:ea typeface="Times New Roman" panose="02020603050405020304" pitchFamily="18" charset="0"/>
              </a:rPr>
              <a:t>MELD was 14.1 ± 5.9 , Child-Pugh score 8.1 ± 1.9, CLIF-C AD 48.9 ± 10.9</a:t>
            </a:r>
            <a:r>
              <a:rPr lang="en-GB" sz="1800" dirty="0">
                <a:effectLst/>
                <a:highlight>
                  <a:srgbClr val="FFFF00"/>
                </a:highlight>
                <a:latin typeface="Arial" panose="020B0604020202020204" pitchFamily="34" charset="0"/>
                <a:ea typeface="Times New Roman" panose="02020603050405020304" pitchFamily="18" charset="0"/>
              </a:rPr>
              <a:t> and FIPS -1.3 ± 1.1.</a:t>
            </a:r>
            <a:endParaRPr lang="en-US" sz="1800" dirty="0">
              <a:effectLst/>
              <a:latin typeface="Times New Roman" panose="02020603050405020304" pitchFamily="18" charset="0"/>
              <a:ea typeface="Times New Roman" panose="02020603050405020304" pitchFamily="18" charset="0"/>
            </a:endParaRPr>
          </a:p>
          <a:p>
            <a:pPr algn="just"/>
            <a:r>
              <a:rPr lang="en-GB" sz="1800" dirty="0">
                <a:effectLst/>
                <a:highlight>
                  <a:srgbClr val="FFFF00"/>
                </a:highlight>
                <a:latin typeface="Arial" panose="020B0604020202020204" pitchFamily="34" charset="0"/>
                <a:ea typeface="Times New Roman" panose="02020603050405020304" pitchFamily="18" charset="0"/>
              </a:rPr>
              <a:t>TIPS was implanted for PH-related bleeding in 465 cases (47%) (pre-emptive: 145; rescue: 159; secondary prophylaxis: 130; ectopic varices: 31), recurrent/refractory ascites in 356 (36%); portal vein thrombosis (n = 55, 5.5%), pre-surgery, (n = 54, 5.5%) and other (n = 57, 5.7%).</a:t>
            </a:r>
            <a:endParaRPr lang="en-US" sz="1800" dirty="0">
              <a:effectLst/>
              <a:latin typeface="Times New Roman" panose="02020603050405020304" pitchFamily="18" charset="0"/>
              <a:ea typeface="Times New Roman" panose="02020603050405020304" pitchFamily="18" charset="0"/>
            </a:endParaRPr>
          </a:p>
          <a:p>
            <a:pPr algn="just"/>
            <a:r>
              <a:rPr lang="en-GB" sz="1800" dirty="0">
                <a:effectLst/>
                <a:highlight>
                  <a:srgbClr val="FFFF00"/>
                </a:highlight>
                <a:latin typeface="Arial" panose="020B0604020202020204" pitchFamily="34" charset="0"/>
                <a:ea typeface="Times New Roman" panose="02020603050405020304" pitchFamily="18" charset="0"/>
              </a:rPr>
              <a:t>During follow-up, post-TIPS PH-related bleeding (first episode or rebleeding) occurred in only 61 patients of the full cohort of 987 (6%). 433/987 patients (45%) experienced at least one episode of OHE during follow-up. 185 patients died and 88 were transplanted, yielding a one-year transplant-free survival of 72%. In the 356 patients receiving TIPS for recurrent/refractory ascites, TIPS completely controlled ascites in 244 (69%).</a:t>
            </a:r>
            <a:endParaRPr lang="en-US" sz="1800" dirty="0">
              <a:effectLst/>
              <a:latin typeface="Times New Roman" panose="02020603050405020304" pitchFamily="18" charset="0"/>
              <a:ea typeface="Times New Roman" panose="02020603050405020304" pitchFamily="18" charset="0"/>
            </a:endParaRPr>
          </a:p>
          <a:p>
            <a:pPr algn="just"/>
            <a:r>
              <a:rPr lang="en-GB" sz="1800" dirty="0">
                <a:effectLst/>
                <a:highlight>
                  <a:srgbClr val="FFFF00"/>
                </a:highlight>
                <a:latin typeface="Arial" panose="020B0604020202020204" pitchFamily="34" charset="0"/>
                <a:ea typeface="Times New Roman" panose="02020603050405020304" pitchFamily="18" charset="0"/>
              </a:rPr>
              <a:t>All the evaluated scores were independently associated with post-TIPS survival and OHE development, while Child Pugh and MELD also predicted post-TIPS bleeding and ascites control. However, none of them had a strong predictive capacity of neither survival nor clinical outcomes, with all C-index estimates being modest &lt; 0.7, both when analysed globally or by TIPS indication.</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b="1" dirty="0">
                <a:effectLst/>
                <a:highlight>
                  <a:srgbClr val="FFFF00"/>
                </a:highlight>
                <a:latin typeface="Arial" panose="020B0604020202020204" pitchFamily="34" charset="0"/>
                <a:ea typeface="Calibri" panose="020F0502020204030204" pitchFamily="34" charset="0"/>
              </a:rPr>
              <a:t>Conclusion:</a:t>
            </a:r>
            <a:r>
              <a:rPr lang="en-US" sz="1800" dirty="0">
                <a:effectLst/>
                <a:highlight>
                  <a:srgbClr val="FFFF00"/>
                </a:highlight>
                <a:latin typeface="Arial" panose="020B0604020202020204" pitchFamily="34" charset="0"/>
                <a:ea typeface="Calibri" panose="020F0502020204030204" pitchFamily="34" charset="0"/>
              </a:rPr>
              <a:t> </a:t>
            </a:r>
            <a:r>
              <a:rPr lang="en-GB" sz="1800" dirty="0">
                <a:effectLst/>
                <a:highlight>
                  <a:srgbClr val="FFFF00"/>
                </a:highlight>
                <a:latin typeface="Arial" panose="020B0604020202020204" pitchFamily="34" charset="0"/>
                <a:ea typeface="Calibri" panose="020F0502020204030204" pitchFamily="34" charset="0"/>
              </a:rPr>
              <a:t>Current scores have limited accuracy to reliably predict clinically relevant outcomes such as survival, OHE development or post-TIPS ascites control. Future analyses within the </a:t>
            </a:r>
            <a:r>
              <a:rPr lang="en-GB" sz="1800" dirty="0" err="1">
                <a:effectLst/>
                <a:highlight>
                  <a:srgbClr val="FFFF00"/>
                </a:highlight>
                <a:latin typeface="Arial" panose="020B0604020202020204" pitchFamily="34" charset="0"/>
                <a:ea typeface="Calibri" panose="020F0502020204030204" pitchFamily="34" charset="0"/>
              </a:rPr>
              <a:t>EuroTIPS</a:t>
            </a:r>
            <a:r>
              <a:rPr lang="en-GB" sz="1800" dirty="0">
                <a:effectLst/>
                <a:highlight>
                  <a:srgbClr val="FFFF00"/>
                </a:highlight>
                <a:latin typeface="Arial" panose="020B0604020202020204" pitchFamily="34" charset="0"/>
                <a:ea typeface="Calibri" panose="020F0502020204030204" pitchFamily="34" charset="0"/>
              </a:rPr>
              <a:t> cohort will focus on improving predictive models to address this unmet clinical need.</a:t>
            </a:r>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0D61242F-08E1-A881-43FD-6E926DD97F71}"/>
              </a:ext>
            </a:extLst>
          </p:cNvPr>
          <p:cNvSpPr>
            <a:spLocks noGrp="1"/>
          </p:cNvSpPr>
          <p:nvPr>
            <p:ph type="sldNum" sz="quarter" idx="5"/>
          </p:nvPr>
        </p:nvSpPr>
        <p:spPr/>
        <p:txBody>
          <a:bodyPr/>
          <a:lstStyle/>
          <a:p>
            <a:fld id="{F872C0F0-71E7-46B6-AA6F-1D7E0E2B8B3E}" type="slidenum">
              <a:rPr lang="en-US" smtClean="0"/>
              <a:t>18</a:t>
            </a:fld>
            <a:endParaRPr lang="en-US"/>
          </a:p>
        </p:txBody>
      </p:sp>
    </p:spTree>
    <p:extLst>
      <p:ext uri="{BB962C8B-B14F-4D97-AF65-F5344CB8AC3E}">
        <p14:creationId xmlns:p14="http://schemas.microsoft.com/office/powerpoint/2010/main" val="3802739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6F8EB-0F5D-5674-35B7-A95647AED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35E3C-97D8-8057-1A41-2F0B9D9FB9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F5B7FD-1D46-3775-6095-78E867D436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1" i="0" dirty="0"/>
              <a:t>Abbreviations:</a:t>
            </a:r>
            <a:r>
              <a:rPr lang="en-GB" sz="600" i="1" dirty="0"/>
              <a:t> </a:t>
            </a:r>
            <a:r>
              <a:rPr lang="en-US" sz="1800" dirty="0"/>
              <a:t>ALD = Alcohol-Associated Liver Disease; CLIF-C AD = Chronic Liver Failure Consortium- Acute Decompensation; FIPS = Fibrosis-Related Immune Profile Score; MALSD = Metabolic-Associated Liver Steatosis Disease; MELD = Model for End-Stage Liver Disease; </a:t>
            </a:r>
            <a:r>
              <a:rPr lang="en-US" sz="1800" dirty="0" err="1"/>
              <a:t>MetALD</a:t>
            </a:r>
            <a:r>
              <a:rPr lang="en-US" sz="1800" dirty="0"/>
              <a:t> = Metabolic Dysfunction-Associated Liver Disease; OHE = Hepatic Encephalopathy; PH = Portal Hypertension; TIPS = </a:t>
            </a:r>
            <a:r>
              <a:rPr lang="en-US" sz="1800" dirty="0" err="1"/>
              <a:t>Transjugular</a:t>
            </a:r>
            <a:r>
              <a:rPr lang="en-US" sz="1800" dirty="0"/>
              <a:t> Intrahepatic Portosystemic Shunt.</a:t>
            </a:r>
          </a:p>
          <a:p>
            <a:endParaRPr lang="en-US" sz="1800" b="1" dirty="0">
              <a:effectLst/>
              <a:highlight>
                <a:srgbClr val="FFFF00"/>
              </a:highlight>
              <a:latin typeface="Arial" panose="020B0604020202020204" pitchFamily="34" charset="0"/>
              <a:ea typeface="Times New Roman" panose="02020603050405020304" pitchFamily="18" charset="0"/>
            </a:endParaRPr>
          </a:p>
          <a:p>
            <a:r>
              <a:rPr lang="en-US" sz="1800" b="1" dirty="0">
                <a:effectLst/>
                <a:highlight>
                  <a:srgbClr val="FFFF00"/>
                </a:highlight>
                <a:latin typeface="Arial" panose="020B0604020202020204" pitchFamily="34" charset="0"/>
                <a:ea typeface="Times New Roman" panose="02020603050405020304" pitchFamily="18" charset="0"/>
              </a:rPr>
              <a:t>OS-037</a:t>
            </a:r>
            <a:endParaRPr lang="en-US" sz="1800" dirty="0">
              <a:effectLst/>
              <a:latin typeface="Times New Roman" panose="02020603050405020304" pitchFamily="18" charset="0"/>
              <a:ea typeface="Times New Roman" panose="02020603050405020304" pitchFamily="18" charset="0"/>
            </a:endParaRPr>
          </a:p>
          <a:p>
            <a:r>
              <a:rPr lang="en-US" sz="1800" b="1" dirty="0">
                <a:effectLst/>
                <a:highlight>
                  <a:srgbClr val="FFFF00"/>
                </a:highlight>
                <a:latin typeface="Arial" panose="020B0604020202020204" pitchFamily="34" charset="0"/>
                <a:ea typeface="Times New Roman" panose="02020603050405020304" pitchFamily="18" charset="0"/>
              </a:rPr>
              <a:t>Prognostic scores and clinical outcomes after covered TIPS placement: analysis of 987 cirrhotic patients from the multicenter international EASL-endorsed </a:t>
            </a:r>
            <a:r>
              <a:rPr lang="en-US" sz="1800" b="1" dirty="0" err="1">
                <a:effectLst/>
                <a:highlight>
                  <a:srgbClr val="FFFF00"/>
                </a:highlight>
                <a:latin typeface="Arial" panose="020B0604020202020204" pitchFamily="34" charset="0"/>
                <a:ea typeface="Times New Roman" panose="02020603050405020304" pitchFamily="18" charset="0"/>
              </a:rPr>
              <a:t>EuroTIPS</a:t>
            </a:r>
            <a:r>
              <a:rPr lang="en-US" sz="1800" b="1" dirty="0">
                <a:effectLst/>
                <a:highlight>
                  <a:srgbClr val="FFFF00"/>
                </a:highlight>
                <a:latin typeface="Arial" panose="020B0604020202020204" pitchFamily="34" charset="0"/>
                <a:ea typeface="Times New Roman" panose="02020603050405020304" pitchFamily="18" charset="0"/>
              </a:rPr>
              <a:t> registry</a:t>
            </a:r>
            <a:endParaRPr lang="en-US" sz="1800" dirty="0">
              <a:effectLst/>
              <a:latin typeface="Times New Roman" panose="02020603050405020304" pitchFamily="18" charset="0"/>
              <a:ea typeface="Times New Roman" panose="02020603050405020304" pitchFamily="18" charset="0"/>
            </a:endParaRPr>
          </a:p>
          <a:p>
            <a:pPr>
              <a:lnSpc>
                <a:spcPct val="115000"/>
              </a:lnSpc>
            </a:pPr>
            <a:r>
              <a:rPr lang="en-US" sz="1800" u="sng" dirty="0">
                <a:effectLst/>
                <a:highlight>
                  <a:srgbClr val="FFFF00"/>
                </a:highlight>
                <a:latin typeface="Arial" panose="020B0604020202020204" pitchFamily="34" charset="0"/>
                <a:ea typeface="Times New Roman" panose="02020603050405020304" pitchFamily="18" charset="0"/>
              </a:rPr>
              <a:t>Anna Baiges</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Marika Rudler</a:t>
            </a:r>
            <a:r>
              <a:rPr lang="en-US" sz="1800" baseline="30000" dirty="0">
                <a:effectLst/>
                <a:highlight>
                  <a:srgbClr val="FFFF00"/>
                </a:highlight>
                <a:latin typeface="Arial" panose="020B0604020202020204" pitchFamily="34" charset="0"/>
                <a:ea typeface="Times New Roman" panose="02020603050405020304" pitchFamily="18" charset="0"/>
              </a:rPr>
              <a:t>2</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Michael Praktiknjo</a:t>
            </a:r>
            <a:r>
              <a:rPr lang="en-US" sz="1800" baseline="30000" dirty="0">
                <a:effectLst/>
                <a:highlight>
                  <a:srgbClr val="FFFF00"/>
                </a:highlight>
                <a:latin typeface="Arial" panose="020B0604020202020204" pitchFamily="34" charset="0"/>
                <a:ea typeface="Times New Roman" panose="02020603050405020304" pitchFamily="18" charset="0"/>
              </a:rPr>
              <a:t>3</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Hélène Larrue</a:t>
            </a:r>
            <a:r>
              <a:rPr lang="en-US" sz="1800" baseline="30000" dirty="0">
                <a:effectLst/>
                <a:highlight>
                  <a:srgbClr val="FFFF00"/>
                </a:highlight>
                <a:latin typeface="Arial" panose="020B0604020202020204" pitchFamily="34" charset="0"/>
                <a:ea typeface="Times New Roman" panose="02020603050405020304" pitchFamily="18" charset="0"/>
              </a:rPr>
              <a:t>4</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Lara Biribin</a:t>
            </a:r>
            <a:r>
              <a:rPr lang="en-US" sz="1800" baseline="30000" dirty="0">
                <a:effectLst/>
                <a:highlight>
                  <a:srgbClr val="FFFF00"/>
                </a:highlight>
                <a:latin typeface="Arial" panose="020B0604020202020204" pitchFamily="34" charset="0"/>
                <a:ea typeface="Times New Roman" panose="02020603050405020304" pitchFamily="18" charset="0"/>
              </a:rPr>
              <a:t>5</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Tomas Guasconi</a:t>
            </a:r>
            <a:r>
              <a:rPr lang="en-US" sz="1800" baseline="30000" dirty="0">
                <a:effectLst/>
                <a:highlight>
                  <a:srgbClr val="FFFF00"/>
                </a:highlight>
                <a:latin typeface="Arial" panose="020B0604020202020204" pitchFamily="34" charset="0"/>
                <a:ea typeface="Times New Roman" panose="02020603050405020304" pitchFamily="18" charset="0"/>
              </a:rPr>
              <a:t>6</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Emma Vanderschueren</a:t>
            </a:r>
            <a:r>
              <a:rPr lang="en-US" sz="1800" baseline="30000" dirty="0">
                <a:effectLst/>
                <a:highlight>
                  <a:srgbClr val="FFFF00"/>
                </a:highlight>
                <a:latin typeface="Arial" panose="020B0604020202020204" pitchFamily="34" charset="0"/>
                <a:ea typeface="Times New Roman" panose="02020603050405020304" pitchFamily="18" charset="0"/>
              </a:rPr>
              <a:t>7</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Faisal Khan</a:t>
            </a:r>
            <a:r>
              <a:rPr lang="en-US" sz="1800" baseline="30000" dirty="0">
                <a:effectLst/>
                <a:highlight>
                  <a:srgbClr val="FFFF00"/>
                </a:highlight>
                <a:latin typeface="Arial" panose="020B0604020202020204" pitchFamily="34" charset="0"/>
                <a:ea typeface="Times New Roman" panose="02020603050405020304" pitchFamily="18" charset="0"/>
              </a:rPr>
              <a:t>8</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Hannah Old</a:t>
            </a:r>
            <a:r>
              <a:rPr lang="en-US" sz="1800" baseline="30000" dirty="0">
                <a:effectLst/>
                <a:highlight>
                  <a:srgbClr val="FFFF00"/>
                </a:highlight>
                <a:latin typeface="Arial" panose="020B0604020202020204" pitchFamily="34" charset="0"/>
                <a:ea typeface="Times New Roman" panose="02020603050405020304" pitchFamily="18" charset="0"/>
              </a:rPr>
              <a:t>9</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Lukas Hartl</a:t>
            </a:r>
            <a:r>
              <a:rPr lang="en-US" sz="1800" baseline="30000" dirty="0">
                <a:effectLst/>
                <a:highlight>
                  <a:srgbClr val="FFFF00"/>
                </a:highlight>
                <a:latin typeface="Arial" panose="020B0604020202020204" pitchFamily="34" charset="0"/>
                <a:ea typeface="Times New Roman" panose="02020603050405020304" pitchFamily="18" charset="0"/>
              </a:rPr>
              <a:t>10</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Jesus Donate</a:t>
            </a:r>
            <a:r>
              <a:rPr lang="en-US" sz="1800" baseline="30000" dirty="0">
                <a:effectLst/>
                <a:highlight>
                  <a:srgbClr val="FFFF00"/>
                </a:highlight>
                <a:latin typeface="Arial" panose="020B0604020202020204" pitchFamily="34" charset="0"/>
                <a:ea typeface="Times New Roman" panose="02020603050405020304" pitchFamily="18" charset="0"/>
              </a:rPr>
              <a:t>11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Alvaro Giráldez-Gallego</a:t>
            </a:r>
            <a:r>
              <a:rPr lang="en-US" sz="1800" baseline="30000" dirty="0">
                <a:effectLst/>
                <a:highlight>
                  <a:srgbClr val="FFFF00"/>
                </a:highlight>
                <a:latin typeface="Arial" panose="020B0604020202020204" pitchFamily="34" charset="0"/>
                <a:ea typeface="Times New Roman" panose="02020603050405020304" pitchFamily="18" charset="0"/>
              </a:rPr>
              <a:t>12</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Louis Dalteroche</a:t>
            </a:r>
            <a:r>
              <a:rPr lang="en-US" sz="1800" baseline="30000" dirty="0">
                <a:effectLst/>
                <a:highlight>
                  <a:srgbClr val="FFFF00"/>
                </a:highlight>
                <a:latin typeface="Arial" panose="020B0604020202020204" pitchFamily="34" charset="0"/>
                <a:ea typeface="Times New Roman" panose="02020603050405020304" pitchFamily="18" charset="0"/>
              </a:rPr>
              <a:t>13</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Fanny Turon</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Charlotte  Bouzbib</a:t>
            </a:r>
            <a:r>
              <a:rPr lang="en-US" sz="1800" baseline="30000" dirty="0">
                <a:effectLst/>
                <a:highlight>
                  <a:srgbClr val="FFFF00"/>
                </a:highlight>
                <a:latin typeface="Arial" panose="020B0604020202020204" pitchFamily="34" charset="0"/>
                <a:ea typeface="Times New Roman" panose="02020603050405020304" pitchFamily="18" charset="0"/>
              </a:rPr>
              <a:t>14</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Markus Kimmann</a:t>
            </a:r>
            <a:r>
              <a:rPr lang="en-US" sz="1800" baseline="30000" dirty="0">
                <a:effectLst/>
                <a:highlight>
                  <a:srgbClr val="FFFF00"/>
                </a:highlight>
                <a:latin typeface="Arial" panose="020B0604020202020204" pitchFamily="34" charset="0"/>
                <a:ea typeface="Times New Roman" panose="02020603050405020304" pitchFamily="18" charset="0"/>
              </a:rPr>
              <a:t>15</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Lucie  Cavailles</a:t>
            </a:r>
            <a:r>
              <a:rPr lang="en-US" sz="1800" baseline="30000" dirty="0">
                <a:effectLst/>
                <a:highlight>
                  <a:srgbClr val="FFFF00"/>
                </a:highlight>
                <a:latin typeface="Arial" panose="020B0604020202020204" pitchFamily="34" charset="0"/>
                <a:ea typeface="Times New Roman" panose="02020603050405020304" pitchFamily="18" charset="0"/>
              </a:rPr>
              <a:t>4</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Dario Saltini</a:t>
            </a:r>
            <a:r>
              <a:rPr lang="en-US" sz="1800" baseline="30000" dirty="0">
                <a:effectLst/>
                <a:highlight>
                  <a:srgbClr val="FFFF00"/>
                </a:highlight>
                <a:latin typeface="Arial" panose="020B0604020202020204" pitchFamily="34" charset="0"/>
                <a:ea typeface="Times New Roman" panose="02020603050405020304" pitchFamily="18" charset="0"/>
              </a:rPr>
              <a:t>6</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Geert Maleux</a:t>
            </a:r>
            <a:r>
              <a:rPr lang="en-US" sz="1800" baseline="30000" dirty="0">
                <a:effectLst/>
                <a:highlight>
                  <a:srgbClr val="FFFF00"/>
                </a:highlight>
                <a:latin typeface="Arial" panose="020B0604020202020204" pitchFamily="34" charset="0"/>
                <a:ea typeface="Times New Roman" panose="02020603050405020304" pitchFamily="18" charset="0"/>
              </a:rPr>
              <a:t>16</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Sanchit Sharma</a:t>
            </a:r>
            <a:r>
              <a:rPr lang="en-US" sz="1800" baseline="30000" dirty="0">
                <a:effectLst/>
                <a:highlight>
                  <a:srgbClr val="FFFF00"/>
                </a:highlight>
                <a:latin typeface="Arial" panose="020B0604020202020204" pitchFamily="34" charset="0"/>
                <a:ea typeface="Times New Roman" panose="02020603050405020304" pitchFamily="18" charset="0"/>
              </a:rPr>
              <a:t>8</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Mattias Mandorfer</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Louise China</a:t>
            </a:r>
            <a:r>
              <a:rPr lang="en-US" sz="1800" baseline="30000" dirty="0">
                <a:effectLst/>
                <a:highlight>
                  <a:srgbClr val="FFFF00"/>
                </a:highlight>
                <a:latin typeface="Arial" panose="020B0604020202020204" pitchFamily="34" charset="0"/>
                <a:ea typeface="Times New Roman" panose="02020603050405020304" pitchFamily="18" charset="0"/>
              </a:rPr>
              <a:t>9</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Valeria Perez</a:t>
            </a:r>
            <a:r>
              <a:rPr lang="en-US" sz="1800" baseline="30000" dirty="0">
                <a:effectLst/>
                <a:highlight>
                  <a:srgbClr val="FFFF00"/>
                </a:highlight>
                <a:latin typeface="Arial" panose="020B0604020202020204" pitchFamily="34" charset="0"/>
                <a:ea typeface="Times New Roman" panose="02020603050405020304" pitchFamily="18" charset="0"/>
              </a:rPr>
              <a:t>17</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Charles Roux</a:t>
            </a:r>
            <a:r>
              <a:rPr lang="en-US" sz="1800" baseline="30000" dirty="0">
                <a:effectLst/>
                <a:highlight>
                  <a:srgbClr val="FFFF00"/>
                </a:highlight>
                <a:latin typeface="Arial" panose="020B0604020202020204" pitchFamily="34" charset="0"/>
                <a:ea typeface="Times New Roman" panose="02020603050405020304" pitchFamily="18" charset="0"/>
              </a:rPr>
              <a:t>18</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Jörn Arne Meier</a:t>
            </a:r>
            <a:r>
              <a:rPr lang="en-US" sz="1800" baseline="30000" dirty="0">
                <a:effectLst/>
                <a:highlight>
                  <a:srgbClr val="FFFF00"/>
                </a:highlight>
                <a:latin typeface="Arial" panose="020B0604020202020204" pitchFamily="34" charset="0"/>
                <a:ea typeface="Times New Roman" panose="02020603050405020304" pitchFamily="18" charset="0"/>
              </a:rPr>
              <a:t>15</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Luis Téllez</a:t>
            </a:r>
            <a:r>
              <a:rPr lang="en-US" sz="1800" baseline="30000" dirty="0">
                <a:effectLst/>
                <a:highlight>
                  <a:srgbClr val="FFFF00"/>
                </a:highlight>
                <a:latin typeface="Arial" panose="020B0604020202020204" pitchFamily="34" charset="0"/>
                <a:ea typeface="Times New Roman" panose="02020603050405020304" pitchFamily="18" charset="0"/>
              </a:rPr>
              <a:t>11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Chris Verslype</a:t>
            </a:r>
            <a:r>
              <a:rPr lang="en-US" sz="1800" baseline="30000" dirty="0">
                <a:effectLst/>
                <a:highlight>
                  <a:srgbClr val="FFFF00"/>
                </a:highlight>
                <a:latin typeface="Arial" panose="020B0604020202020204" pitchFamily="34" charset="0"/>
                <a:ea typeface="Times New Roman" panose="02020603050405020304" pitchFamily="18" charset="0"/>
              </a:rPr>
              <a:t>19</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Oscar Padilla Martínez</a:t>
            </a:r>
            <a:r>
              <a:rPr lang="en-US" sz="1800" baseline="30000" dirty="0">
                <a:effectLst/>
                <a:highlight>
                  <a:srgbClr val="FFFF00"/>
                </a:highlight>
                <a:latin typeface="Arial" panose="020B0604020202020204" pitchFamily="34" charset="0"/>
                <a:ea typeface="Times New Roman" panose="02020603050405020304" pitchFamily="18" charset="0"/>
              </a:rPr>
              <a:t>17</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Marcello Bianchini</a:t>
            </a:r>
            <a:r>
              <a:rPr lang="en-US" sz="1800" baseline="30000" dirty="0">
                <a:effectLst/>
                <a:highlight>
                  <a:srgbClr val="FFFF00"/>
                </a:highlight>
                <a:latin typeface="Arial" panose="020B0604020202020204" pitchFamily="34" charset="0"/>
                <a:ea typeface="Times New Roman" panose="02020603050405020304" pitchFamily="18" charset="0"/>
              </a:rPr>
              <a:t>6</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Marie-Angèle Robic</a:t>
            </a:r>
            <a:r>
              <a:rPr lang="en-US" sz="1800" baseline="30000" dirty="0">
                <a:effectLst/>
                <a:highlight>
                  <a:srgbClr val="FFFF00"/>
                </a:highlight>
                <a:latin typeface="Arial" panose="020B0604020202020204" pitchFamily="34" charset="0"/>
                <a:ea typeface="Times New Roman" panose="02020603050405020304" pitchFamily="18" charset="0"/>
              </a:rPr>
              <a:t>4</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Josune Cabello Calleja</a:t>
            </a:r>
            <a:r>
              <a:rPr lang="en-US" sz="1800" baseline="30000" dirty="0">
                <a:effectLst/>
                <a:highlight>
                  <a:srgbClr val="FFFF00"/>
                </a:highlight>
                <a:latin typeface="Arial" panose="020B0604020202020204" pitchFamily="34" charset="0"/>
                <a:ea typeface="Times New Roman" panose="02020603050405020304" pitchFamily="18" charset="0"/>
              </a:rPr>
              <a:t>15</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Sarah Mouri</a:t>
            </a:r>
            <a:r>
              <a:rPr lang="en-US" sz="1800" baseline="30000" dirty="0">
                <a:effectLst/>
                <a:highlight>
                  <a:srgbClr val="FFFF00"/>
                </a:highlight>
                <a:latin typeface="Arial" panose="020B0604020202020204" pitchFamily="34" charset="0"/>
                <a:ea typeface="Times New Roman" panose="02020603050405020304" pitchFamily="18" charset="0"/>
              </a:rPr>
              <a:t>14</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Virginia Hernández-Gea</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Laure Elkrief</a:t>
            </a:r>
            <a:r>
              <a:rPr lang="en-US" sz="1800" baseline="30000" dirty="0">
                <a:effectLst/>
                <a:highlight>
                  <a:srgbClr val="FFFF00"/>
                </a:highlight>
                <a:latin typeface="Arial" panose="020B0604020202020204" pitchFamily="34" charset="0"/>
                <a:ea typeface="Times New Roman" panose="02020603050405020304" pitchFamily="18" charset="0"/>
              </a:rPr>
              <a:t>13</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Agustín Albillos</a:t>
            </a:r>
            <a:r>
              <a:rPr lang="en-US" sz="1800" baseline="30000" dirty="0">
                <a:effectLst/>
                <a:highlight>
                  <a:srgbClr val="FFFF00"/>
                </a:highlight>
                <a:latin typeface="Arial" panose="020B0604020202020204" pitchFamily="34" charset="0"/>
                <a:ea typeface="Times New Roman" panose="02020603050405020304" pitchFamily="18" charset="0"/>
              </a:rPr>
              <a:t>11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Thomas </a:t>
            </a:r>
            <a:r>
              <a:rPr lang="en-US" sz="1800" dirty="0" err="1">
                <a:effectLst/>
                <a:highlight>
                  <a:srgbClr val="FFFF00"/>
                </a:highlight>
                <a:latin typeface="Arial" panose="020B0604020202020204" pitchFamily="34" charset="0"/>
                <a:ea typeface="Times New Roman" panose="02020603050405020304" pitchFamily="18" charset="0"/>
              </a:rPr>
              <a:t>Reiberger</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Dhiraj Tripathi</a:t>
            </a:r>
            <a:r>
              <a:rPr lang="en-US" sz="1800" baseline="30000" dirty="0">
                <a:effectLst/>
                <a:highlight>
                  <a:srgbClr val="FFFF00"/>
                </a:highlight>
                <a:latin typeface="Arial" panose="020B0604020202020204" pitchFamily="34" charset="0"/>
                <a:ea typeface="Times New Roman" panose="02020603050405020304" pitchFamily="18" charset="0"/>
              </a:rPr>
              <a:t>20</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David Patch</a:t>
            </a:r>
            <a:r>
              <a:rPr lang="en-US" sz="1800" baseline="30000" dirty="0">
                <a:effectLst/>
                <a:highlight>
                  <a:srgbClr val="FFFF00"/>
                </a:highlight>
                <a:latin typeface="Arial" panose="020B0604020202020204" pitchFamily="34" charset="0"/>
                <a:ea typeface="Times New Roman" panose="02020603050405020304" pitchFamily="18" charset="0"/>
              </a:rPr>
              <a:t>9</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Wim Laleman</a:t>
            </a:r>
            <a:r>
              <a:rPr lang="en-US" sz="1800" baseline="30000" dirty="0">
                <a:effectLst/>
                <a:highlight>
                  <a:srgbClr val="FFFF00"/>
                </a:highlight>
                <a:latin typeface="Arial" panose="020B0604020202020204" pitchFamily="34" charset="0"/>
                <a:ea typeface="Times New Roman" panose="02020603050405020304" pitchFamily="18" charset="0"/>
              </a:rPr>
              <a:t>7</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Filippo Schepis</a:t>
            </a:r>
            <a:r>
              <a:rPr lang="en-US" sz="1800" baseline="30000" dirty="0">
                <a:effectLst/>
                <a:highlight>
                  <a:srgbClr val="FFFF00"/>
                </a:highlight>
                <a:latin typeface="Arial" panose="020B0604020202020204" pitchFamily="34" charset="0"/>
                <a:ea typeface="Times New Roman" panose="02020603050405020304" pitchFamily="18" charset="0"/>
              </a:rPr>
              <a:t>6</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Marco Senzolo</a:t>
            </a:r>
            <a:r>
              <a:rPr lang="en-US" sz="1800" baseline="30000" dirty="0">
                <a:effectLst/>
                <a:highlight>
                  <a:srgbClr val="FFFF00"/>
                </a:highlight>
                <a:latin typeface="Arial" panose="020B0604020202020204" pitchFamily="34" charset="0"/>
                <a:ea typeface="Times New Roman" panose="02020603050405020304" pitchFamily="18" charset="0"/>
              </a:rPr>
              <a:t>21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Christophe Bureau</a:t>
            </a:r>
            <a:r>
              <a:rPr lang="en-US" sz="1800" baseline="30000" dirty="0">
                <a:effectLst/>
                <a:highlight>
                  <a:srgbClr val="FFFF00"/>
                </a:highlight>
                <a:latin typeface="Arial" panose="020B0604020202020204" pitchFamily="34" charset="0"/>
                <a:ea typeface="Times New Roman" panose="02020603050405020304" pitchFamily="18" charset="0"/>
              </a:rPr>
              <a:t>4</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Jonel Trebicka</a:t>
            </a:r>
            <a:r>
              <a:rPr lang="en-US" sz="1800" baseline="30000" dirty="0">
                <a:effectLst/>
                <a:highlight>
                  <a:srgbClr val="FFFF00"/>
                </a:highlight>
                <a:latin typeface="Arial" panose="020B0604020202020204" pitchFamily="34" charset="0"/>
                <a:ea typeface="Times New Roman" panose="02020603050405020304" pitchFamily="18" charset="0"/>
              </a:rPr>
              <a:t>3</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Dominique Thabut</a:t>
            </a:r>
            <a:r>
              <a:rPr lang="en-US" sz="1800" baseline="30000" dirty="0">
                <a:effectLst/>
                <a:highlight>
                  <a:srgbClr val="FFFF00"/>
                </a:highlight>
                <a:latin typeface="Arial" panose="020B0604020202020204" pitchFamily="34" charset="0"/>
                <a:ea typeface="Times New Roman" panose="02020603050405020304" pitchFamily="18" charset="0"/>
              </a:rPr>
              <a:t>2</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Juan Carlos García-Pagán</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for the </a:t>
            </a:r>
            <a:r>
              <a:rPr lang="en-US" sz="1800" dirty="0" err="1">
                <a:effectLst/>
                <a:highlight>
                  <a:srgbClr val="FFFF00"/>
                </a:highlight>
                <a:latin typeface="Arial" panose="020B0604020202020204" pitchFamily="34" charset="0"/>
                <a:ea typeface="Times New Roman" panose="02020603050405020304" pitchFamily="18" charset="0"/>
              </a:rPr>
              <a:t>EuroTIPS</a:t>
            </a:r>
            <a:r>
              <a:rPr lang="en-US" sz="1800" dirty="0">
                <a:effectLst/>
                <a:highlight>
                  <a:srgbClr val="FFFF00"/>
                </a:highlight>
                <a:latin typeface="Arial" panose="020B0604020202020204" pitchFamily="34" charset="0"/>
                <a:ea typeface="Times New Roman" panose="02020603050405020304" pitchFamily="18" charset="0"/>
              </a:rPr>
              <a:t> registry group .</a:t>
            </a:r>
            <a:r>
              <a:rPr lang="en-US" sz="1800" baseline="30000" dirty="0">
                <a:effectLst/>
                <a:highlight>
                  <a:srgbClr val="FFFF00"/>
                </a:highlight>
                <a:latin typeface="Arial" panose="020B0604020202020204" pitchFamily="34" charset="0"/>
                <a:ea typeface="Times New Roman" panose="02020603050405020304" pitchFamily="18" charset="0"/>
              </a:rPr>
              <a:t>22</a:t>
            </a:r>
            <a:endParaRPr lang="en-US" sz="1800" dirty="0">
              <a:effectLst/>
              <a:latin typeface="Times New Roman" panose="02020603050405020304" pitchFamily="18" charset="0"/>
              <a:ea typeface="Times New Roman" panose="02020603050405020304" pitchFamily="18" charset="0"/>
            </a:endParaRPr>
          </a:p>
          <a:p>
            <a:r>
              <a:rPr lang="en-US" sz="1800" i="1" baseline="30000" dirty="0">
                <a:effectLst/>
                <a:highlight>
                  <a:srgbClr val="FFFF00"/>
                </a:highlight>
                <a:latin typeface="Arial" panose="020B0604020202020204" pitchFamily="34" charset="0"/>
                <a:ea typeface="Times New Roman" panose="02020603050405020304" pitchFamily="18" charset="0"/>
              </a:rPr>
              <a:t>1</a:t>
            </a:r>
            <a:r>
              <a:rPr lang="en-US" sz="1800" i="1" dirty="0">
                <a:effectLst/>
                <a:highlight>
                  <a:srgbClr val="FFFF00"/>
                </a:highlight>
                <a:latin typeface="Arial" panose="020B0604020202020204" pitchFamily="34" charset="0"/>
                <a:ea typeface="Times New Roman" panose="02020603050405020304" pitchFamily="18" charset="0"/>
              </a:rPr>
              <a:t>Barcelona Hemodynamic Lab, Liver Unit, Hospital </a:t>
            </a:r>
            <a:r>
              <a:rPr lang="en-US" sz="1800" i="1" dirty="0" err="1">
                <a:effectLst/>
                <a:highlight>
                  <a:srgbClr val="FFFF00"/>
                </a:highlight>
                <a:latin typeface="Arial" panose="020B0604020202020204" pitchFamily="34" charset="0"/>
                <a:ea typeface="Times New Roman" panose="02020603050405020304" pitchFamily="18" charset="0"/>
              </a:rPr>
              <a:t>Clínic</a:t>
            </a:r>
            <a:r>
              <a:rPr lang="en-US" sz="1800" i="1" dirty="0">
                <a:effectLst/>
                <a:highlight>
                  <a:srgbClr val="FFFF00"/>
                </a:highlight>
                <a:latin typeface="Arial" panose="020B0604020202020204" pitchFamily="34" charset="0"/>
                <a:ea typeface="Times New Roman" panose="02020603050405020304" pitchFamily="18" charset="0"/>
              </a:rPr>
              <a:t> de Barcelona, IDIBAPS, </a:t>
            </a:r>
            <a:r>
              <a:rPr lang="en-US" sz="1800" i="1" dirty="0" err="1">
                <a:effectLst/>
                <a:highlight>
                  <a:srgbClr val="FFFF00"/>
                </a:highlight>
                <a:latin typeface="Arial" panose="020B0604020202020204" pitchFamily="34" charset="0"/>
                <a:ea typeface="Times New Roman" panose="02020603050405020304" pitchFamily="18" charset="0"/>
              </a:rPr>
              <a:t>Universitat</a:t>
            </a:r>
            <a:r>
              <a:rPr lang="en-US" sz="1800" i="1" dirty="0">
                <a:effectLst/>
                <a:highlight>
                  <a:srgbClr val="FFFF00"/>
                </a:highlight>
                <a:latin typeface="Arial" panose="020B0604020202020204" pitchFamily="34" charset="0"/>
                <a:ea typeface="Times New Roman" panose="02020603050405020304" pitchFamily="18" charset="0"/>
              </a:rPr>
              <a:t> de Barcelona, Health Care Provider of the European Reference Network on Rare Liver Disorders (ERN-Rare Liver), CIBEREHD, Barcelona, Spain</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2</a:t>
            </a:r>
            <a:r>
              <a:rPr lang="en-US" sz="1800" i="1" dirty="0">
                <a:effectLst/>
                <a:highlight>
                  <a:srgbClr val="FFFF00"/>
                </a:highlight>
                <a:latin typeface="Arial" panose="020B0604020202020204" pitchFamily="34" charset="0"/>
                <a:ea typeface="Times New Roman" panose="02020603050405020304" pitchFamily="18" charset="0"/>
              </a:rPr>
              <a:t>AP-HP, Sorbonne Université, Liver Intensive Care Unit, </a:t>
            </a:r>
            <a:r>
              <a:rPr lang="en-US" sz="1800" i="1" dirty="0" err="1">
                <a:effectLst/>
                <a:highlight>
                  <a:srgbClr val="FFFF00"/>
                </a:highlight>
                <a:latin typeface="Arial" panose="020B0604020202020204" pitchFamily="34" charset="0"/>
                <a:ea typeface="Times New Roman" panose="02020603050405020304" pitchFamily="18" charset="0"/>
              </a:rPr>
              <a:t>Hepatogastroenterology</a:t>
            </a:r>
            <a:r>
              <a:rPr lang="en-US" sz="1800" i="1" dirty="0">
                <a:effectLst/>
                <a:highlight>
                  <a:srgbClr val="FFFF00"/>
                </a:highlight>
                <a:latin typeface="Arial" panose="020B0604020202020204" pitchFamily="34" charset="0"/>
                <a:ea typeface="Times New Roman" panose="02020603050405020304" pitchFamily="18" charset="0"/>
              </a:rPr>
              <a:t> Department, La </a:t>
            </a:r>
            <a:r>
              <a:rPr lang="en-US" sz="1800" i="1" dirty="0" err="1">
                <a:effectLst/>
                <a:highlight>
                  <a:srgbClr val="FFFF00"/>
                </a:highlight>
                <a:latin typeface="Arial" panose="020B0604020202020204" pitchFamily="34" charset="0"/>
                <a:ea typeface="Times New Roman" panose="02020603050405020304" pitchFamily="18" charset="0"/>
              </a:rPr>
              <a:t>Pitié</a:t>
            </a:r>
            <a:r>
              <a:rPr lang="en-US" sz="1800" i="1" dirty="0">
                <a:effectLst/>
                <a:highlight>
                  <a:srgbClr val="FFFF00"/>
                </a:highlight>
                <a:latin typeface="Arial" panose="020B0604020202020204" pitchFamily="34" charset="0"/>
                <a:ea typeface="Times New Roman" panose="02020603050405020304" pitchFamily="18" charset="0"/>
              </a:rPr>
              <a:t>-Salpêtrière Hospital, 47-83 Boulevard de l'Hôpital, Paris 75013, France., INSERM UMR_S 938, Centre de recherche Saint-Antoine, Maladies </a:t>
            </a:r>
            <a:r>
              <a:rPr lang="en-US" sz="1800" i="1" dirty="0" err="1">
                <a:effectLst/>
                <a:highlight>
                  <a:srgbClr val="FFFF00"/>
                </a:highlight>
                <a:latin typeface="Arial" panose="020B0604020202020204" pitchFamily="34" charset="0"/>
                <a:ea typeface="Times New Roman" panose="02020603050405020304" pitchFamily="18" charset="0"/>
              </a:rPr>
              <a:t>métaboliques</a:t>
            </a:r>
            <a:r>
              <a:rPr lang="en-US" sz="1800" i="1" dirty="0">
                <a:effectLst/>
                <a:highlight>
                  <a:srgbClr val="FFFF00"/>
                </a:highlight>
                <a:latin typeface="Arial" panose="020B0604020202020204" pitchFamily="34" charset="0"/>
                <a:ea typeface="Times New Roman" panose="02020603050405020304" pitchFamily="18" charset="0"/>
              </a:rPr>
              <a:t>, </a:t>
            </a:r>
            <a:r>
              <a:rPr lang="en-US" sz="1800" i="1" dirty="0" err="1">
                <a:effectLst/>
                <a:highlight>
                  <a:srgbClr val="FFFF00"/>
                </a:highlight>
                <a:latin typeface="Arial" panose="020B0604020202020204" pitchFamily="34" charset="0"/>
                <a:ea typeface="Times New Roman" panose="02020603050405020304" pitchFamily="18" charset="0"/>
              </a:rPr>
              <a:t>biliaires</a:t>
            </a:r>
            <a:r>
              <a:rPr lang="en-US" sz="1800" i="1" dirty="0">
                <a:effectLst/>
                <a:highlight>
                  <a:srgbClr val="FFFF00"/>
                </a:highlight>
                <a:latin typeface="Arial" panose="020B0604020202020204" pitchFamily="34" charset="0"/>
                <a:ea typeface="Times New Roman" panose="02020603050405020304" pitchFamily="18" charset="0"/>
              </a:rPr>
              <a:t> et fibro-</a:t>
            </a:r>
            <a:r>
              <a:rPr lang="en-US" sz="1800" i="1" dirty="0" err="1">
                <a:effectLst/>
                <a:highlight>
                  <a:srgbClr val="FFFF00"/>
                </a:highlight>
                <a:latin typeface="Arial" panose="020B0604020202020204" pitchFamily="34" charset="0"/>
                <a:ea typeface="Times New Roman" panose="02020603050405020304" pitchFamily="18" charset="0"/>
              </a:rPr>
              <a:t>inflammatoire</a:t>
            </a:r>
            <a:r>
              <a:rPr lang="en-US" sz="1800" i="1" dirty="0">
                <a:effectLst/>
                <a:highlight>
                  <a:srgbClr val="FFFF00"/>
                </a:highlight>
                <a:latin typeface="Arial" panose="020B0604020202020204" pitchFamily="34" charset="0"/>
                <a:ea typeface="Times New Roman" panose="02020603050405020304" pitchFamily="18" charset="0"/>
              </a:rPr>
              <a:t> du foie, Institute of </a:t>
            </a:r>
            <a:r>
              <a:rPr lang="en-US" sz="1800" i="1" dirty="0" err="1">
                <a:effectLst/>
                <a:highlight>
                  <a:srgbClr val="FFFF00"/>
                </a:highlight>
                <a:latin typeface="Arial" panose="020B0604020202020204" pitchFamily="34" charset="0"/>
                <a:ea typeface="Times New Roman" panose="02020603050405020304" pitchFamily="18" charset="0"/>
              </a:rPr>
              <a:t>Cardiometabolism</a:t>
            </a:r>
            <a:r>
              <a:rPr lang="en-US" sz="1800" i="1" dirty="0">
                <a:effectLst/>
                <a:highlight>
                  <a:srgbClr val="FFFF00"/>
                </a:highlight>
                <a:latin typeface="Arial" panose="020B0604020202020204" pitchFamily="34" charset="0"/>
                <a:ea typeface="Times New Roman" panose="02020603050405020304" pitchFamily="18" charset="0"/>
              </a:rPr>
              <a:t> and Nutrition (ICAN), Paris, France., Paris, France</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3</a:t>
            </a:r>
            <a:r>
              <a:rPr lang="en-US" sz="1800" i="1" dirty="0">
                <a:effectLst/>
                <a:highlight>
                  <a:srgbClr val="FFFF00"/>
                </a:highlight>
                <a:latin typeface="Arial" panose="020B0604020202020204" pitchFamily="34" charset="0"/>
                <a:ea typeface="Times New Roman" panose="02020603050405020304" pitchFamily="18" charset="0"/>
              </a:rPr>
              <a:t>Department of Medicine B, University Hospital Muenster, Muenster, Germany</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4</a:t>
            </a:r>
            <a:r>
              <a:rPr lang="en-US" sz="1800" i="1" dirty="0">
                <a:effectLst/>
                <a:highlight>
                  <a:srgbClr val="FFFF00"/>
                </a:highlight>
                <a:latin typeface="Arial" panose="020B0604020202020204" pitchFamily="34" charset="0"/>
                <a:ea typeface="Times New Roman" panose="02020603050405020304" pitchFamily="18" charset="0"/>
              </a:rPr>
              <a:t>Service </a:t>
            </a:r>
            <a:r>
              <a:rPr lang="en-US" sz="1800" i="1" dirty="0" err="1">
                <a:effectLst/>
                <a:highlight>
                  <a:srgbClr val="FFFF00"/>
                </a:highlight>
                <a:latin typeface="Arial" panose="020B0604020202020204" pitchFamily="34" charset="0"/>
                <a:ea typeface="Times New Roman" panose="02020603050405020304" pitchFamily="18" charset="0"/>
              </a:rPr>
              <a:t>d’Hépatologie</a:t>
            </a:r>
            <a:r>
              <a:rPr lang="en-US" sz="1800" i="1" dirty="0">
                <a:effectLst/>
                <a:highlight>
                  <a:srgbClr val="FFFF00"/>
                </a:highlight>
                <a:latin typeface="Arial" panose="020B0604020202020204" pitchFamily="34" charset="0"/>
                <a:ea typeface="Times New Roman" panose="02020603050405020304" pitchFamily="18" charset="0"/>
              </a:rPr>
              <a:t> </a:t>
            </a:r>
            <a:r>
              <a:rPr lang="en-US" sz="1800" i="1" dirty="0" err="1">
                <a:effectLst/>
                <a:highlight>
                  <a:srgbClr val="FFFF00"/>
                </a:highlight>
                <a:latin typeface="Arial" panose="020B0604020202020204" pitchFamily="34" charset="0"/>
                <a:ea typeface="Times New Roman" panose="02020603050405020304" pitchFamily="18" charset="0"/>
              </a:rPr>
              <a:t>Hôpital</a:t>
            </a:r>
            <a:r>
              <a:rPr lang="en-US" sz="1800" i="1" dirty="0">
                <a:effectLst/>
                <a:highlight>
                  <a:srgbClr val="FFFF00"/>
                </a:highlight>
                <a:latin typeface="Arial" panose="020B0604020202020204" pitchFamily="34" charset="0"/>
                <a:ea typeface="Times New Roman" panose="02020603050405020304" pitchFamily="18" charset="0"/>
              </a:rPr>
              <a:t> </a:t>
            </a:r>
            <a:r>
              <a:rPr lang="en-US" sz="1800" i="1" dirty="0" err="1">
                <a:effectLst/>
                <a:highlight>
                  <a:srgbClr val="FFFF00"/>
                </a:highlight>
                <a:latin typeface="Arial" panose="020B0604020202020204" pitchFamily="34" charset="0"/>
                <a:ea typeface="Times New Roman" panose="02020603050405020304" pitchFamily="18" charset="0"/>
              </a:rPr>
              <a:t>Rangueil</a:t>
            </a:r>
            <a:r>
              <a:rPr lang="en-US" sz="1800" i="1" dirty="0">
                <a:effectLst/>
                <a:highlight>
                  <a:srgbClr val="FFFF00"/>
                </a:highlight>
                <a:latin typeface="Arial" panose="020B0604020202020204" pitchFamily="34" charset="0"/>
                <a:ea typeface="Times New Roman" panose="02020603050405020304" pitchFamily="18" charset="0"/>
              </a:rPr>
              <a:t> CHU Toulouse 1 avenue Jean </a:t>
            </a:r>
            <a:r>
              <a:rPr lang="en-US" sz="1800" i="1" dirty="0" err="1">
                <a:effectLst/>
                <a:highlight>
                  <a:srgbClr val="FFFF00"/>
                </a:highlight>
                <a:latin typeface="Arial" panose="020B0604020202020204" pitchFamily="34" charset="0"/>
                <a:ea typeface="Times New Roman" panose="02020603050405020304" pitchFamily="18" charset="0"/>
              </a:rPr>
              <a:t>Poulhes</a:t>
            </a:r>
            <a:r>
              <a:rPr lang="en-US" sz="1800" i="1" dirty="0">
                <a:effectLst/>
                <a:highlight>
                  <a:srgbClr val="FFFF00"/>
                </a:highlight>
                <a:latin typeface="Arial" panose="020B0604020202020204" pitchFamily="34" charset="0"/>
                <a:ea typeface="Times New Roman" panose="02020603050405020304" pitchFamily="18" charset="0"/>
              </a:rPr>
              <a:t> 31059 Toulouse France et Université Paul Sabatier Toulouse 3, Toulouse, France</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5</a:t>
            </a:r>
            <a:r>
              <a:rPr lang="en-US" sz="1800" i="1" dirty="0">
                <a:effectLst/>
                <a:highlight>
                  <a:srgbClr val="FFFF00"/>
                </a:highlight>
                <a:latin typeface="Arial" panose="020B0604020202020204" pitchFamily="34" charset="0"/>
                <a:ea typeface="Times New Roman" panose="02020603050405020304" pitchFamily="18" charset="0"/>
              </a:rPr>
              <a:t>Gastroenterology, University-Hospital of Padua, Health Care Provider of the European Reference Network on Rare Liver Disorders (ERN-Rare Liver), Padua, Italy</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6</a:t>
            </a:r>
            <a:r>
              <a:rPr lang="en-US" sz="1800" i="1" dirty="0">
                <a:effectLst/>
                <a:highlight>
                  <a:srgbClr val="FFFF00"/>
                </a:highlight>
                <a:latin typeface="Arial" panose="020B0604020202020204" pitchFamily="34" charset="0"/>
                <a:ea typeface="Times New Roman" panose="02020603050405020304" pitchFamily="18" charset="0"/>
              </a:rPr>
              <a:t>Severe Liver Diseases (M.E.C.) Departmental Unit, Department of Medical Specialties, Azienda </a:t>
            </a:r>
            <a:r>
              <a:rPr lang="en-US" sz="1800" i="1" dirty="0" err="1">
                <a:effectLst/>
                <a:highlight>
                  <a:srgbClr val="FFFF00"/>
                </a:highlight>
                <a:latin typeface="Arial" panose="020B0604020202020204" pitchFamily="34" charset="0"/>
                <a:ea typeface="Times New Roman" panose="02020603050405020304" pitchFamily="18" charset="0"/>
              </a:rPr>
              <a:t>Ospedaliero-Universitaria</a:t>
            </a:r>
            <a:r>
              <a:rPr lang="en-US" sz="1800" i="1" dirty="0">
                <a:effectLst/>
                <a:highlight>
                  <a:srgbClr val="FFFF00"/>
                </a:highlight>
                <a:latin typeface="Arial" panose="020B0604020202020204" pitchFamily="34" charset="0"/>
                <a:ea typeface="Times New Roman" panose="02020603050405020304" pitchFamily="18" charset="0"/>
              </a:rPr>
              <a:t> of Modena, University of Modena and Reggio Emilia, Modena, Italy</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7</a:t>
            </a:r>
            <a:r>
              <a:rPr lang="en-US" sz="1800" i="1" dirty="0">
                <a:effectLst/>
                <a:highlight>
                  <a:srgbClr val="FFFF00"/>
                </a:highlight>
                <a:latin typeface="Arial" panose="020B0604020202020204" pitchFamily="34" charset="0"/>
                <a:ea typeface="Times New Roman" panose="02020603050405020304" pitchFamily="18" charset="0"/>
              </a:rPr>
              <a:t>Department of Gastroenterology and Hepatology, Division of Liver &amp; Biliopancreatic disorders and Liver transplantation, University Hospitals Leuven, KU Leuven, Leuven, Belgium</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8</a:t>
            </a:r>
            <a:r>
              <a:rPr lang="en-US" sz="1800" i="1" dirty="0">
                <a:effectLst/>
                <a:highlight>
                  <a:srgbClr val="FFFF00"/>
                </a:highlight>
                <a:latin typeface="Arial" panose="020B0604020202020204" pitchFamily="34" charset="0"/>
                <a:ea typeface="Times New Roman" panose="02020603050405020304" pitchFamily="18" charset="0"/>
              </a:rPr>
              <a:t>Liver Unit, Queen Elizabeth Hospital, University Hospitals Birmingham, UK, Birmingham, United Kingdom</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9</a:t>
            </a:r>
            <a:r>
              <a:rPr lang="en-US" sz="1800" i="1" dirty="0">
                <a:effectLst/>
                <a:highlight>
                  <a:srgbClr val="FFFF00"/>
                </a:highlight>
                <a:latin typeface="Arial" panose="020B0604020202020204" pitchFamily="34" charset="0"/>
                <a:ea typeface="Times New Roman" panose="02020603050405020304" pitchFamily="18" charset="0"/>
              </a:rPr>
              <a:t>Royal Free Hospital, London, United Kingdom</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10</a:t>
            </a:r>
            <a:r>
              <a:rPr lang="en-US" sz="1800" i="1" dirty="0">
                <a:effectLst/>
                <a:highlight>
                  <a:srgbClr val="FFFF00"/>
                </a:highlight>
                <a:latin typeface="Arial" panose="020B0604020202020204" pitchFamily="34" charset="0"/>
                <a:ea typeface="Times New Roman" panose="02020603050405020304" pitchFamily="18" charset="0"/>
              </a:rPr>
              <a:t>Vienna Hepatic Hemodynamic Lab, Division of </a:t>
            </a:r>
            <a:r>
              <a:rPr lang="en-US" sz="1800" i="1" dirty="0" err="1">
                <a:effectLst/>
                <a:highlight>
                  <a:srgbClr val="FFFF00"/>
                </a:highlight>
                <a:latin typeface="Arial" panose="020B0604020202020204" pitchFamily="34" charset="0"/>
                <a:ea typeface="Times New Roman" panose="02020603050405020304" pitchFamily="18" charset="0"/>
              </a:rPr>
              <a:t>Gastroenterolongy</a:t>
            </a:r>
            <a:r>
              <a:rPr lang="en-US" sz="1800" i="1" dirty="0">
                <a:effectLst/>
                <a:highlight>
                  <a:srgbClr val="FFFF00"/>
                </a:highlight>
                <a:latin typeface="Arial" panose="020B0604020202020204" pitchFamily="34" charset="0"/>
                <a:ea typeface="Times New Roman" panose="02020603050405020304" pitchFamily="18" charset="0"/>
              </a:rPr>
              <a:t> and Hepatology, Department of Medicine III, Medical University of Vienna, Vienna, Austria</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11</a:t>
            </a:r>
            <a:r>
              <a:rPr lang="en-US" sz="1800" i="1" dirty="0">
                <a:effectLst/>
                <a:highlight>
                  <a:srgbClr val="FFFF00"/>
                </a:highlight>
                <a:latin typeface="Arial" panose="020B0604020202020204" pitchFamily="34" charset="0"/>
                <a:ea typeface="Times New Roman" panose="02020603050405020304" pitchFamily="18" charset="0"/>
              </a:rPr>
              <a:t>Servicio de </a:t>
            </a:r>
            <a:r>
              <a:rPr lang="en-US" sz="1800" i="1" dirty="0" err="1">
                <a:effectLst/>
                <a:highlight>
                  <a:srgbClr val="FFFF00"/>
                </a:highlight>
                <a:latin typeface="Arial" panose="020B0604020202020204" pitchFamily="34" charset="0"/>
                <a:ea typeface="Times New Roman" panose="02020603050405020304" pitchFamily="18" charset="0"/>
              </a:rPr>
              <a:t>Gastroenterología</a:t>
            </a:r>
            <a:r>
              <a:rPr lang="en-US" sz="1800" i="1" dirty="0">
                <a:effectLst/>
                <a:highlight>
                  <a:srgbClr val="FFFF00"/>
                </a:highlight>
                <a:latin typeface="Arial" panose="020B0604020202020204" pitchFamily="34" charset="0"/>
                <a:ea typeface="Times New Roman" panose="02020603050405020304" pitchFamily="18" charset="0"/>
              </a:rPr>
              <a:t> y </a:t>
            </a:r>
            <a:r>
              <a:rPr lang="en-US" sz="1800" i="1" dirty="0" err="1">
                <a:effectLst/>
                <a:highlight>
                  <a:srgbClr val="FFFF00"/>
                </a:highlight>
                <a:latin typeface="Arial" panose="020B0604020202020204" pitchFamily="34" charset="0"/>
                <a:ea typeface="Times New Roman" panose="02020603050405020304" pitchFamily="18" charset="0"/>
              </a:rPr>
              <a:t>Hepatología</a:t>
            </a:r>
            <a:r>
              <a:rPr lang="en-US" sz="1800" i="1" dirty="0">
                <a:effectLst/>
                <a:highlight>
                  <a:srgbClr val="FFFF00"/>
                </a:highlight>
                <a:latin typeface="Arial" panose="020B0604020202020204" pitchFamily="34" charset="0"/>
                <a:ea typeface="Times New Roman" panose="02020603050405020304" pitchFamily="18" charset="0"/>
              </a:rPr>
              <a:t>. Instituto Ramón y Cajal de </a:t>
            </a:r>
            <a:r>
              <a:rPr lang="en-US" sz="1800" i="1" dirty="0" err="1">
                <a:effectLst/>
                <a:highlight>
                  <a:srgbClr val="FFFF00"/>
                </a:highlight>
                <a:latin typeface="Arial" panose="020B0604020202020204" pitchFamily="34" charset="0"/>
                <a:ea typeface="Times New Roman" panose="02020603050405020304" pitchFamily="18" charset="0"/>
              </a:rPr>
              <a:t>Investigación</a:t>
            </a:r>
            <a:r>
              <a:rPr lang="en-US" sz="1800" i="1" dirty="0">
                <a:effectLst/>
                <a:highlight>
                  <a:srgbClr val="FFFF00"/>
                </a:highlight>
                <a:latin typeface="Arial" panose="020B0604020202020204" pitchFamily="34" charset="0"/>
                <a:ea typeface="Times New Roman" panose="02020603050405020304" pitchFamily="18" charset="0"/>
              </a:rPr>
              <a:t> Sanitaria (IRYCIS). Centro de </a:t>
            </a:r>
            <a:r>
              <a:rPr lang="en-US" sz="1800" i="1" dirty="0" err="1">
                <a:effectLst/>
                <a:highlight>
                  <a:srgbClr val="FFFF00"/>
                </a:highlight>
                <a:latin typeface="Arial" panose="020B0604020202020204" pitchFamily="34" charset="0"/>
                <a:ea typeface="Times New Roman" panose="02020603050405020304" pitchFamily="18" charset="0"/>
              </a:rPr>
              <a:t>Investigación</a:t>
            </a:r>
            <a:r>
              <a:rPr lang="en-US" sz="1800" i="1" dirty="0">
                <a:effectLst/>
                <a:highlight>
                  <a:srgbClr val="FFFF00"/>
                </a:highlight>
                <a:latin typeface="Arial" panose="020B0604020202020204" pitchFamily="34" charset="0"/>
                <a:ea typeface="Times New Roman" panose="02020603050405020304" pitchFamily="18" charset="0"/>
              </a:rPr>
              <a:t> </a:t>
            </a:r>
            <a:r>
              <a:rPr lang="en-US" sz="1800" i="1" dirty="0" err="1">
                <a:effectLst/>
                <a:highlight>
                  <a:srgbClr val="FFFF00"/>
                </a:highlight>
                <a:latin typeface="Arial" panose="020B0604020202020204" pitchFamily="34" charset="0"/>
                <a:ea typeface="Times New Roman" panose="02020603050405020304" pitchFamily="18" charset="0"/>
              </a:rPr>
              <a:t>Biomédica</a:t>
            </a:r>
            <a:r>
              <a:rPr lang="en-US" sz="1800" i="1" dirty="0">
                <a:effectLst/>
                <a:highlight>
                  <a:srgbClr val="FFFF00"/>
                </a:highlight>
                <a:latin typeface="Arial" panose="020B0604020202020204" pitchFamily="34" charset="0"/>
                <a:ea typeface="Times New Roman" panose="02020603050405020304" pitchFamily="18" charset="0"/>
              </a:rPr>
              <a:t> </a:t>
            </a:r>
            <a:r>
              <a:rPr lang="en-US" sz="1800" i="1" dirty="0" err="1">
                <a:effectLst/>
                <a:highlight>
                  <a:srgbClr val="FFFF00"/>
                </a:highlight>
                <a:latin typeface="Arial" panose="020B0604020202020204" pitchFamily="34" charset="0"/>
                <a:ea typeface="Times New Roman" panose="02020603050405020304" pitchFamily="18" charset="0"/>
              </a:rPr>
              <a:t>en</a:t>
            </a:r>
            <a:r>
              <a:rPr lang="en-US" sz="1800" i="1" dirty="0">
                <a:effectLst/>
                <a:highlight>
                  <a:srgbClr val="FFFF00"/>
                </a:highlight>
                <a:latin typeface="Arial" panose="020B0604020202020204" pitchFamily="34" charset="0"/>
                <a:ea typeface="Times New Roman" panose="02020603050405020304" pitchFamily="18" charset="0"/>
              </a:rPr>
              <a:t> Red (</a:t>
            </a:r>
            <a:r>
              <a:rPr lang="en-US" sz="1800" i="1" dirty="0" err="1">
                <a:effectLst/>
                <a:highlight>
                  <a:srgbClr val="FFFF00"/>
                </a:highlight>
                <a:latin typeface="Arial" panose="020B0604020202020204" pitchFamily="34" charset="0"/>
                <a:ea typeface="Times New Roman" panose="02020603050405020304" pitchFamily="18" charset="0"/>
              </a:rPr>
              <a:t>CIBERehd</a:t>
            </a:r>
            <a:r>
              <a:rPr lang="en-US" sz="1800" i="1" dirty="0">
                <a:effectLst/>
                <a:highlight>
                  <a:srgbClr val="FFFF00"/>
                </a:highlight>
                <a:latin typeface="Arial" panose="020B0604020202020204" pitchFamily="34" charset="0"/>
                <a:ea typeface="Times New Roman" panose="02020603050405020304" pitchFamily="18" charset="0"/>
              </a:rPr>
              <a:t>). Universidad de Alcalá, Madrid, Spain</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12</a:t>
            </a:r>
            <a:r>
              <a:rPr lang="en-US" sz="1800" i="1" dirty="0">
                <a:effectLst/>
                <a:highlight>
                  <a:srgbClr val="FFFF00"/>
                </a:highlight>
                <a:latin typeface="Arial" panose="020B0604020202020204" pitchFamily="34" charset="0"/>
                <a:ea typeface="Times New Roman" panose="02020603050405020304" pitchFamily="18" charset="0"/>
              </a:rPr>
              <a:t>Unit for the Clinical Management of Digestive Diseases, Virgen del Rocío University Hospital., Liver Diseases, Instituto de </a:t>
            </a:r>
            <a:r>
              <a:rPr lang="en-US" sz="1800" i="1" dirty="0" err="1">
                <a:effectLst/>
                <a:highlight>
                  <a:srgbClr val="FFFF00"/>
                </a:highlight>
                <a:latin typeface="Arial" panose="020B0604020202020204" pitchFamily="34" charset="0"/>
                <a:ea typeface="Times New Roman" panose="02020603050405020304" pitchFamily="18" charset="0"/>
              </a:rPr>
              <a:t>Biomedicina</a:t>
            </a:r>
            <a:r>
              <a:rPr lang="en-US" sz="1800" i="1" dirty="0">
                <a:effectLst/>
                <a:highlight>
                  <a:srgbClr val="FFFF00"/>
                </a:highlight>
                <a:latin typeface="Arial" panose="020B0604020202020204" pitchFamily="34" charset="0"/>
                <a:ea typeface="Times New Roman" panose="02020603050405020304" pitchFamily="18" charset="0"/>
              </a:rPr>
              <a:t> de Sevilla/CSIC/Universidad de Sevilla, Seville, Spain</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13</a:t>
            </a:r>
            <a:r>
              <a:rPr lang="en-US" sz="1800" i="1" dirty="0">
                <a:effectLst/>
                <a:highlight>
                  <a:srgbClr val="FFFF00"/>
                </a:highlight>
                <a:latin typeface="Arial" panose="020B0604020202020204" pitchFamily="34" charset="0"/>
                <a:ea typeface="Times New Roman" panose="02020603050405020304" pitchFamily="18" charset="0"/>
              </a:rPr>
              <a:t>Service </a:t>
            </a:r>
            <a:r>
              <a:rPr lang="en-US" sz="1800" i="1" dirty="0" err="1">
                <a:effectLst/>
                <a:highlight>
                  <a:srgbClr val="FFFF00"/>
                </a:highlight>
                <a:latin typeface="Arial" panose="020B0604020202020204" pitchFamily="34" charset="0"/>
                <a:ea typeface="Times New Roman" panose="02020603050405020304" pitchFamily="18" charset="0"/>
              </a:rPr>
              <a:t>d'hépato-gastroentérologie</a:t>
            </a:r>
            <a:r>
              <a:rPr lang="en-US" sz="1800" i="1" dirty="0">
                <a:effectLst/>
                <a:highlight>
                  <a:srgbClr val="FFFF00"/>
                </a:highlight>
                <a:latin typeface="Arial" panose="020B0604020202020204" pitchFamily="34" charset="0"/>
                <a:ea typeface="Times New Roman" panose="02020603050405020304" pitchFamily="18" charset="0"/>
              </a:rPr>
              <a:t> </a:t>
            </a:r>
            <a:r>
              <a:rPr lang="en-US" sz="1800" i="1" dirty="0" err="1">
                <a:effectLst/>
                <a:highlight>
                  <a:srgbClr val="FFFF00"/>
                </a:highlight>
                <a:latin typeface="Arial" panose="020B0604020202020204" pitchFamily="34" charset="0"/>
                <a:ea typeface="Times New Roman" panose="02020603050405020304" pitchFamily="18" charset="0"/>
              </a:rPr>
              <a:t>Hôpital</a:t>
            </a:r>
            <a:r>
              <a:rPr lang="en-US" sz="1800" i="1" dirty="0">
                <a:effectLst/>
                <a:highlight>
                  <a:srgbClr val="FFFF00"/>
                </a:highlight>
                <a:latin typeface="Arial" panose="020B0604020202020204" pitchFamily="34" charset="0"/>
                <a:ea typeface="Times New Roman" panose="02020603050405020304" pitchFamily="18" charset="0"/>
              </a:rPr>
              <a:t> Trousseau, Tours, France</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14</a:t>
            </a:r>
            <a:r>
              <a:rPr lang="en-US" sz="1800" i="1" dirty="0">
                <a:effectLst/>
                <a:highlight>
                  <a:srgbClr val="FFFF00"/>
                </a:highlight>
                <a:latin typeface="Arial" panose="020B0604020202020204" pitchFamily="34" charset="0"/>
                <a:ea typeface="Times New Roman" panose="02020603050405020304" pitchFamily="18" charset="0"/>
              </a:rPr>
              <a:t>AP-HP, Sorbonne Université, Liver Intensive Care Unit, </a:t>
            </a:r>
            <a:r>
              <a:rPr lang="en-US" sz="1800" i="1" dirty="0" err="1">
                <a:effectLst/>
                <a:highlight>
                  <a:srgbClr val="FFFF00"/>
                </a:highlight>
                <a:latin typeface="Arial" panose="020B0604020202020204" pitchFamily="34" charset="0"/>
                <a:ea typeface="Times New Roman" panose="02020603050405020304" pitchFamily="18" charset="0"/>
              </a:rPr>
              <a:t>Hepatogastroenterology</a:t>
            </a:r>
            <a:r>
              <a:rPr lang="en-US" sz="1800" i="1" dirty="0">
                <a:effectLst/>
                <a:highlight>
                  <a:srgbClr val="FFFF00"/>
                </a:highlight>
                <a:latin typeface="Arial" panose="020B0604020202020204" pitchFamily="34" charset="0"/>
                <a:ea typeface="Times New Roman" panose="02020603050405020304" pitchFamily="18" charset="0"/>
              </a:rPr>
              <a:t> Department, La </a:t>
            </a:r>
            <a:r>
              <a:rPr lang="en-US" sz="1800" i="1" dirty="0" err="1">
                <a:effectLst/>
                <a:highlight>
                  <a:srgbClr val="FFFF00"/>
                </a:highlight>
                <a:latin typeface="Arial" panose="020B0604020202020204" pitchFamily="34" charset="0"/>
                <a:ea typeface="Times New Roman" panose="02020603050405020304" pitchFamily="18" charset="0"/>
              </a:rPr>
              <a:t>Pitié</a:t>
            </a:r>
            <a:r>
              <a:rPr lang="en-US" sz="1800" i="1" dirty="0">
                <a:effectLst/>
                <a:highlight>
                  <a:srgbClr val="FFFF00"/>
                </a:highlight>
                <a:latin typeface="Arial" panose="020B0604020202020204" pitchFamily="34" charset="0"/>
                <a:ea typeface="Times New Roman" panose="02020603050405020304" pitchFamily="18" charset="0"/>
              </a:rPr>
              <a:t>-Salpêtrière Hospital, 47-83 Boulevard de l'Hôpital, Paris 75013, France., Paris, France</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15</a:t>
            </a:r>
            <a:r>
              <a:rPr lang="en-US" sz="1800" i="1" dirty="0">
                <a:effectLst/>
                <a:highlight>
                  <a:srgbClr val="FFFF00"/>
                </a:highlight>
                <a:latin typeface="Arial" panose="020B0604020202020204" pitchFamily="34" charset="0"/>
                <a:ea typeface="Times New Roman" panose="02020603050405020304" pitchFamily="18" charset="0"/>
              </a:rPr>
              <a:t>Department of Medicine B, University Hospital Muenster, Germany, Muenster, Germany</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16</a:t>
            </a:r>
            <a:r>
              <a:rPr lang="en-US" sz="1800" i="1" dirty="0">
                <a:effectLst/>
                <a:highlight>
                  <a:srgbClr val="FFFF00"/>
                </a:highlight>
                <a:latin typeface="Arial" panose="020B0604020202020204" pitchFamily="34" charset="0"/>
                <a:ea typeface="Times New Roman" panose="02020603050405020304" pitchFamily="18" charset="0"/>
              </a:rPr>
              <a:t>Department of Interventional Radiology, University Hospitals Leuven, KU Leuven,, Leuven, Belgium</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17</a:t>
            </a:r>
            <a:r>
              <a:rPr lang="en-US" sz="1800" i="1" dirty="0">
                <a:effectLst/>
                <a:highlight>
                  <a:srgbClr val="FFFF00"/>
                </a:highlight>
                <a:latin typeface="Arial" panose="020B0604020202020204" pitchFamily="34" charset="0"/>
                <a:ea typeface="Times New Roman" panose="02020603050405020304" pitchFamily="18" charset="0"/>
              </a:rPr>
              <a:t>Barcelona Hemodynamic Lab, Liver Unit, Hospital </a:t>
            </a:r>
            <a:r>
              <a:rPr lang="en-US" sz="1800" i="1" dirty="0" err="1">
                <a:effectLst/>
                <a:highlight>
                  <a:srgbClr val="FFFF00"/>
                </a:highlight>
                <a:latin typeface="Arial" panose="020B0604020202020204" pitchFamily="34" charset="0"/>
                <a:ea typeface="Times New Roman" panose="02020603050405020304" pitchFamily="18" charset="0"/>
              </a:rPr>
              <a:t>Clínic</a:t>
            </a:r>
            <a:r>
              <a:rPr lang="en-US" sz="1800" i="1" dirty="0">
                <a:effectLst/>
                <a:highlight>
                  <a:srgbClr val="FFFF00"/>
                </a:highlight>
                <a:latin typeface="Arial" panose="020B0604020202020204" pitchFamily="34" charset="0"/>
                <a:ea typeface="Times New Roman" panose="02020603050405020304" pitchFamily="18" charset="0"/>
              </a:rPr>
              <a:t> de Barcelona, IDIBAPS, </a:t>
            </a:r>
            <a:r>
              <a:rPr lang="en-US" sz="1800" i="1" dirty="0" err="1">
                <a:effectLst/>
                <a:highlight>
                  <a:srgbClr val="FFFF00"/>
                </a:highlight>
                <a:latin typeface="Arial" panose="020B0604020202020204" pitchFamily="34" charset="0"/>
                <a:ea typeface="Times New Roman" panose="02020603050405020304" pitchFamily="18" charset="0"/>
              </a:rPr>
              <a:t>Universitat</a:t>
            </a:r>
            <a:r>
              <a:rPr lang="en-US" sz="1800" i="1" dirty="0">
                <a:effectLst/>
                <a:highlight>
                  <a:srgbClr val="FFFF00"/>
                </a:highlight>
                <a:latin typeface="Arial" panose="020B0604020202020204" pitchFamily="34" charset="0"/>
                <a:ea typeface="Times New Roman" panose="02020603050405020304" pitchFamily="18" charset="0"/>
              </a:rPr>
              <a:t> de Barcelona, Health Care Provider of the European Reference Network on Rare Liver Disorders (ERN-Rare Liver), Barcelona, Spain</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18</a:t>
            </a:r>
            <a:r>
              <a:rPr lang="en-US" sz="1800" i="1" dirty="0">
                <a:effectLst/>
                <a:highlight>
                  <a:srgbClr val="FFFF00"/>
                </a:highlight>
                <a:latin typeface="Arial" panose="020B0604020202020204" pitchFamily="34" charset="0"/>
                <a:ea typeface="Times New Roman" panose="02020603050405020304" pitchFamily="18" charset="0"/>
              </a:rPr>
              <a:t>INSERM UMR_S 938, Centre de recherche Saint-Antoine, Maladies </a:t>
            </a:r>
            <a:r>
              <a:rPr lang="en-US" sz="1800" i="1" dirty="0" err="1">
                <a:effectLst/>
                <a:highlight>
                  <a:srgbClr val="FFFF00"/>
                </a:highlight>
                <a:latin typeface="Arial" panose="020B0604020202020204" pitchFamily="34" charset="0"/>
                <a:ea typeface="Times New Roman" panose="02020603050405020304" pitchFamily="18" charset="0"/>
              </a:rPr>
              <a:t>métaboliques</a:t>
            </a:r>
            <a:r>
              <a:rPr lang="en-US" sz="1800" i="1" dirty="0">
                <a:effectLst/>
                <a:highlight>
                  <a:srgbClr val="FFFF00"/>
                </a:highlight>
                <a:latin typeface="Arial" panose="020B0604020202020204" pitchFamily="34" charset="0"/>
                <a:ea typeface="Times New Roman" panose="02020603050405020304" pitchFamily="18" charset="0"/>
              </a:rPr>
              <a:t>, </a:t>
            </a:r>
            <a:r>
              <a:rPr lang="en-US" sz="1800" i="1" dirty="0" err="1">
                <a:effectLst/>
                <a:highlight>
                  <a:srgbClr val="FFFF00"/>
                </a:highlight>
                <a:latin typeface="Arial" panose="020B0604020202020204" pitchFamily="34" charset="0"/>
                <a:ea typeface="Times New Roman" panose="02020603050405020304" pitchFamily="18" charset="0"/>
              </a:rPr>
              <a:t>biliaires</a:t>
            </a:r>
            <a:r>
              <a:rPr lang="en-US" sz="1800" i="1" dirty="0">
                <a:effectLst/>
                <a:highlight>
                  <a:srgbClr val="FFFF00"/>
                </a:highlight>
                <a:latin typeface="Arial" panose="020B0604020202020204" pitchFamily="34" charset="0"/>
                <a:ea typeface="Times New Roman" panose="02020603050405020304" pitchFamily="18" charset="0"/>
              </a:rPr>
              <a:t> et fibro-</a:t>
            </a:r>
            <a:r>
              <a:rPr lang="en-US" sz="1800" i="1" dirty="0" err="1">
                <a:effectLst/>
                <a:highlight>
                  <a:srgbClr val="FFFF00"/>
                </a:highlight>
                <a:latin typeface="Arial" panose="020B0604020202020204" pitchFamily="34" charset="0"/>
                <a:ea typeface="Times New Roman" panose="02020603050405020304" pitchFamily="18" charset="0"/>
              </a:rPr>
              <a:t>inflammatoire</a:t>
            </a:r>
            <a:r>
              <a:rPr lang="en-US" sz="1800" i="1" dirty="0">
                <a:effectLst/>
                <a:highlight>
                  <a:srgbClr val="FFFF00"/>
                </a:highlight>
                <a:latin typeface="Arial" panose="020B0604020202020204" pitchFamily="34" charset="0"/>
                <a:ea typeface="Times New Roman" panose="02020603050405020304" pitchFamily="18" charset="0"/>
              </a:rPr>
              <a:t> du foie, Institute of </a:t>
            </a:r>
            <a:r>
              <a:rPr lang="en-US" sz="1800" i="1" dirty="0" err="1">
                <a:effectLst/>
                <a:highlight>
                  <a:srgbClr val="FFFF00"/>
                </a:highlight>
                <a:latin typeface="Arial" panose="020B0604020202020204" pitchFamily="34" charset="0"/>
                <a:ea typeface="Times New Roman" panose="02020603050405020304" pitchFamily="18" charset="0"/>
              </a:rPr>
              <a:t>Cardiometabolism</a:t>
            </a:r>
            <a:r>
              <a:rPr lang="en-US" sz="1800" i="1" dirty="0">
                <a:effectLst/>
                <a:highlight>
                  <a:srgbClr val="FFFF00"/>
                </a:highlight>
                <a:latin typeface="Arial" panose="020B0604020202020204" pitchFamily="34" charset="0"/>
                <a:ea typeface="Times New Roman" panose="02020603050405020304" pitchFamily="18" charset="0"/>
              </a:rPr>
              <a:t> and Nutrition (ICAN), Paris, France., AP-HP, Sorbonne Université, Radiology Department, La </a:t>
            </a:r>
            <a:r>
              <a:rPr lang="en-US" sz="1800" i="1" dirty="0" err="1">
                <a:effectLst/>
                <a:highlight>
                  <a:srgbClr val="FFFF00"/>
                </a:highlight>
                <a:latin typeface="Arial" panose="020B0604020202020204" pitchFamily="34" charset="0"/>
                <a:ea typeface="Times New Roman" panose="02020603050405020304" pitchFamily="18" charset="0"/>
              </a:rPr>
              <a:t>Pitié</a:t>
            </a:r>
            <a:r>
              <a:rPr lang="en-US" sz="1800" i="1" dirty="0">
                <a:effectLst/>
                <a:highlight>
                  <a:srgbClr val="FFFF00"/>
                </a:highlight>
                <a:latin typeface="Arial" panose="020B0604020202020204" pitchFamily="34" charset="0"/>
                <a:ea typeface="Times New Roman" panose="02020603050405020304" pitchFamily="18" charset="0"/>
              </a:rPr>
              <a:t>-Salpêtrière Hospital, 47-83 Boulevard de l'Hôpital, Paris 75013, France., Paris, France</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19</a:t>
            </a:r>
            <a:r>
              <a:rPr lang="en-US" sz="1800" i="1" dirty="0">
                <a:effectLst/>
                <a:highlight>
                  <a:srgbClr val="FFFF00"/>
                </a:highlight>
                <a:latin typeface="Arial" panose="020B0604020202020204" pitchFamily="34" charset="0"/>
                <a:ea typeface="Times New Roman" panose="02020603050405020304" pitchFamily="18" charset="0"/>
              </a:rPr>
              <a:t>Department of Gastroenterology and Hepatology, Division of Liver &amp; Biliopancreatic disorders and Liver transplantation and Digestive Oncology, University Hospitals Leuven, KU Leuven, Leuven, Belgium</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20</a:t>
            </a:r>
            <a:r>
              <a:rPr lang="en-US" sz="1800" i="1" dirty="0">
                <a:effectLst/>
                <a:highlight>
                  <a:srgbClr val="FFFF00"/>
                </a:highlight>
                <a:latin typeface="Arial" panose="020B0604020202020204" pitchFamily="34" charset="0"/>
                <a:ea typeface="Times New Roman" panose="02020603050405020304" pitchFamily="18" charset="0"/>
              </a:rPr>
              <a:t>Liver Unit, Queen Elizabeth Hospital, University Hospitals Birmingham, UK, Institute of Immunology and Immunotherapy, Medical and Dental Sciences, University of Birmingham, UK, Birmingham, United Kingdom</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21</a:t>
            </a:r>
            <a:r>
              <a:rPr lang="en-US" sz="1800" i="1" dirty="0">
                <a:effectLst/>
                <a:highlight>
                  <a:srgbClr val="FFFF00"/>
                </a:highlight>
                <a:latin typeface="Arial" panose="020B0604020202020204" pitchFamily="34" charset="0"/>
                <a:ea typeface="Times New Roman" panose="02020603050405020304" pitchFamily="18" charset="0"/>
              </a:rPr>
              <a:t>Department of Surgery, Oncology and Gastroenterology, University of Padova, Health Care Provider of the European Reference Network, Padova, Italy</a:t>
            </a:r>
            <a:r>
              <a:rPr lang="en-US" sz="1800" dirty="0">
                <a:effectLst/>
                <a:highlight>
                  <a:srgbClr val="FFFF00"/>
                </a:highlight>
                <a:latin typeface="Arial" panose="020B0604020202020204" pitchFamily="34" charset="0"/>
                <a:ea typeface="Arial" panose="020B0604020202020204" pitchFamily="34" charset="0"/>
              </a:rPr>
              <a:t>, </a:t>
            </a:r>
            <a:r>
              <a:rPr lang="en-US" sz="1800" i="1" baseline="30000" dirty="0">
                <a:effectLst/>
                <a:highlight>
                  <a:srgbClr val="FFFF00"/>
                </a:highlight>
                <a:latin typeface="Arial" panose="020B0604020202020204" pitchFamily="34" charset="0"/>
                <a:ea typeface="Times New Roman" panose="02020603050405020304" pitchFamily="18" charset="0"/>
              </a:rPr>
              <a:t>22</a:t>
            </a:r>
            <a:r>
              <a:rPr lang="en-US" sz="1800" i="1" dirty="0">
                <a:effectLst/>
                <a:highlight>
                  <a:srgbClr val="FFFF00"/>
                </a:highlight>
                <a:latin typeface="Arial" panose="020B0604020202020204" pitchFamily="34" charset="0"/>
                <a:ea typeface="Times New Roman" panose="02020603050405020304" pitchFamily="18" charset="0"/>
              </a:rPr>
              <a:t>.., .., Spain</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Times New Roman" panose="02020603050405020304" pitchFamily="18" charset="0"/>
              </a:rPr>
              <a:t>Email:</a:t>
            </a:r>
            <a:r>
              <a:rPr lang="en-US" sz="1800" i="1" dirty="0">
                <a:effectLst/>
                <a:highlight>
                  <a:srgbClr val="FFFF00"/>
                </a:highlight>
                <a:latin typeface="Arial" panose="020B0604020202020204" pitchFamily="34" charset="0"/>
                <a:ea typeface="Times New Roman" panose="02020603050405020304" pitchFamily="18" charset="0"/>
              </a:rPr>
              <a:t> </a:t>
            </a:r>
            <a:r>
              <a:rPr lang="en-US" sz="1800" dirty="0">
                <a:effectLst/>
                <a:highlight>
                  <a:srgbClr val="FFFF00"/>
                </a:highlight>
                <a:latin typeface="Arial" panose="020B0604020202020204" pitchFamily="34" charset="0"/>
                <a:ea typeface="Times New Roman" panose="02020603050405020304" pitchFamily="18" charset="0"/>
              </a:rPr>
              <a:t>abaigesa@clinic.cat</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algn="just"/>
            <a:r>
              <a:rPr lang="en-US" sz="1800" b="1" dirty="0">
                <a:effectLst/>
                <a:highlight>
                  <a:srgbClr val="FFFF00"/>
                </a:highlight>
                <a:latin typeface="Arial" panose="020B0604020202020204" pitchFamily="34" charset="0"/>
                <a:ea typeface="Calibri" panose="020F0502020204030204" pitchFamily="34" charset="0"/>
              </a:rPr>
              <a:t>Background and Aims:</a:t>
            </a:r>
            <a:r>
              <a:rPr lang="en-GB" sz="1800" dirty="0">
                <a:effectLst/>
                <a:highlight>
                  <a:srgbClr val="FFFF00"/>
                </a:highlight>
                <a:latin typeface="Arial" panose="020B0604020202020204" pitchFamily="34" charset="0"/>
                <a:ea typeface="Calibri" panose="020F0502020204030204" pitchFamily="34" charset="0"/>
              </a:rPr>
              <a:t> Covered </a:t>
            </a:r>
            <a:r>
              <a:rPr lang="en-GB" sz="1800" dirty="0" err="1">
                <a:effectLst/>
                <a:highlight>
                  <a:srgbClr val="FFFF00"/>
                </a:highlight>
                <a:latin typeface="Arial" panose="020B0604020202020204" pitchFamily="34" charset="0"/>
                <a:ea typeface="Calibri" panose="020F0502020204030204" pitchFamily="34" charset="0"/>
              </a:rPr>
              <a:t>transjugular</a:t>
            </a:r>
            <a:r>
              <a:rPr lang="en-GB" sz="1800" dirty="0">
                <a:effectLst/>
                <a:highlight>
                  <a:srgbClr val="FFFF00"/>
                </a:highlight>
                <a:latin typeface="Arial" panose="020B0604020202020204" pitchFamily="34" charset="0"/>
                <a:ea typeface="Calibri" panose="020F0502020204030204" pitchFamily="34" charset="0"/>
              </a:rPr>
              <a:t> intrahepatic portosystemic shunt (TIPS) effectively treats portal hypertension (PH)-related complications such as variceal bleeding and refractory ascites. However, the variability in indication and technical practices across centres may significantly influence outcomes. The EASL-endorsed </a:t>
            </a:r>
            <a:r>
              <a:rPr lang="en-GB" sz="1800" dirty="0" err="1">
                <a:effectLst/>
                <a:highlight>
                  <a:srgbClr val="FFFF00"/>
                </a:highlight>
                <a:latin typeface="Arial" panose="020B0604020202020204" pitchFamily="34" charset="0"/>
                <a:ea typeface="Calibri" panose="020F0502020204030204" pitchFamily="34" charset="0"/>
              </a:rPr>
              <a:t>EuroTIPS</a:t>
            </a:r>
            <a:r>
              <a:rPr lang="en-GB" sz="1800" dirty="0">
                <a:effectLst/>
                <a:highlight>
                  <a:srgbClr val="FFFF00"/>
                </a:highlight>
                <a:latin typeface="Arial" panose="020B0604020202020204" pitchFamily="34" charset="0"/>
                <a:ea typeface="Calibri" panose="020F0502020204030204" pitchFamily="34" charset="0"/>
              </a:rPr>
              <a:t> registry, established in 2020, collects prospective detailed data from 19 European reference centres. This study aimed to assess the value of various prognostic scores: MELD, Child-Pugh, CLIF-C AD, FIPS, and a composite of bilirubin &lt;3 mg/dL with platelets &gt;75 G/L on ascites resolution, rebleeding rates, overt hepatic encephalopathy (OHE) and survival.</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b="1" dirty="0">
                <a:effectLst/>
                <a:highlight>
                  <a:srgbClr val="FFFF00"/>
                </a:highlight>
                <a:latin typeface="Arial" panose="020B0604020202020204" pitchFamily="34" charset="0"/>
                <a:ea typeface="Calibri" panose="020F0502020204030204" pitchFamily="34" charset="0"/>
              </a:rPr>
              <a:t>Method:</a:t>
            </a:r>
            <a:r>
              <a:rPr lang="en-US" sz="1800" dirty="0">
                <a:effectLst/>
                <a:highlight>
                  <a:srgbClr val="FFFF00"/>
                </a:highlight>
                <a:latin typeface="Arial" panose="020B0604020202020204" pitchFamily="34" charset="0"/>
                <a:ea typeface="Calibri" panose="020F0502020204030204" pitchFamily="34" charset="0"/>
              </a:rPr>
              <a:t>  </a:t>
            </a:r>
            <a:r>
              <a:rPr lang="en-GB" sz="1800" dirty="0">
                <a:effectLst/>
                <a:highlight>
                  <a:srgbClr val="FFFF00"/>
                </a:highlight>
                <a:latin typeface="Arial" panose="020B0604020202020204" pitchFamily="34" charset="0"/>
                <a:ea typeface="Calibri" panose="020F0502020204030204" pitchFamily="34" charset="0"/>
              </a:rPr>
              <a:t>Prospective clinical and technical data of all consecutive TIPS placed since 2020. Patients were followed for 1 year.</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algn="just"/>
            <a:r>
              <a:rPr lang="en-US" sz="1800" b="1" dirty="0">
                <a:effectLst/>
                <a:highlight>
                  <a:srgbClr val="FFFF00"/>
                </a:highlight>
                <a:latin typeface="Arial" panose="020B0604020202020204" pitchFamily="34" charset="0"/>
                <a:ea typeface="Times New Roman" panose="02020603050405020304" pitchFamily="18" charset="0"/>
              </a:rPr>
              <a:t>Results:</a:t>
            </a:r>
            <a:r>
              <a:rPr lang="en-US" sz="1800" dirty="0">
                <a:effectLst/>
                <a:highlight>
                  <a:srgbClr val="FFFF00"/>
                </a:highlight>
                <a:latin typeface="Arial" panose="020B0604020202020204" pitchFamily="34" charset="0"/>
                <a:ea typeface="Times New Roman" panose="02020603050405020304" pitchFamily="18" charset="0"/>
              </a:rPr>
              <a:t> </a:t>
            </a:r>
            <a:r>
              <a:rPr lang="en-GB" sz="1800" dirty="0">
                <a:effectLst/>
                <a:highlight>
                  <a:srgbClr val="FFFF00"/>
                </a:highlight>
                <a:latin typeface="Arial" panose="020B0604020202020204" pitchFamily="34" charset="0"/>
                <a:ea typeface="Times New Roman" panose="02020603050405020304" pitchFamily="18" charset="0"/>
              </a:rPr>
              <a:t>Of 1,881 patients enrolled since January 2020, 987 cirrhotic patients had one-year follow-up. Mean age was 56.6 ± 11.3 years, with 71.3% male. The primary aetiologies were ALD (67.3%), MASLD (20.2%) and HCV (8.9%). Baseline </a:t>
            </a:r>
            <a:r>
              <a:rPr lang="en-GB" sz="1800" dirty="0">
                <a:solidFill>
                  <a:srgbClr val="000000"/>
                </a:solidFill>
                <a:effectLst/>
                <a:highlight>
                  <a:srgbClr val="FFFF00"/>
                </a:highlight>
                <a:latin typeface="Arial" panose="020B0604020202020204" pitchFamily="34" charset="0"/>
                <a:ea typeface="Times New Roman" panose="02020603050405020304" pitchFamily="18" charset="0"/>
              </a:rPr>
              <a:t>MELD was 14.1 ± 5.9 , Child-Pugh score 8.1 ± 1.9, CLIF-C AD 48.9 ± 10.9</a:t>
            </a:r>
            <a:r>
              <a:rPr lang="en-GB" sz="1800" dirty="0">
                <a:effectLst/>
                <a:highlight>
                  <a:srgbClr val="FFFF00"/>
                </a:highlight>
                <a:latin typeface="Arial" panose="020B0604020202020204" pitchFamily="34" charset="0"/>
                <a:ea typeface="Times New Roman" panose="02020603050405020304" pitchFamily="18" charset="0"/>
              </a:rPr>
              <a:t> and FIPS -1.3 ± 1.1.</a:t>
            </a:r>
            <a:endParaRPr lang="en-US" sz="1800" dirty="0">
              <a:effectLst/>
              <a:latin typeface="Times New Roman" panose="02020603050405020304" pitchFamily="18" charset="0"/>
              <a:ea typeface="Times New Roman" panose="02020603050405020304" pitchFamily="18" charset="0"/>
            </a:endParaRPr>
          </a:p>
          <a:p>
            <a:pPr algn="just"/>
            <a:r>
              <a:rPr lang="en-GB" sz="1800" dirty="0">
                <a:effectLst/>
                <a:highlight>
                  <a:srgbClr val="FFFF00"/>
                </a:highlight>
                <a:latin typeface="Arial" panose="020B0604020202020204" pitchFamily="34" charset="0"/>
                <a:ea typeface="Times New Roman" panose="02020603050405020304" pitchFamily="18" charset="0"/>
              </a:rPr>
              <a:t>TIPS was implanted for PH-related bleeding in 465 cases (47%) (pre-emptive: 145; rescue: 159; secondary prophylaxis: 130; ectopic varices: 31), recurrent/refractory ascites in 356 (36%); portal vein thrombosis (n = 55, 5.5%), pre-surgery, (n = 54, 5.5%) and other (n = 57, 5.7%).</a:t>
            </a:r>
            <a:endParaRPr lang="en-US" sz="1800" dirty="0">
              <a:effectLst/>
              <a:latin typeface="Times New Roman" panose="02020603050405020304" pitchFamily="18" charset="0"/>
              <a:ea typeface="Times New Roman" panose="02020603050405020304" pitchFamily="18" charset="0"/>
            </a:endParaRPr>
          </a:p>
          <a:p>
            <a:pPr algn="just"/>
            <a:r>
              <a:rPr lang="en-GB" sz="1800" dirty="0">
                <a:effectLst/>
                <a:highlight>
                  <a:srgbClr val="FFFF00"/>
                </a:highlight>
                <a:latin typeface="Arial" panose="020B0604020202020204" pitchFamily="34" charset="0"/>
                <a:ea typeface="Times New Roman" panose="02020603050405020304" pitchFamily="18" charset="0"/>
              </a:rPr>
              <a:t>During follow-up, post-TIPS PH-related bleeding (first episode or rebleeding) occurred in only 61 patients of the full cohort of 987 (6%). 433/987 patients (45%) experienced at least one episode of OHE during follow-up. 185 patients died and 88 were transplanted, yielding a one-year transplant-free survival of 72%. In the 356 patients receiving TIPS for recurrent/refractory ascites, TIPS completely controlled ascites in 244 (69%).</a:t>
            </a:r>
            <a:endParaRPr lang="en-US" sz="1800" dirty="0">
              <a:effectLst/>
              <a:latin typeface="Times New Roman" panose="02020603050405020304" pitchFamily="18" charset="0"/>
              <a:ea typeface="Times New Roman" panose="02020603050405020304" pitchFamily="18" charset="0"/>
            </a:endParaRPr>
          </a:p>
          <a:p>
            <a:pPr algn="just"/>
            <a:r>
              <a:rPr lang="en-GB" sz="1800" dirty="0">
                <a:effectLst/>
                <a:highlight>
                  <a:srgbClr val="FFFF00"/>
                </a:highlight>
                <a:latin typeface="Arial" panose="020B0604020202020204" pitchFamily="34" charset="0"/>
                <a:ea typeface="Times New Roman" panose="02020603050405020304" pitchFamily="18" charset="0"/>
              </a:rPr>
              <a:t>All the evaluated scores were independently associated with post-TIPS survival and OHE development, while Child Pugh and MELD also predicted post-TIPS bleeding and ascites control. However, none of them had a strong predictive capacity of neither survival nor clinical outcomes, with all C-index estimates being modest &lt; 0.7, both when analysed globally or by TIPS indication.</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b="1" dirty="0">
                <a:effectLst/>
                <a:highlight>
                  <a:srgbClr val="FFFF00"/>
                </a:highlight>
                <a:latin typeface="Arial" panose="020B0604020202020204" pitchFamily="34" charset="0"/>
                <a:ea typeface="Calibri" panose="020F0502020204030204" pitchFamily="34" charset="0"/>
              </a:rPr>
              <a:t>Conclusion:</a:t>
            </a:r>
            <a:r>
              <a:rPr lang="en-US" sz="1800" dirty="0">
                <a:effectLst/>
                <a:highlight>
                  <a:srgbClr val="FFFF00"/>
                </a:highlight>
                <a:latin typeface="Arial" panose="020B0604020202020204" pitchFamily="34" charset="0"/>
                <a:ea typeface="Calibri" panose="020F0502020204030204" pitchFamily="34" charset="0"/>
              </a:rPr>
              <a:t> </a:t>
            </a:r>
            <a:r>
              <a:rPr lang="en-GB" sz="1800" dirty="0">
                <a:effectLst/>
                <a:highlight>
                  <a:srgbClr val="FFFF00"/>
                </a:highlight>
                <a:latin typeface="Arial" panose="020B0604020202020204" pitchFamily="34" charset="0"/>
                <a:ea typeface="Calibri" panose="020F0502020204030204" pitchFamily="34" charset="0"/>
              </a:rPr>
              <a:t>Current scores have limited accuracy to reliably predict clinically relevant outcomes such as survival, OHE development or post-TIPS ascites control. Future analyses within the </a:t>
            </a:r>
            <a:r>
              <a:rPr lang="en-GB" sz="1800" dirty="0" err="1">
                <a:effectLst/>
                <a:highlight>
                  <a:srgbClr val="FFFF00"/>
                </a:highlight>
                <a:latin typeface="Arial" panose="020B0604020202020204" pitchFamily="34" charset="0"/>
                <a:ea typeface="Calibri" panose="020F0502020204030204" pitchFamily="34" charset="0"/>
              </a:rPr>
              <a:t>EuroTIPS</a:t>
            </a:r>
            <a:r>
              <a:rPr lang="en-GB" sz="1800" dirty="0">
                <a:effectLst/>
                <a:highlight>
                  <a:srgbClr val="FFFF00"/>
                </a:highlight>
                <a:latin typeface="Arial" panose="020B0604020202020204" pitchFamily="34" charset="0"/>
                <a:ea typeface="Calibri" panose="020F0502020204030204" pitchFamily="34" charset="0"/>
              </a:rPr>
              <a:t> cohort will focus on improving predictive models to address this unmet clinical need.</a:t>
            </a:r>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BFD4860F-16B0-26F4-95A1-382F4B7F1E55}"/>
              </a:ext>
            </a:extLst>
          </p:cNvPr>
          <p:cNvSpPr>
            <a:spLocks noGrp="1"/>
          </p:cNvSpPr>
          <p:nvPr>
            <p:ph type="sldNum" sz="quarter" idx="5"/>
          </p:nvPr>
        </p:nvSpPr>
        <p:spPr/>
        <p:txBody>
          <a:bodyPr/>
          <a:lstStyle/>
          <a:p>
            <a:fld id="{F872C0F0-71E7-46B6-AA6F-1D7E0E2B8B3E}" type="slidenum">
              <a:rPr lang="en-US" smtClean="0"/>
              <a:t>19</a:t>
            </a:fld>
            <a:endParaRPr lang="en-US"/>
          </a:p>
        </p:txBody>
      </p:sp>
    </p:spTree>
    <p:extLst>
      <p:ext uri="{BB962C8B-B14F-4D97-AF65-F5344CB8AC3E}">
        <p14:creationId xmlns:p14="http://schemas.microsoft.com/office/powerpoint/2010/main" val="1520517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6B8C1-3E0D-87C7-9ACA-DB776C3AA7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345CC0-294E-7609-03A3-3AB2947885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218620-6817-F682-F7AF-286D13CE7D4E}"/>
              </a:ext>
            </a:extLst>
          </p:cNvPr>
          <p:cNvSpPr>
            <a:spLocks noGrp="1"/>
          </p:cNvSpPr>
          <p:nvPr>
            <p:ph type="body" idx="1"/>
          </p:nvPr>
        </p:nvSpPr>
        <p:spPr/>
        <p:txBody>
          <a:bodyPr/>
          <a:lstStyle/>
          <a:p>
            <a:pPr>
              <a:buNone/>
            </a:pPr>
            <a:r>
              <a:rPr lang="en-GB" sz="600" b="1" i="0" dirty="0"/>
              <a:t>Abbreviations:</a:t>
            </a:r>
            <a:r>
              <a:rPr lang="en-GB" sz="600" i="1" dirty="0"/>
              <a:t> </a:t>
            </a:r>
            <a:r>
              <a:rPr lang="en-US" sz="2800" dirty="0"/>
              <a:t>ADQI = Acute Disease Quality Initiative; AKI = Acute Kidney Injury; Def = Definition; HD = Hemodialysis; HRS = Hepatorenal Syndrome; LTX = Liver Transplantation; MELD = Model for End-Stage Liver Disease; </a:t>
            </a:r>
            <a:r>
              <a:rPr lang="en-US" sz="2800" dirty="0" err="1"/>
              <a:t>SCr</a:t>
            </a:r>
            <a:r>
              <a:rPr lang="en-US" sz="2800" dirty="0"/>
              <a:t> = Serum Creatinine; TIPS = </a:t>
            </a:r>
            <a:r>
              <a:rPr lang="en-US" sz="2800" dirty="0" err="1"/>
              <a:t>Transjugular</a:t>
            </a:r>
            <a:r>
              <a:rPr lang="en-US" sz="2800" dirty="0"/>
              <a:t> Intrahepatic Portosystemic Shunt.</a:t>
            </a:r>
          </a:p>
          <a:p>
            <a:endParaRPr lang="en-US" sz="1800" dirty="0">
              <a:effectLst/>
              <a:latin typeface="Times New Roman" panose="02020603050405020304" pitchFamily="18" charset="0"/>
              <a:ea typeface="Times New Roman" panose="02020603050405020304" pitchFamily="18" charset="0"/>
            </a:endParaRPr>
          </a:p>
          <a:p>
            <a:r>
              <a:rPr lang="en-US" sz="1800" b="1" dirty="0">
                <a:effectLst/>
                <a:latin typeface="Arial" panose="020B0604020202020204" pitchFamily="34" charset="0"/>
                <a:ea typeface="Times New Roman" panose="02020603050405020304" pitchFamily="18" charset="0"/>
              </a:rPr>
              <a:t>OS-039-YI</a:t>
            </a:r>
            <a:endParaRPr lang="en-US" sz="1800" dirty="0">
              <a:effectLst/>
              <a:latin typeface="Times New Roman" panose="02020603050405020304" pitchFamily="18" charset="0"/>
              <a:ea typeface="Times New Roman" panose="02020603050405020304" pitchFamily="18" charset="0"/>
            </a:endParaRPr>
          </a:p>
          <a:p>
            <a:r>
              <a:rPr lang="en-US" sz="1800" b="1" dirty="0">
                <a:effectLst/>
                <a:latin typeface="Arial" panose="020B0604020202020204" pitchFamily="34" charset="0"/>
                <a:ea typeface="Times New Roman" panose="02020603050405020304" pitchFamily="18" charset="0"/>
              </a:rPr>
              <a:t>Effect of albumin treatment duration on response rates and outcomes in patients with cirrhosis and acute kidney injury</a:t>
            </a:r>
            <a:endParaRPr lang="en-US" sz="1800" dirty="0">
              <a:effectLst/>
              <a:latin typeface="Times New Roman" panose="02020603050405020304" pitchFamily="18" charset="0"/>
              <a:ea typeface="Times New Roman" panose="02020603050405020304" pitchFamily="18" charset="0"/>
            </a:endParaRPr>
          </a:p>
          <a:p>
            <a:pPr>
              <a:lnSpc>
                <a:spcPct val="115000"/>
              </a:lnSpc>
            </a:pPr>
            <a:r>
              <a:rPr lang="en-US" sz="1800" u="sng" dirty="0">
                <a:effectLst/>
                <a:latin typeface="Arial" panose="020B0604020202020204" pitchFamily="34" charset="0"/>
                <a:ea typeface="Times New Roman" panose="02020603050405020304" pitchFamily="18" charset="0"/>
              </a:rPr>
              <a:t>Eva Maria Schleicher</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Henrik Karbannek</a:t>
            </a:r>
            <a:r>
              <a:rPr lang="en-US" sz="1800" baseline="30000" dirty="0">
                <a:effectLst/>
                <a:latin typeface="Arial" panose="020B0604020202020204" pitchFamily="34" charset="0"/>
                <a:ea typeface="Times New Roman" panose="02020603050405020304" pitchFamily="18" charset="0"/>
              </a:rPr>
              <a:t>1</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Julia Weinmann-Menke</a:t>
            </a:r>
            <a:r>
              <a:rPr lang="en-US" sz="1800" baseline="30000" dirty="0">
                <a:effectLst/>
                <a:latin typeface="Arial" panose="020B0604020202020204" pitchFamily="34" charset="0"/>
                <a:ea typeface="Times New Roman" panose="02020603050405020304" pitchFamily="18" charset="0"/>
              </a:rPr>
              <a:t>2</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Peter R. Galle</a:t>
            </a:r>
            <a:r>
              <a:rPr lang="en-US" sz="1800" baseline="30000" dirty="0">
                <a:effectLst/>
                <a:latin typeface="Arial" panose="020B0604020202020204" pitchFamily="34" charset="0"/>
                <a:ea typeface="Times New Roman" panose="02020603050405020304" pitchFamily="18" charset="0"/>
              </a:rPr>
              <a:t>2 3</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Andreas Stallmach</a:t>
            </a:r>
            <a:r>
              <a:rPr lang="en-US" sz="1800" baseline="30000" dirty="0">
                <a:effectLst/>
                <a:latin typeface="Arial" panose="020B0604020202020204" pitchFamily="34" charset="0"/>
                <a:ea typeface="Times New Roman" panose="02020603050405020304" pitchFamily="18" charset="0"/>
              </a:rPr>
              <a:t>1</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Simon J. Gairing</a:t>
            </a:r>
            <a:r>
              <a:rPr lang="en-US" sz="1800" baseline="30000" dirty="0">
                <a:effectLst/>
                <a:latin typeface="Arial" panose="020B0604020202020204" pitchFamily="34" charset="0"/>
                <a:ea typeface="Times New Roman" panose="02020603050405020304" pitchFamily="18" charset="0"/>
              </a:rPr>
              <a:t>2 3</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Alexander Zipprich</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Cristina Ripoll</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Christian Labenz</a:t>
            </a:r>
            <a:r>
              <a:rPr lang="en-US" sz="1800" baseline="30000" dirty="0">
                <a:effectLst/>
                <a:latin typeface="Arial" panose="020B0604020202020204" pitchFamily="34" charset="0"/>
                <a:ea typeface="Times New Roman" panose="02020603050405020304" pitchFamily="18" charset="0"/>
              </a:rPr>
              <a:t>2 3</a:t>
            </a:r>
            <a:endParaRPr lang="en-US" sz="1800" dirty="0">
              <a:effectLst/>
              <a:latin typeface="Times New Roman" panose="02020603050405020304" pitchFamily="18" charset="0"/>
              <a:ea typeface="Times New Roman" panose="02020603050405020304" pitchFamily="18" charset="0"/>
            </a:endParaRPr>
          </a:p>
          <a:p>
            <a:r>
              <a:rPr lang="en-US" sz="1800" i="1" baseline="30000" dirty="0">
                <a:effectLst/>
                <a:latin typeface="Arial" panose="020B0604020202020204" pitchFamily="34" charset="0"/>
                <a:ea typeface="Times New Roman" panose="02020603050405020304" pitchFamily="18" charset="0"/>
              </a:rPr>
              <a:t>1</a:t>
            </a:r>
            <a:r>
              <a:rPr lang="en-US" sz="1800" i="1" dirty="0">
                <a:effectLst/>
                <a:latin typeface="Arial" panose="020B0604020202020204" pitchFamily="34" charset="0"/>
                <a:ea typeface="Times New Roman" panose="02020603050405020304" pitchFamily="18" charset="0"/>
              </a:rPr>
              <a:t>Clinic for Internal Medicine IV, Jena University Hospital, Friedrich-Schiller University Jena, Jena, Germany</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2</a:t>
            </a:r>
            <a:r>
              <a:rPr lang="en-US" sz="1800" i="1" dirty="0">
                <a:effectLst/>
                <a:latin typeface="Arial" panose="020B0604020202020204" pitchFamily="34" charset="0"/>
                <a:ea typeface="Times New Roman" panose="02020603050405020304" pitchFamily="18" charset="0"/>
              </a:rPr>
              <a:t>Department of Internal Medicine I, University Medical Center of the Johannes Gutenberg-University, Mainz, Germany</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3</a:t>
            </a:r>
            <a:r>
              <a:rPr lang="en-US" sz="1800" i="1" dirty="0">
                <a:effectLst/>
                <a:latin typeface="Arial" panose="020B0604020202020204" pitchFamily="34" charset="0"/>
                <a:ea typeface="Times New Roman" panose="02020603050405020304" pitchFamily="18" charset="0"/>
              </a:rPr>
              <a:t>Cirrhosis Center Mainz (CCM), University Medical Center of the Johannes Gutenberg-University, Mainz, Germany</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Arial" panose="020B0604020202020204" pitchFamily="34" charset="0"/>
                <a:ea typeface="Times New Roman" panose="02020603050405020304" pitchFamily="18" charset="0"/>
              </a:rPr>
              <a:t>Email:</a:t>
            </a:r>
            <a:r>
              <a:rPr lang="en-US" sz="1800" i="1" dirty="0">
                <a:effectLst/>
                <a:latin typeface="Arial" panose="020B0604020202020204" pitchFamily="34" charset="0"/>
                <a:ea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rPr>
              <a:t>eva.schleicher@unimedizin-mainz.de</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b="1" dirty="0">
                <a:effectLst/>
                <a:latin typeface="Arial" panose="020B0604020202020204" pitchFamily="34" charset="0"/>
                <a:ea typeface="Calibri" panose="020F0502020204030204" pitchFamily="34" charset="0"/>
              </a:rPr>
              <a:t>Background and Aims: </a:t>
            </a:r>
            <a:r>
              <a:rPr lang="en-US" sz="1800" dirty="0">
                <a:effectLst/>
                <a:latin typeface="Arial" panose="020B0604020202020204" pitchFamily="34" charset="0"/>
                <a:ea typeface="Calibri" panose="020F0502020204030204" pitchFamily="34" charset="0"/>
              </a:rPr>
              <a:t>Current guidelines recommend volume expansion with albumin for 48 hours in patients with cirrhosis and acute kidney injury (AKI) to address hypovolemia and rule out prerenal AKI. Recent updates in the Acute Disease Quality Initiative (ADQI)-International Club of Ascites consensus guidelines suggest shortening this duration to 24 hours, primarily based on expert opinions. This study aimed to evaluate the response rates to albumin treatment at 24 and 48 hours, to compare and assess the prognostic significance of three different definitions of response to albumin therapy and to identify cut-offs.</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b="1" dirty="0">
                <a:effectLst/>
                <a:latin typeface="Arial" panose="020B0604020202020204" pitchFamily="34" charset="0"/>
                <a:ea typeface="Calibri" panose="020F0502020204030204" pitchFamily="34" charset="0"/>
              </a:rPr>
              <a:t>Method:</a:t>
            </a:r>
            <a:r>
              <a:rPr lang="en-US" sz="1800" dirty="0">
                <a:effectLst/>
                <a:latin typeface="Arial" panose="020B0604020202020204" pitchFamily="34" charset="0"/>
                <a:ea typeface="Calibri" panose="020F0502020204030204" pitchFamily="34" charset="0"/>
              </a:rPr>
              <a:t> Data from 214 prospectively recruited patients with cirrhosis and AKI from two German centers were analyzed. After applying inclusion and exclusion criteria (e.g., no ascites, inadequate/no albumin treatment at AKI diagnosis), 127 patients were available for analysis. We examined three response definitions after 24 and 48 hours: (1) serum creatinine (</a:t>
            </a:r>
            <a:r>
              <a:rPr lang="en-US" sz="1800" dirty="0" err="1">
                <a:effectLst/>
                <a:latin typeface="Arial" panose="020B0604020202020204" pitchFamily="34" charset="0"/>
                <a:ea typeface="Calibri" panose="020F0502020204030204" pitchFamily="34" charset="0"/>
              </a:rPr>
              <a:t>SCr</a:t>
            </a:r>
            <a:r>
              <a:rPr lang="en-US" sz="1800" dirty="0">
                <a:effectLst/>
                <a:latin typeface="Arial" panose="020B0604020202020204" pitchFamily="34" charset="0"/>
                <a:ea typeface="Calibri" panose="020F0502020204030204" pitchFamily="34" charset="0"/>
              </a:rPr>
              <a:t>) decrease &gt; 0.3 mg/dl, (2) </a:t>
            </a:r>
            <a:r>
              <a:rPr lang="en-US" sz="1800" dirty="0" err="1">
                <a:effectLst/>
                <a:latin typeface="Arial" panose="020B0604020202020204" pitchFamily="34" charset="0"/>
                <a:ea typeface="Calibri" panose="020F0502020204030204" pitchFamily="34" charset="0"/>
              </a:rPr>
              <a:t>SCr</a:t>
            </a:r>
            <a:r>
              <a:rPr lang="en-US" sz="1800" dirty="0">
                <a:effectLst/>
                <a:latin typeface="Arial" panose="020B0604020202020204" pitchFamily="34" charset="0"/>
                <a:ea typeface="Calibri" panose="020F0502020204030204" pitchFamily="34" charset="0"/>
              </a:rPr>
              <a:t> decrease &gt;25 %, and (3) </a:t>
            </a:r>
            <a:r>
              <a:rPr lang="en-US" sz="1800" dirty="0" err="1">
                <a:effectLst/>
                <a:latin typeface="Arial" panose="020B0604020202020204" pitchFamily="34" charset="0"/>
                <a:ea typeface="Calibri" panose="020F0502020204030204" pitchFamily="34" charset="0"/>
              </a:rPr>
              <a:t>SCr</a:t>
            </a:r>
            <a:r>
              <a:rPr lang="en-US" sz="1800" dirty="0">
                <a:effectLst/>
                <a:latin typeface="Arial" panose="020B0604020202020204" pitchFamily="34" charset="0"/>
                <a:ea typeface="Calibri" panose="020F0502020204030204" pitchFamily="34" charset="0"/>
              </a:rPr>
              <a:t> decrease in at least one AKI stage. Follow-up was prolonged until </a:t>
            </a:r>
            <a:r>
              <a:rPr lang="en-US" sz="1800" dirty="0" err="1">
                <a:effectLst/>
                <a:latin typeface="Arial" panose="020B0604020202020204" pitchFamily="34" charset="0"/>
                <a:ea typeface="Calibri" panose="020F0502020204030204" pitchFamily="34" charset="0"/>
              </a:rPr>
              <a:t>transjugular</a:t>
            </a:r>
            <a:r>
              <a:rPr lang="en-US" sz="1800" dirty="0">
                <a:effectLst/>
                <a:latin typeface="Arial" panose="020B0604020202020204" pitchFamily="34" charset="0"/>
                <a:ea typeface="Calibri" panose="020F0502020204030204" pitchFamily="34" charset="0"/>
              </a:rPr>
              <a:t> intrahepatic portosystemic shunt (TIPS) initiation, liver transplantation (LTX), death or hemodialysis (HD).</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b="1" dirty="0">
                <a:effectLst/>
                <a:latin typeface="Arial" panose="020B0604020202020204" pitchFamily="34" charset="0"/>
                <a:ea typeface="Calibri" panose="020F0502020204030204" pitchFamily="34" charset="0"/>
              </a:rPr>
              <a:t>Results:</a:t>
            </a:r>
            <a:r>
              <a:rPr lang="en-US" sz="1800" dirty="0">
                <a:effectLst/>
                <a:latin typeface="Arial" panose="020B0604020202020204" pitchFamily="34" charset="0"/>
                <a:ea typeface="Calibri" panose="020F0502020204030204" pitchFamily="34" charset="0"/>
              </a:rPr>
              <a:t> The median age of the cohort was 60 years, and the median MELD was 22 (Child-Pugh A/B/C: 6 %/44 %/50 %). </a:t>
            </a:r>
            <a:r>
              <a:rPr lang="en-US" sz="1800" dirty="0">
                <a:solidFill>
                  <a:srgbClr val="111111"/>
                </a:solidFill>
                <a:effectLst/>
                <a:latin typeface="Arial" panose="020B0604020202020204" pitchFamily="34" charset="0"/>
                <a:ea typeface="Times New Roman" panose="02020603050405020304" pitchFamily="18" charset="0"/>
              </a:rPr>
              <a:t>The stages of AKI at the time of diagnosis were classified as follows:</a:t>
            </a:r>
            <a:r>
              <a:rPr lang="en-US" sz="1800" dirty="0">
                <a:effectLst/>
                <a:latin typeface="Arial" panose="020B0604020202020204" pitchFamily="34" charset="0"/>
                <a:ea typeface="Calibri" panose="020F0502020204030204" pitchFamily="34" charset="0"/>
              </a:rPr>
              <a:t> AKI 1A 4 %, AKI 1B 37 %, AKI 2 34 %, AKI 3 25 %. Overall, 54.3 %, 30.7 %, and 46.5 % of the patients responded to albumin treatment after 48 hours depending on the applied definition (1-3). Notably, irrespective of the definition, 27.6 %, 22.0 %, and 18.1 % of patients responding after 48 hours did not show a response within the first 24 hours of treatment according to definitions 1, 2, and 3, respectively. 28 %, 22 %, and 18 % of the cohort responded to albumin therapy during the second 24 hours of the treatment. Response according to definition 3 was associated with a better HD- and LTX-free survival in multivariate Cox regression analysis (HR 3.2, 95 %CI 1.8, 5.6, p &lt; 0.001), while response according to the other two definitions was not. For this definition, at a cut-off of 16 % </a:t>
            </a:r>
            <a:r>
              <a:rPr lang="en-US" sz="1800" dirty="0" err="1">
                <a:effectLst/>
                <a:latin typeface="Arial" panose="020B0604020202020204" pitchFamily="34" charset="0"/>
                <a:ea typeface="Calibri" panose="020F0502020204030204" pitchFamily="34" charset="0"/>
              </a:rPr>
              <a:t>SCr</a:t>
            </a:r>
            <a:r>
              <a:rPr lang="en-US" sz="1800" dirty="0">
                <a:effectLst/>
                <a:latin typeface="Arial" panose="020B0604020202020204" pitchFamily="34" charset="0"/>
                <a:ea typeface="Calibri" panose="020F0502020204030204" pitchFamily="34" charset="0"/>
              </a:rPr>
              <a:t> increase at 24 hours, sensitivity was 100% and the negative predictive value was 100%. Subsequently </a:t>
            </a:r>
            <a:r>
              <a:rPr lang="en-US" sz="1800" dirty="0" err="1">
                <a:effectLst/>
                <a:latin typeface="Arial" panose="020B0604020202020204" pitchFamily="34" charset="0"/>
                <a:ea typeface="Calibri" panose="020F0502020204030204" pitchFamily="34" charset="0"/>
              </a:rPr>
              <a:t>terlipressin</a:t>
            </a:r>
            <a:r>
              <a:rPr lang="en-US" sz="1800" dirty="0">
                <a:effectLst/>
                <a:latin typeface="Arial" panose="020B0604020202020204" pitchFamily="34" charset="0"/>
                <a:ea typeface="Calibri" panose="020F0502020204030204" pitchFamily="34" charset="0"/>
              </a:rPr>
              <a:t> treatment could have been initiated in 12 % of the patient cohort.</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b="1" dirty="0">
                <a:effectLst/>
                <a:latin typeface="Arial" panose="020B0604020202020204" pitchFamily="34" charset="0"/>
                <a:ea typeface="Calibri" panose="020F0502020204030204" pitchFamily="34" charset="0"/>
              </a:rPr>
              <a:t>Conclusion: </a:t>
            </a:r>
            <a:r>
              <a:rPr lang="en-US" sz="1800" dirty="0">
                <a:effectLst/>
                <a:latin typeface="Arial" panose="020B0604020202020204" pitchFamily="34" charset="0"/>
                <a:ea typeface="Calibri" panose="020F0502020204030204" pitchFamily="34" charset="0"/>
              </a:rPr>
              <a:t>Response to albumin treatment is frequent in the second 24 hours of therapy. Shortening volume expansion therapy may lead to overtreatment with </a:t>
            </a:r>
            <a:r>
              <a:rPr lang="en-US" sz="1800" dirty="0" err="1">
                <a:effectLst/>
                <a:latin typeface="Arial" panose="020B0604020202020204" pitchFamily="34" charset="0"/>
                <a:ea typeface="Calibri" panose="020F0502020204030204" pitchFamily="34" charset="0"/>
              </a:rPr>
              <a:t>terlipressin</a:t>
            </a:r>
            <a:r>
              <a:rPr lang="en-US" sz="1800" dirty="0">
                <a:effectLst/>
                <a:latin typeface="Arial" panose="020B0604020202020204" pitchFamily="34" charset="0"/>
                <a:ea typeface="Calibri" panose="020F0502020204030204" pitchFamily="34" charset="0"/>
              </a:rPr>
              <a:t>. Treatment with albumin should aim for a </a:t>
            </a:r>
            <a:r>
              <a:rPr lang="en-US" sz="1800" dirty="0" err="1">
                <a:effectLst/>
                <a:latin typeface="Arial" panose="020B0604020202020204" pitchFamily="34" charset="0"/>
                <a:ea typeface="Calibri" panose="020F0502020204030204" pitchFamily="34" charset="0"/>
              </a:rPr>
              <a:t>SCr</a:t>
            </a:r>
            <a:r>
              <a:rPr lang="en-US" sz="1800" dirty="0">
                <a:effectLst/>
                <a:latin typeface="Arial" panose="020B0604020202020204" pitchFamily="34" charset="0"/>
                <a:ea typeface="Calibri" panose="020F0502020204030204" pitchFamily="34" charset="0"/>
              </a:rPr>
              <a:t> decrease in at least one AKI stage as this definition is associated with a better prognosis. Finally, one can identify at 24 hours those patients in whom further administration of high dose albumin is futile using a cut-off of 16 % </a:t>
            </a:r>
            <a:r>
              <a:rPr lang="en-US" sz="1800" dirty="0" err="1">
                <a:effectLst/>
                <a:latin typeface="Arial" panose="020B0604020202020204" pitchFamily="34" charset="0"/>
                <a:ea typeface="Calibri" panose="020F0502020204030204" pitchFamily="34" charset="0"/>
              </a:rPr>
              <a:t>SCr</a:t>
            </a:r>
            <a:r>
              <a:rPr lang="en-US" sz="1800" dirty="0">
                <a:effectLst/>
                <a:latin typeface="Arial" panose="020B0604020202020204" pitchFamily="34" charset="0"/>
                <a:ea typeface="Calibri" panose="020F0502020204030204" pitchFamily="34" charset="0"/>
              </a:rPr>
              <a:t> increase, so that treatment with </a:t>
            </a:r>
            <a:r>
              <a:rPr lang="en-US" sz="1800" dirty="0" err="1">
                <a:effectLst/>
                <a:latin typeface="Arial" panose="020B0604020202020204" pitchFamily="34" charset="0"/>
                <a:ea typeface="Calibri" panose="020F0502020204030204" pitchFamily="34" charset="0"/>
              </a:rPr>
              <a:t>terlipressin</a:t>
            </a:r>
            <a:r>
              <a:rPr lang="en-US" sz="1800" dirty="0">
                <a:effectLst/>
                <a:latin typeface="Arial" panose="020B0604020202020204" pitchFamily="34" charset="0"/>
                <a:ea typeface="Calibri" panose="020F0502020204030204" pitchFamily="34" charset="0"/>
              </a:rPr>
              <a:t> can be initiated early on. </a:t>
            </a:r>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CDA377FC-6580-B34B-1FBF-B5BDDA3D13EF}"/>
              </a:ext>
            </a:extLst>
          </p:cNvPr>
          <p:cNvSpPr>
            <a:spLocks noGrp="1"/>
          </p:cNvSpPr>
          <p:nvPr>
            <p:ph type="sldNum" sz="quarter" idx="5"/>
          </p:nvPr>
        </p:nvSpPr>
        <p:spPr/>
        <p:txBody>
          <a:bodyPr/>
          <a:lstStyle/>
          <a:p>
            <a:fld id="{F872C0F0-71E7-46B6-AA6F-1D7E0E2B8B3E}" type="slidenum">
              <a:rPr lang="en-US" smtClean="0"/>
              <a:t>20</a:t>
            </a:fld>
            <a:endParaRPr lang="en-US"/>
          </a:p>
        </p:txBody>
      </p:sp>
    </p:spTree>
    <p:extLst>
      <p:ext uri="{BB962C8B-B14F-4D97-AF65-F5344CB8AC3E}">
        <p14:creationId xmlns:p14="http://schemas.microsoft.com/office/powerpoint/2010/main" val="1983892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53B18-25CC-9CD8-1E2C-C4595C615C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6F9D2-E9C7-F228-197C-F0A3D532CA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F9A06E-6895-993A-0F71-F583A4391213}"/>
              </a:ext>
            </a:extLst>
          </p:cNvPr>
          <p:cNvSpPr>
            <a:spLocks noGrp="1"/>
          </p:cNvSpPr>
          <p:nvPr>
            <p:ph type="body" idx="1"/>
          </p:nvPr>
        </p:nvSpPr>
        <p:spPr/>
        <p:txBody>
          <a:bodyPr/>
          <a:lstStyle/>
          <a:p>
            <a:pPr>
              <a:buNone/>
            </a:pPr>
            <a:r>
              <a:rPr lang="en-GB" sz="100" b="1" i="0" dirty="0"/>
              <a:t>Abbreviations:</a:t>
            </a:r>
            <a:r>
              <a:rPr lang="en-GB" sz="100" i="1" dirty="0"/>
              <a:t> </a:t>
            </a:r>
            <a:r>
              <a:rPr lang="en-US" sz="800" dirty="0"/>
              <a:t>ADQI = Acute Disease Quality Initiative; AKI = Acute Kidney Injury; Def = Definition; HD = Hemodialysis; HRS = Hepatorenal Syndrome; LTX = Liver Transplantation; MELD = Model for End-Stage Liver Disease; </a:t>
            </a:r>
            <a:r>
              <a:rPr lang="en-US" sz="800" dirty="0" err="1"/>
              <a:t>SCr</a:t>
            </a:r>
            <a:r>
              <a:rPr lang="en-US" sz="800" dirty="0"/>
              <a:t> = Serum Creatinine; TIPS = </a:t>
            </a:r>
            <a:r>
              <a:rPr lang="en-US" sz="800" dirty="0" err="1"/>
              <a:t>Transjugular</a:t>
            </a:r>
            <a:r>
              <a:rPr lang="en-US" sz="800" dirty="0"/>
              <a:t> Intrahepatic Portosystemic Shunt.</a:t>
            </a:r>
          </a:p>
          <a:p>
            <a:endParaRPr lang="en-US" sz="1800" dirty="0">
              <a:effectLst/>
              <a:latin typeface="Times New Roman" panose="02020603050405020304" pitchFamily="18" charset="0"/>
              <a:ea typeface="Times New Roman" panose="02020603050405020304" pitchFamily="18" charset="0"/>
            </a:endParaRPr>
          </a:p>
          <a:p>
            <a:r>
              <a:rPr lang="en-US" sz="1800" b="1" dirty="0">
                <a:effectLst/>
                <a:latin typeface="Arial" panose="020B0604020202020204" pitchFamily="34" charset="0"/>
                <a:ea typeface="Times New Roman" panose="02020603050405020304" pitchFamily="18" charset="0"/>
              </a:rPr>
              <a:t>OS-039-YI</a:t>
            </a:r>
            <a:endParaRPr lang="en-US" sz="1800" dirty="0">
              <a:effectLst/>
              <a:latin typeface="Times New Roman" panose="02020603050405020304" pitchFamily="18" charset="0"/>
              <a:ea typeface="Times New Roman" panose="02020603050405020304" pitchFamily="18" charset="0"/>
            </a:endParaRPr>
          </a:p>
          <a:p>
            <a:r>
              <a:rPr lang="en-US" sz="1800" b="1" dirty="0">
                <a:effectLst/>
                <a:latin typeface="Arial" panose="020B0604020202020204" pitchFamily="34" charset="0"/>
                <a:ea typeface="Times New Roman" panose="02020603050405020304" pitchFamily="18" charset="0"/>
              </a:rPr>
              <a:t>Effect of albumin treatment duration on response rates and outcomes in patients with cirrhosis and acute kidney injury</a:t>
            </a:r>
            <a:endParaRPr lang="en-US" sz="1800" dirty="0">
              <a:effectLst/>
              <a:latin typeface="Times New Roman" panose="02020603050405020304" pitchFamily="18" charset="0"/>
              <a:ea typeface="Times New Roman" panose="02020603050405020304" pitchFamily="18" charset="0"/>
            </a:endParaRPr>
          </a:p>
          <a:p>
            <a:pPr>
              <a:lnSpc>
                <a:spcPct val="115000"/>
              </a:lnSpc>
            </a:pPr>
            <a:r>
              <a:rPr lang="en-US" sz="1800" u="sng" dirty="0">
                <a:effectLst/>
                <a:latin typeface="Arial" panose="020B0604020202020204" pitchFamily="34" charset="0"/>
                <a:ea typeface="Times New Roman" panose="02020603050405020304" pitchFamily="18" charset="0"/>
              </a:rPr>
              <a:t>Eva Maria Schleicher</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Henrik Karbannek</a:t>
            </a:r>
            <a:r>
              <a:rPr lang="en-US" sz="1800" baseline="30000" dirty="0">
                <a:effectLst/>
                <a:latin typeface="Arial" panose="020B0604020202020204" pitchFamily="34" charset="0"/>
                <a:ea typeface="Times New Roman" panose="02020603050405020304" pitchFamily="18" charset="0"/>
              </a:rPr>
              <a:t>1</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Julia Weinmann-Menke</a:t>
            </a:r>
            <a:r>
              <a:rPr lang="en-US" sz="1800" baseline="30000" dirty="0">
                <a:effectLst/>
                <a:latin typeface="Arial" panose="020B0604020202020204" pitchFamily="34" charset="0"/>
                <a:ea typeface="Times New Roman" panose="02020603050405020304" pitchFamily="18" charset="0"/>
              </a:rPr>
              <a:t>2</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Peter R. Galle</a:t>
            </a:r>
            <a:r>
              <a:rPr lang="en-US" sz="1800" baseline="30000" dirty="0">
                <a:effectLst/>
                <a:latin typeface="Arial" panose="020B0604020202020204" pitchFamily="34" charset="0"/>
                <a:ea typeface="Times New Roman" panose="02020603050405020304" pitchFamily="18" charset="0"/>
              </a:rPr>
              <a:t>2 3</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Andreas Stallmach</a:t>
            </a:r>
            <a:r>
              <a:rPr lang="en-US" sz="1800" baseline="30000" dirty="0">
                <a:effectLst/>
                <a:latin typeface="Arial" panose="020B0604020202020204" pitchFamily="34" charset="0"/>
                <a:ea typeface="Times New Roman" panose="02020603050405020304" pitchFamily="18" charset="0"/>
              </a:rPr>
              <a:t>1</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Simon J. Gairing</a:t>
            </a:r>
            <a:r>
              <a:rPr lang="en-US" sz="1800" baseline="30000" dirty="0">
                <a:effectLst/>
                <a:latin typeface="Arial" panose="020B0604020202020204" pitchFamily="34" charset="0"/>
                <a:ea typeface="Times New Roman" panose="02020603050405020304" pitchFamily="18" charset="0"/>
              </a:rPr>
              <a:t>2 3</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Alexander Zipprich</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Cristina Ripoll</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Christian Labenz</a:t>
            </a:r>
            <a:r>
              <a:rPr lang="en-US" sz="1800" baseline="30000" dirty="0">
                <a:effectLst/>
                <a:latin typeface="Arial" panose="020B0604020202020204" pitchFamily="34" charset="0"/>
                <a:ea typeface="Times New Roman" panose="02020603050405020304" pitchFamily="18" charset="0"/>
              </a:rPr>
              <a:t>2 3</a:t>
            </a:r>
            <a:endParaRPr lang="en-US" sz="1800" dirty="0">
              <a:effectLst/>
              <a:latin typeface="Times New Roman" panose="02020603050405020304" pitchFamily="18" charset="0"/>
              <a:ea typeface="Times New Roman" panose="02020603050405020304" pitchFamily="18" charset="0"/>
            </a:endParaRPr>
          </a:p>
          <a:p>
            <a:r>
              <a:rPr lang="en-US" sz="1800" i="1" baseline="30000" dirty="0">
                <a:effectLst/>
                <a:latin typeface="Arial" panose="020B0604020202020204" pitchFamily="34" charset="0"/>
                <a:ea typeface="Times New Roman" panose="02020603050405020304" pitchFamily="18" charset="0"/>
              </a:rPr>
              <a:t>1</a:t>
            </a:r>
            <a:r>
              <a:rPr lang="en-US" sz="1800" i="1" dirty="0">
                <a:effectLst/>
                <a:latin typeface="Arial" panose="020B0604020202020204" pitchFamily="34" charset="0"/>
                <a:ea typeface="Times New Roman" panose="02020603050405020304" pitchFamily="18" charset="0"/>
              </a:rPr>
              <a:t>Clinic for Internal Medicine IV, Jena University Hospital, Friedrich-Schiller University Jena, Jena, Germany</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2</a:t>
            </a:r>
            <a:r>
              <a:rPr lang="en-US" sz="1800" i="1" dirty="0">
                <a:effectLst/>
                <a:latin typeface="Arial" panose="020B0604020202020204" pitchFamily="34" charset="0"/>
                <a:ea typeface="Times New Roman" panose="02020603050405020304" pitchFamily="18" charset="0"/>
              </a:rPr>
              <a:t>Department of Internal Medicine I, University Medical Center of the Johannes Gutenberg-University, Mainz, Germany</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3</a:t>
            </a:r>
            <a:r>
              <a:rPr lang="en-US" sz="1800" i="1" dirty="0">
                <a:effectLst/>
                <a:latin typeface="Arial" panose="020B0604020202020204" pitchFamily="34" charset="0"/>
                <a:ea typeface="Times New Roman" panose="02020603050405020304" pitchFamily="18" charset="0"/>
              </a:rPr>
              <a:t>Cirrhosis Center Mainz (CCM), University Medical Center of the Johannes Gutenberg-University, Mainz, Germany</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Arial" panose="020B0604020202020204" pitchFamily="34" charset="0"/>
                <a:ea typeface="Times New Roman" panose="02020603050405020304" pitchFamily="18" charset="0"/>
              </a:rPr>
              <a:t>Email:</a:t>
            </a:r>
            <a:r>
              <a:rPr lang="en-US" sz="1800" i="1" dirty="0">
                <a:effectLst/>
                <a:latin typeface="Arial" panose="020B0604020202020204" pitchFamily="34" charset="0"/>
                <a:ea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rPr>
              <a:t>eva.schleicher@unimedizin-mainz.de</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b="1" dirty="0">
                <a:effectLst/>
                <a:latin typeface="Arial" panose="020B0604020202020204" pitchFamily="34" charset="0"/>
                <a:ea typeface="Calibri" panose="020F0502020204030204" pitchFamily="34" charset="0"/>
              </a:rPr>
              <a:t>Background and Aims: </a:t>
            </a:r>
            <a:r>
              <a:rPr lang="en-US" sz="1800" dirty="0">
                <a:effectLst/>
                <a:latin typeface="Arial" panose="020B0604020202020204" pitchFamily="34" charset="0"/>
                <a:ea typeface="Calibri" panose="020F0502020204030204" pitchFamily="34" charset="0"/>
              </a:rPr>
              <a:t>Current guidelines recommend volume expansion with albumin for 48 hours in patients with cirrhosis and acute kidney injury (AKI) to address hypovolemia and rule out prerenal AKI. Recent updates in the Acute Disease Quality Initiative (ADQI)-International Club of Ascites consensus guidelines suggest shortening this duration to 24 hours, primarily based on expert opinions. This study aimed to evaluate the response rates to albumin treatment at 24 and 48 hours, to compare and assess the prognostic significance of three different definitions of response to albumin therapy and to identify cut-offs.</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b="1" dirty="0">
                <a:effectLst/>
                <a:latin typeface="Arial" panose="020B0604020202020204" pitchFamily="34" charset="0"/>
                <a:ea typeface="Calibri" panose="020F0502020204030204" pitchFamily="34" charset="0"/>
              </a:rPr>
              <a:t>Method:</a:t>
            </a:r>
            <a:r>
              <a:rPr lang="en-US" sz="1800" dirty="0">
                <a:effectLst/>
                <a:latin typeface="Arial" panose="020B0604020202020204" pitchFamily="34" charset="0"/>
                <a:ea typeface="Calibri" panose="020F0502020204030204" pitchFamily="34" charset="0"/>
              </a:rPr>
              <a:t> Data from 214 prospectively recruited patients with cirrhosis and AKI from two German centers were analyzed. After applying inclusion and exclusion criteria (e.g., no ascites, inadequate/no albumin treatment at AKI diagnosis), 127 patients were available for analysis. We examined three response definitions after 24 and 48 hours: (1) serum creatinine (</a:t>
            </a:r>
            <a:r>
              <a:rPr lang="en-US" sz="1800" dirty="0" err="1">
                <a:effectLst/>
                <a:latin typeface="Arial" panose="020B0604020202020204" pitchFamily="34" charset="0"/>
                <a:ea typeface="Calibri" panose="020F0502020204030204" pitchFamily="34" charset="0"/>
              </a:rPr>
              <a:t>SCr</a:t>
            </a:r>
            <a:r>
              <a:rPr lang="en-US" sz="1800" dirty="0">
                <a:effectLst/>
                <a:latin typeface="Arial" panose="020B0604020202020204" pitchFamily="34" charset="0"/>
                <a:ea typeface="Calibri" panose="020F0502020204030204" pitchFamily="34" charset="0"/>
              </a:rPr>
              <a:t>) decrease &gt; 0.3 mg/dl, (2) </a:t>
            </a:r>
            <a:r>
              <a:rPr lang="en-US" sz="1800" dirty="0" err="1">
                <a:effectLst/>
                <a:latin typeface="Arial" panose="020B0604020202020204" pitchFamily="34" charset="0"/>
                <a:ea typeface="Calibri" panose="020F0502020204030204" pitchFamily="34" charset="0"/>
              </a:rPr>
              <a:t>SCr</a:t>
            </a:r>
            <a:r>
              <a:rPr lang="en-US" sz="1800" dirty="0">
                <a:effectLst/>
                <a:latin typeface="Arial" panose="020B0604020202020204" pitchFamily="34" charset="0"/>
                <a:ea typeface="Calibri" panose="020F0502020204030204" pitchFamily="34" charset="0"/>
              </a:rPr>
              <a:t> decrease &gt;25 %, and (3) </a:t>
            </a:r>
            <a:r>
              <a:rPr lang="en-US" sz="1800" dirty="0" err="1">
                <a:effectLst/>
                <a:latin typeface="Arial" panose="020B0604020202020204" pitchFamily="34" charset="0"/>
                <a:ea typeface="Calibri" panose="020F0502020204030204" pitchFamily="34" charset="0"/>
              </a:rPr>
              <a:t>SCr</a:t>
            </a:r>
            <a:r>
              <a:rPr lang="en-US" sz="1800" dirty="0">
                <a:effectLst/>
                <a:latin typeface="Arial" panose="020B0604020202020204" pitchFamily="34" charset="0"/>
                <a:ea typeface="Calibri" panose="020F0502020204030204" pitchFamily="34" charset="0"/>
              </a:rPr>
              <a:t> decrease in at least one AKI stage. Follow-up was prolonged until </a:t>
            </a:r>
            <a:r>
              <a:rPr lang="en-US" sz="1800" dirty="0" err="1">
                <a:effectLst/>
                <a:latin typeface="Arial" panose="020B0604020202020204" pitchFamily="34" charset="0"/>
                <a:ea typeface="Calibri" panose="020F0502020204030204" pitchFamily="34" charset="0"/>
              </a:rPr>
              <a:t>transjugular</a:t>
            </a:r>
            <a:r>
              <a:rPr lang="en-US" sz="1800" dirty="0">
                <a:effectLst/>
                <a:latin typeface="Arial" panose="020B0604020202020204" pitchFamily="34" charset="0"/>
                <a:ea typeface="Calibri" panose="020F0502020204030204" pitchFamily="34" charset="0"/>
              </a:rPr>
              <a:t> intrahepatic portosystemic shunt (TIPS) initiation, liver transplantation (LTX), death or hemodialysis (HD).</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b="1" dirty="0">
                <a:effectLst/>
                <a:latin typeface="Arial" panose="020B0604020202020204" pitchFamily="34" charset="0"/>
                <a:ea typeface="Calibri" panose="020F0502020204030204" pitchFamily="34" charset="0"/>
              </a:rPr>
              <a:t>Results:</a:t>
            </a:r>
            <a:r>
              <a:rPr lang="en-US" sz="1800" dirty="0">
                <a:effectLst/>
                <a:latin typeface="Arial" panose="020B0604020202020204" pitchFamily="34" charset="0"/>
                <a:ea typeface="Calibri" panose="020F0502020204030204" pitchFamily="34" charset="0"/>
              </a:rPr>
              <a:t> The median age of the cohort was 60 years, and the median MELD was 22 (Child-Pugh A/B/C: 6 %/44 %/50 %). </a:t>
            </a:r>
            <a:r>
              <a:rPr lang="en-US" sz="1800" dirty="0">
                <a:solidFill>
                  <a:srgbClr val="111111"/>
                </a:solidFill>
                <a:effectLst/>
                <a:latin typeface="Arial" panose="020B0604020202020204" pitchFamily="34" charset="0"/>
                <a:ea typeface="Times New Roman" panose="02020603050405020304" pitchFamily="18" charset="0"/>
              </a:rPr>
              <a:t>The stages of AKI at the time of diagnosis were classified as follows:</a:t>
            </a:r>
            <a:r>
              <a:rPr lang="en-US" sz="1800" dirty="0">
                <a:effectLst/>
                <a:latin typeface="Arial" panose="020B0604020202020204" pitchFamily="34" charset="0"/>
                <a:ea typeface="Calibri" panose="020F0502020204030204" pitchFamily="34" charset="0"/>
              </a:rPr>
              <a:t> AKI 1A 4 %, AKI 1B 37 %, AKI 2 34 %, AKI 3 25 %. Overall, 54.3 %, 30.7 %, and 46.5 % of the patients responded to albumin treatment after 48 hours depending on the applied definition (1-3). Notably, irrespective of the definition, 27.6 %, 22.0 %, and 18.1 % of patients responding after 48 hours did not show a response within the first 24 hours of treatment according to definitions 1, 2, and 3, respectively. 28 %, 22 %, and 18 % of the cohort responded to albumin therapy during the second 24 hours of the treatment. Response according to definition 3 was associated with a better HD- and LTX-free survival in multivariate Cox regression analysis (HR 3.2, 95 %CI 1.8, 5.6, p &lt; 0.001), while response according to the other two definitions was not. For this definition, at a cut-off of 16 % </a:t>
            </a:r>
            <a:r>
              <a:rPr lang="en-US" sz="1800" dirty="0" err="1">
                <a:effectLst/>
                <a:latin typeface="Arial" panose="020B0604020202020204" pitchFamily="34" charset="0"/>
                <a:ea typeface="Calibri" panose="020F0502020204030204" pitchFamily="34" charset="0"/>
              </a:rPr>
              <a:t>SCr</a:t>
            </a:r>
            <a:r>
              <a:rPr lang="en-US" sz="1800" dirty="0">
                <a:effectLst/>
                <a:latin typeface="Arial" panose="020B0604020202020204" pitchFamily="34" charset="0"/>
                <a:ea typeface="Calibri" panose="020F0502020204030204" pitchFamily="34" charset="0"/>
              </a:rPr>
              <a:t> increase at 24 hours, sensitivity was 100% and the negative predictive value was 100%. Subsequently </a:t>
            </a:r>
            <a:r>
              <a:rPr lang="en-US" sz="1800" dirty="0" err="1">
                <a:effectLst/>
                <a:latin typeface="Arial" panose="020B0604020202020204" pitchFamily="34" charset="0"/>
                <a:ea typeface="Calibri" panose="020F0502020204030204" pitchFamily="34" charset="0"/>
              </a:rPr>
              <a:t>terlipressin</a:t>
            </a:r>
            <a:r>
              <a:rPr lang="en-US" sz="1800" dirty="0">
                <a:effectLst/>
                <a:latin typeface="Arial" panose="020B0604020202020204" pitchFamily="34" charset="0"/>
                <a:ea typeface="Calibri" panose="020F0502020204030204" pitchFamily="34" charset="0"/>
              </a:rPr>
              <a:t> treatment could have been initiated in 12 % of the patient cohort.</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b="1" dirty="0">
                <a:effectLst/>
                <a:latin typeface="Arial" panose="020B0604020202020204" pitchFamily="34" charset="0"/>
                <a:ea typeface="Calibri" panose="020F0502020204030204" pitchFamily="34" charset="0"/>
              </a:rPr>
              <a:t>Conclusion: </a:t>
            </a:r>
            <a:r>
              <a:rPr lang="en-US" sz="1800" dirty="0">
                <a:effectLst/>
                <a:latin typeface="Arial" panose="020B0604020202020204" pitchFamily="34" charset="0"/>
                <a:ea typeface="Calibri" panose="020F0502020204030204" pitchFamily="34" charset="0"/>
              </a:rPr>
              <a:t>Response to albumin treatment is frequent in the second 24 hours of therapy. Shortening volume expansion therapy may lead to overtreatment with </a:t>
            </a:r>
            <a:r>
              <a:rPr lang="en-US" sz="1800" dirty="0" err="1">
                <a:effectLst/>
                <a:latin typeface="Arial" panose="020B0604020202020204" pitchFamily="34" charset="0"/>
                <a:ea typeface="Calibri" panose="020F0502020204030204" pitchFamily="34" charset="0"/>
              </a:rPr>
              <a:t>terlipressin</a:t>
            </a:r>
            <a:r>
              <a:rPr lang="en-US" sz="1800" dirty="0">
                <a:effectLst/>
                <a:latin typeface="Arial" panose="020B0604020202020204" pitchFamily="34" charset="0"/>
                <a:ea typeface="Calibri" panose="020F0502020204030204" pitchFamily="34" charset="0"/>
              </a:rPr>
              <a:t>. Treatment with albumin should aim for a </a:t>
            </a:r>
            <a:r>
              <a:rPr lang="en-US" sz="1800" dirty="0" err="1">
                <a:effectLst/>
                <a:latin typeface="Arial" panose="020B0604020202020204" pitchFamily="34" charset="0"/>
                <a:ea typeface="Calibri" panose="020F0502020204030204" pitchFamily="34" charset="0"/>
              </a:rPr>
              <a:t>SCr</a:t>
            </a:r>
            <a:r>
              <a:rPr lang="en-US" sz="1800" dirty="0">
                <a:effectLst/>
                <a:latin typeface="Arial" panose="020B0604020202020204" pitchFamily="34" charset="0"/>
                <a:ea typeface="Calibri" panose="020F0502020204030204" pitchFamily="34" charset="0"/>
              </a:rPr>
              <a:t> decrease in at least one AKI stage as this definition is associated with a better prognosis. Finally, one can identify at 24 hours those patients in whom further administration of high dose albumin is futile using a cut-off of 16 % </a:t>
            </a:r>
            <a:r>
              <a:rPr lang="en-US" sz="1800" dirty="0" err="1">
                <a:effectLst/>
                <a:latin typeface="Arial" panose="020B0604020202020204" pitchFamily="34" charset="0"/>
                <a:ea typeface="Calibri" panose="020F0502020204030204" pitchFamily="34" charset="0"/>
              </a:rPr>
              <a:t>SCr</a:t>
            </a:r>
            <a:r>
              <a:rPr lang="en-US" sz="1800" dirty="0">
                <a:effectLst/>
                <a:latin typeface="Arial" panose="020B0604020202020204" pitchFamily="34" charset="0"/>
                <a:ea typeface="Calibri" panose="020F0502020204030204" pitchFamily="34" charset="0"/>
              </a:rPr>
              <a:t> increase, so that treatment with </a:t>
            </a:r>
            <a:r>
              <a:rPr lang="en-US" sz="1800" dirty="0" err="1">
                <a:effectLst/>
                <a:latin typeface="Arial" panose="020B0604020202020204" pitchFamily="34" charset="0"/>
                <a:ea typeface="Calibri" panose="020F0502020204030204" pitchFamily="34" charset="0"/>
              </a:rPr>
              <a:t>terlipressin</a:t>
            </a:r>
            <a:r>
              <a:rPr lang="en-US" sz="1800" dirty="0">
                <a:effectLst/>
                <a:latin typeface="Arial" panose="020B0604020202020204" pitchFamily="34" charset="0"/>
                <a:ea typeface="Calibri" panose="020F0502020204030204" pitchFamily="34" charset="0"/>
              </a:rPr>
              <a:t> can be initiated early on. </a:t>
            </a:r>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D991C35A-CAA8-F749-3406-087FF7E7442B}"/>
              </a:ext>
            </a:extLst>
          </p:cNvPr>
          <p:cNvSpPr>
            <a:spLocks noGrp="1"/>
          </p:cNvSpPr>
          <p:nvPr>
            <p:ph type="sldNum" sz="quarter" idx="5"/>
          </p:nvPr>
        </p:nvSpPr>
        <p:spPr/>
        <p:txBody>
          <a:bodyPr/>
          <a:lstStyle/>
          <a:p>
            <a:fld id="{F872C0F0-71E7-46B6-AA6F-1D7E0E2B8B3E}" type="slidenum">
              <a:rPr lang="en-US" smtClean="0"/>
              <a:t>21</a:t>
            </a:fld>
            <a:endParaRPr lang="en-US"/>
          </a:p>
        </p:txBody>
      </p:sp>
    </p:spTree>
    <p:extLst>
      <p:ext uri="{BB962C8B-B14F-4D97-AF65-F5344CB8AC3E}">
        <p14:creationId xmlns:p14="http://schemas.microsoft.com/office/powerpoint/2010/main" val="535768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0AF82-5F2D-CC0B-F1CC-BA15F1660A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DD97D-3CD6-3B63-2B84-0AFB0D7748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449E24-4840-FA60-538E-268FAC3BBFF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b="1" i="0" dirty="0"/>
              <a:t>Abbreviations:</a:t>
            </a:r>
            <a:r>
              <a:rPr lang="en-GB" sz="500" i="1" dirty="0"/>
              <a:t> </a:t>
            </a:r>
            <a:r>
              <a:rPr lang="en-US" sz="1800" dirty="0"/>
              <a:t>AUROC = Area Under the Receiver Operating Characteristic Curve; AVB = Acute Variceal Bleed; HVPG = Hepatic Vein Pressure Gradient; ITT = Intention-to-Treat; LS = Liver Stiffness; LSM = Liver Stiffness Measurement; MELD = Model for End-Stage Liver Disease; NITs = Non-Invasive Tests; NSBB = Non-Selective Beta-Blockers; SS = Spleen Stiffness; SSM = Spleen Stiffness Measurement.</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b="1" dirty="0">
                <a:effectLst/>
                <a:highlight>
                  <a:srgbClr val="FFFF00"/>
                </a:highlight>
                <a:latin typeface="Arial" panose="020B0604020202020204" pitchFamily="34" charset="0"/>
                <a:ea typeface="Times New Roman" panose="02020603050405020304" pitchFamily="18" charset="0"/>
              </a:rPr>
              <a:t>OS-042</a:t>
            </a:r>
            <a:endParaRPr lang="en-US" sz="1800" dirty="0">
              <a:effectLst/>
              <a:latin typeface="Times New Roman" panose="02020603050405020304" pitchFamily="18" charset="0"/>
              <a:ea typeface="Times New Roman" panose="02020603050405020304" pitchFamily="18" charset="0"/>
            </a:endParaRPr>
          </a:p>
          <a:p>
            <a:r>
              <a:rPr lang="en-US" sz="1800" b="1" dirty="0">
                <a:effectLst/>
                <a:highlight>
                  <a:srgbClr val="FFFF00"/>
                </a:highlight>
                <a:latin typeface="Arial" panose="020B0604020202020204" pitchFamily="34" charset="0"/>
                <a:ea typeface="Times New Roman" panose="02020603050405020304" pitchFamily="18" charset="0"/>
              </a:rPr>
              <a:t>Benchmarking spleen stiffness in assessing response to beta-blocker therapy for secondary prophylaxis of acute variceal bleed- BE-RESPONSE study (NCT05166317)</a:t>
            </a:r>
            <a:endParaRPr lang="en-US" sz="1800" dirty="0">
              <a:effectLst/>
              <a:latin typeface="Times New Roman" panose="02020603050405020304" pitchFamily="18" charset="0"/>
              <a:ea typeface="Times New Roman" panose="02020603050405020304" pitchFamily="18" charset="0"/>
            </a:endParaRPr>
          </a:p>
          <a:p>
            <a:pPr>
              <a:lnSpc>
                <a:spcPct val="115000"/>
              </a:lnSpc>
            </a:pPr>
            <a:r>
              <a:rPr lang="en-US" sz="1800" u="sng" dirty="0">
                <a:effectLst/>
                <a:highlight>
                  <a:srgbClr val="FFFF00"/>
                </a:highlight>
                <a:latin typeface="Arial" panose="020B0604020202020204" pitchFamily="34" charset="0"/>
                <a:ea typeface="Times New Roman" panose="02020603050405020304" pitchFamily="18" charset="0"/>
              </a:rPr>
              <a:t>Akhil Deshmukh</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Shiv Kumar Sarin</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Manoj  Sharma</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dirty="0" err="1">
                <a:effectLst/>
                <a:highlight>
                  <a:srgbClr val="FFFF00"/>
                </a:highlight>
                <a:latin typeface="Arial" panose="020B0604020202020204" pitchFamily="34" charset="0"/>
                <a:ea typeface="Times New Roman" panose="02020603050405020304" pitchFamily="18" charset="0"/>
              </a:rPr>
              <a:t>Chitranshu</a:t>
            </a:r>
            <a:r>
              <a:rPr lang="en-US" sz="1800" dirty="0">
                <a:effectLst/>
                <a:highlight>
                  <a:srgbClr val="FFFF00"/>
                </a:highlight>
                <a:latin typeface="Arial" panose="020B0604020202020204" pitchFamily="34" charset="0"/>
                <a:ea typeface="Times New Roman" panose="02020603050405020304" pitchFamily="18" charset="0"/>
              </a:rPr>
              <a:t> Vashitshtha</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dirty="0" err="1">
                <a:effectLst/>
                <a:highlight>
                  <a:srgbClr val="FFFF00"/>
                </a:highlight>
                <a:latin typeface="Arial" panose="020B0604020202020204" pitchFamily="34" charset="0"/>
                <a:ea typeface="Times New Roman" panose="02020603050405020304" pitchFamily="18" charset="0"/>
              </a:rPr>
              <a:t>ankur</a:t>
            </a:r>
            <a:r>
              <a:rPr lang="en-US" sz="1800" dirty="0">
                <a:effectLst/>
                <a:highlight>
                  <a:srgbClr val="FFFF00"/>
                </a:highlight>
                <a:latin typeface="Arial" panose="020B0604020202020204" pitchFamily="34" charset="0"/>
                <a:ea typeface="Times New Roman" panose="02020603050405020304" pitchFamily="18" charset="0"/>
              </a:rPr>
              <a:t> Jindal</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Ashok  Choudhury</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Vishnu Girish</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Rahul khajuria</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Tushar Madke</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Omkar Rudra</a:t>
            </a:r>
            <a:r>
              <a:rPr lang="en-US" sz="1800" baseline="30000" dirty="0">
                <a:effectLst/>
                <a:highlight>
                  <a:srgbClr val="FFFF00"/>
                </a:highlight>
                <a:latin typeface="Arial" panose="020B0604020202020204" pitchFamily="34" charset="0"/>
                <a:ea typeface="Times New Roman" panose="02020603050405020304" pitchFamily="18" charset="0"/>
              </a:rPr>
              <a:t>1</a:t>
            </a:r>
            <a:endParaRPr lang="en-US" sz="1800" dirty="0">
              <a:effectLst/>
              <a:latin typeface="Times New Roman" panose="02020603050405020304" pitchFamily="18" charset="0"/>
              <a:ea typeface="Times New Roman" panose="02020603050405020304" pitchFamily="18" charset="0"/>
            </a:endParaRPr>
          </a:p>
          <a:p>
            <a:r>
              <a:rPr lang="en-US" sz="1800" i="1" baseline="30000" dirty="0">
                <a:effectLst/>
                <a:highlight>
                  <a:srgbClr val="FFFF00"/>
                </a:highlight>
                <a:latin typeface="Arial" panose="020B0604020202020204" pitchFamily="34" charset="0"/>
                <a:ea typeface="Times New Roman" panose="02020603050405020304" pitchFamily="18" charset="0"/>
              </a:rPr>
              <a:t>1</a:t>
            </a:r>
            <a:r>
              <a:rPr lang="en-US" sz="1800" i="1" dirty="0">
                <a:effectLst/>
                <a:highlight>
                  <a:srgbClr val="FFFF00"/>
                </a:highlight>
                <a:latin typeface="Arial" panose="020B0604020202020204" pitchFamily="34" charset="0"/>
                <a:ea typeface="Times New Roman" panose="02020603050405020304" pitchFamily="18" charset="0"/>
              </a:rPr>
              <a:t>Institute of liver and biliary sciences, Department of Hepatology, Delhi, India</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Times New Roman" panose="02020603050405020304" pitchFamily="18" charset="0"/>
              </a:rPr>
              <a:t>Email:</a:t>
            </a:r>
            <a:r>
              <a:rPr lang="en-US" sz="1800" i="1" dirty="0">
                <a:effectLst/>
                <a:highlight>
                  <a:srgbClr val="FFFF00"/>
                </a:highlight>
                <a:latin typeface="Arial" panose="020B0604020202020204" pitchFamily="34" charset="0"/>
                <a:ea typeface="Times New Roman" panose="02020603050405020304" pitchFamily="18" charset="0"/>
              </a:rPr>
              <a:t> </a:t>
            </a:r>
            <a:r>
              <a:rPr lang="en-US" sz="1800" dirty="0">
                <a:effectLst/>
                <a:highlight>
                  <a:srgbClr val="FFFF00"/>
                </a:highlight>
                <a:latin typeface="Arial" panose="020B0604020202020204" pitchFamily="34" charset="0"/>
                <a:ea typeface="Times New Roman" panose="02020603050405020304" pitchFamily="18" charset="0"/>
              </a:rPr>
              <a:t>shivsarin@gmail.com</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b="1" dirty="0">
                <a:effectLst/>
                <a:highlight>
                  <a:srgbClr val="FFFF00"/>
                </a:highlight>
                <a:latin typeface="Arial" panose="020B0604020202020204" pitchFamily="34" charset="0"/>
                <a:ea typeface="Calibri" panose="020F0502020204030204" pitchFamily="34" charset="0"/>
              </a:rPr>
              <a:t>Background and Aims: </a:t>
            </a:r>
            <a:r>
              <a:rPr lang="en-US" sz="1800" dirty="0">
                <a:effectLst/>
                <a:highlight>
                  <a:srgbClr val="FFFF00"/>
                </a:highlight>
                <a:latin typeface="Arial" panose="020B0604020202020204" pitchFamily="34" charset="0"/>
                <a:ea typeface="Calibri" panose="020F0502020204030204" pitchFamily="34" charset="0"/>
              </a:rPr>
              <a:t>Response to non-selective beta-blockers (NSBB) is assessed by measuring hepatic vein pressure gradient (HVPG). Non-invasive tests (NITs) are promising in reflecting response to NSBB for primary prophylaxis. Acute variceal bleed (AVB) poses challenges for NITs due to associated inflammation and splanchnic congestion. We evaluated - efficacy of liver and spleen stiffness measurement (LSM, SSM) post-AVB using transient elastography, as non-invasive correlates of HVPG for NSBB response and rebleed. </a:t>
            </a:r>
            <a:r>
              <a:rPr lang="en-US" sz="1800" b="1" dirty="0">
                <a:effectLst/>
                <a:highlight>
                  <a:srgbClr val="FFFF00"/>
                </a:highlight>
                <a:latin typeface="Arial" panose="020B0604020202020204" pitchFamily="34" charset="0"/>
                <a:ea typeface="Calibri" panose="020F0502020204030204" pitchFamily="34" charset="0"/>
              </a:rPr>
              <a:t>Method:</a:t>
            </a:r>
            <a:r>
              <a:rPr lang="en-US" sz="1800" dirty="0">
                <a:effectLst/>
                <a:highlight>
                  <a:srgbClr val="FFFF00"/>
                </a:highlight>
                <a:latin typeface="Arial" panose="020B0604020202020204" pitchFamily="34" charset="0"/>
                <a:ea typeface="Calibri" panose="020F0502020204030204" pitchFamily="34" charset="0"/>
              </a:rPr>
              <a:t> </a:t>
            </a:r>
            <a:r>
              <a:rPr lang="en-GB" sz="1800" dirty="0">
                <a:effectLst/>
                <a:highlight>
                  <a:srgbClr val="FFFF00"/>
                </a:highlight>
                <a:latin typeface="Arial" panose="020B0604020202020204" pitchFamily="34" charset="0"/>
                <a:ea typeface="Calibri" panose="020F0502020204030204" pitchFamily="34" charset="0"/>
              </a:rPr>
              <a:t>This study prospectively assessed 220 cirrhosis patients with g AVB using HVPG, LSM, and SSM within 5 days of bleed, followed by carvedilol therapy. NITs were measured at 0 , 3 , and 6 weeks, and HVPG at 0 and 6 weeks, with rebleeding followed-up for 90 days. Repeated measures analysis, Cox regression, and Intention-to-Treat (ITT) analysis was used. The primary objective was to determine NIT accuracy in predicting NSBB response at 6 weeks, while secondary goals included correlating NITs with HVPG, rebleeding, and liver related events</a:t>
            </a:r>
            <a:r>
              <a:rPr lang="en-US" sz="1800" dirty="0">
                <a:effectLst/>
                <a:highlight>
                  <a:srgbClr val="FFFF00"/>
                </a:highlight>
                <a:latin typeface="Arial" panose="020B0604020202020204" pitchFamily="34" charset="0"/>
                <a:ea typeface="Calibri" panose="020F0502020204030204" pitchFamily="34" charset="0"/>
              </a:rPr>
              <a:t>.</a:t>
            </a:r>
            <a:r>
              <a:rPr lang="en-US" sz="1800" b="1" dirty="0">
                <a:effectLst/>
                <a:highlight>
                  <a:srgbClr val="FFFF00"/>
                </a:highlight>
                <a:latin typeface="Arial" panose="020B0604020202020204" pitchFamily="34" charset="0"/>
                <a:ea typeface="Calibri" panose="020F0502020204030204" pitchFamily="34" charset="0"/>
              </a:rPr>
              <a:t>Results:</a:t>
            </a:r>
            <a:r>
              <a:rPr lang="en-US" sz="1800" dirty="0">
                <a:effectLst/>
                <a:highlight>
                  <a:srgbClr val="FFFF00"/>
                </a:highlight>
                <a:latin typeface="Arial" panose="020B0604020202020204" pitchFamily="34" charset="0"/>
                <a:ea typeface="Calibri" panose="020F0502020204030204" pitchFamily="34" charset="0"/>
              </a:rPr>
              <a:t> </a:t>
            </a:r>
            <a:r>
              <a:rPr lang="en-GB" sz="1800" dirty="0">
                <a:effectLst/>
                <a:highlight>
                  <a:srgbClr val="FFFF00"/>
                </a:highlight>
                <a:latin typeface="Arial" panose="020B0604020202020204" pitchFamily="34" charset="0"/>
                <a:ea typeface="Calibri" panose="020F0502020204030204" pitchFamily="34" charset="0"/>
              </a:rPr>
              <a:t>Cirrhosis with AVB [age </a:t>
            </a:r>
            <a:r>
              <a:rPr lang="en-US" sz="1800" dirty="0">
                <a:effectLst/>
                <a:highlight>
                  <a:srgbClr val="FFFF00"/>
                </a:highlight>
                <a:latin typeface="Arial" panose="020B0604020202020204" pitchFamily="34" charset="0"/>
                <a:ea typeface="Calibri" panose="020F0502020204030204" pitchFamily="34" charset="0"/>
              </a:rPr>
              <a:t>49.56 ± 10.34 years, 91.4% male, predominantly ethanol (45%) related cirrhosis] with a mean MELD score of 15.13</a:t>
            </a:r>
            <a:r>
              <a:rPr lang="en-US" sz="1800" b="1" dirty="0">
                <a:effectLst/>
                <a:highlight>
                  <a:srgbClr val="FFFF00"/>
                </a:highlight>
                <a:latin typeface="Arial" panose="020B0604020202020204" pitchFamily="34" charset="0"/>
                <a:ea typeface="Calibri" panose="020F0502020204030204" pitchFamily="34" charset="0"/>
              </a:rPr>
              <a:t> ± </a:t>
            </a:r>
            <a:r>
              <a:rPr lang="en-US" sz="1800" dirty="0">
                <a:effectLst/>
                <a:highlight>
                  <a:srgbClr val="FFFF00"/>
                </a:highlight>
                <a:latin typeface="Arial" panose="020B0604020202020204" pitchFamily="34" charset="0"/>
                <a:ea typeface="Calibri" panose="020F0502020204030204" pitchFamily="34" charset="0"/>
              </a:rPr>
              <a:t>2.75, baseline HVPG of </a:t>
            </a:r>
            <a:r>
              <a:rPr lang="en-GB" sz="1800" kern="1200" dirty="0">
                <a:solidFill>
                  <a:srgbClr val="000000"/>
                </a:solidFill>
                <a:effectLst/>
                <a:highlight>
                  <a:srgbClr val="FFFF00"/>
                </a:highlight>
                <a:latin typeface="Arial" panose="020B0604020202020204" pitchFamily="34" charset="0"/>
                <a:ea typeface="Times New Roman" panose="02020603050405020304" pitchFamily="18" charset="0"/>
              </a:rPr>
              <a:t>18.66 ± 2.2 mmHg, </a:t>
            </a:r>
            <a:r>
              <a:rPr lang="en-GB" sz="1800" dirty="0">
                <a:effectLst/>
                <a:highlight>
                  <a:srgbClr val="FFFF00"/>
                </a:highlight>
                <a:latin typeface="Arial" panose="020B0604020202020204" pitchFamily="34" charset="0"/>
                <a:ea typeface="Calibri" panose="020F0502020204030204" pitchFamily="34" charset="0"/>
              </a:rPr>
              <a:t>mean LSM of 59.24 ± 15.44kPa and SSM of 84.06 ± 15.74Kpa were included. </a:t>
            </a:r>
            <a:r>
              <a:rPr lang="en-US" sz="1800" dirty="0">
                <a:effectLst/>
                <a:highlight>
                  <a:srgbClr val="FFFF00"/>
                </a:highlight>
                <a:latin typeface="Arial" panose="020B0604020202020204" pitchFamily="34" charset="0"/>
                <a:ea typeface="Calibri" panose="020F0502020204030204" pitchFamily="34" charset="0"/>
              </a:rPr>
              <a:t>At 6 weeks, there were 86 (39%) HVPG responders, mean dose of carvedilol used was 11.91 ± 2.03mg/d. </a:t>
            </a:r>
            <a:r>
              <a:rPr lang="en-GB" sz="1800" dirty="0">
                <a:effectLst/>
                <a:highlight>
                  <a:srgbClr val="FFFF00"/>
                </a:highlight>
                <a:latin typeface="Arial" panose="020B0604020202020204" pitchFamily="34" charset="0"/>
                <a:ea typeface="Calibri" panose="020F0502020204030204" pitchFamily="34" charset="0"/>
              </a:rPr>
              <a:t>Baseline HVPG, LSM, SSM were comparable between responders and non-responders. NSBB responders compared to non-responders, showed greater reductions in HVPG (24% vs. 8%; p &lt;0.05), LSM (7.4% vs. +1%; p &lt;0.05), and SSM (15.5% vs. 1.6%; p &lt;0.05) at 6 weeks.</a:t>
            </a:r>
            <a:r>
              <a:rPr lang="en-US" sz="1800" dirty="0">
                <a:effectLst/>
                <a:highlight>
                  <a:srgbClr val="FFFF00"/>
                </a:highlight>
                <a:latin typeface="Arial" panose="020B0604020202020204" pitchFamily="34" charset="0"/>
                <a:ea typeface="Calibri" panose="020F0502020204030204" pitchFamily="34" charset="0"/>
              </a:rPr>
              <a:t> The predictive accuracy of change in SS (delta SS) for HVPG response at 6 weeks was higher (AUROC 0.85) than change in LS (delta LS; AUROC 0.74). Rebleeding occurred in 31 (14.36%) patients, dominantly in HVPG non-responders (18.6% vs 7.1%; p=0.027).  Importantly, </a:t>
            </a:r>
            <a:r>
              <a:rPr lang="en-GB" sz="1800" dirty="0">
                <a:effectLst/>
                <a:highlight>
                  <a:srgbClr val="FFFF00"/>
                </a:highlight>
                <a:latin typeface="Arial" panose="020B0604020202020204" pitchFamily="34" charset="0"/>
                <a:ea typeface="Calibri" panose="020F0502020204030204" pitchFamily="34" charset="0"/>
              </a:rPr>
              <a:t>no change in SSM from baseline to week 3, and</a:t>
            </a:r>
            <a:r>
              <a:rPr lang="en-US" sz="1800" dirty="0">
                <a:effectLst/>
                <a:highlight>
                  <a:srgbClr val="FFFF00"/>
                </a:highlight>
                <a:latin typeface="Arial" panose="020B0604020202020204" pitchFamily="34" charset="0"/>
                <a:ea typeface="Calibri" panose="020F0502020204030204" pitchFamily="34" charset="0"/>
              </a:rPr>
              <a:t> an increase in SS by 4.18% (3.5Kpa) from baseline at 6 weeks</a:t>
            </a:r>
            <a:r>
              <a:rPr lang="en-GB" sz="1800" dirty="0">
                <a:effectLst/>
                <a:highlight>
                  <a:srgbClr val="FFFF00"/>
                </a:highlight>
                <a:latin typeface="Arial" panose="020B0604020202020204" pitchFamily="34" charset="0"/>
                <a:ea typeface="Calibri" panose="020F0502020204030204" pitchFamily="34" charset="0"/>
              </a:rPr>
              <a:t> predicted rebleeding. </a:t>
            </a:r>
            <a:r>
              <a:rPr lang="en-US" sz="1800" dirty="0">
                <a:effectLst/>
                <a:highlight>
                  <a:srgbClr val="FFFF00"/>
                </a:highlight>
                <a:latin typeface="Arial" panose="020B0604020202020204" pitchFamily="34" charset="0"/>
                <a:ea typeface="Calibri" panose="020F0502020204030204" pitchFamily="34" charset="0"/>
              </a:rPr>
              <a:t>None of the patients with HVPG ≤12 mmHg at 6weeks rebled within follow-up of 90days. </a:t>
            </a:r>
            <a:r>
              <a:rPr lang="en-US" sz="1800" b="1" dirty="0">
                <a:effectLst/>
                <a:highlight>
                  <a:srgbClr val="FFFF00"/>
                </a:highlight>
                <a:latin typeface="Arial" panose="020B0604020202020204" pitchFamily="34" charset="0"/>
                <a:ea typeface="Calibri" panose="020F0502020204030204" pitchFamily="34" charset="0"/>
              </a:rPr>
              <a:t>Conclusion: </a:t>
            </a:r>
            <a:r>
              <a:rPr lang="en-US" sz="1800" dirty="0">
                <a:effectLst/>
                <a:highlight>
                  <a:srgbClr val="FFFF00"/>
                </a:highlight>
                <a:latin typeface="Arial" panose="020B0604020202020204" pitchFamily="34" charset="0"/>
                <a:ea typeface="Calibri" panose="020F0502020204030204" pitchFamily="34" charset="0"/>
              </a:rPr>
              <a:t>Lack of </a:t>
            </a:r>
            <a:r>
              <a:rPr lang="en-GB" sz="1800" dirty="0">
                <a:effectLst/>
                <a:highlight>
                  <a:srgbClr val="FFFF00"/>
                </a:highlight>
                <a:latin typeface="Arial" panose="020B0604020202020204" pitchFamily="34" charset="0"/>
                <a:ea typeface="Calibri" panose="020F0502020204030204" pitchFamily="34" charset="0"/>
              </a:rPr>
              <a:t>reduction in spleen stiffness at week 3is a strong non-invasive predictor of rebleeding risk and non-response to NSBB therapy in patients with AVB. SSM offers a practical alternative to invasive HVPG, allowing timely intervention in high-risk patients with AVB.</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BD723977-9A13-189A-408B-1A63C974BE22}"/>
              </a:ext>
            </a:extLst>
          </p:cNvPr>
          <p:cNvSpPr>
            <a:spLocks noGrp="1"/>
          </p:cNvSpPr>
          <p:nvPr>
            <p:ph type="sldNum" sz="quarter" idx="5"/>
          </p:nvPr>
        </p:nvSpPr>
        <p:spPr/>
        <p:txBody>
          <a:bodyPr/>
          <a:lstStyle/>
          <a:p>
            <a:fld id="{F872C0F0-71E7-46B6-AA6F-1D7E0E2B8B3E}" type="slidenum">
              <a:rPr lang="en-US" smtClean="0"/>
              <a:t>22</a:t>
            </a:fld>
            <a:endParaRPr lang="en-US"/>
          </a:p>
        </p:txBody>
      </p:sp>
    </p:spTree>
    <p:extLst>
      <p:ext uri="{BB962C8B-B14F-4D97-AF65-F5344CB8AC3E}">
        <p14:creationId xmlns:p14="http://schemas.microsoft.com/office/powerpoint/2010/main" val="2801914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91D5C-FD41-E549-DBF8-A8E8115601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08FE3D-8C6A-1395-5A93-E69912C198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3BAA7C-5E76-FCBF-5F6B-BEC2315B81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b="1" i="0" dirty="0"/>
              <a:t>Abbreviations: </a:t>
            </a:r>
            <a:r>
              <a:rPr lang="en-US" sz="1800" dirty="0"/>
              <a:t>AUROC = Area Under the Receiver Operating Characteristic Curve; AVB = Acute Variceal Bleed; HVPG = Hepatic Vein Pressure Gradient; ITT = Intention-to-Treat; LS = Liver Stiffness; LSM = Liver Stiffness Measurement; MELD = Model for End-Stage Liver Disease; NITs = Non-Invasive Tests; NSBB = Non-Selective Beta-Blockers; SS = Spleen Stiffness; SSM = Spleen Stiffness Measurement.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b="1" dirty="0">
                <a:effectLst/>
                <a:highlight>
                  <a:srgbClr val="FFFF00"/>
                </a:highlight>
                <a:latin typeface="Arial" panose="020B0604020202020204" pitchFamily="34" charset="0"/>
                <a:ea typeface="Times New Roman" panose="02020603050405020304" pitchFamily="18" charset="0"/>
              </a:rPr>
              <a:t>OS-042</a:t>
            </a:r>
            <a:endParaRPr lang="en-US" sz="1800" dirty="0">
              <a:effectLst/>
              <a:latin typeface="Times New Roman" panose="02020603050405020304" pitchFamily="18" charset="0"/>
              <a:ea typeface="Times New Roman" panose="02020603050405020304" pitchFamily="18" charset="0"/>
            </a:endParaRPr>
          </a:p>
          <a:p>
            <a:r>
              <a:rPr lang="en-US" sz="1800" b="1" dirty="0">
                <a:effectLst/>
                <a:highlight>
                  <a:srgbClr val="FFFF00"/>
                </a:highlight>
                <a:latin typeface="Arial" panose="020B0604020202020204" pitchFamily="34" charset="0"/>
                <a:ea typeface="Times New Roman" panose="02020603050405020304" pitchFamily="18" charset="0"/>
              </a:rPr>
              <a:t>Benchmarking spleen stiffness in assessing response to beta-blocker therapy for secondary prophylaxis of acute variceal bleed- BE-RESPONSE study (NCT05166317)</a:t>
            </a:r>
            <a:endParaRPr lang="en-US" sz="1800" dirty="0">
              <a:effectLst/>
              <a:latin typeface="Times New Roman" panose="02020603050405020304" pitchFamily="18" charset="0"/>
              <a:ea typeface="Times New Roman" panose="02020603050405020304" pitchFamily="18" charset="0"/>
            </a:endParaRPr>
          </a:p>
          <a:p>
            <a:pPr>
              <a:lnSpc>
                <a:spcPct val="115000"/>
              </a:lnSpc>
            </a:pPr>
            <a:r>
              <a:rPr lang="en-US" sz="1800" u="sng" dirty="0">
                <a:effectLst/>
                <a:highlight>
                  <a:srgbClr val="FFFF00"/>
                </a:highlight>
                <a:latin typeface="Arial" panose="020B0604020202020204" pitchFamily="34" charset="0"/>
                <a:ea typeface="Times New Roman" panose="02020603050405020304" pitchFamily="18" charset="0"/>
              </a:rPr>
              <a:t>Akhil Deshmukh</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Shiv Kumar Sarin</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Manoj  Sharma</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dirty="0" err="1">
                <a:effectLst/>
                <a:highlight>
                  <a:srgbClr val="FFFF00"/>
                </a:highlight>
                <a:latin typeface="Arial" panose="020B0604020202020204" pitchFamily="34" charset="0"/>
                <a:ea typeface="Times New Roman" panose="02020603050405020304" pitchFamily="18" charset="0"/>
              </a:rPr>
              <a:t>Chitranshu</a:t>
            </a:r>
            <a:r>
              <a:rPr lang="en-US" sz="1800" dirty="0">
                <a:effectLst/>
                <a:highlight>
                  <a:srgbClr val="FFFF00"/>
                </a:highlight>
                <a:latin typeface="Arial" panose="020B0604020202020204" pitchFamily="34" charset="0"/>
                <a:ea typeface="Times New Roman" panose="02020603050405020304" pitchFamily="18" charset="0"/>
              </a:rPr>
              <a:t> Vashitshtha</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dirty="0" err="1">
                <a:effectLst/>
                <a:highlight>
                  <a:srgbClr val="FFFF00"/>
                </a:highlight>
                <a:latin typeface="Arial" panose="020B0604020202020204" pitchFamily="34" charset="0"/>
                <a:ea typeface="Times New Roman" panose="02020603050405020304" pitchFamily="18" charset="0"/>
              </a:rPr>
              <a:t>ankur</a:t>
            </a:r>
            <a:r>
              <a:rPr lang="en-US" sz="1800" dirty="0">
                <a:effectLst/>
                <a:highlight>
                  <a:srgbClr val="FFFF00"/>
                </a:highlight>
                <a:latin typeface="Arial" panose="020B0604020202020204" pitchFamily="34" charset="0"/>
                <a:ea typeface="Times New Roman" panose="02020603050405020304" pitchFamily="18" charset="0"/>
              </a:rPr>
              <a:t> Jindal</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Ashok  Choudhury</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Vishnu Girish</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Rahul khajuria</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Tushar Madke</a:t>
            </a:r>
            <a:r>
              <a:rPr lang="en-US" sz="1800" baseline="30000" dirty="0">
                <a:effectLst/>
                <a:highlight>
                  <a:srgbClr val="FFFF00"/>
                </a:highlight>
                <a:latin typeface="Arial" panose="020B0604020202020204" pitchFamily="34" charset="0"/>
                <a:ea typeface="Times New Roman" panose="02020603050405020304" pitchFamily="18" charset="0"/>
              </a:rPr>
              <a:t>1</a:t>
            </a:r>
            <a:r>
              <a:rPr lang="en-US" sz="1800" dirty="0">
                <a:effectLst/>
                <a:highlight>
                  <a:srgbClr val="FFFF00"/>
                </a:highlight>
                <a:latin typeface="Arial" panose="020B0604020202020204" pitchFamily="34" charset="0"/>
                <a:ea typeface="Arial" panose="020B0604020202020204" pitchFamily="34" charset="0"/>
              </a:rPr>
              <a:t>, </a:t>
            </a:r>
            <a:r>
              <a:rPr lang="en-US" sz="1800" dirty="0">
                <a:effectLst/>
                <a:highlight>
                  <a:srgbClr val="FFFF00"/>
                </a:highlight>
                <a:latin typeface="Arial" panose="020B0604020202020204" pitchFamily="34" charset="0"/>
                <a:ea typeface="Times New Roman" panose="02020603050405020304" pitchFamily="18" charset="0"/>
              </a:rPr>
              <a:t>Omkar Rudra</a:t>
            </a:r>
            <a:r>
              <a:rPr lang="en-US" sz="1800" baseline="30000" dirty="0">
                <a:effectLst/>
                <a:highlight>
                  <a:srgbClr val="FFFF00"/>
                </a:highlight>
                <a:latin typeface="Arial" panose="020B0604020202020204" pitchFamily="34" charset="0"/>
                <a:ea typeface="Times New Roman" panose="02020603050405020304" pitchFamily="18" charset="0"/>
              </a:rPr>
              <a:t>1</a:t>
            </a:r>
            <a:endParaRPr lang="en-US" sz="1800" dirty="0">
              <a:effectLst/>
              <a:latin typeface="Times New Roman" panose="02020603050405020304" pitchFamily="18" charset="0"/>
              <a:ea typeface="Times New Roman" panose="02020603050405020304" pitchFamily="18" charset="0"/>
            </a:endParaRPr>
          </a:p>
          <a:p>
            <a:r>
              <a:rPr lang="en-US" sz="1800" i="1" baseline="30000" dirty="0">
                <a:effectLst/>
                <a:highlight>
                  <a:srgbClr val="FFFF00"/>
                </a:highlight>
                <a:latin typeface="Arial" panose="020B0604020202020204" pitchFamily="34" charset="0"/>
                <a:ea typeface="Times New Roman" panose="02020603050405020304" pitchFamily="18" charset="0"/>
              </a:rPr>
              <a:t>1</a:t>
            </a:r>
            <a:r>
              <a:rPr lang="en-US" sz="1800" i="1" dirty="0">
                <a:effectLst/>
                <a:highlight>
                  <a:srgbClr val="FFFF00"/>
                </a:highlight>
                <a:latin typeface="Arial" panose="020B0604020202020204" pitchFamily="34" charset="0"/>
                <a:ea typeface="Times New Roman" panose="02020603050405020304" pitchFamily="18" charset="0"/>
              </a:rPr>
              <a:t>Institute of liver and biliary sciences, Department of Hepatology, Delhi, India</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Times New Roman" panose="02020603050405020304" pitchFamily="18" charset="0"/>
              </a:rPr>
              <a:t>Email:</a:t>
            </a:r>
            <a:r>
              <a:rPr lang="en-US" sz="1800" i="1" dirty="0">
                <a:effectLst/>
                <a:highlight>
                  <a:srgbClr val="FFFF00"/>
                </a:highlight>
                <a:latin typeface="Arial" panose="020B0604020202020204" pitchFamily="34" charset="0"/>
                <a:ea typeface="Times New Roman" panose="02020603050405020304" pitchFamily="18" charset="0"/>
              </a:rPr>
              <a:t> </a:t>
            </a:r>
            <a:r>
              <a:rPr lang="en-US" sz="1800" dirty="0">
                <a:effectLst/>
                <a:highlight>
                  <a:srgbClr val="FFFF00"/>
                </a:highlight>
                <a:latin typeface="Arial" panose="020B0604020202020204" pitchFamily="34" charset="0"/>
                <a:ea typeface="Times New Roman" panose="02020603050405020304" pitchFamily="18" charset="0"/>
              </a:rPr>
              <a:t>shivsarin@gmail.com</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b="1" dirty="0">
                <a:effectLst/>
                <a:highlight>
                  <a:srgbClr val="FFFF00"/>
                </a:highlight>
                <a:latin typeface="Arial" panose="020B0604020202020204" pitchFamily="34" charset="0"/>
                <a:ea typeface="Calibri" panose="020F0502020204030204" pitchFamily="34" charset="0"/>
              </a:rPr>
              <a:t>Background and Aims: </a:t>
            </a:r>
            <a:r>
              <a:rPr lang="en-US" sz="1800" dirty="0">
                <a:effectLst/>
                <a:highlight>
                  <a:srgbClr val="FFFF00"/>
                </a:highlight>
                <a:latin typeface="Arial" panose="020B0604020202020204" pitchFamily="34" charset="0"/>
                <a:ea typeface="Calibri" panose="020F0502020204030204" pitchFamily="34" charset="0"/>
              </a:rPr>
              <a:t>Response to non-selective beta-blockers (NSBB) is assessed by measuring hepatic vein pressure gradient (HVPG). Non-invasive tests (NITs) are promising in reflecting response to NSBB for primary prophylaxis. Acute variceal bleed (AVB) poses challenges for NITs due to associated inflammation and splanchnic congestion. We evaluated - efficacy of liver and spleen stiffness measurement (LSM, SSM) post-AVB using transient elastography, as non-invasive correlates of HVPG for NSBB response and rebleed. </a:t>
            </a:r>
            <a:r>
              <a:rPr lang="en-US" sz="1800" b="1" dirty="0">
                <a:effectLst/>
                <a:highlight>
                  <a:srgbClr val="FFFF00"/>
                </a:highlight>
                <a:latin typeface="Arial" panose="020B0604020202020204" pitchFamily="34" charset="0"/>
                <a:ea typeface="Calibri" panose="020F0502020204030204" pitchFamily="34" charset="0"/>
              </a:rPr>
              <a:t>Method:</a:t>
            </a:r>
            <a:r>
              <a:rPr lang="en-US" sz="1800" dirty="0">
                <a:effectLst/>
                <a:highlight>
                  <a:srgbClr val="FFFF00"/>
                </a:highlight>
                <a:latin typeface="Arial" panose="020B0604020202020204" pitchFamily="34" charset="0"/>
                <a:ea typeface="Calibri" panose="020F0502020204030204" pitchFamily="34" charset="0"/>
              </a:rPr>
              <a:t> </a:t>
            </a:r>
            <a:r>
              <a:rPr lang="en-GB" sz="1800" dirty="0">
                <a:effectLst/>
                <a:highlight>
                  <a:srgbClr val="FFFF00"/>
                </a:highlight>
                <a:latin typeface="Arial" panose="020B0604020202020204" pitchFamily="34" charset="0"/>
                <a:ea typeface="Calibri" panose="020F0502020204030204" pitchFamily="34" charset="0"/>
              </a:rPr>
              <a:t>This study prospectively assessed 220 cirrhosis patients with g AVB using HVPG, LSM, and SSM within 5 days of bleed, followed by carvedilol therapy. NITs were measured at 0 , 3 , and 6 weeks, and HVPG at 0 and 6 weeks, with rebleeding followed-up for 90 days. Repeated measures analysis, Cox regression, and Intention-to-Treat (ITT) analysis was used. The primary objective was to determine NIT accuracy in predicting NSBB response at 6 weeks, while secondary goals included correlating NITs with HVPG, rebleeding, and liver related events</a:t>
            </a:r>
            <a:r>
              <a:rPr lang="en-US" sz="1800" dirty="0">
                <a:effectLst/>
                <a:highlight>
                  <a:srgbClr val="FFFF00"/>
                </a:highlight>
                <a:latin typeface="Arial" panose="020B0604020202020204" pitchFamily="34" charset="0"/>
                <a:ea typeface="Calibri" panose="020F0502020204030204" pitchFamily="34" charset="0"/>
              </a:rPr>
              <a:t>.</a:t>
            </a:r>
            <a:r>
              <a:rPr lang="en-US" sz="1800" b="1" dirty="0">
                <a:effectLst/>
                <a:highlight>
                  <a:srgbClr val="FFFF00"/>
                </a:highlight>
                <a:latin typeface="Arial" panose="020B0604020202020204" pitchFamily="34" charset="0"/>
                <a:ea typeface="Calibri" panose="020F0502020204030204" pitchFamily="34" charset="0"/>
              </a:rPr>
              <a:t>Results:</a:t>
            </a:r>
            <a:r>
              <a:rPr lang="en-US" sz="1800" dirty="0">
                <a:effectLst/>
                <a:highlight>
                  <a:srgbClr val="FFFF00"/>
                </a:highlight>
                <a:latin typeface="Arial" panose="020B0604020202020204" pitchFamily="34" charset="0"/>
                <a:ea typeface="Calibri" panose="020F0502020204030204" pitchFamily="34" charset="0"/>
              </a:rPr>
              <a:t> </a:t>
            </a:r>
            <a:r>
              <a:rPr lang="en-GB" sz="1800" dirty="0">
                <a:effectLst/>
                <a:highlight>
                  <a:srgbClr val="FFFF00"/>
                </a:highlight>
                <a:latin typeface="Arial" panose="020B0604020202020204" pitchFamily="34" charset="0"/>
                <a:ea typeface="Calibri" panose="020F0502020204030204" pitchFamily="34" charset="0"/>
              </a:rPr>
              <a:t>Cirrhosis with AVB [age </a:t>
            </a:r>
            <a:r>
              <a:rPr lang="en-US" sz="1800" dirty="0">
                <a:effectLst/>
                <a:highlight>
                  <a:srgbClr val="FFFF00"/>
                </a:highlight>
                <a:latin typeface="Arial" panose="020B0604020202020204" pitchFamily="34" charset="0"/>
                <a:ea typeface="Calibri" panose="020F0502020204030204" pitchFamily="34" charset="0"/>
              </a:rPr>
              <a:t>49.56 ± 10.34 years, 91.4% male, predominantly ethanol (45%) related cirrhosis] with a mean MELD score of 15.13</a:t>
            </a:r>
            <a:r>
              <a:rPr lang="en-US" sz="1800" b="1" dirty="0">
                <a:effectLst/>
                <a:highlight>
                  <a:srgbClr val="FFFF00"/>
                </a:highlight>
                <a:latin typeface="Arial" panose="020B0604020202020204" pitchFamily="34" charset="0"/>
                <a:ea typeface="Calibri" panose="020F0502020204030204" pitchFamily="34" charset="0"/>
              </a:rPr>
              <a:t> ± </a:t>
            </a:r>
            <a:r>
              <a:rPr lang="en-US" sz="1800" dirty="0">
                <a:effectLst/>
                <a:highlight>
                  <a:srgbClr val="FFFF00"/>
                </a:highlight>
                <a:latin typeface="Arial" panose="020B0604020202020204" pitchFamily="34" charset="0"/>
                <a:ea typeface="Calibri" panose="020F0502020204030204" pitchFamily="34" charset="0"/>
              </a:rPr>
              <a:t>2.75, baseline HVPG of </a:t>
            </a:r>
            <a:r>
              <a:rPr lang="en-GB" sz="1800" kern="1200" dirty="0">
                <a:solidFill>
                  <a:srgbClr val="000000"/>
                </a:solidFill>
                <a:effectLst/>
                <a:highlight>
                  <a:srgbClr val="FFFF00"/>
                </a:highlight>
                <a:latin typeface="Arial" panose="020B0604020202020204" pitchFamily="34" charset="0"/>
                <a:ea typeface="Times New Roman" panose="02020603050405020304" pitchFamily="18" charset="0"/>
              </a:rPr>
              <a:t>18.66 ± 2.2 mmHg, </a:t>
            </a:r>
            <a:r>
              <a:rPr lang="en-GB" sz="1800" dirty="0">
                <a:effectLst/>
                <a:highlight>
                  <a:srgbClr val="FFFF00"/>
                </a:highlight>
                <a:latin typeface="Arial" panose="020B0604020202020204" pitchFamily="34" charset="0"/>
                <a:ea typeface="Calibri" panose="020F0502020204030204" pitchFamily="34" charset="0"/>
              </a:rPr>
              <a:t>mean LSM of 59.24 ± 15.44kPa and SSM of 84.06 ± 15.74Kpa were included. </a:t>
            </a:r>
            <a:r>
              <a:rPr lang="en-US" sz="1800" dirty="0">
                <a:effectLst/>
                <a:highlight>
                  <a:srgbClr val="FFFF00"/>
                </a:highlight>
                <a:latin typeface="Arial" panose="020B0604020202020204" pitchFamily="34" charset="0"/>
                <a:ea typeface="Calibri" panose="020F0502020204030204" pitchFamily="34" charset="0"/>
              </a:rPr>
              <a:t>At 6 weeks, there were 86 (39%) HVPG responders, mean dose of carvedilol used was 11.91 ± 2.03mg/d. </a:t>
            </a:r>
            <a:r>
              <a:rPr lang="en-GB" sz="1800" dirty="0">
                <a:effectLst/>
                <a:highlight>
                  <a:srgbClr val="FFFF00"/>
                </a:highlight>
                <a:latin typeface="Arial" panose="020B0604020202020204" pitchFamily="34" charset="0"/>
                <a:ea typeface="Calibri" panose="020F0502020204030204" pitchFamily="34" charset="0"/>
              </a:rPr>
              <a:t>Baseline HVPG, LSM, SSM were comparable between responders and non-responders. NSBB responders compared to non-responders, showed greater reductions in HVPG (24% vs. 8%; p &lt;0.05), LSM (7.4% vs. +1%; p &lt;0.05), and SSM (15.5% vs. 1.6%; p &lt;0.05) at 6 weeks.</a:t>
            </a:r>
            <a:r>
              <a:rPr lang="en-US" sz="1800" dirty="0">
                <a:effectLst/>
                <a:highlight>
                  <a:srgbClr val="FFFF00"/>
                </a:highlight>
                <a:latin typeface="Arial" panose="020B0604020202020204" pitchFamily="34" charset="0"/>
                <a:ea typeface="Calibri" panose="020F0502020204030204" pitchFamily="34" charset="0"/>
              </a:rPr>
              <a:t> The predictive accuracy of change in SS (delta SS) for HVPG response at 6 weeks was higher (AUROC 0.85) than change in LS (delta LS; AUROC 0.74). Rebleeding occurred in 31 (14.36%) patients, dominantly in HVPG non-responders (18.6% vs 7.1%; p=0.027).  Importantly, </a:t>
            </a:r>
            <a:r>
              <a:rPr lang="en-GB" sz="1800" dirty="0">
                <a:effectLst/>
                <a:highlight>
                  <a:srgbClr val="FFFF00"/>
                </a:highlight>
                <a:latin typeface="Arial" panose="020B0604020202020204" pitchFamily="34" charset="0"/>
                <a:ea typeface="Calibri" panose="020F0502020204030204" pitchFamily="34" charset="0"/>
              </a:rPr>
              <a:t>no change in SSM from baseline to week 3, and</a:t>
            </a:r>
            <a:r>
              <a:rPr lang="en-US" sz="1800" dirty="0">
                <a:effectLst/>
                <a:highlight>
                  <a:srgbClr val="FFFF00"/>
                </a:highlight>
                <a:latin typeface="Arial" panose="020B0604020202020204" pitchFamily="34" charset="0"/>
                <a:ea typeface="Calibri" panose="020F0502020204030204" pitchFamily="34" charset="0"/>
              </a:rPr>
              <a:t> an increase in SS by 4.18% (3.5Kpa) from baseline at 6 weeks</a:t>
            </a:r>
            <a:r>
              <a:rPr lang="en-GB" sz="1800" dirty="0">
                <a:effectLst/>
                <a:highlight>
                  <a:srgbClr val="FFFF00"/>
                </a:highlight>
                <a:latin typeface="Arial" panose="020B0604020202020204" pitchFamily="34" charset="0"/>
                <a:ea typeface="Calibri" panose="020F0502020204030204" pitchFamily="34" charset="0"/>
              </a:rPr>
              <a:t> predicted rebleeding. </a:t>
            </a:r>
            <a:r>
              <a:rPr lang="en-US" sz="1800" dirty="0">
                <a:effectLst/>
                <a:highlight>
                  <a:srgbClr val="FFFF00"/>
                </a:highlight>
                <a:latin typeface="Arial" panose="020B0604020202020204" pitchFamily="34" charset="0"/>
                <a:ea typeface="Calibri" panose="020F0502020204030204" pitchFamily="34" charset="0"/>
              </a:rPr>
              <a:t>None of the patients with HVPG ≤12 mmHg at 6weeks rebled within follow-up of 90days. </a:t>
            </a:r>
            <a:r>
              <a:rPr lang="en-US" sz="1800" b="1" dirty="0">
                <a:effectLst/>
                <a:highlight>
                  <a:srgbClr val="FFFF00"/>
                </a:highlight>
                <a:latin typeface="Arial" panose="020B0604020202020204" pitchFamily="34" charset="0"/>
                <a:ea typeface="Calibri" panose="020F0502020204030204" pitchFamily="34" charset="0"/>
              </a:rPr>
              <a:t>Conclusion: </a:t>
            </a:r>
            <a:r>
              <a:rPr lang="en-US" sz="1800" dirty="0">
                <a:effectLst/>
                <a:highlight>
                  <a:srgbClr val="FFFF00"/>
                </a:highlight>
                <a:latin typeface="Arial" panose="020B0604020202020204" pitchFamily="34" charset="0"/>
                <a:ea typeface="Calibri" panose="020F0502020204030204" pitchFamily="34" charset="0"/>
              </a:rPr>
              <a:t>Lack of </a:t>
            </a:r>
            <a:r>
              <a:rPr lang="en-GB" sz="1800" dirty="0">
                <a:effectLst/>
                <a:highlight>
                  <a:srgbClr val="FFFF00"/>
                </a:highlight>
                <a:latin typeface="Arial" panose="020B0604020202020204" pitchFamily="34" charset="0"/>
                <a:ea typeface="Calibri" panose="020F0502020204030204" pitchFamily="34" charset="0"/>
              </a:rPr>
              <a:t>reduction in spleen stiffness at week 3is a strong non-invasive predictor of rebleeding risk and non-response to NSBB therapy in patients with AVB. SSM offers a practical alternative to invasive HVPG, allowing timely intervention in high-risk patients with AVB.</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2BA50647-F3E7-6066-1F31-3D5C6F26031D}"/>
              </a:ext>
            </a:extLst>
          </p:cNvPr>
          <p:cNvSpPr>
            <a:spLocks noGrp="1"/>
          </p:cNvSpPr>
          <p:nvPr>
            <p:ph type="sldNum" sz="quarter" idx="5"/>
          </p:nvPr>
        </p:nvSpPr>
        <p:spPr/>
        <p:txBody>
          <a:bodyPr/>
          <a:lstStyle/>
          <a:p>
            <a:fld id="{F872C0F0-71E7-46B6-AA6F-1D7E0E2B8B3E}" type="slidenum">
              <a:rPr lang="en-US" smtClean="0"/>
              <a:t>23</a:t>
            </a:fld>
            <a:endParaRPr lang="en-US"/>
          </a:p>
        </p:txBody>
      </p:sp>
    </p:spTree>
    <p:extLst>
      <p:ext uri="{BB962C8B-B14F-4D97-AF65-F5344CB8AC3E}">
        <p14:creationId xmlns:p14="http://schemas.microsoft.com/office/powerpoint/2010/main" val="3218927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36A38-4208-01A6-D739-5BD552603A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BC5C8-CC32-6FE8-8AD9-D8F13BBB0E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5BD0F3-7CE4-14DB-4479-CFD72201BD85}"/>
              </a:ext>
            </a:extLst>
          </p:cNvPr>
          <p:cNvSpPr>
            <a:spLocks noGrp="1"/>
          </p:cNvSpPr>
          <p:nvPr>
            <p:ph type="body" idx="1"/>
          </p:nvPr>
        </p:nvSpPr>
        <p:spPr/>
        <p:txBody>
          <a:bodyPr/>
          <a:lstStyle/>
          <a:p>
            <a:endParaRPr lang="en-US" sz="1800" b="1" kern="100">
              <a:solidFill>
                <a:srgbClr val="000000"/>
              </a:solidFill>
              <a:effectLst/>
              <a:latin typeface="Calibri" panose="020F0502020204030204" pitchFamily="34" charset="0"/>
              <a:ea typeface="Calibri" panose="020F0502020204030204" pitchFamily="34" charset="0"/>
              <a:cs typeface="Times New Roman (Corpo CS)"/>
            </a:endParaRPr>
          </a:p>
        </p:txBody>
      </p:sp>
      <p:sp>
        <p:nvSpPr>
          <p:cNvPr id="4" name="Slide Number Placeholder 3">
            <a:extLst>
              <a:ext uri="{FF2B5EF4-FFF2-40B4-BE49-F238E27FC236}">
                <a16:creationId xmlns:a16="http://schemas.microsoft.com/office/drawing/2014/main" id="{C8CF4A57-8CCA-C689-3A91-807399386927}"/>
              </a:ext>
            </a:extLst>
          </p:cNvPr>
          <p:cNvSpPr>
            <a:spLocks noGrp="1"/>
          </p:cNvSpPr>
          <p:nvPr>
            <p:ph type="sldNum" sz="quarter" idx="5"/>
          </p:nvPr>
        </p:nvSpPr>
        <p:spPr/>
        <p:txBody>
          <a:bodyPr/>
          <a:lstStyle/>
          <a:p>
            <a:fld id="{F872C0F0-71E7-46B6-AA6F-1D7E0E2B8B3E}" type="slidenum">
              <a:rPr lang="en-US" smtClean="0"/>
              <a:t>3</a:t>
            </a:fld>
            <a:endParaRPr lang="en-US"/>
          </a:p>
        </p:txBody>
      </p:sp>
    </p:spTree>
    <p:extLst>
      <p:ext uri="{BB962C8B-B14F-4D97-AF65-F5344CB8AC3E}">
        <p14:creationId xmlns:p14="http://schemas.microsoft.com/office/powerpoint/2010/main" val="2998738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19BD9-42F4-E914-92AA-FE56407BC9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E9AF81-DCC1-C68A-F7E4-3D4278A0F9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13CF8A-4B97-4680-818D-6D03052EE517}"/>
              </a:ext>
            </a:extLst>
          </p:cNvPr>
          <p:cNvSpPr>
            <a:spLocks noGrp="1"/>
          </p:cNvSpPr>
          <p:nvPr>
            <p:ph type="body" idx="1"/>
          </p:nvPr>
        </p:nvSpPr>
        <p:spPr/>
        <p:txBody>
          <a:bodyPr/>
          <a:lstStyle/>
          <a:p>
            <a:pPr>
              <a:buNone/>
            </a:pPr>
            <a:r>
              <a:rPr lang="en-GB" sz="500" b="1" i="0" dirty="0"/>
              <a:t>Abbreviations: </a:t>
            </a:r>
            <a:r>
              <a:rPr lang="en-US" sz="2800" dirty="0"/>
              <a:t>AAPC = Average Annual Percentage Change; ALD = Alcohol-Associated Liver Disease; APC = </a:t>
            </a:r>
            <a:r>
              <a:rPr lang="en-US" sz="2800" b="0" i="0" u="none" strike="noStrike" baseline="0" dirty="0">
                <a:solidFill>
                  <a:srgbClr val="000000"/>
                </a:solidFill>
                <a:latin typeface="Arial" panose="020B0604020202020204" pitchFamily="34" charset="0"/>
              </a:rPr>
              <a:t>Average</a:t>
            </a:r>
            <a:r>
              <a:rPr lang="en-US" sz="2800" dirty="0"/>
              <a:t> Percentage Change; MASLD = Metabolic Dysfunction-Associated </a:t>
            </a:r>
            <a:r>
              <a:rPr lang="en-US" sz="2800" dirty="0" err="1"/>
              <a:t>Steatotic</a:t>
            </a:r>
            <a:r>
              <a:rPr lang="en-US" sz="2800" dirty="0"/>
              <a:t> Liver Disease; NCI = National Cancer Institute; US = United States.</a:t>
            </a: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b="1" i="0" u="none" strike="noStrike" baseline="0" dirty="0">
                <a:solidFill>
                  <a:srgbClr val="000000"/>
                </a:solidFill>
                <a:latin typeface="Arial" panose="020B0604020202020204" pitchFamily="34" charset="0"/>
              </a:rPr>
              <a:t>OS-016 </a:t>
            </a:r>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Cirrhosis death rates are increasing rapidly among young Americans – analysis of national death certificate data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Andrew Moon1, Sasha Deutsch-Link1, Oren Fix1, Neil Shah1, Hersh Shroff1, A. Sidney Barritt IV1 </a:t>
            </a:r>
          </a:p>
          <a:p>
            <a:r>
              <a:rPr lang="en-US" sz="1800" b="0" i="1" u="none" strike="noStrike" baseline="0" dirty="0">
                <a:solidFill>
                  <a:srgbClr val="000000"/>
                </a:solidFill>
                <a:latin typeface="Arial" panose="020B0604020202020204" pitchFamily="34" charset="0"/>
              </a:rPr>
              <a:t>1University of North Carolina, Chapel Hill, United States </a:t>
            </a:r>
            <a:endParaRPr lang="en-US" sz="1800" b="0" i="0" u="none" strike="noStrike" baseline="0" dirty="0">
              <a:solidFill>
                <a:srgbClr val="000000"/>
              </a:solidFill>
              <a:latin typeface="Arial" panose="020B0604020202020204" pitchFamily="34" charset="0"/>
            </a:endParaRPr>
          </a:p>
          <a:p>
            <a:r>
              <a:rPr lang="fr-CH" sz="1800" b="0" i="0" u="none" strike="noStrike" baseline="0" dirty="0">
                <a:solidFill>
                  <a:srgbClr val="000000"/>
                </a:solidFill>
                <a:latin typeface="Arial" panose="020B0604020202020204" pitchFamily="34" charset="0"/>
              </a:rPr>
              <a:t>Email: andrew.moon@unchealth.unc.edu </a:t>
            </a:r>
          </a:p>
          <a:p>
            <a:r>
              <a:rPr lang="en-US" sz="1800" b="1" i="0" u="none" strike="noStrike" baseline="0" dirty="0">
                <a:solidFill>
                  <a:srgbClr val="000000"/>
                </a:solidFill>
                <a:latin typeface="Arial" panose="020B0604020202020204" pitchFamily="34" charset="0"/>
              </a:rPr>
              <a:t>Background and Aims: </a:t>
            </a:r>
            <a:r>
              <a:rPr lang="en-US" sz="1800" b="0" i="0" u="none" strike="noStrike" baseline="0" dirty="0">
                <a:solidFill>
                  <a:srgbClr val="000000"/>
                </a:solidFill>
                <a:latin typeface="Arial" panose="020B0604020202020204" pitchFamily="34" charset="0"/>
              </a:rPr>
              <a:t>In the United States (US), there has been a concerning increase in the prevalence of obesity, diabetes, unhealthy alcohol use, and incident chronic hepatitis C virus infections among younger individuals. We aimed to assess trends in cirrhosis mortality among Americans younger than 35 years old. </a:t>
            </a:r>
          </a:p>
          <a:p>
            <a:r>
              <a:rPr lang="en-US" sz="1800" b="1" i="0" u="none" strike="noStrike" baseline="0" dirty="0">
                <a:solidFill>
                  <a:srgbClr val="000000"/>
                </a:solidFill>
                <a:latin typeface="Arial" panose="020B0604020202020204" pitchFamily="34" charset="0"/>
              </a:rPr>
              <a:t>Method: </a:t>
            </a:r>
            <a:r>
              <a:rPr lang="en-US" sz="1800" b="0" i="0" u="none" strike="noStrike" baseline="0" dirty="0">
                <a:solidFill>
                  <a:srgbClr val="000000"/>
                </a:solidFill>
                <a:latin typeface="Arial" panose="020B0604020202020204" pitchFamily="34" charset="0"/>
              </a:rPr>
              <a:t>The National Vital Statistics System provides a publicly available database of vital statistics based on death certificates from the entire US. Using this data source, we identified deaths with an underlying cause from cirrhosis (K70.3, K71.7, K72.9, K74.3, K74.4, K74.5, K74.6) or complications of cirrhosis (I85.0, I86.4, K76.6, K76.7, R18) among individuals younger than 35 from 1999-2022. We extracted the number of deaths and calculated annual mortality rates overall and stratified by gender. As a comparison group, we assessed deaths among individuals &gt;65 years. We additionally examined trends of cirrhosis deaths with a contributing cause from alcohol-associated liver disease (ALD), metabolic dysfunction-associated </a:t>
            </a:r>
            <a:r>
              <a:rPr lang="en-US" sz="1800" b="0" i="0" u="none" strike="noStrike" baseline="0" dirty="0" err="1">
                <a:solidFill>
                  <a:srgbClr val="000000"/>
                </a:solidFill>
                <a:latin typeface="Arial" panose="020B0604020202020204" pitchFamily="34" charset="0"/>
              </a:rPr>
              <a:t>steatotic</a:t>
            </a:r>
            <a:r>
              <a:rPr lang="en-US" sz="1800" b="0" i="0" u="none" strike="noStrike" baseline="0" dirty="0">
                <a:solidFill>
                  <a:srgbClr val="000000"/>
                </a:solidFill>
                <a:latin typeface="Arial" panose="020B0604020202020204" pitchFamily="34" charset="0"/>
              </a:rPr>
              <a:t> liver disease (MASLD) and viral hepatitis. Using the NCI </a:t>
            </a:r>
            <a:r>
              <a:rPr lang="en-US" sz="1800" b="0" i="0" u="none" strike="noStrike" baseline="0" dirty="0" err="1">
                <a:solidFill>
                  <a:srgbClr val="000000"/>
                </a:solidFill>
                <a:latin typeface="Arial" panose="020B0604020202020204" pitchFamily="34" charset="0"/>
              </a:rPr>
              <a:t>Joinpoint</a:t>
            </a:r>
            <a:r>
              <a:rPr lang="en-US" sz="1800" b="0" i="0" u="none" strike="noStrike" baseline="0" dirty="0">
                <a:solidFill>
                  <a:srgbClr val="000000"/>
                </a:solidFill>
                <a:latin typeface="Arial" panose="020B0604020202020204" pitchFamily="34" charset="0"/>
              </a:rPr>
              <a:t> program, we assessed statistically significant changes in average percentage change (APC) and the overall average annual percentage change (AAPC) in death rates. </a:t>
            </a:r>
          </a:p>
          <a:p>
            <a:r>
              <a:rPr lang="en-US" sz="1800" b="1" i="0" u="none" strike="noStrike" baseline="0" dirty="0">
                <a:solidFill>
                  <a:srgbClr val="000000"/>
                </a:solidFill>
                <a:latin typeface="Arial" panose="020B0604020202020204" pitchFamily="34" charset="0"/>
              </a:rPr>
              <a:t>Results: </a:t>
            </a:r>
            <a:r>
              <a:rPr lang="en-US" sz="1800" b="0" i="0" u="none" strike="noStrike" baseline="0" dirty="0">
                <a:solidFill>
                  <a:srgbClr val="000000"/>
                </a:solidFill>
                <a:latin typeface="Arial" panose="020B0604020202020204" pitchFamily="34" charset="0"/>
              </a:rPr>
              <a:t>The median crude mortality rate from 1999-2022 was significantly higher in individuals &gt;65 years (median 31.7 per 100,000 population) compared to those &lt;35 (median 0.3 per 100,000). The average annual percentage change in death rates was significantly higher in individuals &lt;35 years (AAPC 5.2, 95% CI 4.5, 5.9) vs &gt;65 years (AAPC 0.7, 95% CI 0.6, 0.8). </a:t>
            </a:r>
            <a:r>
              <a:rPr lang="en-US" sz="1800" b="0" i="0" u="none" strike="noStrike" baseline="0" dirty="0" err="1">
                <a:solidFill>
                  <a:srgbClr val="000000"/>
                </a:solidFill>
                <a:latin typeface="Arial" panose="020B0604020202020204" pitchFamily="34" charset="0"/>
              </a:rPr>
              <a:t>Joinpoint</a:t>
            </a:r>
            <a:r>
              <a:rPr lang="en-US" sz="1800" b="0" i="0" u="none" strike="noStrike" baseline="0" dirty="0">
                <a:solidFill>
                  <a:srgbClr val="000000"/>
                </a:solidFill>
                <a:latin typeface="Arial" panose="020B0604020202020204" pitchFamily="34" charset="0"/>
              </a:rPr>
              <a:t> analysis demonstrate that, among individuals &lt;35 years, death rates were stable from 1999-2008 (APC -1.7, 95% CI -6.0, 0.3), increased from 2008-2018 (APC 7.0, 95% CI 3.5, 9.4), and further accelerated from 2018-2022 (APC 17.3, 95% CI 12.5, 26.6). Recent increases were less pronounced among those &gt;65 years (from 2019-2022 APC 4.4, 95% CI 2.9, 6.3). Among those younger than 35 years, the AAPC was lower among females (APC 4.8, 95% CI 4.1, 5.6) compared to males (APC 5.3, 95% CI 4.6, 6.1), but this difference was not statistically significant. The </a:t>
            </a:r>
            <a:r>
              <a:rPr lang="en-US" sz="1800" b="0" i="0" u="none" strike="noStrike" baseline="0" dirty="0" err="1">
                <a:solidFill>
                  <a:srgbClr val="000000"/>
                </a:solidFill>
                <a:latin typeface="Arial" panose="020B0604020202020204" pitchFamily="34" charset="0"/>
              </a:rPr>
              <a:t>Joinpoint</a:t>
            </a:r>
            <a:r>
              <a:rPr lang="en-US" sz="1800" b="0" i="0" u="none" strike="noStrike" baseline="0" dirty="0">
                <a:solidFill>
                  <a:srgbClr val="000000"/>
                </a:solidFill>
                <a:latin typeface="Arial" panose="020B0604020202020204" pitchFamily="34" charset="0"/>
              </a:rPr>
              <a:t> analysis demonstrated a steady, statistically significant increase in death rate APC in younger females from 2011-2022 (APC 10.7, 95% CI 9.0, 13.2) while males had a significant increase from 2006-2018 (APC 5.7, 95% CI 3.6,8.3) and further acceleration from 2018-2022 (APC 20.6, 95% CI 15.1, 30.2). Deaths from ALD-associated cirrhosis among individuals age &lt;35 years increased from 1999-2022 (AAPC 10.9, 95% CI 8.9, 13.6). The </a:t>
            </a:r>
            <a:r>
              <a:rPr lang="en-US" sz="1800" b="0" i="0" u="none" strike="noStrike" baseline="0" dirty="0" err="1">
                <a:solidFill>
                  <a:srgbClr val="000000"/>
                </a:solidFill>
                <a:latin typeface="Arial" panose="020B0604020202020204" pitchFamily="34" charset="0"/>
              </a:rPr>
              <a:t>joinpoint</a:t>
            </a:r>
            <a:r>
              <a:rPr lang="en-US" sz="1800" b="0" i="0" u="none" strike="noStrike" baseline="0" dirty="0">
                <a:solidFill>
                  <a:srgbClr val="000000"/>
                </a:solidFill>
                <a:latin typeface="Arial" panose="020B0604020202020204" pitchFamily="34" charset="0"/>
              </a:rPr>
              <a:t> analysis could not be performed for MASLD or viral hepatitis due to small numbers. </a:t>
            </a:r>
          </a:p>
          <a:p>
            <a:r>
              <a:rPr lang="en-US" sz="1800" b="1" i="0" u="none" strike="noStrike" baseline="0" dirty="0">
                <a:solidFill>
                  <a:srgbClr val="000000"/>
                </a:solidFill>
                <a:latin typeface="Arial" panose="020B0604020202020204" pitchFamily="34" charset="0"/>
              </a:rPr>
              <a:t>Conclusion: </a:t>
            </a:r>
            <a:r>
              <a:rPr lang="en-US" sz="1800" b="0" i="0" u="none" strike="noStrike" baseline="0" dirty="0">
                <a:solidFill>
                  <a:srgbClr val="000000"/>
                </a:solidFill>
                <a:latin typeface="Arial" panose="020B0604020202020204" pitchFamily="34" charset="0"/>
              </a:rPr>
              <a:t>Cirrhosis death rates have increased more rapidly among younger individuals and these increases accelerated from 2018-2022, particularly among younger males. Increased alcohol use in recent years has likely contributed to recent rises in cirrhosis death rates among Americans under age 35.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7C8A1B51-4EEF-96D7-4FAB-746D832938D2}"/>
              </a:ext>
            </a:extLst>
          </p:cNvPr>
          <p:cNvSpPr>
            <a:spLocks noGrp="1"/>
          </p:cNvSpPr>
          <p:nvPr>
            <p:ph type="sldNum" sz="quarter" idx="5"/>
          </p:nvPr>
        </p:nvSpPr>
        <p:spPr/>
        <p:txBody>
          <a:bodyPr/>
          <a:lstStyle/>
          <a:p>
            <a:fld id="{F872C0F0-71E7-46B6-AA6F-1D7E0E2B8B3E}" type="slidenum">
              <a:rPr lang="en-US" smtClean="0"/>
              <a:t>25</a:t>
            </a:fld>
            <a:endParaRPr lang="en-US"/>
          </a:p>
        </p:txBody>
      </p:sp>
    </p:spTree>
    <p:extLst>
      <p:ext uri="{BB962C8B-B14F-4D97-AF65-F5344CB8AC3E}">
        <p14:creationId xmlns:p14="http://schemas.microsoft.com/office/powerpoint/2010/main" val="1679636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10B4D-3F0C-CB4F-F184-989330A4F2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12D1A3-E98F-5DC8-F704-1DDDDCED1D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065A9-D86F-0DE9-6D1C-672D7225FF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 b="1" i="0" dirty="0"/>
              <a:t>Abbreviations: </a:t>
            </a:r>
            <a:r>
              <a:rPr lang="en-US" sz="1800" dirty="0"/>
              <a:t>AAPC = Average Annual Percentage Change; ALD = Alcohol-Associated Liver Disease; APC = </a:t>
            </a:r>
            <a:r>
              <a:rPr lang="en-US" sz="1800" b="0" i="0" u="none" strike="noStrike" baseline="0" dirty="0">
                <a:solidFill>
                  <a:srgbClr val="000000"/>
                </a:solidFill>
                <a:latin typeface="Arial" panose="020B0604020202020204" pitchFamily="34" charset="0"/>
              </a:rPr>
              <a:t>Average</a:t>
            </a:r>
            <a:r>
              <a:rPr lang="en-US" sz="1800" dirty="0"/>
              <a:t> Percentage Change; MASLD = Metabolic Dysfunction-Associated </a:t>
            </a:r>
            <a:r>
              <a:rPr lang="en-US" sz="1800" dirty="0" err="1"/>
              <a:t>Steatotic</a:t>
            </a:r>
            <a:r>
              <a:rPr lang="en-US" sz="1800" dirty="0"/>
              <a:t> Liver Disease; NCI = National Cancer Institute; US = United States.</a:t>
            </a:r>
            <a:endParaRPr lang="en-US" sz="1800" dirty="0">
              <a:effectLst/>
              <a:latin typeface="Times New Roman" panose="02020603050405020304" pitchFamily="18" charset="0"/>
              <a:ea typeface="Times New Roman" panose="02020603050405020304" pitchFamily="18" charset="0"/>
            </a:endParaRPr>
          </a:p>
          <a:p>
            <a:r>
              <a:rPr lang="en-US" sz="1800" dirty="0">
                <a:effectLst/>
                <a:highlight>
                  <a:srgbClr val="FFFF00"/>
                </a:highlight>
                <a:latin typeface="Arial" panose="020B060402020202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US" sz="1800" b="1" i="0" u="none" strike="noStrike" baseline="0" dirty="0">
                <a:solidFill>
                  <a:srgbClr val="000000"/>
                </a:solidFill>
                <a:latin typeface="Arial" panose="020B0604020202020204" pitchFamily="34" charset="0"/>
              </a:rPr>
              <a:t>OS-016 </a:t>
            </a:r>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Cirrhosis death rates are increasing rapidly among young Americans – analysis of national death certificate data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Andrew Moon1, Sasha Deutsch-Link1, Oren Fix1, Neil Shah1, Hersh Shroff1, A. Sidney Barritt IV1 </a:t>
            </a:r>
          </a:p>
          <a:p>
            <a:r>
              <a:rPr lang="en-US" sz="1800" b="0" i="1" u="none" strike="noStrike" baseline="0" dirty="0">
                <a:solidFill>
                  <a:srgbClr val="000000"/>
                </a:solidFill>
                <a:latin typeface="Arial" panose="020B0604020202020204" pitchFamily="34" charset="0"/>
              </a:rPr>
              <a:t>1University of North Carolina, Chapel Hill, United States </a:t>
            </a:r>
            <a:endParaRPr lang="en-US" sz="1800" b="0" i="0" u="none" strike="noStrike" baseline="0" dirty="0">
              <a:solidFill>
                <a:srgbClr val="000000"/>
              </a:solidFill>
              <a:latin typeface="Arial" panose="020B0604020202020204" pitchFamily="34" charset="0"/>
            </a:endParaRPr>
          </a:p>
          <a:p>
            <a:r>
              <a:rPr lang="fr-CH" sz="1800" b="0" i="0" u="none" strike="noStrike" baseline="0" dirty="0">
                <a:solidFill>
                  <a:srgbClr val="000000"/>
                </a:solidFill>
                <a:latin typeface="Arial" panose="020B0604020202020204" pitchFamily="34" charset="0"/>
              </a:rPr>
              <a:t>Email: andrew.moon@unchealth.unc.edu </a:t>
            </a:r>
          </a:p>
          <a:p>
            <a:r>
              <a:rPr lang="en-US" sz="1800" b="1" i="0" u="none" strike="noStrike" baseline="0" dirty="0">
                <a:solidFill>
                  <a:srgbClr val="000000"/>
                </a:solidFill>
                <a:latin typeface="Arial" panose="020B0604020202020204" pitchFamily="34" charset="0"/>
              </a:rPr>
              <a:t>Background and Aims: </a:t>
            </a:r>
            <a:r>
              <a:rPr lang="en-US" sz="1800" b="0" i="0" u="none" strike="noStrike" baseline="0" dirty="0">
                <a:solidFill>
                  <a:srgbClr val="000000"/>
                </a:solidFill>
                <a:latin typeface="Arial" panose="020B0604020202020204" pitchFamily="34" charset="0"/>
              </a:rPr>
              <a:t>In the United States (US), there has been a concerning increase in the prevalence of obesity, diabetes, unhealthy alcohol use, and incident chronic hepatitis C virus infections among younger individuals. We aimed to assess trends in cirrhosis mortality among Americans younger than 35 years old. </a:t>
            </a:r>
          </a:p>
          <a:p>
            <a:r>
              <a:rPr lang="en-US" sz="1800" b="1" i="0" u="none" strike="noStrike" baseline="0" dirty="0">
                <a:solidFill>
                  <a:srgbClr val="000000"/>
                </a:solidFill>
                <a:latin typeface="Arial" panose="020B0604020202020204" pitchFamily="34" charset="0"/>
              </a:rPr>
              <a:t>Method: </a:t>
            </a:r>
            <a:r>
              <a:rPr lang="en-US" sz="1800" b="0" i="0" u="none" strike="noStrike" baseline="0" dirty="0">
                <a:solidFill>
                  <a:srgbClr val="000000"/>
                </a:solidFill>
                <a:latin typeface="Arial" panose="020B0604020202020204" pitchFamily="34" charset="0"/>
              </a:rPr>
              <a:t>The National Vital Statistics System provides a publicly available database of vital statistics based on death certificates from the entire US. Using this data source, we identified deaths with an underlying cause from cirrhosis (K70.3, K71.7, K72.9, K74.3, K74.4, K74.5, K74.6) or complications of cirrhosis (I85.0, I86.4, K76.6, K76.7, R18) among individuals younger than 35 from 1999-2022. We extracted the number of deaths and calculated annual mortality rates overall and stratified by gender. As a comparison group, we assessed deaths among individuals &gt;65 years. We additionally examined trends of cirrhosis deaths with a contributing cause from alcohol-associated liver disease (ALD), metabolic dysfunction-associated </a:t>
            </a:r>
            <a:r>
              <a:rPr lang="en-US" sz="1800" b="0" i="0" u="none" strike="noStrike" baseline="0" dirty="0" err="1">
                <a:solidFill>
                  <a:srgbClr val="000000"/>
                </a:solidFill>
                <a:latin typeface="Arial" panose="020B0604020202020204" pitchFamily="34" charset="0"/>
              </a:rPr>
              <a:t>steatotic</a:t>
            </a:r>
            <a:r>
              <a:rPr lang="en-US" sz="1800" b="0" i="0" u="none" strike="noStrike" baseline="0" dirty="0">
                <a:solidFill>
                  <a:srgbClr val="000000"/>
                </a:solidFill>
                <a:latin typeface="Arial" panose="020B0604020202020204" pitchFamily="34" charset="0"/>
              </a:rPr>
              <a:t> liver disease (MASLD) and viral hepatitis. Using the NCI </a:t>
            </a:r>
            <a:r>
              <a:rPr lang="en-US" sz="1800" b="0" i="0" u="none" strike="noStrike" baseline="0" dirty="0" err="1">
                <a:solidFill>
                  <a:srgbClr val="000000"/>
                </a:solidFill>
                <a:latin typeface="Arial" panose="020B0604020202020204" pitchFamily="34" charset="0"/>
              </a:rPr>
              <a:t>Joinpoint</a:t>
            </a:r>
            <a:r>
              <a:rPr lang="en-US" sz="1800" b="0" i="0" u="none" strike="noStrike" baseline="0" dirty="0">
                <a:solidFill>
                  <a:srgbClr val="000000"/>
                </a:solidFill>
                <a:latin typeface="Arial" panose="020B0604020202020204" pitchFamily="34" charset="0"/>
              </a:rPr>
              <a:t> program, we assessed statistically significant changes in average percentage change (APC) and the overall average annual percentage change (AAPC) in death rates. </a:t>
            </a:r>
          </a:p>
          <a:p>
            <a:r>
              <a:rPr lang="en-US" sz="1800" b="1" i="0" u="none" strike="noStrike" baseline="0" dirty="0">
                <a:solidFill>
                  <a:srgbClr val="000000"/>
                </a:solidFill>
                <a:latin typeface="Arial" panose="020B0604020202020204" pitchFamily="34" charset="0"/>
              </a:rPr>
              <a:t>Results: </a:t>
            </a:r>
            <a:r>
              <a:rPr lang="en-US" sz="1800" b="0" i="0" u="none" strike="noStrike" baseline="0" dirty="0">
                <a:solidFill>
                  <a:srgbClr val="000000"/>
                </a:solidFill>
                <a:latin typeface="Arial" panose="020B0604020202020204" pitchFamily="34" charset="0"/>
              </a:rPr>
              <a:t>The median crude mortality rate from 1999-2022 was significantly higher in individuals &gt;65 years (median 31.7 per 100,000 population) compared to those &lt;35 (median 0.3 per 100,000). The average annual percentage change in death rates was significantly higher in individuals &lt;35 years (AAPC 5.2, 95% CI 4.5, 5.9) vs &gt;65 years (AAPC 0.7, 95% CI 0.6, 0.8). </a:t>
            </a:r>
            <a:r>
              <a:rPr lang="en-US" sz="1800" b="0" i="0" u="none" strike="noStrike" baseline="0" dirty="0" err="1">
                <a:solidFill>
                  <a:srgbClr val="000000"/>
                </a:solidFill>
                <a:latin typeface="Arial" panose="020B0604020202020204" pitchFamily="34" charset="0"/>
              </a:rPr>
              <a:t>Joinpoint</a:t>
            </a:r>
            <a:r>
              <a:rPr lang="en-US" sz="1800" b="0" i="0" u="none" strike="noStrike" baseline="0" dirty="0">
                <a:solidFill>
                  <a:srgbClr val="000000"/>
                </a:solidFill>
                <a:latin typeface="Arial" panose="020B0604020202020204" pitchFamily="34" charset="0"/>
              </a:rPr>
              <a:t> analysis demonstrate that, among individuals &lt;35 years, death rates were stable from 1999-2008 (APC -1.7, 95% CI -6.0, 0.3), increased from 2008-2018 (APC 7.0, 95% CI 3.5, 9.4), and further accelerated from 2018-2022 (APC 17.3, 95% CI 12.5, 26.6). Recent increases were less pronounced among those &gt;65 years (from 2019-2022 APC 4.4, 95% CI 2.9, 6.3). Among those younger than 35 years, the AAPC was lower among females (APC 4.8, 95% CI 4.1, 5.6) compared to males (APC 5.3, 95% CI 4.6, 6.1), but this difference was not statistically significant. The </a:t>
            </a:r>
            <a:r>
              <a:rPr lang="en-US" sz="1800" b="0" i="0" u="none" strike="noStrike" baseline="0" dirty="0" err="1">
                <a:solidFill>
                  <a:srgbClr val="000000"/>
                </a:solidFill>
                <a:latin typeface="Arial" panose="020B0604020202020204" pitchFamily="34" charset="0"/>
              </a:rPr>
              <a:t>Joinpoint</a:t>
            </a:r>
            <a:r>
              <a:rPr lang="en-US" sz="1800" b="0" i="0" u="none" strike="noStrike" baseline="0" dirty="0">
                <a:solidFill>
                  <a:srgbClr val="000000"/>
                </a:solidFill>
                <a:latin typeface="Arial" panose="020B0604020202020204" pitchFamily="34" charset="0"/>
              </a:rPr>
              <a:t> analysis demonstrated a steady, statistically significant increase in death rate APC in younger females from 2011-2022 (APC 10.7, 95% CI 9.0, 13.2) while males had a significant increase from 2006-2018 (APC 5.7, 95% CI 3.6,8.3) and further acceleration from 2018-2022 (APC 20.6, 95% CI 15.1, 30.2). Deaths from ALD-associated cirrhosis among individuals age &lt;35 years increased from 1999-2022 (AAPC 10.9, 95% CI 8.9, 13.6). The </a:t>
            </a:r>
            <a:r>
              <a:rPr lang="en-US" sz="1800" b="0" i="0" u="none" strike="noStrike" baseline="0" dirty="0" err="1">
                <a:solidFill>
                  <a:srgbClr val="000000"/>
                </a:solidFill>
                <a:latin typeface="Arial" panose="020B0604020202020204" pitchFamily="34" charset="0"/>
              </a:rPr>
              <a:t>joinpoint</a:t>
            </a:r>
            <a:r>
              <a:rPr lang="en-US" sz="1800" b="0" i="0" u="none" strike="noStrike" baseline="0" dirty="0">
                <a:solidFill>
                  <a:srgbClr val="000000"/>
                </a:solidFill>
                <a:latin typeface="Arial" panose="020B0604020202020204" pitchFamily="34" charset="0"/>
              </a:rPr>
              <a:t> analysis could not be performed for MASLD or viral hepatitis due to small numbers. </a:t>
            </a:r>
          </a:p>
          <a:p>
            <a:r>
              <a:rPr lang="en-US" sz="1800" b="1" i="0" u="none" strike="noStrike" baseline="0" dirty="0">
                <a:solidFill>
                  <a:srgbClr val="000000"/>
                </a:solidFill>
                <a:latin typeface="Arial" panose="020B0604020202020204" pitchFamily="34" charset="0"/>
              </a:rPr>
              <a:t>Conclusion: </a:t>
            </a:r>
            <a:r>
              <a:rPr lang="en-US" sz="1800" b="0" i="0" u="none" strike="noStrike" baseline="0" dirty="0">
                <a:solidFill>
                  <a:srgbClr val="000000"/>
                </a:solidFill>
                <a:latin typeface="Arial" panose="020B0604020202020204" pitchFamily="34" charset="0"/>
              </a:rPr>
              <a:t>Cirrhosis death rates have increased more rapidly among younger individuals and these increases accelerated from 2018-2022, particularly among younger males. Increased alcohol use in recent years has likely contributed to recent rises in cirrhosis death rates among Americans under age 35.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B535097C-6A84-3F10-EB8D-A1BFFE5F91F5}"/>
              </a:ext>
            </a:extLst>
          </p:cNvPr>
          <p:cNvSpPr>
            <a:spLocks noGrp="1"/>
          </p:cNvSpPr>
          <p:nvPr>
            <p:ph type="sldNum" sz="quarter" idx="5"/>
          </p:nvPr>
        </p:nvSpPr>
        <p:spPr/>
        <p:txBody>
          <a:bodyPr/>
          <a:lstStyle/>
          <a:p>
            <a:fld id="{F872C0F0-71E7-46B6-AA6F-1D7E0E2B8B3E}" type="slidenum">
              <a:rPr lang="en-US" smtClean="0"/>
              <a:t>26</a:t>
            </a:fld>
            <a:endParaRPr lang="en-US"/>
          </a:p>
        </p:txBody>
      </p:sp>
    </p:spTree>
    <p:extLst>
      <p:ext uri="{BB962C8B-B14F-4D97-AF65-F5344CB8AC3E}">
        <p14:creationId xmlns:p14="http://schemas.microsoft.com/office/powerpoint/2010/main" val="1833457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A1037-1A5D-EEEB-A694-B5FE09C585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8AABF6-2898-AF4D-F661-81C3B8249F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48CD97-2857-6E62-2DDC-15B91BD4FED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 b="1" i="0" dirty="0"/>
              <a:t>Abbreviations:</a:t>
            </a:r>
            <a:r>
              <a:rPr lang="en-GB" sz="200" i="1" dirty="0"/>
              <a:t> </a:t>
            </a:r>
            <a:r>
              <a:rPr lang="en-US" sz="1800" dirty="0"/>
              <a:t>HR = Hazard Ratio; LTA = Long-Term Albumin; SADRs = Suspected Adverse Drug Reactions; SMT = Standard Medical Treatment; TESAEs = Treatment Emergent Serious Adverse Events; TFS = Transplant-Free Survival.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LB2591</a:t>
            </a:r>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Efficacy and safety of long-term human albumin therapy in cirrhotic patients with acute decompensation and ascites: top-line results of the PRECIOSA trial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Jacqueline G. O’Leary1, Giovanni Perricone2, Wim Laleman3 4, Tamara Milovanovic5, Mireia Torres6, </a:t>
            </a:r>
            <a:r>
              <a:rPr lang="en-US" sz="1800" b="0" i="0" u="none" strike="noStrike" baseline="0" dirty="0" err="1">
                <a:solidFill>
                  <a:srgbClr val="000000"/>
                </a:solidFill>
                <a:latin typeface="Arial" panose="020B0604020202020204" pitchFamily="34" charset="0"/>
              </a:rPr>
              <a:t>Neus</a:t>
            </a:r>
            <a:r>
              <a:rPr lang="en-US" sz="1800" b="0" i="0" u="none" strike="noStrike" baseline="0" dirty="0">
                <a:solidFill>
                  <a:srgbClr val="000000"/>
                </a:solidFill>
                <a:latin typeface="Arial" panose="020B0604020202020204" pitchFamily="34" charset="0"/>
              </a:rPr>
              <a:t> Campins6, Peter Nelson7, Paolo Angeli8, Tarek Hassanein9, Javier Fernández10 11, on behalf of PRECIOSA Study Investigators10 11 </a:t>
            </a:r>
          </a:p>
          <a:p>
            <a:r>
              <a:rPr lang="en-US" sz="1800" b="0" i="1" u="none" strike="noStrike" baseline="0" dirty="0">
                <a:solidFill>
                  <a:srgbClr val="000000"/>
                </a:solidFill>
                <a:latin typeface="Arial" panose="020B0604020202020204" pitchFamily="34" charset="0"/>
              </a:rPr>
              <a:t>1Department of Medicine, University of Texas Southwestern and Dallas VA Medical Center, Dallas, TX, United States</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2Hepatology and Gastroenterology Unit, ASST Grande Ospedale Metropolitano Niguarda, Milan, Italy</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3Department of Gastroenterology &amp; Hepatology, Division of Liver &amp; Biliopancreatic disorders and Liver Transplantation, University Hospital </a:t>
            </a:r>
            <a:r>
              <a:rPr lang="en-US" sz="1800" b="0" i="1" u="none" strike="noStrike" baseline="0" dirty="0" err="1">
                <a:solidFill>
                  <a:srgbClr val="000000"/>
                </a:solidFill>
                <a:latin typeface="Arial" panose="020B0604020202020204" pitchFamily="34" charset="0"/>
              </a:rPr>
              <a:t>Gasthuisberg</a:t>
            </a:r>
            <a:r>
              <a:rPr lang="en-US" sz="1800" b="0" i="1" u="none" strike="noStrike" baseline="0" dirty="0">
                <a:solidFill>
                  <a:srgbClr val="000000"/>
                </a:solidFill>
                <a:latin typeface="Arial" panose="020B0604020202020204" pitchFamily="34" charset="0"/>
              </a:rPr>
              <a:t>, KU LEUVEN, Leuven, Belgium</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4Department of Internal Medicine B, University Hospital Münster, Munster, Germany</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5University Clinical Center of Serbia, Belgrade, Serbia</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6Clinical Operations, Scientific Innovation Office, Grifols, Barcelona, Spain</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7Clinical Development, Scientific Innovation Office, California, United States</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8Padua Hospital University, Padova, Italy</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9Southern California Research Center, California, United States</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10EF Clif, EASL-CLIF Consortium and Grifols Chair, Barcelona, Spain</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11Hospital </a:t>
            </a:r>
            <a:r>
              <a:rPr lang="en-US" sz="1800" b="0" i="1" u="none" strike="noStrike" baseline="0" dirty="0" err="1">
                <a:solidFill>
                  <a:srgbClr val="000000"/>
                </a:solidFill>
                <a:latin typeface="Arial" panose="020B0604020202020204" pitchFamily="34" charset="0"/>
              </a:rPr>
              <a:t>Clínic</a:t>
            </a:r>
            <a:r>
              <a:rPr lang="en-US" sz="1800" b="0" i="1" u="none" strike="noStrike" baseline="0" dirty="0">
                <a:solidFill>
                  <a:srgbClr val="000000"/>
                </a:solidFill>
                <a:latin typeface="Arial" panose="020B0604020202020204" pitchFamily="34" charset="0"/>
              </a:rPr>
              <a:t>, IDIBAPS and </a:t>
            </a:r>
            <a:r>
              <a:rPr lang="en-US" sz="1800" b="0" i="1" u="none" strike="noStrike" baseline="0" dirty="0" err="1">
                <a:solidFill>
                  <a:srgbClr val="000000"/>
                </a:solidFill>
                <a:latin typeface="Arial" panose="020B0604020202020204" pitchFamily="34" charset="0"/>
              </a:rPr>
              <a:t>CIBERehd</a:t>
            </a:r>
            <a:r>
              <a:rPr lang="en-US" sz="1800" b="0" i="1" u="none" strike="noStrike" baseline="0" dirty="0">
                <a:solidFill>
                  <a:srgbClr val="000000"/>
                </a:solidFill>
                <a:latin typeface="Arial" panose="020B0604020202020204" pitchFamily="34" charset="0"/>
              </a:rPr>
              <a:t>, Barcelona, Spain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Email: jfdez@clinic.cat </a:t>
            </a:r>
          </a:p>
          <a:p>
            <a:r>
              <a:rPr lang="en-US" sz="1800" b="1" i="0" u="none" strike="noStrike" baseline="0" dirty="0">
                <a:solidFill>
                  <a:srgbClr val="000000"/>
                </a:solidFill>
                <a:latin typeface="Arial" panose="020B0604020202020204" pitchFamily="34" charset="0"/>
              </a:rPr>
              <a:t>Background and Aims: </a:t>
            </a:r>
            <a:r>
              <a:rPr lang="en-US" sz="1800" b="0" i="0" u="none" strike="noStrike" baseline="0" dirty="0">
                <a:solidFill>
                  <a:srgbClr val="000000"/>
                </a:solidFill>
                <a:latin typeface="Times New Roman" panose="02020603050405020304" pitchFamily="18" charset="0"/>
              </a:rPr>
              <a:t>Previous single-country randomized controlled trials suggested that long-term albumin (LTA) administration may improve clinical outcomes in patients with decompensated cirrhosis and ascites. PRECIOSA evaluated the efficacy and safety of LTA therapy to improve transplant-free survival (TFS), mortality, and disease-related complications in cirrhotic patients with existing or prior ascites and acute decompensation from 14 countries across North America and Europe. </a:t>
            </a:r>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Method: </a:t>
            </a:r>
            <a:r>
              <a:rPr lang="en-US" sz="1800" b="0" i="0" u="none" strike="noStrike" baseline="0" dirty="0">
                <a:solidFill>
                  <a:srgbClr val="000000"/>
                </a:solidFill>
                <a:latin typeface="Times New Roman" panose="02020603050405020304" pitchFamily="18" charset="0"/>
              </a:rPr>
              <a:t>PRECIOSA was a phase 3, randomized (1:1), multicenter, active-controlled, parallel-group, open-label study (NCT03451292). Patients were randomized to standard medical treatment (SMT) plus </a:t>
            </a:r>
            <a:r>
              <a:rPr lang="en-US" sz="1800" b="0" i="0" u="none" strike="noStrike" baseline="0" dirty="0" err="1">
                <a:solidFill>
                  <a:srgbClr val="000000"/>
                </a:solidFill>
                <a:latin typeface="Times New Roman" panose="02020603050405020304" pitchFamily="18" charset="0"/>
              </a:rPr>
              <a:t>Albutein</a:t>
            </a:r>
            <a:r>
              <a:rPr lang="en-US" sz="1800" b="0" i="0" u="none" strike="noStrike" baseline="0" dirty="0">
                <a:solidFill>
                  <a:srgbClr val="000000"/>
                </a:solidFill>
                <a:latin typeface="Times New Roman" panose="02020603050405020304" pitchFamily="18" charset="0"/>
              </a:rPr>
              <a:t>® 20% (1.5 g/Kg body weight, maximum 100 g, every 10 ± 2 days for up to 12 months (Treatment) or SMT alone (Control). The primary endpoint was 1-year TFS assessed in the intent-to-treat population, powered to at least 80% to detect a hypothesized hazard ratio (HR) of 0.6 (2-sided α of 5%) comparing Treatment to Control. Secondary and exploratory endpoints included 1-year mortality, 3- and 6-month TFS and mortality, and incidence of disease-related complications. Safety assessments included treatment emergent serious adverse events (TESAEs) and suspected adverse drug reactions (SADRs). </a:t>
            </a:r>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Results: </a:t>
            </a:r>
            <a:r>
              <a:rPr lang="en-US" sz="1800" b="0" i="0" u="none" strike="noStrike" baseline="0" dirty="0">
                <a:solidFill>
                  <a:srgbClr val="000000"/>
                </a:solidFill>
                <a:latin typeface="Times New Roman" panose="02020603050405020304" pitchFamily="18" charset="0"/>
              </a:rPr>
              <a:t>410 patients were randomized to the Treatment (n=203) or Control (n=207) groups. Demographic and baseline characteristics were similar between groups. Alcohol was the dominant etiology for cirrhosis in both groups. The LTA dosing regimen raised and maintained higher serum albumin concentrations, on average 0.5 g/dL to 0.65 g/dL, in the Treatment group compared to the Control group during study treatment. HRs [95% CI; p-value] for TFS and mortality by 3 months were 0.58 [0.34, 0.99; p = 0.044] and 0.65 [0.37, 1.17; p = 0.15], by 6 months 0.73 [0.50, 1.08; p = 0.11] and 0.68 [0.44, 1.05; p = 0.08], and by </a:t>
            </a:r>
          </a:p>
          <a:p>
            <a:r>
              <a:rPr lang="en-US" sz="1800" b="0" i="0" u="none" strike="noStrike" baseline="0" dirty="0">
                <a:solidFill>
                  <a:srgbClr val="000000"/>
                </a:solidFill>
                <a:latin typeface="Times New Roman" panose="02020603050405020304" pitchFamily="18" charset="0"/>
              </a:rPr>
              <a:t>1 year 0.80 [0.58, 1.10; p = 0.17] and 0.77 [0.53, 1.10; p = 0.15], respectively. The incidences of all disease-related complications were lower in the Treatment group, most notable by odds ratio [95% CI] for spontaneous bacterial peritonitis (0.28 [0.09, 0.86]) and hepatorenal syndrome (0.24 [0.09, 0.64]). TESAEs were numerically lower in the Treatment group (77 in 52 patients) compared to the Control group (127 in 70 patients). SADRs to </a:t>
            </a:r>
            <a:r>
              <a:rPr lang="en-US" sz="1800" b="0" i="0" u="none" strike="noStrike" baseline="0" dirty="0" err="1">
                <a:solidFill>
                  <a:srgbClr val="000000"/>
                </a:solidFill>
                <a:latin typeface="Times New Roman" panose="02020603050405020304" pitchFamily="18" charset="0"/>
              </a:rPr>
              <a:t>Albutein</a:t>
            </a:r>
            <a:r>
              <a:rPr lang="en-US" sz="1800" b="0" i="0" u="none" strike="noStrike" baseline="0" dirty="0">
                <a:solidFill>
                  <a:srgbClr val="000000"/>
                </a:solidFill>
                <a:latin typeface="Times New Roman" panose="02020603050405020304" pitchFamily="18" charset="0"/>
              </a:rPr>
              <a:t> 20% were infrequent (20 in 14 patients). No new adverse reactions related to LTA administration were identified. </a:t>
            </a:r>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Conclusion: </a:t>
            </a:r>
            <a:r>
              <a:rPr lang="en-US" sz="1800" b="0" i="0" u="none" strike="noStrike" baseline="0" dirty="0">
                <a:solidFill>
                  <a:srgbClr val="000000"/>
                </a:solidFill>
                <a:latin typeface="Times New Roman" panose="02020603050405020304" pitchFamily="18" charset="0"/>
              </a:rPr>
              <a:t>The LTA therapy studied in PRECIOSA showed clinically meaningful improvements in TFS, mortality, and disease-related complications for cirrhotic patients with existing or prior ascites and acute decompensation; however, the hypothesized primary endpoint was not met. The LTA dosing regimen showed favorable safety and tolerability profile with no new adverse reaction risks beyond that on label for </a:t>
            </a:r>
            <a:r>
              <a:rPr lang="en-US" sz="1800" b="0" i="0" u="none" strike="noStrike" baseline="0" dirty="0" err="1">
                <a:solidFill>
                  <a:srgbClr val="000000"/>
                </a:solidFill>
                <a:latin typeface="Times New Roman" panose="02020603050405020304" pitchFamily="18" charset="0"/>
              </a:rPr>
              <a:t>Albutein</a:t>
            </a:r>
            <a:r>
              <a:rPr lang="en-US" sz="1800" b="0" i="0" u="none" strike="noStrike" baseline="0" dirty="0">
                <a:solidFill>
                  <a:srgbClr val="000000"/>
                </a:solidFill>
                <a:latin typeface="Times New Roman" panose="02020603050405020304" pitchFamily="18" charset="0"/>
              </a:rPr>
              <a:t> 20% to limit adoption of the therapy.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0B680729-46E5-269D-1D61-5765EC67725E}"/>
              </a:ext>
            </a:extLst>
          </p:cNvPr>
          <p:cNvSpPr>
            <a:spLocks noGrp="1"/>
          </p:cNvSpPr>
          <p:nvPr>
            <p:ph type="sldNum" sz="quarter" idx="5"/>
          </p:nvPr>
        </p:nvSpPr>
        <p:spPr/>
        <p:txBody>
          <a:bodyPr/>
          <a:lstStyle/>
          <a:p>
            <a:fld id="{F872C0F0-71E7-46B6-AA6F-1D7E0E2B8B3E}" type="slidenum">
              <a:rPr lang="en-US" smtClean="0"/>
              <a:t>28</a:t>
            </a:fld>
            <a:endParaRPr lang="en-US"/>
          </a:p>
        </p:txBody>
      </p:sp>
    </p:spTree>
    <p:extLst>
      <p:ext uri="{BB962C8B-B14F-4D97-AF65-F5344CB8AC3E}">
        <p14:creationId xmlns:p14="http://schemas.microsoft.com/office/powerpoint/2010/main" val="3829941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6E0A5-8B49-60D9-80DB-452CD286E6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F46462-219A-5039-97E6-34F1A35D7A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EB876D-0CD3-9BDB-1476-FA7C02B422E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 b="1" i="0" dirty="0"/>
              <a:t>Abbreviations: </a:t>
            </a:r>
            <a:r>
              <a:rPr lang="en-US" sz="1800" dirty="0"/>
              <a:t>HR = Hazard Ratio; LTA = Long-Term Albumin; SADRs = Suspected Adverse Drug Reactions; SMT = Standard Medical Treatment; TESAEs = Treatment Emergent Serious Adverse Events; TFS = Transplant-Free Survival.</a:t>
            </a:r>
          </a:p>
          <a:p>
            <a:endParaRPr lang="en-US" sz="1800" b="1"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LB2591 </a:t>
            </a:r>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Efficacy and safety of long-term human albumin therapy in cirrhotic patients with acute decompensation and ascites: top-line results of the PRECIOSA trial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Jacqueline G. O’Leary1, Giovanni Perricone2, Wim Laleman3 4, Tamara Milovanovic5, Mireia Torres6, </a:t>
            </a:r>
            <a:r>
              <a:rPr lang="en-US" sz="1800" b="0" i="0" u="none" strike="noStrike" baseline="0" dirty="0" err="1">
                <a:solidFill>
                  <a:srgbClr val="000000"/>
                </a:solidFill>
                <a:latin typeface="Arial" panose="020B0604020202020204" pitchFamily="34" charset="0"/>
              </a:rPr>
              <a:t>Neus</a:t>
            </a:r>
            <a:r>
              <a:rPr lang="en-US" sz="1800" b="0" i="0" u="none" strike="noStrike" baseline="0" dirty="0">
                <a:solidFill>
                  <a:srgbClr val="000000"/>
                </a:solidFill>
                <a:latin typeface="Arial" panose="020B0604020202020204" pitchFamily="34" charset="0"/>
              </a:rPr>
              <a:t> Campins6, Peter Nelson7, Paolo Angeli8, Tarek Hassanein9, Javier Fernández10 11, on behalf of PRECIOSA Study Investigators10 11 </a:t>
            </a:r>
          </a:p>
          <a:p>
            <a:r>
              <a:rPr lang="en-US" sz="1800" b="0" i="1" u="none" strike="noStrike" baseline="0" dirty="0">
                <a:solidFill>
                  <a:srgbClr val="000000"/>
                </a:solidFill>
                <a:latin typeface="Arial" panose="020B0604020202020204" pitchFamily="34" charset="0"/>
              </a:rPr>
              <a:t>1Department of Medicine, University of Texas Southwestern and Dallas VA Medical Center, Dallas, TX, United States</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2Hepatology and Gastroenterology Unit, ASST Grande Ospedale Metropolitano Niguarda, Milan, Italy</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3Department of Gastroenterology &amp; Hepatology, Division of Liver &amp; Biliopancreatic disorders and Liver Transplantation, University Hospital </a:t>
            </a:r>
            <a:r>
              <a:rPr lang="en-US" sz="1800" b="0" i="1" u="none" strike="noStrike" baseline="0" dirty="0" err="1">
                <a:solidFill>
                  <a:srgbClr val="000000"/>
                </a:solidFill>
                <a:latin typeface="Arial" panose="020B0604020202020204" pitchFamily="34" charset="0"/>
              </a:rPr>
              <a:t>Gasthuisberg</a:t>
            </a:r>
            <a:r>
              <a:rPr lang="en-US" sz="1800" b="0" i="1" u="none" strike="noStrike" baseline="0" dirty="0">
                <a:solidFill>
                  <a:srgbClr val="000000"/>
                </a:solidFill>
                <a:latin typeface="Arial" panose="020B0604020202020204" pitchFamily="34" charset="0"/>
              </a:rPr>
              <a:t>, KU LEUVEN, Leuven, Belgium</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4Department of Internal Medicine B, University Hospital Münster, Munster, Germany</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5University Clinical Center of Serbia, Belgrade, Serbia</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6Clinical Operations, Scientific Innovation Office, Grifols, Barcelona, Spain</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7Clinical Development, Scientific Innovation Office, California, United States</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8Padua Hospital University, Padova, Italy</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9Southern California Research Center, California, United States</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10EF Clif, EASL-CLIF Consortium and Grifols Chair, Barcelona, Spain</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11Hospital </a:t>
            </a:r>
            <a:r>
              <a:rPr lang="en-US" sz="1800" b="0" i="1" u="none" strike="noStrike" baseline="0" dirty="0" err="1">
                <a:solidFill>
                  <a:srgbClr val="000000"/>
                </a:solidFill>
                <a:latin typeface="Arial" panose="020B0604020202020204" pitchFamily="34" charset="0"/>
              </a:rPr>
              <a:t>Clínic</a:t>
            </a:r>
            <a:r>
              <a:rPr lang="en-US" sz="1800" b="0" i="1" u="none" strike="noStrike" baseline="0" dirty="0">
                <a:solidFill>
                  <a:srgbClr val="000000"/>
                </a:solidFill>
                <a:latin typeface="Arial" panose="020B0604020202020204" pitchFamily="34" charset="0"/>
              </a:rPr>
              <a:t>, IDIBAPS and </a:t>
            </a:r>
            <a:r>
              <a:rPr lang="en-US" sz="1800" b="0" i="1" u="none" strike="noStrike" baseline="0" dirty="0" err="1">
                <a:solidFill>
                  <a:srgbClr val="000000"/>
                </a:solidFill>
                <a:latin typeface="Arial" panose="020B0604020202020204" pitchFamily="34" charset="0"/>
              </a:rPr>
              <a:t>CIBERehd</a:t>
            </a:r>
            <a:r>
              <a:rPr lang="en-US" sz="1800" b="0" i="1" u="none" strike="noStrike" baseline="0" dirty="0">
                <a:solidFill>
                  <a:srgbClr val="000000"/>
                </a:solidFill>
                <a:latin typeface="Arial" panose="020B0604020202020204" pitchFamily="34" charset="0"/>
              </a:rPr>
              <a:t>, Barcelona, Spain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Email: jfdez@clinic.cat </a:t>
            </a:r>
          </a:p>
          <a:p>
            <a:r>
              <a:rPr lang="en-US" sz="1800" b="1" i="0" u="none" strike="noStrike" baseline="0" dirty="0">
                <a:solidFill>
                  <a:srgbClr val="000000"/>
                </a:solidFill>
                <a:latin typeface="Arial" panose="020B0604020202020204" pitchFamily="34" charset="0"/>
              </a:rPr>
              <a:t>Background and Aims: </a:t>
            </a:r>
            <a:r>
              <a:rPr lang="en-US" sz="1800" b="0" i="0" u="none" strike="noStrike" baseline="0" dirty="0">
                <a:solidFill>
                  <a:srgbClr val="000000"/>
                </a:solidFill>
                <a:latin typeface="Times New Roman" panose="02020603050405020304" pitchFamily="18" charset="0"/>
              </a:rPr>
              <a:t>Previous single-country randomized controlled trials suggested that long-term albumin (LTA) administration may improve clinical outcomes in patients with decompensated cirrhosis and ascites. PRECIOSA evaluated the efficacy and safety of LTA therapy to improve transplant-free survival (TFS), mortality, and disease-related complications in cirrhotic patients with existing or prior ascites and acute decompensation from 14 countries across North America and Europe. </a:t>
            </a:r>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Method: </a:t>
            </a:r>
            <a:r>
              <a:rPr lang="en-US" sz="1800" b="0" i="0" u="none" strike="noStrike" baseline="0" dirty="0">
                <a:solidFill>
                  <a:srgbClr val="000000"/>
                </a:solidFill>
                <a:latin typeface="Times New Roman" panose="02020603050405020304" pitchFamily="18" charset="0"/>
              </a:rPr>
              <a:t>PRECIOSA was a phase 3, randomized (1:1), multicenter, active-controlled, parallel-group, open-label study (NCT03451292). Patients were randomized to standard medical treatment (SMT) plus </a:t>
            </a:r>
            <a:r>
              <a:rPr lang="en-US" sz="1800" b="0" i="0" u="none" strike="noStrike" baseline="0" dirty="0" err="1">
                <a:solidFill>
                  <a:srgbClr val="000000"/>
                </a:solidFill>
                <a:latin typeface="Times New Roman" panose="02020603050405020304" pitchFamily="18" charset="0"/>
              </a:rPr>
              <a:t>Albutein</a:t>
            </a:r>
            <a:r>
              <a:rPr lang="en-US" sz="1800" b="0" i="0" u="none" strike="noStrike" baseline="0" dirty="0">
                <a:solidFill>
                  <a:srgbClr val="000000"/>
                </a:solidFill>
                <a:latin typeface="Times New Roman" panose="02020603050405020304" pitchFamily="18" charset="0"/>
              </a:rPr>
              <a:t>® 20% (1.5 g/Kg body weight, maximum 100 g, every 10 ± 2 days for up to 12 months (Treatment) or SMT alone (Control). The primary endpoint was 1-year TFS assessed in the intent-to-treat population, powered to at least 80% to detect a hypothesized hazard ratio (HR) of 0.6 (2-sided α of 5%) comparing Treatment to Control. Secondary and exploratory endpoints included 1-year mortality, 3- and 6-month TFS and mortality, and incidence of disease-related complications. Safety assessments included treatment emergent serious adverse events (TESAEs) and suspected adverse drug reactions (SADRs). </a:t>
            </a:r>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Results: </a:t>
            </a:r>
            <a:r>
              <a:rPr lang="en-US" sz="1800" b="0" i="0" u="none" strike="noStrike" baseline="0" dirty="0">
                <a:solidFill>
                  <a:srgbClr val="000000"/>
                </a:solidFill>
                <a:latin typeface="Times New Roman" panose="02020603050405020304" pitchFamily="18" charset="0"/>
              </a:rPr>
              <a:t>410 patients were randomized to the Treatment (n=203) or Control (n=207) groups. Demographic and baseline characteristics were similar between groups. Alcohol was the dominant etiology for cirrhosis in both groups. The LTA dosing regimen raised and maintained higher serum albumin concentrations, on average 0.5 g/dL to 0.65 g/dL, in the Treatment group compared to the Control group during study treatment. HRs [95% CI; p-value] for TFS and mortality by 3 months were 0.58 [0.34, 0.99; p = 0.044] and 0.65 [0.37, 1.17; p = 0.15], by 6 months 0.73 [0.50, 1.08; p = 0.11] and 0.68 [0.44, 1.05; p = 0.08], and by </a:t>
            </a:r>
          </a:p>
          <a:p>
            <a:r>
              <a:rPr lang="en-US" sz="1800" b="0" i="0" u="none" strike="noStrike" baseline="0" dirty="0">
                <a:solidFill>
                  <a:srgbClr val="000000"/>
                </a:solidFill>
                <a:latin typeface="Times New Roman" panose="02020603050405020304" pitchFamily="18" charset="0"/>
              </a:rPr>
              <a:t>1 year 0.80 [0.58, 1.10; p = 0.17] and 0.77 [0.53, 1.10; p = 0.15], respectively. The incidences of all disease-related complications were lower in the Treatment group, most notable by odds ratio [95% CI] for spontaneous bacterial peritonitis (0.28 [0.09, 0.86]) and hepatorenal syndrome (0.24 [0.09, 0.64]). TESAEs were numerically lower in the Treatment group (77 in 52 patients) compared to the Control group (127 in 70 patients). SADRs to </a:t>
            </a:r>
            <a:r>
              <a:rPr lang="en-US" sz="1800" b="0" i="0" u="none" strike="noStrike" baseline="0" dirty="0" err="1">
                <a:solidFill>
                  <a:srgbClr val="000000"/>
                </a:solidFill>
                <a:latin typeface="Times New Roman" panose="02020603050405020304" pitchFamily="18" charset="0"/>
              </a:rPr>
              <a:t>Albutein</a:t>
            </a:r>
            <a:r>
              <a:rPr lang="en-US" sz="1800" b="0" i="0" u="none" strike="noStrike" baseline="0" dirty="0">
                <a:solidFill>
                  <a:srgbClr val="000000"/>
                </a:solidFill>
                <a:latin typeface="Times New Roman" panose="02020603050405020304" pitchFamily="18" charset="0"/>
              </a:rPr>
              <a:t> 20% were infrequent (20 in 14 patients). No new adverse reactions related to LTA administration were identified. </a:t>
            </a:r>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Conclusion: </a:t>
            </a:r>
            <a:r>
              <a:rPr lang="en-US" sz="1800" b="0" i="0" u="none" strike="noStrike" baseline="0" dirty="0">
                <a:solidFill>
                  <a:srgbClr val="000000"/>
                </a:solidFill>
                <a:latin typeface="Times New Roman" panose="02020603050405020304" pitchFamily="18" charset="0"/>
              </a:rPr>
              <a:t>The LTA therapy studied in PRECIOSA showed clinically meaningful improvements in TFS, mortality, and disease-related complications for cirrhotic patients with existing or prior ascites and acute decompensation; however, the hypothesized primary endpoint was not met. The LTA dosing regimen showed favorable safety and tolerability profile with no new adverse reaction risks beyond that on label for </a:t>
            </a:r>
            <a:r>
              <a:rPr lang="en-US" sz="1800" b="0" i="0" u="none" strike="noStrike" baseline="0" dirty="0" err="1">
                <a:solidFill>
                  <a:srgbClr val="000000"/>
                </a:solidFill>
                <a:latin typeface="Times New Roman" panose="02020603050405020304" pitchFamily="18" charset="0"/>
              </a:rPr>
              <a:t>Albutein</a:t>
            </a:r>
            <a:r>
              <a:rPr lang="en-US" sz="1800" b="0" i="0" u="none" strike="noStrike" baseline="0" dirty="0">
                <a:solidFill>
                  <a:srgbClr val="000000"/>
                </a:solidFill>
                <a:latin typeface="Times New Roman" panose="02020603050405020304" pitchFamily="18" charset="0"/>
              </a:rPr>
              <a:t> 20% to limit adoption of the therapy.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0A8EDE4F-E028-E262-8864-A0D041EED820}"/>
              </a:ext>
            </a:extLst>
          </p:cNvPr>
          <p:cNvSpPr>
            <a:spLocks noGrp="1"/>
          </p:cNvSpPr>
          <p:nvPr>
            <p:ph type="sldNum" sz="quarter" idx="5"/>
          </p:nvPr>
        </p:nvSpPr>
        <p:spPr/>
        <p:txBody>
          <a:bodyPr/>
          <a:lstStyle/>
          <a:p>
            <a:fld id="{F872C0F0-71E7-46B6-AA6F-1D7E0E2B8B3E}" type="slidenum">
              <a:rPr lang="en-US" smtClean="0"/>
              <a:t>29</a:t>
            </a:fld>
            <a:endParaRPr lang="en-US"/>
          </a:p>
        </p:txBody>
      </p:sp>
    </p:spTree>
    <p:extLst>
      <p:ext uri="{BB962C8B-B14F-4D97-AF65-F5344CB8AC3E}">
        <p14:creationId xmlns:p14="http://schemas.microsoft.com/office/powerpoint/2010/main" val="2749036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FA9AA-AD65-A71C-C49E-F93859BB6B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A8A123-D885-D155-BAB4-DE768CFC21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678E24-E441-BE3E-5CDB-A5A5C0F192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 b="1" i="0" dirty="0"/>
              <a:t>Abbreviations: </a:t>
            </a:r>
            <a:r>
              <a:rPr lang="en-US" sz="1800" dirty="0"/>
              <a:t>IQR = Interquartile Range; IV = Intravenous; MELD = Model for End-Stage Liver Disease; </a:t>
            </a:r>
            <a:r>
              <a:rPr lang="en-US" sz="1800" dirty="0" err="1"/>
              <a:t>mFAS</a:t>
            </a:r>
            <a:r>
              <a:rPr lang="en-US" sz="1800" dirty="0"/>
              <a:t> = modified Full Analysis Set; RR = Relative Risk.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LB2556 </a:t>
            </a:r>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Short-term intravenous albumin administration increases serum sodium levels in hospitalized patients with decompensated cirrhosis and dilutional hyponatremia. A randomized, multicenter, controlled trial (ALBUCAT)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Adrià Juanola1 2 3, María José Moreta1 2 3, Cristina Solé3 4, Martina Perez-Guasch1 2 3, Jordi Gratacós-Ginès1 2 3, Anna Soria1 2 3, German Soriano3 5, Berta Cuyàs3 5, Marta Martín-Llahí6, Ann T Ma1 2, Enrico Pompili1 2, Maria Amorós7, Anna Cruceta7, Sonia Diestro7, Gemma Domenech7, Jordi Sánchez3 4, Núria Fabrellas2 3 8, José Ríos7 9, Isabel Graupera1 2 3, Elisa Pose1 2 3, Pere Ginès1 2 3 10 </a:t>
            </a:r>
          </a:p>
          <a:p>
            <a:r>
              <a:rPr lang="en-US" sz="1800" b="0" i="1" u="none" strike="noStrike" baseline="0" dirty="0">
                <a:solidFill>
                  <a:srgbClr val="000000"/>
                </a:solidFill>
                <a:latin typeface="Arial" panose="020B0604020202020204" pitchFamily="34" charset="0"/>
              </a:rPr>
              <a:t>1Liver Unit, Hospital </a:t>
            </a:r>
            <a:r>
              <a:rPr lang="en-US" sz="1800" b="0" i="1" u="none" strike="noStrike" baseline="0" dirty="0" err="1">
                <a:solidFill>
                  <a:srgbClr val="000000"/>
                </a:solidFill>
                <a:latin typeface="Arial" panose="020B0604020202020204" pitchFamily="34" charset="0"/>
              </a:rPr>
              <a:t>Clínic</a:t>
            </a:r>
            <a:r>
              <a:rPr lang="en-US" sz="1800" b="0" i="1" u="none" strike="noStrike" baseline="0" dirty="0">
                <a:solidFill>
                  <a:srgbClr val="000000"/>
                </a:solidFill>
                <a:latin typeface="Arial" panose="020B0604020202020204" pitchFamily="34" charset="0"/>
              </a:rPr>
              <a:t> of Barcelona, Barcelona, Catalunya, Spain., </a:t>
            </a:r>
            <a:r>
              <a:rPr lang="en-US" sz="1800" b="0" i="1" u="none" strike="noStrike" baseline="0" dirty="0" err="1">
                <a:solidFill>
                  <a:srgbClr val="000000"/>
                </a:solidFill>
                <a:latin typeface="Arial" panose="020B0604020202020204" pitchFamily="34" charset="0"/>
              </a:rPr>
              <a:t>Institut</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d'Investigacions</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Biomèdiques</a:t>
            </a:r>
            <a:r>
              <a:rPr lang="en-US" sz="1800" b="0" i="1" u="none" strike="noStrike" baseline="0" dirty="0">
                <a:solidFill>
                  <a:srgbClr val="000000"/>
                </a:solidFill>
                <a:latin typeface="Arial" panose="020B0604020202020204" pitchFamily="34" charset="0"/>
              </a:rPr>
              <a:t> August Pi </a:t>
            </a:r>
            <a:r>
              <a:rPr lang="en-US" sz="1800" b="0" i="1" u="none" strike="noStrike" baseline="0" dirty="0" err="1">
                <a:solidFill>
                  <a:srgbClr val="000000"/>
                </a:solidFill>
                <a:latin typeface="Arial" panose="020B0604020202020204" pitchFamily="34" charset="0"/>
              </a:rPr>
              <a:t>i</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Sunyer</a:t>
            </a:r>
            <a:r>
              <a:rPr lang="en-US" sz="1800" b="0" i="1" u="none" strike="noStrike" baseline="0" dirty="0">
                <a:solidFill>
                  <a:srgbClr val="000000"/>
                </a:solidFill>
                <a:latin typeface="Arial" panose="020B0604020202020204" pitchFamily="34" charset="0"/>
              </a:rPr>
              <a:t> (IDIBAPS), Barcelona, Catalunya, Spain., Centro de </a:t>
            </a:r>
            <a:r>
              <a:rPr lang="en-US" sz="1800" b="0" i="1" u="none" strike="noStrike" baseline="0" dirty="0" err="1">
                <a:solidFill>
                  <a:srgbClr val="000000"/>
                </a:solidFill>
                <a:latin typeface="Arial" panose="020B0604020202020204" pitchFamily="34" charset="0"/>
              </a:rPr>
              <a:t>Investigación</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Biomédica</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en</a:t>
            </a:r>
            <a:r>
              <a:rPr lang="en-US" sz="1800" b="0" i="1" u="none" strike="noStrike" baseline="0" dirty="0">
                <a:solidFill>
                  <a:srgbClr val="000000"/>
                </a:solidFill>
                <a:latin typeface="Arial" panose="020B0604020202020204" pitchFamily="34" charset="0"/>
              </a:rPr>
              <a:t> Red </a:t>
            </a:r>
            <a:r>
              <a:rPr lang="en-US" sz="1800" b="0" i="1" u="none" strike="noStrike" baseline="0" dirty="0" err="1">
                <a:solidFill>
                  <a:srgbClr val="000000"/>
                </a:solidFill>
                <a:latin typeface="Arial" panose="020B0604020202020204" pitchFamily="34" charset="0"/>
              </a:rPr>
              <a:t>Enfermedades</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Hepáticas</a:t>
            </a:r>
            <a:r>
              <a:rPr lang="en-US" sz="1800" b="0" i="1" u="none" strike="noStrike" baseline="0" dirty="0">
                <a:solidFill>
                  <a:srgbClr val="000000"/>
                </a:solidFill>
                <a:latin typeface="Arial" panose="020B0604020202020204" pitchFamily="34" charset="0"/>
              </a:rPr>
              <a:t> y </a:t>
            </a:r>
            <a:r>
              <a:rPr lang="en-US" sz="1800" b="0" i="1" u="none" strike="noStrike" baseline="0" dirty="0" err="1">
                <a:solidFill>
                  <a:srgbClr val="000000"/>
                </a:solidFill>
                <a:latin typeface="Arial" panose="020B0604020202020204" pitchFamily="34" charset="0"/>
              </a:rPr>
              <a:t>Digestivas</a:t>
            </a:r>
            <a:r>
              <a:rPr lang="en-US" sz="1800" b="0" i="1" u="none" strike="noStrike" baseline="0" dirty="0">
                <a:solidFill>
                  <a:srgbClr val="000000"/>
                </a:solidFill>
                <a:latin typeface="Arial" panose="020B0604020202020204" pitchFamily="34" charset="0"/>
              </a:rPr>
              <a:t> (CIBEREHD), Madrid, Spain., Barcelona, Spain</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2Fundació Clinic per a la </a:t>
            </a:r>
            <a:r>
              <a:rPr lang="en-US" sz="1800" b="0" i="1" u="none" strike="noStrike" baseline="0" dirty="0" err="1">
                <a:solidFill>
                  <a:srgbClr val="000000"/>
                </a:solidFill>
                <a:latin typeface="Arial" panose="020B0604020202020204" pitchFamily="34" charset="0"/>
              </a:rPr>
              <a:t>Recerca</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Biomèdica-Institut</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d'Investigacions</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Biomèdiques</a:t>
            </a:r>
            <a:r>
              <a:rPr lang="en-US" sz="1800" b="0" i="1" u="none" strike="noStrike" baseline="0" dirty="0">
                <a:solidFill>
                  <a:srgbClr val="000000"/>
                </a:solidFill>
                <a:latin typeface="Arial" panose="020B0604020202020204" pitchFamily="34" charset="0"/>
              </a:rPr>
              <a:t> August Pi </a:t>
            </a:r>
            <a:r>
              <a:rPr lang="en-US" sz="1800" b="0" i="1" u="none" strike="noStrike" baseline="0" dirty="0" err="1">
                <a:solidFill>
                  <a:srgbClr val="000000"/>
                </a:solidFill>
                <a:latin typeface="Arial" panose="020B0604020202020204" pitchFamily="34" charset="0"/>
              </a:rPr>
              <a:t>i</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Sunyer</a:t>
            </a:r>
            <a:r>
              <a:rPr lang="en-US" sz="1800" b="0" i="1" u="none" strike="noStrike" baseline="0" dirty="0">
                <a:solidFill>
                  <a:srgbClr val="000000"/>
                </a:solidFill>
                <a:latin typeface="Arial" panose="020B0604020202020204" pitchFamily="34" charset="0"/>
              </a:rPr>
              <a:t> (FCRB-IDIBAPS), Barcelona, Catalunya, Spain, Barcelona, Spain</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3Centro de </a:t>
            </a:r>
            <a:r>
              <a:rPr lang="en-US" sz="1800" b="0" i="1" u="none" strike="noStrike" baseline="0" dirty="0" err="1">
                <a:solidFill>
                  <a:srgbClr val="000000"/>
                </a:solidFill>
                <a:latin typeface="Arial" panose="020B0604020202020204" pitchFamily="34" charset="0"/>
              </a:rPr>
              <a:t>Investigación</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Biomédica</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en</a:t>
            </a:r>
            <a:r>
              <a:rPr lang="en-US" sz="1800" b="0" i="1" u="none" strike="noStrike" baseline="0" dirty="0">
                <a:solidFill>
                  <a:srgbClr val="000000"/>
                </a:solidFill>
                <a:latin typeface="Arial" panose="020B0604020202020204" pitchFamily="34" charset="0"/>
              </a:rPr>
              <a:t> Red </a:t>
            </a:r>
            <a:r>
              <a:rPr lang="en-US" sz="1800" b="0" i="1" u="none" strike="noStrike" baseline="0" dirty="0" err="1">
                <a:solidFill>
                  <a:srgbClr val="000000"/>
                </a:solidFill>
                <a:latin typeface="Arial" panose="020B0604020202020204" pitchFamily="34" charset="0"/>
              </a:rPr>
              <a:t>Enfermedades</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Hepáticas</a:t>
            </a:r>
            <a:r>
              <a:rPr lang="en-US" sz="1800" b="0" i="1" u="none" strike="noStrike" baseline="0" dirty="0">
                <a:solidFill>
                  <a:srgbClr val="000000"/>
                </a:solidFill>
                <a:latin typeface="Arial" panose="020B0604020202020204" pitchFamily="34" charset="0"/>
              </a:rPr>
              <a:t> y </a:t>
            </a:r>
            <a:r>
              <a:rPr lang="en-US" sz="1800" b="0" i="1" u="none" strike="noStrike" baseline="0" dirty="0" err="1">
                <a:solidFill>
                  <a:srgbClr val="000000"/>
                </a:solidFill>
                <a:latin typeface="Arial" panose="020B0604020202020204" pitchFamily="34" charset="0"/>
              </a:rPr>
              <a:t>Digestivas</a:t>
            </a:r>
            <a:r>
              <a:rPr lang="en-US" sz="1800" b="0" i="1" u="none" strike="noStrike" baseline="0" dirty="0">
                <a:solidFill>
                  <a:srgbClr val="000000"/>
                </a:solidFill>
                <a:latin typeface="Arial" panose="020B0604020202020204" pitchFamily="34" charset="0"/>
              </a:rPr>
              <a:t> (CIBEREHD), Madrid, Spain, Madrid, Spain</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4Department of Gastroenterology and Hepatology, Parc </a:t>
            </a:r>
            <a:r>
              <a:rPr lang="en-US" sz="1800" b="0" i="1" u="none" strike="noStrike" baseline="0" dirty="0" err="1">
                <a:solidFill>
                  <a:srgbClr val="000000"/>
                </a:solidFill>
                <a:latin typeface="Arial" panose="020B0604020202020204" pitchFamily="34" charset="0"/>
              </a:rPr>
              <a:t>Tauli</a:t>
            </a:r>
            <a:r>
              <a:rPr lang="en-US" sz="1800" b="0" i="1" u="none" strike="noStrike" baseline="0" dirty="0">
                <a:solidFill>
                  <a:srgbClr val="000000"/>
                </a:solidFill>
                <a:latin typeface="Arial" panose="020B0604020202020204" pitchFamily="34" charset="0"/>
              </a:rPr>
              <a:t> Hospital </a:t>
            </a:r>
            <a:r>
              <a:rPr lang="en-US" sz="1800" b="0" i="1" u="none" strike="noStrike" baseline="0" dirty="0" err="1">
                <a:solidFill>
                  <a:srgbClr val="000000"/>
                </a:solidFill>
                <a:latin typeface="Arial" panose="020B0604020202020204" pitchFamily="34" charset="0"/>
              </a:rPr>
              <a:t>Universitari</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Institut</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d'Investigació</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i</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Innovació</a:t>
            </a:r>
            <a:r>
              <a:rPr lang="en-US" sz="1800" b="0" i="1" u="none" strike="noStrike" baseline="0" dirty="0">
                <a:solidFill>
                  <a:srgbClr val="000000"/>
                </a:solidFill>
                <a:latin typeface="Arial" panose="020B0604020202020204" pitchFamily="34" charset="0"/>
              </a:rPr>
              <a:t> Parc </a:t>
            </a:r>
            <a:r>
              <a:rPr lang="en-US" sz="1800" b="0" i="1" u="none" strike="noStrike" baseline="0" dirty="0" err="1">
                <a:solidFill>
                  <a:srgbClr val="000000"/>
                </a:solidFill>
                <a:latin typeface="Arial" panose="020B0604020202020204" pitchFamily="34" charset="0"/>
              </a:rPr>
              <a:t>Taulí</a:t>
            </a:r>
            <a:r>
              <a:rPr lang="en-US" sz="1800" b="0" i="1" u="none" strike="noStrike" baseline="0" dirty="0">
                <a:solidFill>
                  <a:srgbClr val="000000"/>
                </a:solidFill>
                <a:latin typeface="Arial" panose="020B0604020202020204" pitchFamily="34" charset="0"/>
              </a:rPr>
              <a:t> (I3PT-CERCA), </a:t>
            </a:r>
            <a:r>
              <a:rPr lang="en-US" sz="1800" b="0" i="1" u="none" strike="noStrike" baseline="0" dirty="0" err="1">
                <a:solidFill>
                  <a:srgbClr val="000000"/>
                </a:solidFill>
                <a:latin typeface="Arial" panose="020B0604020202020204" pitchFamily="34" charset="0"/>
              </a:rPr>
              <a:t>Universitat</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Autònoma</a:t>
            </a:r>
            <a:r>
              <a:rPr lang="en-US" sz="1800" b="0" i="1" u="none" strike="noStrike" baseline="0" dirty="0">
                <a:solidFill>
                  <a:srgbClr val="000000"/>
                </a:solidFill>
                <a:latin typeface="Arial" panose="020B0604020202020204" pitchFamily="34" charset="0"/>
              </a:rPr>
              <a:t> de Barcelona, Sabadell, Spain., Sabadell, Spain</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5Department of Gastroenterology, Hospital de la Santa Creu </a:t>
            </a:r>
            <a:r>
              <a:rPr lang="en-US" sz="1800" b="0" i="1" u="none" strike="noStrike" baseline="0" dirty="0" err="1">
                <a:solidFill>
                  <a:srgbClr val="000000"/>
                </a:solidFill>
                <a:latin typeface="Arial" panose="020B0604020202020204" pitchFamily="34" charset="0"/>
              </a:rPr>
              <a:t>i</a:t>
            </a:r>
            <a:r>
              <a:rPr lang="en-US" sz="1800" b="0" i="1" u="none" strike="noStrike" baseline="0" dirty="0">
                <a:solidFill>
                  <a:srgbClr val="000000"/>
                </a:solidFill>
                <a:latin typeface="Arial" panose="020B0604020202020204" pitchFamily="34" charset="0"/>
              </a:rPr>
              <a:t> Sant Pau, </a:t>
            </a:r>
            <a:r>
              <a:rPr lang="en-US" sz="1800" b="0" i="1" u="none" strike="noStrike" baseline="0" dirty="0" err="1">
                <a:solidFill>
                  <a:srgbClr val="000000"/>
                </a:solidFill>
                <a:latin typeface="Arial" panose="020B0604020202020204" pitchFamily="34" charset="0"/>
              </a:rPr>
              <a:t>Universitat</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Autònoma</a:t>
            </a:r>
            <a:r>
              <a:rPr lang="en-US" sz="1800" b="0" i="1" u="none" strike="noStrike" baseline="0" dirty="0">
                <a:solidFill>
                  <a:srgbClr val="000000"/>
                </a:solidFill>
                <a:latin typeface="Arial" panose="020B0604020202020204" pitchFamily="34" charset="0"/>
              </a:rPr>
              <a:t> de Barcelona, Barcelona, Spain., Barcelona, Spain</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6Digestive Diseases Unit, Hospital Moisès Broggi, Sant Joan </a:t>
            </a:r>
            <a:r>
              <a:rPr lang="en-US" sz="1800" b="0" i="1" u="none" strike="noStrike" baseline="0" dirty="0" err="1">
                <a:solidFill>
                  <a:srgbClr val="000000"/>
                </a:solidFill>
                <a:latin typeface="Arial" panose="020B0604020202020204" pitchFamily="34" charset="0"/>
              </a:rPr>
              <a:t>Despí</a:t>
            </a:r>
            <a:r>
              <a:rPr lang="en-US" sz="1800" b="0" i="1" u="none" strike="noStrike" baseline="0" dirty="0">
                <a:solidFill>
                  <a:srgbClr val="000000"/>
                </a:solidFill>
                <a:latin typeface="Arial" panose="020B0604020202020204" pitchFamily="34" charset="0"/>
              </a:rPr>
              <a:t>, Barcelona, Spain, Barcelona, Spain</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7Biostatistics and Data Management Core Facility, </a:t>
            </a:r>
            <a:r>
              <a:rPr lang="en-US" sz="1800" b="0" i="1" u="none" strike="noStrike" baseline="0" dirty="0" err="1">
                <a:solidFill>
                  <a:srgbClr val="000000"/>
                </a:solidFill>
                <a:latin typeface="Arial" panose="020B0604020202020204" pitchFamily="34" charset="0"/>
              </a:rPr>
              <a:t>Institut</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D'Investigacions</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Biomédiques</a:t>
            </a:r>
            <a:r>
              <a:rPr lang="en-US" sz="1800" b="0" i="1" u="none" strike="noStrike" baseline="0" dirty="0">
                <a:solidFill>
                  <a:srgbClr val="000000"/>
                </a:solidFill>
                <a:latin typeface="Arial" panose="020B0604020202020204" pitchFamily="34" charset="0"/>
              </a:rPr>
              <a:t> August Pi </a:t>
            </a:r>
            <a:r>
              <a:rPr lang="en-US" sz="1800" b="0" i="1" u="none" strike="noStrike" baseline="0" dirty="0" err="1">
                <a:solidFill>
                  <a:srgbClr val="000000"/>
                </a:solidFill>
                <a:latin typeface="Arial" panose="020B0604020202020204" pitchFamily="34" charset="0"/>
              </a:rPr>
              <a:t>i</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Sunyer</a:t>
            </a:r>
            <a:r>
              <a:rPr lang="en-US" sz="1800" b="0" i="1" u="none" strike="noStrike" baseline="0" dirty="0">
                <a:solidFill>
                  <a:srgbClr val="000000"/>
                </a:solidFill>
                <a:latin typeface="Arial" panose="020B0604020202020204" pitchFamily="34" charset="0"/>
              </a:rPr>
              <a:t>, Hospital Clinic Barcelona, Spain, Barcelona, Spain</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8Faculty of Nursing, University of Barcelona, Barcelona, Spain, Barcelona, Spain</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9Biostatistics Unit, Faculty of Medicine, </a:t>
            </a:r>
            <a:r>
              <a:rPr lang="en-US" sz="1800" b="0" i="1" u="none" strike="noStrike" baseline="0" dirty="0" err="1">
                <a:solidFill>
                  <a:srgbClr val="000000"/>
                </a:solidFill>
                <a:latin typeface="Arial" panose="020B0604020202020204" pitchFamily="34" charset="0"/>
              </a:rPr>
              <a:t>Universitat</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Autònoma</a:t>
            </a:r>
            <a:r>
              <a:rPr lang="en-US" sz="1800" b="0" i="1" u="none" strike="noStrike" baseline="0" dirty="0">
                <a:solidFill>
                  <a:srgbClr val="000000"/>
                </a:solidFill>
                <a:latin typeface="Arial" panose="020B0604020202020204" pitchFamily="34" charset="0"/>
              </a:rPr>
              <a:t> de Barcelona, Barcelona, Spain., Barcelona, Spain</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10Faculty of Medicine and Health Sciences, University of Barcelona, Barcelona, Spain, Barcelona, Spain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Email: pgines@clinic.cat </a:t>
            </a:r>
          </a:p>
          <a:p>
            <a:r>
              <a:rPr lang="en-US" sz="1800" b="1" i="0" u="none" strike="noStrike" baseline="0" dirty="0">
                <a:solidFill>
                  <a:srgbClr val="000000"/>
                </a:solidFill>
                <a:latin typeface="Arial" panose="020B0604020202020204" pitchFamily="34" charset="0"/>
              </a:rPr>
              <a:t>Background and Aims: </a:t>
            </a:r>
            <a:r>
              <a:rPr lang="en-US" sz="1800" b="0" i="0" u="none" strike="noStrike" baseline="0" dirty="0">
                <a:solidFill>
                  <a:srgbClr val="000000"/>
                </a:solidFill>
                <a:latin typeface="Arial" panose="020B0604020202020204" pitchFamily="34" charset="0"/>
              </a:rPr>
              <a:t>Dilutional (hypervolemic) hyponatremia is common in decompensated cirrhosis and associated with high short-term mortality. Currently, there is no effective treatment available, and therapy is based on fluid restriction and diuretic withdrawal. Findings from small cohorts and retrospective studies suggest that intravenous (iv) albumin administration may be effective in improving serum sodium concentration, but definitive data from specific randomized controlled trials is lacking. We therefore aimed at investigate the effects of iv albumin therapy in hospitalized patients with decompensated cirrhosis and dilutional hyponatremia. </a:t>
            </a:r>
          </a:p>
          <a:p>
            <a:r>
              <a:rPr lang="en-US" sz="1800" b="1" i="0" u="none" strike="noStrike" baseline="0" dirty="0">
                <a:solidFill>
                  <a:srgbClr val="000000"/>
                </a:solidFill>
                <a:latin typeface="Arial" panose="020B0604020202020204" pitchFamily="34" charset="0"/>
              </a:rPr>
              <a:t>Method: </a:t>
            </a:r>
            <a:r>
              <a:rPr lang="en-US" sz="1800" b="0" i="0" u="none" strike="noStrike" baseline="0" dirty="0">
                <a:solidFill>
                  <a:srgbClr val="000000"/>
                </a:solidFill>
                <a:latin typeface="Arial" panose="020B0604020202020204" pitchFamily="34" charset="0"/>
              </a:rPr>
              <a:t>We performed a multicenter, open-label, randomized, controlled trial, in patients with serum sodium ≤133 </a:t>
            </a:r>
            <a:r>
              <a:rPr lang="en-US" sz="1800" b="0" i="0" u="none" strike="noStrike" baseline="0" dirty="0" err="1">
                <a:solidFill>
                  <a:srgbClr val="000000"/>
                </a:solidFill>
                <a:latin typeface="Arial" panose="020B0604020202020204" pitchFamily="34" charset="0"/>
              </a:rPr>
              <a:t>mEq</a:t>
            </a:r>
            <a:r>
              <a:rPr lang="en-US" sz="1800" b="0" i="0" u="none" strike="noStrike" baseline="0" dirty="0">
                <a:solidFill>
                  <a:srgbClr val="000000"/>
                </a:solidFill>
                <a:latin typeface="Arial" panose="020B0604020202020204" pitchFamily="34" charset="0"/>
              </a:rPr>
              <a:t>/L. Patients were randomized 1:1 to receive either iv albumin for a maximum of 10 days (1 g/kg the first day, followed by 40 g/day) or placebo. The primary outcome was resolution of hyponatremia (increase of serum sodium ≥5 </a:t>
            </a:r>
            <a:r>
              <a:rPr lang="en-US" sz="1800" b="0" i="0" u="none" strike="noStrike" baseline="0" dirty="0" err="1">
                <a:solidFill>
                  <a:srgbClr val="000000"/>
                </a:solidFill>
                <a:latin typeface="Arial" panose="020B0604020202020204" pitchFamily="34" charset="0"/>
              </a:rPr>
              <a:t>mEq</a:t>
            </a:r>
            <a:r>
              <a:rPr lang="en-US" sz="1800" b="0" i="0" u="none" strike="noStrike" baseline="0" dirty="0">
                <a:solidFill>
                  <a:srgbClr val="000000"/>
                </a:solidFill>
                <a:latin typeface="Arial" panose="020B0604020202020204" pitchFamily="34" charset="0"/>
              </a:rPr>
              <a:t>/L with a final value </a:t>
            </a:r>
            <a:r>
              <a:rPr lang="en-US" sz="1800" b="0" i="0" u="none" strike="noStrike" baseline="0" dirty="0">
                <a:solidFill>
                  <a:srgbClr val="1F1F1F"/>
                </a:solidFill>
                <a:latin typeface="Arial" panose="020B0604020202020204" pitchFamily="34" charset="0"/>
              </a:rPr>
              <a:t>&gt; 130 </a:t>
            </a:r>
            <a:r>
              <a:rPr lang="en-US" sz="1800" b="0" i="0" u="none" strike="noStrike" baseline="0" dirty="0" err="1">
                <a:solidFill>
                  <a:srgbClr val="1F1F1F"/>
                </a:solidFill>
                <a:latin typeface="Arial" panose="020B0604020202020204" pitchFamily="34" charset="0"/>
              </a:rPr>
              <a:t>mEq</a:t>
            </a:r>
            <a:r>
              <a:rPr lang="en-US" sz="1800" b="0" i="0" u="none" strike="noStrike" baseline="0" dirty="0">
                <a:solidFill>
                  <a:srgbClr val="1F1F1F"/>
                </a:solidFill>
                <a:latin typeface="Arial" panose="020B0604020202020204" pitchFamily="34" charset="0"/>
              </a:rPr>
              <a:t>/L), while secondary outcome was overall survival. Here we report results with modified full analysis set (</a:t>
            </a:r>
            <a:r>
              <a:rPr lang="en-US" sz="1800" b="0" i="0" u="none" strike="noStrike" baseline="0" dirty="0" err="1">
                <a:solidFill>
                  <a:srgbClr val="1F1F1F"/>
                </a:solidFill>
                <a:latin typeface="Arial" panose="020B0604020202020204" pitchFamily="34" charset="0"/>
              </a:rPr>
              <a:t>mFAS</a:t>
            </a:r>
            <a:r>
              <a:rPr lang="en-US" sz="1800" b="0" i="0" u="none" strike="noStrike" baseline="0" dirty="0">
                <a:solidFill>
                  <a:srgbClr val="1F1F1F"/>
                </a:solidFill>
                <a:latin typeface="Arial" panose="020B0604020202020204" pitchFamily="34" charset="0"/>
              </a:rPr>
              <a:t>) for the primary outcome: resolution of hyponatremia. </a:t>
            </a:r>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Results: </a:t>
            </a:r>
            <a:r>
              <a:rPr lang="en-US" sz="1800" b="0" i="0" u="none" strike="noStrike" baseline="0" dirty="0">
                <a:solidFill>
                  <a:srgbClr val="1F1F1F"/>
                </a:solidFill>
                <a:latin typeface="Arial" panose="020B0604020202020204" pitchFamily="34" charset="0"/>
              </a:rPr>
              <a:t>During a 5-year period (2019 to 2024), 52 patients were randomly assigned to receive either iv albumin (n=25) plus standard of care (fluid restriction and diuretic withdrawal) or standard of care alone (n=27). Median age was 61 years, and most patients were male (69%) and had alcohol-related cirrhosis (73%). Median MELD at inclusion was 17 (14 - 21) and median serum sodium was 128 </a:t>
            </a:r>
            <a:r>
              <a:rPr lang="en-US" sz="1800" b="0" i="0" u="none" strike="noStrike" baseline="0" dirty="0" err="1">
                <a:solidFill>
                  <a:srgbClr val="1F1F1F"/>
                </a:solidFill>
                <a:latin typeface="Arial" panose="020B0604020202020204" pitchFamily="34" charset="0"/>
              </a:rPr>
              <a:t>mEq</a:t>
            </a:r>
            <a:r>
              <a:rPr lang="en-US" sz="1800" b="0" i="0" u="none" strike="noStrike" baseline="0" dirty="0">
                <a:solidFill>
                  <a:srgbClr val="1F1F1F"/>
                </a:solidFill>
                <a:latin typeface="Arial" panose="020B0604020202020204" pitchFamily="34" charset="0"/>
              </a:rPr>
              <a:t>/L </a:t>
            </a:r>
          </a:p>
          <a:p>
            <a:r>
              <a:rPr lang="en-US" sz="1800" b="0" i="0" u="none" strike="noStrike" baseline="0" dirty="0">
                <a:solidFill>
                  <a:srgbClr val="1F1F1F"/>
                </a:solidFill>
                <a:latin typeface="Arial" panose="020B0604020202020204" pitchFamily="34" charset="0"/>
              </a:rPr>
              <a:t>(123 - 131), with 17 patients (33%) having severe hyponatremia (&lt;125 </a:t>
            </a:r>
            <a:r>
              <a:rPr lang="en-US" sz="1800" b="0" i="0" u="none" strike="noStrike" baseline="0" dirty="0" err="1">
                <a:solidFill>
                  <a:srgbClr val="1F1F1F"/>
                </a:solidFill>
                <a:latin typeface="Arial" panose="020B0604020202020204" pitchFamily="34" charset="0"/>
              </a:rPr>
              <a:t>mEq</a:t>
            </a:r>
            <a:r>
              <a:rPr lang="en-US" sz="1800" b="0" i="0" u="none" strike="noStrike" baseline="0" dirty="0">
                <a:solidFill>
                  <a:srgbClr val="1F1F1F"/>
                </a:solidFill>
                <a:latin typeface="Arial" panose="020B0604020202020204" pitchFamily="34" charset="0"/>
              </a:rPr>
              <a:t>/L). Both groups had similar baseline characteristics. Resolution of hyponatremia was achieved in 12 patients (48%) from the albumin group compared to only 4 patients (15%) from the control group [RR 3.39 (95%CI 1.27 - 9.05), p-value = 0.0145]. During treatment period, median serum sodium increased to 133 </a:t>
            </a:r>
            <a:r>
              <a:rPr lang="en-US" sz="1800" b="0" i="0" u="none" strike="noStrike" baseline="0" dirty="0" err="1">
                <a:solidFill>
                  <a:srgbClr val="1F1F1F"/>
                </a:solidFill>
                <a:latin typeface="Arial" panose="020B0604020202020204" pitchFamily="34" charset="0"/>
              </a:rPr>
              <a:t>mEq</a:t>
            </a:r>
            <a:r>
              <a:rPr lang="en-US" sz="1800" b="0" i="0" u="none" strike="noStrike" baseline="0" dirty="0">
                <a:solidFill>
                  <a:srgbClr val="1F1F1F"/>
                </a:solidFill>
                <a:latin typeface="Arial" panose="020B0604020202020204" pitchFamily="34" charset="0"/>
              </a:rPr>
              <a:t>/L (131 - 135) in the albumin group vs 129 </a:t>
            </a:r>
            <a:r>
              <a:rPr lang="en-US" sz="1800" b="0" i="0" u="none" strike="noStrike" baseline="0" dirty="0" err="1">
                <a:solidFill>
                  <a:srgbClr val="1F1F1F"/>
                </a:solidFill>
                <a:latin typeface="Arial" panose="020B0604020202020204" pitchFamily="34" charset="0"/>
              </a:rPr>
              <a:t>mEq</a:t>
            </a:r>
            <a:r>
              <a:rPr lang="en-US" sz="1800" b="0" i="0" u="none" strike="noStrike" baseline="0" dirty="0">
                <a:solidFill>
                  <a:srgbClr val="1F1F1F"/>
                </a:solidFill>
                <a:latin typeface="Arial" panose="020B0604020202020204" pitchFamily="34" charset="0"/>
              </a:rPr>
              <a:t>/L (128 - 131) in the control group </a:t>
            </a:r>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Conclusion: </a:t>
            </a:r>
            <a:r>
              <a:rPr lang="en-US" sz="1800" b="0" i="0" u="none" strike="noStrike" baseline="0" dirty="0">
                <a:solidFill>
                  <a:srgbClr val="1F1F1F"/>
                </a:solidFill>
                <a:latin typeface="Arial" panose="020B0604020202020204" pitchFamily="34" charset="0"/>
              </a:rPr>
              <a:t>In patients with cirrhosis and dilutional hyponatremia administration of iv albumin is associated with increased serum sodium and resolution of hyponatremia. Intravenous albumin appears to be beneficial in the treatment of dilutional hyponatremia in cirrhosis.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0D5D5959-3CB3-AF16-D964-A0874C908F75}"/>
              </a:ext>
            </a:extLst>
          </p:cNvPr>
          <p:cNvSpPr>
            <a:spLocks noGrp="1"/>
          </p:cNvSpPr>
          <p:nvPr>
            <p:ph type="sldNum" sz="quarter" idx="5"/>
          </p:nvPr>
        </p:nvSpPr>
        <p:spPr/>
        <p:txBody>
          <a:bodyPr/>
          <a:lstStyle/>
          <a:p>
            <a:fld id="{F872C0F0-71E7-46B6-AA6F-1D7E0E2B8B3E}" type="slidenum">
              <a:rPr lang="en-US" smtClean="0"/>
              <a:t>30</a:t>
            </a:fld>
            <a:endParaRPr lang="en-US"/>
          </a:p>
        </p:txBody>
      </p:sp>
    </p:spTree>
    <p:extLst>
      <p:ext uri="{BB962C8B-B14F-4D97-AF65-F5344CB8AC3E}">
        <p14:creationId xmlns:p14="http://schemas.microsoft.com/office/powerpoint/2010/main" val="37960877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F224C-E02F-726B-2D47-FFAF7C2D52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CD8ED3-4343-F063-FE7A-304FE9E563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E505DA-AF11-82D6-106D-7A1ECD0E65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 b="1" i="0" dirty="0"/>
              <a:t>Abbreviations: </a:t>
            </a:r>
            <a:r>
              <a:rPr lang="en-US" sz="1800" dirty="0"/>
              <a:t>IQR = Interquartile Range; IV = Intravenous; MELD = Model for End-Stage Liver Disease; </a:t>
            </a:r>
            <a:r>
              <a:rPr lang="en-US" sz="1800" dirty="0" err="1"/>
              <a:t>mFAS</a:t>
            </a:r>
            <a:r>
              <a:rPr lang="en-US" sz="1800" dirty="0"/>
              <a:t> = modified Full Analysis Set; RR = Relative Risk.</a:t>
            </a:r>
          </a:p>
          <a:p>
            <a:endParaRPr lang="en-US" sz="1800" b="1"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LB2556 </a:t>
            </a:r>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Short-term intravenous albumin administration increases serum sodium levels in hospitalized patients with decompensated cirrhosis and dilutional hyponatremia. A randomized, multicenter, controlled trial (ALBUCAT)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Adrià Juanola1 2 3, María José Moreta1 2 3, Cristina Solé3 4, Martina Perez-Guasch1 2 3, Jordi Gratacós-Ginès1 2 3, Anna Soria1 2 3, German Soriano3 5, Berta Cuyàs3 5, Marta Martín-Llahí6, Ann T Ma1 2, Enrico Pompili1 2, Maria Amorós7, Anna Cruceta7, Sonia Diestro7, Gemma Domenech7, Jordi Sánchez3 4, Núria Fabrellas2 3 8, José Ríos7 9, Isabel Graupera1 2 3, Elisa Pose1 2 3, Pere Ginès1 2 3 10 </a:t>
            </a:r>
          </a:p>
          <a:p>
            <a:r>
              <a:rPr lang="en-US" sz="1800" b="0" i="1" u="none" strike="noStrike" baseline="0" dirty="0">
                <a:solidFill>
                  <a:srgbClr val="000000"/>
                </a:solidFill>
                <a:latin typeface="Arial" panose="020B0604020202020204" pitchFamily="34" charset="0"/>
              </a:rPr>
              <a:t>1Liver Unit, Hospital </a:t>
            </a:r>
            <a:r>
              <a:rPr lang="en-US" sz="1800" b="0" i="1" u="none" strike="noStrike" baseline="0" dirty="0" err="1">
                <a:solidFill>
                  <a:srgbClr val="000000"/>
                </a:solidFill>
                <a:latin typeface="Arial" panose="020B0604020202020204" pitchFamily="34" charset="0"/>
              </a:rPr>
              <a:t>Clínic</a:t>
            </a:r>
            <a:r>
              <a:rPr lang="en-US" sz="1800" b="0" i="1" u="none" strike="noStrike" baseline="0" dirty="0">
                <a:solidFill>
                  <a:srgbClr val="000000"/>
                </a:solidFill>
                <a:latin typeface="Arial" panose="020B0604020202020204" pitchFamily="34" charset="0"/>
              </a:rPr>
              <a:t> of Barcelona, Barcelona, Catalunya, Spain., </a:t>
            </a:r>
            <a:r>
              <a:rPr lang="en-US" sz="1800" b="0" i="1" u="none" strike="noStrike" baseline="0" dirty="0" err="1">
                <a:solidFill>
                  <a:srgbClr val="000000"/>
                </a:solidFill>
                <a:latin typeface="Arial" panose="020B0604020202020204" pitchFamily="34" charset="0"/>
              </a:rPr>
              <a:t>Institut</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d'Investigacions</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Biomèdiques</a:t>
            </a:r>
            <a:r>
              <a:rPr lang="en-US" sz="1800" b="0" i="1" u="none" strike="noStrike" baseline="0" dirty="0">
                <a:solidFill>
                  <a:srgbClr val="000000"/>
                </a:solidFill>
                <a:latin typeface="Arial" panose="020B0604020202020204" pitchFamily="34" charset="0"/>
              </a:rPr>
              <a:t> August Pi </a:t>
            </a:r>
            <a:r>
              <a:rPr lang="en-US" sz="1800" b="0" i="1" u="none" strike="noStrike" baseline="0" dirty="0" err="1">
                <a:solidFill>
                  <a:srgbClr val="000000"/>
                </a:solidFill>
                <a:latin typeface="Arial" panose="020B0604020202020204" pitchFamily="34" charset="0"/>
              </a:rPr>
              <a:t>i</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Sunyer</a:t>
            </a:r>
            <a:r>
              <a:rPr lang="en-US" sz="1800" b="0" i="1" u="none" strike="noStrike" baseline="0" dirty="0">
                <a:solidFill>
                  <a:srgbClr val="000000"/>
                </a:solidFill>
                <a:latin typeface="Arial" panose="020B0604020202020204" pitchFamily="34" charset="0"/>
              </a:rPr>
              <a:t> (IDIBAPS), Barcelona, Catalunya, Spain., Centro de </a:t>
            </a:r>
            <a:r>
              <a:rPr lang="en-US" sz="1800" b="0" i="1" u="none" strike="noStrike" baseline="0" dirty="0" err="1">
                <a:solidFill>
                  <a:srgbClr val="000000"/>
                </a:solidFill>
                <a:latin typeface="Arial" panose="020B0604020202020204" pitchFamily="34" charset="0"/>
              </a:rPr>
              <a:t>Investigación</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Biomédica</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en</a:t>
            </a:r>
            <a:r>
              <a:rPr lang="en-US" sz="1800" b="0" i="1" u="none" strike="noStrike" baseline="0" dirty="0">
                <a:solidFill>
                  <a:srgbClr val="000000"/>
                </a:solidFill>
                <a:latin typeface="Arial" panose="020B0604020202020204" pitchFamily="34" charset="0"/>
              </a:rPr>
              <a:t> Red </a:t>
            </a:r>
            <a:r>
              <a:rPr lang="en-US" sz="1800" b="0" i="1" u="none" strike="noStrike" baseline="0" dirty="0" err="1">
                <a:solidFill>
                  <a:srgbClr val="000000"/>
                </a:solidFill>
                <a:latin typeface="Arial" panose="020B0604020202020204" pitchFamily="34" charset="0"/>
              </a:rPr>
              <a:t>Enfermedades</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Hepáticas</a:t>
            </a:r>
            <a:r>
              <a:rPr lang="en-US" sz="1800" b="0" i="1" u="none" strike="noStrike" baseline="0" dirty="0">
                <a:solidFill>
                  <a:srgbClr val="000000"/>
                </a:solidFill>
                <a:latin typeface="Arial" panose="020B0604020202020204" pitchFamily="34" charset="0"/>
              </a:rPr>
              <a:t> y </a:t>
            </a:r>
            <a:r>
              <a:rPr lang="en-US" sz="1800" b="0" i="1" u="none" strike="noStrike" baseline="0" dirty="0" err="1">
                <a:solidFill>
                  <a:srgbClr val="000000"/>
                </a:solidFill>
                <a:latin typeface="Arial" panose="020B0604020202020204" pitchFamily="34" charset="0"/>
              </a:rPr>
              <a:t>Digestivas</a:t>
            </a:r>
            <a:r>
              <a:rPr lang="en-US" sz="1800" b="0" i="1" u="none" strike="noStrike" baseline="0" dirty="0">
                <a:solidFill>
                  <a:srgbClr val="000000"/>
                </a:solidFill>
                <a:latin typeface="Arial" panose="020B0604020202020204" pitchFamily="34" charset="0"/>
              </a:rPr>
              <a:t> (CIBEREHD), Madrid, Spain., Barcelona, Spain</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2Fundació Clinic per a la </a:t>
            </a:r>
            <a:r>
              <a:rPr lang="en-US" sz="1800" b="0" i="1" u="none" strike="noStrike" baseline="0" dirty="0" err="1">
                <a:solidFill>
                  <a:srgbClr val="000000"/>
                </a:solidFill>
                <a:latin typeface="Arial" panose="020B0604020202020204" pitchFamily="34" charset="0"/>
              </a:rPr>
              <a:t>Recerca</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Biomèdica-Institut</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d'Investigacions</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Biomèdiques</a:t>
            </a:r>
            <a:r>
              <a:rPr lang="en-US" sz="1800" b="0" i="1" u="none" strike="noStrike" baseline="0" dirty="0">
                <a:solidFill>
                  <a:srgbClr val="000000"/>
                </a:solidFill>
                <a:latin typeface="Arial" panose="020B0604020202020204" pitchFamily="34" charset="0"/>
              </a:rPr>
              <a:t> August Pi </a:t>
            </a:r>
            <a:r>
              <a:rPr lang="en-US" sz="1800" b="0" i="1" u="none" strike="noStrike" baseline="0" dirty="0" err="1">
                <a:solidFill>
                  <a:srgbClr val="000000"/>
                </a:solidFill>
                <a:latin typeface="Arial" panose="020B0604020202020204" pitchFamily="34" charset="0"/>
              </a:rPr>
              <a:t>i</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Sunyer</a:t>
            </a:r>
            <a:r>
              <a:rPr lang="en-US" sz="1800" b="0" i="1" u="none" strike="noStrike" baseline="0" dirty="0">
                <a:solidFill>
                  <a:srgbClr val="000000"/>
                </a:solidFill>
                <a:latin typeface="Arial" panose="020B0604020202020204" pitchFamily="34" charset="0"/>
              </a:rPr>
              <a:t> (FCRB-IDIBAPS), Barcelona, Catalunya, Spain, Barcelona, Spain</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3Centro de </a:t>
            </a:r>
            <a:r>
              <a:rPr lang="en-US" sz="1800" b="0" i="1" u="none" strike="noStrike" baseline="0" dirty="0" err="1">
                <a:solidFill>
                  <a:srgbClr val="000000"/>
                </a:solidFill>
                <a:latin typeface="Arial" panose="020B0604020202020204" pitchFamily="34" charset="0"/>
              </a:rPr>
              <a:t>Investigación</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Biomédica</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en</a:t>
            </a:r>
            <a:r>
              <a:rPr lang="en-US" sz="1800" b="0" i="1" u="none" strike="noStrike" baseline="0" dirty="0">
                <a:solidFill>
                  <a:srgbClr val="000000"/>
                </a:solidFill>
                <a:latin typeface="Arial" panose="020B0604020202020204" pitchFamily="34" charset="0"/>
              </a:rPr>
              <a:t> Red </a:t>
            </a:r>
            <a:r>
              <a:rPr lang="en-US" sz="1800" b="0" i="1" u="none" strike="noStrike" baseline="0" dirty="0" err="1">
                <a:solidFill>
                  <a:srgbClr val="000000"/>
                </a:solidFill>
                <a:latin typeface="Arial" panose="020B0604020202020204" pitchFamily="34" charset="0"/>
              </a:rPr>
              <a:t>Enfermedades</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Hepáticas</a:t>
            </a:r>
            <a:r>
              <a:rPr lang="en-US" sz="1800" b="0" i="1" u="none" strike="noStrike" baseline="0" dirty="0">
                <a:solidFill>
                  <a:srgbClr val="000000"/>
                </a:solidFill>
                <a:latin typeface="Arial" panose="020B0604020202020204" pitchFamily="34" charset="0"/>
              </a:rPr>
              <a:t> y </a:t>
            </a:r>
            <a:r>
              <a:rPr lang="en-US" sz="1800" b="0" i="1" u="none" strike="noStrike" baseline="0" dirty="0" err="1">
                <a:solidFill>
                  <a:srgbClr val="000000"/>
                </a:solidFill>
                <a:latin typeface="Arial" panose="020B0604020202020204" pitchFamily="34" charset="0"/>
              </a:rPr>
              <a:t>Digestivas</a:t>
            </a:r>
            <a:r>
              <a:rPr lang="en-US" sz="1800" b="0" i="1" u="none" strike="noStrike" baseline="0" dirty="0">
                <a:solidFill>
                  <a:srgbClr val="000000"/>
                </a:solidFill>
                <a:latin typeface="Arial" panose="020B0604020202020204" pitchFamily="34" charset="0"/>
              </a:rPr>
              <a:t> (CIBEREHD), Madrid, Spain, Madrid, Spain</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4Department of Gastroenterology and Hepatology, Parc </a:t>
            </a:r>
            <a:r>
              <a:rPr lang="en-US" sz="1800" b="0" i="1" u="none" strike="noStrike" baseline="0" dirty="0" err="1">
                <a:solidFill>
                  <a:srgbClr val="000000"/>
                </a:solidFill>
                <a:latin typeface="Arial" panose="020B0604020202020204" pitchFamily="34" charset="0"/>
              </a:rPr>
              <a:t>Tauli</a:t>
            </a:r>
            <a:r>
              <a:rPr lang="en-US" sz="1800" b="0" i="1" u="none" strike="noStrike" baseline="0" dirty="0">
                <a:solidFill>
                  <a:srgbClr val="000000"/>
                </a:solidFill>
                <a:latin typeface="Arial" panose="020B0604020202020204" pitchFamily="34" charset="0"/>
              </a:rPr>
              <a:t> Hospital </a:t>
            </a:r>
            <a:r>
              <a:rPr lang="en-US" sz="1800" b="0" i="1" u="none" strike="noStrike" baseline="0" dirty="0" err="1">
                <a:solidFill>
                  <a:srgbClr val="000000"/>
                </a:solidFill>
                <a:latin typeface="Arial" panose="020B0604020202020204" pitchFamily="34" charset="0"/>
              </a:rPr>
              <a:t>Universitari</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Institut</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d'Investigació</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i</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Innovació</a:t>
            </a:r>
            <a:r>
              <a:rPr lang="en-US" sz="1800" b="0" i="1" u="none" strike="noStrike" baseline="0" dirty="0">
                <a:solidFill>
                  <a:srgbClr val="000000"/>
                </a:solidFill>
                <a:latin typeface="Arial" panose="020B0604020202020204" pitchFamily="34" charset="0"/>
              </a:rPr>
              <a:t> Parc </a:t>
            </a:r>
            <a:r>
              <a:rPr lang="en-US" sz="1800" b="0" i="1" u="none" strike="noStrike" baseline="0" dirty="0" err="1">
                <a:solidFill>
                  <a:srgbClr val="000000"/>
                </a:solidFill>
                <a:latin typeface="Arial" panose="020B0604020202020204" pitchFamily="34" charset="0"/>
              </a:rPr>
              <a:t>Taulí</a:t>
            </a:r>
            <a:r>
              <a:rPr lang="en-US" sz="1800" b="0" i="1" u="none" strike="noStrike" baseline="0" dirty="0">
                <a:solidFill>
                  <a:srgbClr val="000000"/>
                </a:solidFill>
                <a:latin typeface="Arial" panose="020B0604020202020204" pitchFamily="34" charset="0"/>
              </a:rPr>
              <a:t> (I3PT-CERCA), </a:t>
            </a:r>
            <a:r>
              <a:rPr lang="en-US" sz="1800" b="0" i="1" u="none" strike="noStrike" baseline="0" dirty="0" err="1">
                <a:solidFill>
                  <a:srgbClr val="000000"/>
                </a:solidFill>
                <a:latin typeface="Arial" panose="020B0604020202020204" pitchFamily="34" charset="0"/>
              </a:rPr>
              <a:t>Universitat</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Autònoma</a:t>
            </a:r>
            <a:r>
              <a:rPr lang="en-US" sz="1800" b="0" i="1" u="none" strike="noStrike" baseline="0" dirty="0">
                <a:solidFill>
                  <a:srgbClr val="000000"/>
                </a:solidFill>
                <a:latin typeface="Arial" panose="020B0604020202020204" pitchFamily="34" charset="0"/>
              </a:rPr>
              <a:t> de Barcelona, Sabadell, Spain., Sabadell, Spain</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5Department of Gastroenterology, Hospital de la Santa Creu </a:t>
            </a:r>
            <a:r>
              <a:rPr lang="en-US" sz="1800" b="0" i="1" u="none" strike="noStrike" baseline="0" dirty="0" err="1">
                <a:solidFill>
                  <a:srgbClr val="000000"/>
                </a:solidFill>
                <a:latin typeface="Arial" panose="020B0604020202020204" pitchFamily="34" charset="0"/>
              </a:rPr>
              <a:t>i</a:t>
            </a:r>
            <a:r>
              <a:rPr lang="en-US" sz="1800" b="0" i="1" u="none" strike="noStrike" baseline="0" dirty="0">
                <a:solidFill>
                  <a:srgbClr val="000000"/>
                </a:solidFill>
                <a:latin typeface="Arial" panose="020B0604020202020204" pitchFamily="34" charset="0"/>
              </a:rPr>
              <a:t> Sant Pau, </a:t>
            </a:r>
            <a:r>
              <a:rPr lang="en-US" sz="1800" b="0" i="1" u="none" strike="noStrike" baseline="0" dirty="0" err="1">
                <a:solidFill>
                  <a:srgbClr val="000000"/>
                </a:solidFill>
                <a:latin typeface="Arial" panose="020B0604020202020204" pitchFamily="34" charset="0"/>
              </a:rPr>
              <a:t>Universitat</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Autònoma</a:t>
            </a:r>
            <a:r>
              <a:rPr lang="en-US" sz="1800" b="0" i="1" u="none" strike="noStrike" baseline="0" dirty="0">
                <a:solidFill>
                  <a:srgbClr val="000000"/>
                </a:solidFill>
                <a:latin typeface="Arial" panose="020B0604020202020204" pitchFamily="34" charset="0"/>
              </a:rPr>
              <a:t> de Barcelona, Barcelona, Spain., Barcelona, Spain</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6Digestive Diseases Unit, Hospital Moisès Broggi, Sant Joan </a:t>
            </a:r>
            <a:r>
              <a:rPr lang="en-US" sz="1800" b="0" i="1" u="none" strike="noStrike" baseline="0" dirty="0" err="1">
                <a:solidFill>
                  <a:srgbClr val="000000"/>
                </a:solidFill>
                <a:latin typeface="Arial" panose="020B0604020202020204" pitchFamily="34" charset="0"/>
              </a:rPr>
              <a:t>Despí</a:t>
            </a:r>
            <a:r>
              <a:rPr lang="en-US" sz="1800" b="0" i="1" u="none" strike="noStrike" baseline="0" dirty="0">
                <a:solidFill>
                  <a:srgbClr val="000000"/>
                </a:solidFill>
                <a:latin typeface="Arial" panose="020B0604020202020204" pitchFamily="34" charset="0"/>
              </a:rPr>
              <a:t>, Barcelona, Spain, Barcelona, Spain</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7Biostatistics and Data Management Core Facility, </a:t>
            </a:r>
            <a:r>
              <a:rPr lang="en-US" sz="1800" b="0" i="1" u="none" strike="noStrike" baseline="0" dirty="0" err="1">
                <a:solidFill>
                  <a:srgbClr val="000000"/>
                </a:solidFill>
                <a:latin typeface="Arial" panose="020B0604020202020204" pitchFamily="34" charset="0"/>
              </a:rPr>
              <a:t>Institut</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D'Investigacions</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Biomédiques</a:t>
            </a:r>
            <a:r>
              <a:rPr lang="en-US" sz="1800" b="0" i="1" u="none" strike="noStrike" baseline="0" dirty="0">
                <a:solidFill>
                  <a:srgbClr val="000000"/>
                </a:solidFill>
                <a:latin typeface="Arial" panose="020B0604020202020204" pitchFamily="34" charset="0"/>
              </a:rPr>
              <a:t> August Pi </a:t>
            </a:r>
            <a:r>
              <a:rPr lang="en-US" sz="1800" b="0" i="1" u="none" strike="noStrike" baseline="0" dirty="0" err="1">
                <a:solidFill>
                  <a:srgbClr val="000000"/>
                </a:solidFill>
                <a:latin typeface="Arial" panose="020B0604020202020204" pitchFamily="34" charset="0"/>
              </a:rPr>
              <a:t>i</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Sunyer</a:t>
            </a:r>
            <a:r>
              <a:rPr lang="en-US" sz="1800" b="0" i="1" u="none" strike="noStrike" baseline="0" dirty="0">
                <a:solidFill>
                  <a:srgbClr val="000000"/>
                </a:solidFill>
                <a:latin typeface="Arial" panose="020B0604020202020204" pitchFamily="34" charset="0"/>
              </a:rPr>
              <a:t>, Hospital Clinic Barcelona, Spain, Barcelona, Spain</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8Faculty of Nursing, University of Barcelona, Barcelona, Spain, Barcelona, Spain</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9Biostatistics Unit, Faculty of Medicine, </a:t>
            </a:r>
            <a:r>
              <a:rPr lang="en-US" sz="1800" b="0" i="1" u="none" strike="noStrike" baseline="0" dirty="0" err="1">
                <a:solidFill>
                  <a:srgbClr val="000000"/>
                </a:solidFill>
                <a:latin typeface="Arial" panose="020B0604020202020204" pitchFamily="34" charset="0"/>
              </a:rPr>
              <a:t>Universitat</a:t>
            </a:r>
            <a:r>
              <a:rPr lang="en-US" sz="1800" b="0" i="1" u="none" strike="noStrike" baseline="0" dirty="0">
                <a:solidFill>
                  <a:srgbClr val="000000"/>
                </a:solidFill>
                <a:latin typeface="Arial" panose="020B0604020202020204" pitchFamily="34" charset="0"/>
              </a:rPr>
              <a:t> </a:t>
            </a:r>
            <a:r>
              <a:rPr lang="en-US" sz="1800" b="0" i="1" u="none" strike="noStrike" baseline="0" dirty="0" err="1">
                <a:solidFill>
                  <a:srgbClr val="000000"/>
                </a:solidFill>
                <a:latin typeface="Arial" panose="020B0604020202020204" pitchFamily="34" charset="0"/>
              </a:rPr>
              <a:t>Autònoma</a:t>
            </a:r>
            <a:r>
              <a:rPr lang="en-US" sz="1800" b="0" i="1" u="none" strike="noStrike" baseline="0" dirty="0">
                <a:solidFill>
                  <a:srgbClr val="000000"/>
                </a:solidFill>
                <a:latin typeface="Arial" panose="020B0604020202020204" pitchFamily="34" charset="0"/>
              </a:rPr>
              <a:t> de Barcelona, Barcelona, Spain., Barcelona, Spain</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10Faculty of Medicine and Health Sciences, University of Barcelona, Barcelona, Spain, Barcelona, Spain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Email: pgines@clinic.cat </a:t>
            </a:r>
          </a:p>
          <a:p>
            <a:r>
              <a:rPr lang="en-US" sz="1800" b="1" i="0" u="none" strike="noStrike" baseline="0" dirty="0">
                <a:solidFill>
                  <a:srgbClr val="000000"/>
                </a:solidFill>
                <a:latin typeface="Arial" panose="020B0604020202020204" pitchFamily="34" charset="0"/>
              </a:rPr>
              <a:t>Background and Aims: </a:t>
            </a:r>
            <a:r>
              <a:rPr lang="en-US" sz="1800" b="0" i="0" u="none" strike="noStrike" baseline="0" dirty="0">
                <a:solidFill>
                  <a:srgbClr val="000000"/>
                </a:solidFill>
                <a:latin typeface="Arial" panose="020B0604020202020204" pitchFamily="34" charset="0"/>
              </a:rPr>
              <a:t>Dilutional (hypervolemic) hyponatremia is common in decompensated cirrhosis and associated with high short-term mortality. Currently, there is no effective treatment available, and therapy is based on fluid restriction and diuretic withdrawal. Findings from small cohorts and retrospective studies suggest that intravenous (iv) albumin administration may be effective in improving serum sodium concentration, but definitive data from specific randomized controlled trials is lacking. We therefore aimed at investigate the effects of iv albumin therapy in hospitalized patients with decompensated cirrhosis and dilutional hyponatremia. </a:t>
            </a:r>
          </a:p>
          <a:p>
            <a:r>
              <a:rPr lang="en-US" sz="1800" b="1" i="0" u="none" strike="noStrike" baseline="0" dirty="0">
                <a:solidFill>
                  <a:srgbClr val="000000"/>
                </a:solidFill>
                <a:latin typeface="Arial" panose="020B0604020202020204" pitchFamily="34" charset="0"/>
              </a:rPr>
              <a:t>Method: </a:t>
            </a:r>
            <a:r>
              <a:rPr lang="en-US" sz="1800" b="0" i="0" u="none" strike="noStrike" baseline="0" dirty="0">
                <a:solidFill>
                  <a:srgbClr val="000000"/>
                </a:solidFill>
                <a:latin typeface="Arial" panose="020B0604020202020204" pitchFamily="34" charset="0"/>
              </a:rPr>
              <a:t>We performed a multicenter, open-label, randomized, controlled trial, in patients with serum sodium ≤133 </a:t>
            </a:r>
            <a:r>
              <a:rPr lang="en-US" sz="1800" b="0" i="0" u="none" strike="noStrike" baseline="0" dirty="0" err="1">
                <a:solidFill>
                  <a:srgbClr val="000000"/>
                </a:solidFill>
                <a:latin typeface="Arial" panose="020B0604020202020204" pitchFamily="34" charset="0"/>
              </a:rPr>
              <a:t>mEq</a:t>
            </a:r>
            <a:r>
              <a:rPr lang="en-US" sz="1800" b="0" i="0" u="none" strike="noStrike" baseline="0" dirty="0">
                <a:solidFill>
                  <a:srgbClr val="000000"/>
                </a:solidFill>
                <a:latin typeface="Arial" panose="020B0604020202020204" pitchFamily="34" charset="0"/>
              </a:rPr>
              <a:t>/L. Patients were randomized 1:1 to receive either iv albumin for a maximum of 10 days (1 g/kg the first day, followed by 40 g/day) or placebo. The primary outcome was resolution of hyponatremia (increase of serum sodium ≥5 </a:t>
            </a:r>
            <a:r>
              <a:rPr lang="en-US" sz="1800" b="0" i="0" u="none" strike="noStrike" baseline="0" dirty="0" err="1">
                <a:solidFill>
                  <a:srgbClr val="000000"/>
                </a:solidFill>
                <a:latin typeface="Arial" panose="020B0604020202020204" pitchFamily="34" charset="0"/>
              </a:rPr>
              <a:t>mEq</a:t>
            </a:r>
            <a:r>
              <a:rPr lang="en-US" sz="1800" b="0" i="0" u="none" strike="noStrike" baseline="0" dirty="0">
                <a:solidFill>
                  <a:srgbClr val="000000"/>
                </a:solidFill>
                <a:latin typeface="Arial" panose="020B0604020202020204" pitchFamily="34" charset="0"/>
              </a:rPr>
              <a:t>/L with a final value </a:t>
            </a:r>
            <a:r>
              <a:rPr lang="en-US" sz="1800" b="0" i="0" u="none" strike="noStrike" baseline="0" dirty="0">
                <a:solidFill>
                  <a:srgbClr val="1F1F1F"/>
                </a:solidFill>
                <a:latin typeface="Arial" panose="020B0604020202020204" pitchFamily="34" charset="0"/>
              </a:rPr>
              <a:t>&gt; 130 </a:t>
            </a:r>
            <a:r>
              <a:rPr lang="en-US" sz="1800" b="0" i="0" u="none" strike="noStrike" baseline="0" dirty="0" err="1">
                <a:solidFill>
                  <a:srgbClr val="1F1F1F"/>
                </a:solidFill>
                <a:latin typeface="Arial" panose="020B0604020202020204" pitchFamily="34" charset="0"/>
              </a:rPr>
              <a:t>mEq</a:t>
            </a:r>
            <a:r>
              <a:rPr lang="en-US" sz="1800" b="0" i="0" u="none" strike="noStrike" baseline="0" dirty="0">
                <a:solidFill>
                  <a:srgbClr val="1F1F1F"/>
                </a:solidFill>
                <a:latin typeface="Arial" panose="020B0604020202020204" pitchFamily="34" charset="0"/>
              </a:rPr>
              <a:t>/L), while secondary outcome was overall survival. Here we report results with modified full analysis set (</a:t>
            </a:r>
            <a:r>
              <a:rPr lang="en-US" sz="1800" b="0" i="0" u="none" strike="noStrike" baseline="0" dirty="0" err="1">
                <a:solidFill>
                  <a:srgbClr val="1F1F1F"/>
                </a:solidFill>
                <a:latin typeface="Arial" panose="020B0604020202020204" pitchFamily="34" charset="0"/>
              </a:rPr>
              <a:t>mFAS</a:t>
            </a:r>
            <a:r>
              <a:rPr lang="en-US" sz="1800" b="0" i="0" u="none" strike="noStrike" baseline="0" dirty="0">
                <a:solidFill>
                  <a:srgbClr val="1F1F1F"/>
                </a:solidFill>
                <a:latin typeface="Arial" panose="020B0604020202020204" pitchFamily="34" charset="0"/>
              </a:rPr>
              <a:t>) for the primary outcome: resolution of hyponatremia. </a:t>
            </a:r>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Results: </a:t>
            </a:r>
            <a:r>
              <a:rPr lang="en-US" sz="1800" b="0" i="0" u="none" strike="noStrike" baseline="0" dirty="0">
                <a:solidFill>
                  <a:srgbClr val="1F1F1F"/>
                </a:solidFill>
                <a:latin typeface="Arial" panose="020B0604020202020204" pitchFamily="34" charset="0"/>
              </a:rPr>
              <a:t>During a 5-year period (2019 to 2024), 52 patients were randomly assigned to receive either iv albumin (n=25) plus standard of care (fluid restriction and diuretic withdrawal) or standard of care alone (n=27). Median age was 61 years, and most patients were male (69%) and had alcohol-related cirrhosis (73%). Median MELD at inclusion was 17 (14 - 21) and median serum sodium was 128 </a:t>
            </a:r>
            <a:r>
              <a:rPr lang="en-US" sz="1800" b="0" i="0" u="none" strike="noStrike" baseline="0" dirty="0" err="1">
                <a:solidFill>
                  <a:srgbClr val="1F1F1F"/>
                </a:solidFill>
                <a:latin typeface="Arial" panose="020B0604020202020204" pitchFamily="34" charset="0"/>
              </a:rPr>
              <a:t>mEq</a:t>
            </a:r>
            <a:r>
              <a:rPr lang="en-US" sz="1800" b="0" i="0" u="none" strike="noStrike" baseline="0" dirty="0">
                <a:solidFill>
                  <a:srgbClr val="1F1F1F"/>
                </a:solidFill>
                <a:latin typeface="Arial" panose="020B0604020202020204" pitchFamily="34" charset="0"/>
              </a:rPr>
              <a:t>/L </a:t>
            </a:r>
          </a:p>
          <a:p>
            <a:r>
              <a:rPr lang="en-US" sz="1800" b="0" i="0" u="none" strike="noStrike" baseline="0" dirty="0">
                <a:solidFill>
                  <a:srgbClr val="1F1F1F"/>
                </a:solidFill>
                <a:latin typeface="Arial" panose="020B0604020202020204" pitchFamily="34" charset="0"/>
              </a:rPr>
              <a:t>(123 - 131), with 17 patients (33%) having severe hyponatremia (&lt;125 </a:t>
            </a:r>
            <a:r>
              <a:rPr lang="en-US" sz="1800" b="0" i="0" u="none" strike="noStrike" baseline="0" dirty="0" err="1">
                <a:solidFill>
                  <a:srgbClr val="1F1F1F"/>
                </a:solidFill>
                <a:latin typeface="Arial" panose="020B0604020202020204" pitchFamily="34" charset="0"/>
              </a:rPr>
              <a:t>mEq</a:t>
            </a:r>
            <a:r>
              <a:rPr lang="en-US" sz="1800" b="0" i="0" u="none" strike="noStrike" baseline="0" dirty="0">
                <a:solidFill>
                  <a:srgbClr val="1F1F1F"/>
                </a:solidFill>
                <a:latin typeface="Arial" panose="020B0604020202020204" pitchFamily="34" charset="0"/>
              </a:rPr>
              <a:t>/L). Both groups had similar baseline characteristics. Resolution of hyponatremia was achieved in 12 patients (48%) from the albumin group compared to only 4 patients (15%) from the control group [RR 3.39 (95%CI 1.27 - 9.05), p-value = 0.0145]. During treatment period, median serum sodium increased to 133 </a:t>
            </a:r>
            <a:r>
              <a:rPr lang="en-US" sz="1800" b="0" i="0" u="none" strike="noStrike" baseline="0" dirty="0" err="1">
                <a:solidFill>
                  <a:srgbClr val="1F1F1F"/>
                </a:solidFill>
                <a:latin typeface="Arial" panose="020B0604020202020204" pitchFamily="34" charset="0"/>
              </a:rPr>
              <a:t>mEq</a:t>
            </a:r>
            <a:r>
              <a:rPr lang="en-US" sz="1800" b="0" i="0" u="none" strike="noStrike" baseline="0" dirty="0">
                <a:solidFill>
                  <a:srgbClr val="1F1F1F"/>
                </a:solidFill>
                <a:latin typeface="Arial" panose="020B0604020202020204" pitchFamily="34" charset="0"/>
              </a:rPr>
              <a:t>/L (131 - 135) in the albumin group vs 129 </a:t>
            </a:r>
            <a:r>
              <a:rPr lang="en-US" sz="1800" b="0" i="0" u="none" strike="noStrike" baseline="0" dirty="0" err="1">
                <a:solidFill>
                  <a:srgbClr val="1F1F1F"/>
                </a:solidFill>
                <a:latin typeface="Arial" panose="020B0604020202020204" pitchFamily="34" charset="0"/>
              </a:rPr>
              <a:t>mEq</a:t>
            </a:r>
            <a:r>
              <a:rPr lang="en-US" sz="1800" b="0" i="0" u="none" strike="noStrike" baseline="0" dirty="0">
                <a:solidFill>
                  <a:srgbClr val="1F1F1F"/>
                </a:solidFill>
                <a:latin typeface="Arial" panose="020B0604020202020204" pitchFamily="34" charset="0"/>
              </a:rPr>
              <a:t>/L (128 - 131) in the control group </a:t>
            </a:r>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Conclusion: </a:t>
            </a:r>
            <a:r>
              <a:rPr lang="en-US" sz="1800" b="0" i="0" u="none" strike="noStrike" baseline="0" dirty="0">
                <a:solidFill>
                  <a:srgbClr val="1F1F1F"/>
                </a:solidFill>
                <a:latin typeface="Arial" panose="020B0604020202020204" pitchFamily="34" charset="0"/>
              </a:rPr>
              <a:t>In patients with cirrhosis and dilutional hyponatremia administration of iv albumin is associated with increased serum sodium and resolution of hyponatremia. Intravenous albumin appears to be beneficial in the treatment of dilutional hyponatremia in cirrhosis.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0B8B6C47-1922-1EDE-17A9-5B644D3A5886}"/>
              </a:ext>
            </a:extLst>
          </p:cNvPr>
          <p:cNvSpPr>
            <a:spLocks noGrp="1"/>
          </p:cNvSpPr>
          <p:nvPr>
            <p:ph type="sldNum" sz="quarter" idx="5"/>
          </p:nvPr>
        </p:nvSpPr>
        <p:spPr/>
        <p:txBody>
          <a:bodyPr/>
          <a:lstStyle/>
          <a:p>
            <a:fld id="{F872C0F0-71E7-46B6-AA6F-1D7E0E2B8B3E}" type="slidenum">
              <a:rPr lang="en-US" smtClean="0"/>
              <a:t>31</a:t>
            </a:fld>
            <a:endParaRPr lang="en-US"/>
          </a:p>
        </p:txBody>
      </p:sp>
    </p:spTree>
    <p:extLst>
      <p:ext uri="{BB962C8B-B14F-4D97-AF65-F5344CB8AC3E}">
        <p14:creationId xmlns:p14="http://schemas.microsoft.com/office/powerpoint/2010/main" val="2286444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A23DE-EAD3-7516-8E30-3DF2D34379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C582A4-66D3-7202-B6B5-D32FE64798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44DD72-51F1-7F24-D3C3-736072B423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5F89D27F-CF57-E26A-7F7A-2CF884915156}"/>
              </a:ext>
            </a:extLst>
          </p:cNvPr>
          <p:cNvSpPr>
            <a:spLocks noGrp="1"/>
          </p:cNvSpPr>
          <p:nvPr>
            <p:ph type="sldNum" sz="quarter" idx="5"/>
          </p:nvPr>
        </p:nvSpPr>
        <p:spPr/>
        <p:txBody>
          <a:bodyPr/>
          <a:lstStyle/>
          <a:p>
            <a:fld id="{F872C0F0-71E7-46B6-AA6F-1D7E0E2B8B3E}" type="slidenum">
              <a:rPr lang="en-US" smtClean="0"/>
              <a:t>4</a:t>
            </a:fld>
            <a:endParaRPr lang="en-US"/>
          </a:p>
        </p:txBody>
      </p:sp>
    </p:spTree>
    <p:extLst>
      <p:ext uri="{BB962C8B-B14F-4D97-AF65-F5344CB8AC3E}">
        <p14:creationId xmlns:p14="http://schemas.microsoft.com/office/powerpoint/2010/main" val="2371647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5F608-A0BE-9817-B2BA-CFB4F3E170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7E280-6C37-06C4-1201-D3B99C71AD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37DF46-C579-63D2-9C91-1692E2A01D5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C7477A89-CFEF-9DDB-AC5C-72567ABF6945}"/>
              </a:ext>
            </a:extLst>
          </p:cNvPr>
          <p:cNvSpPr>
            <a:spLocks noGrp="1"/>
          </p:cNvSpPr>
          <p:nvPr>
            <p:ph type="sldNum" sz="quarter" idx="5"/>
          </p:nvPr>
        </p:nvSpPr>
        <p:spPr/>
        <p:txBody>
          <a:bodyPr/>
          <a:lstStyle/>
          <a:p>
            <a:fld id="{F872C0F0-71E7-46B6-AA6F-1D7E0E2B8B3E}" type="slidenum">
              <a:rPr lang="en-US" smtClean="0"/>
              <a:t>5</a:t>
            </a:fld>
            <a:endParaRPr lang="en-US"/>
          </a:p>
        </p:txBody>
      </p:sp>
    </p:spTree>
    <p:extLst>
      <p:ext uri="{BB962C8B-B14F-4D97-AF65-F5344CB8AC3E}">
        <p14:creationId xmlns:p14="http://schemas.microsoft.com/office/powerpoint/2010/main" val="3239352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effectLst/>
                <a:latin typeface="Arial" panose="020B0604020202020204" pitchFamily="34" charset="0"/>
                <a:ea typeface="Times New Roman" panose="02020603050405020304" pitchFamily="18" charset="0"/>
              </a:rPr>
              <a:t>Abbreviations: </a:t>
            </a:r>
            <a:r>
              <a:rPr lang="en-GB" sz="1000" b="0" i="0" dirty="0"/>
              <a:t>AKI = Acute Kidney Injury; AoCKD = Acute-on-Chronic Kidney Disease; CKD = Chronic Kidney Disease; GFR = Glomerular Filtration Rate; HRS: Hepatorenal Syndrome; IQR = Interquartile Range; MELD-Na = Model for End-Stage Liver Disease with Sodium; OR = odds ratio; </a:t>
            </a:r>
            <a:r>
              <a:rPr lang="en-GB" sz="1000" b="0" i="0" dirty="0" err="1"/>
              <a:t>sCr</a:t>
            </a:r>
            <a:r>
              <a:rPr lang="en-GB" sz="1000" b="0" i="0" dirty="0"/>
              <a:t> = Serum Creatinine.</a:t>
            </a:r>
            <a:endParaRPr lang="en-US" sz="1200" i="1" kern="0" dirty="0">
              <a:effectLst/>
              <a:latin typeface="Arial" panose="020B0604020202020204" pitchFamily="34" charset="0"/>
            </a:endParaRPr>
          </a:p>
          <a:p>
            <a:pPr algn="l"/>
            <a:endParaRPr lang="en-US" sz="1200" b="1" kern="100" dirty="0">
              <a:solidFill>
                <a:srgbClr val="000000"/>
              </a:solidFill>
              <a:effectLst/>
              <a:latin typeface="Calibri" panose="020F0502020204030204" pitchFamily="34" charset="0"/>
              <a:ea typeface="Calibri" panose="020F0502020204030204" pitchFamily="34" charset="0"/>
              <a:cs typeface="Times New Roman (Corpo CS)"/>
            </a:endParaRPr>
          </a:p>
          <a:p>
            <a:pPr algn="l"/>
            <a:r>
              <a:rPr lang="en-US" sz="1200" b="1" kern="100" dirty="0">
                <a:solidFill>
                  <a:srgbClr val="000000"/>
                </a:solidFill>
                <a:effectLst/>
                <a:latin typeface="Calibri" panose="020F0502020204030204" pitchFamily="34" charset="0"/>
                <a:ea typeface="Calibri" panose="020F0502020204030204" pitchFamily="34" charset="0"/>
                <a:cs typeface="Times New Roman (Corpo CS)"/>
              </a:rPr>
              <a:t>OS-040</a:t>
            </a:r>
            <a:endParaRPr lang="en-GB" sz="1200" kern="100" dirty="0">
              <a:solidFill>
                <a:srgbClr val="000000"/>
              </a:solidFill>
              <a:effectLst/>
              <a:latin typeface="Calibri" panose="020F0502020204030204" pitchFamily="34" charset="0"/>
              <a:ea typeface="Calibri" panose="020F0502020204030204" pitchFamily="34" charset="0"/>
              <a:cs typeface="Times New Roman (Corpo CS)"/>
            </a:endParaRPr>
          </a:p>
          <a:p>
            <a:pPr algn="l"/>
            <a:r>
              <a:rPr lang="en-US" sz="1200" b="1" kern="100" dirty="0">
                <a:solidFill>
                  <a:srgbClr val="000000"/>
                </a:solidFill>
                <a:effectLst/>
                <a:latin typeface="Calibri" panose="020F0502020204030204" pitchFamily="34" charset="0"/>
                <a:ea typeface="Calibri" panose="020F0502020204030204" pitchFamily="34" charset="0"/>
                <a:cs typeface="Times New Roman (Corpo CS)"/>
              </a:rPr>
              <a:t>Acute-on-chronic kidney disease in cirrhosis- a global study </a:t>
            </a:r>
            <a:endParaRPr lang="en-GB" sz="1200" b="1" kern="100" dirty="0">
              <a:solidFill>
                <a:srgbClr val="000000"/>
              </a:solidFill>
              <a:effectLst/>
              <a:latin typeface="Calibri" panose="020F0502020204030204" pitchFamily="34" charset="0"/>
              <a:ea typeface="Calibri" panose="020F0502020204030204" pitchFamily="34" charset="0"/>
              <a:cs typeface="Times New Roman (Corpo CS)"/>
            </a:endParaRPr>
          </a:p>
          <a:p>
            <a:pPr algn="l">
              <a:lnSpc>
                <a:spcPct val="115000"/>
              </a:lnSpc>
            </a:pPr>
            <a:r>
              <a:rPr lang="en-US" sz="1200" dirty="0">
                <a:effectLst/>
                <a:latin typeface="Arial" panose="020B0604020202020204" pitchFamily="34" charset="0"/>
                <a:ea typeface="Times New Roman" panose="02020603050405020304" pitchFamily="18" charset="0"/>
              </a:rPr>
              <a:t>Florence Wong</a:t>
            </a:r>
            <a:r>
              <a:rPr lang="en-US" sz="1200" baseline="30000" dirty="0">
                <a:effectLst/>
                <a:latin typeface="Arial" panose="020B0604020202020204" pitchFamily="34" charset="0"/>
                <a:ea typeface="Times New Roman" panose="02020603050405020304" pitchFamily="18" charset="0"/>
              </a:rPr>
              <a:t>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Ashok  Choudhury</a:t>
            </a:r>
            <a:r>
              <a:rPr lang="en-US" sz="1200" baseline="30000" dirty="0">
                <a:effectLst/>
                <a:latin typeface="Arial" panose="020B0604020202020204" pitchFamily="34" charset="0"/>
                <a:ea typeface="Times New Roman" panose="02020603050405020304" pitchFamily="18" charset="0"/>
              </a:rPr>
              <a:t>2</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Qing Xie</a:t>
            </a:r>
            <a:r>
              <a:rPr lang="en-US" sz="1200" baseline="30000" dirty="0">
                <a:effectLst/>
                <a:latin typeface="Arial" panose="020B0604020202020204" pitchFamily="34" charset="0"/>
                <a:ea typeface="Times New Roman" panose="02020603050405020304" pitchFamily="18" charset="0"/>
              </a:rPr>
              <a:t>3</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Patrick S. Kamath</a:t>
            </a:r>
            <a:r>
              <a:rPr lang="en-US" sz="1200" baseline="30000" dirty="0">
                <a:effectLst/>
                <a:latin typeface="Arial" panose="020B0604020202020204" pitchFamily="34" charset="0"/>
                <a:ea typeface="Times New Roman" panose="02020603050405020304" pitchFamily="18" charset="0"/>
              </a:rPr>
              <a:t>4</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Mark Topazian</a:t>
            </a:r>
            <a:r>
              <a:rPr lang="en-US" sz="1200" baseline="30000" dirty="0">
                <a:effectLst/>
                <a:latin typeface="Arial" panose="020B0604020202020204" pitchFamily="34" charset="0"/>
                <a:ea typeface="Times New Roman" panose="02020603050405020304" pitchFamily="18" charset="0"/>
              </a:rPr>
              <a:t>5</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Peter Hayes</a:t>
            </a:r>
            <a:r>
              <a:rPr lang="en-US" sz="1200" baseline="30000" dirty="0">
                <a:effectLst/>
                <a:latin typeface="Arial" panose="020B0604020202020204" pitchFamily="34" charset="0"/>
                <a:ea typeface="Times New Roman" panose="02020603050405020304" pitchFamily="18" charset="0"/>
              </a:rPr>
              <a:t>6</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Aldo Torre</a:t>
            </a:r>
            <a:r>
              <a:rPr lang="en-US" sz="1200" baseline="30000" dirty="0">
                <a:effectLst/>
                <a:latin typeface="Arial" panose="020B0604020202020204" pitchFamily="34" charset="0"/>
                <a:ea typeface="Times New Roman" panose="02020603050405020304" pitchFamily="18" charset="0"/>
              </a:rPr>
              <a:t>7</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Hailemichael Desalegn</a:t>
            </a:r>
            <a:r>
              <a:rPr lang="en-US" sz="1200" baseline="30000" dirty="0">
                <a:effectLst/>
                <a:latin typeface="Arial" panose="020B0604020202020204" pitchFamily="34" charset="0"/>
                <a:ea typeface="Times New Roman" panose="02020603050405020304" pitchFamily="18" charset="0"/>
              </a:rPr>
              <a:t>5</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Ramazan </a:t>
            </a:r>
            <a:r>
              <a:rPr lang="en-US" sz="1200" dirty="0" err="1">
                <a:effectLst/>
                <a:latin typeface="Arial" panose="020B0604020202020204" pitchFamily="34" charset="0"/>
                <a:ea typeface="Times New Roman" panose="02020603050405020304" pitchFamily="18" charset="0"/>
              </a:rPr>
              <a:t>Idilman</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Mario Álvares-da-Silva</a:t>
            </a:r>
            <a:r>
              <a:rPr lang="en-US" sz="1200" baseline="30000" dirty="0">
                <a:effectLst/>
                <a:latin typeface="Arial" panose="020B0604020202020204" pitchFamily="34" charset="0"/>
                <a:ea typeface="Times New Roman" panose="02020603050405020304" pitchFamily="18" charset="0"/>
              </a:rPr>
              <a:t>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Jacob George</a:t>
            </a:r>
            <a:r>
              <a:rPr lang="en-US" sz="1200" baseline="30000" dirty="0">
                <a:effectLst/>
                <a:latin typeface="Arial" panose="020B0604020202020204" pitchFamily="34" charset="0"/>
                <a:ea typeface="Times New Roman" panose="02020603050405020304" pitchFamily="18" charset="0"/>
              </a:rPr>
              <a:t>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Shiv Kumar Sarin</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Alexandra Alexopoulou</a:t>
            </a:r>
            <a:r>
              <a:rPr lang="en-US" sz="1200" baseline="30000" dirty="0">
                <a:effectLst/>
                <a:latin typeface="Arial" panose="020B0604020202020204" pitchFamily="34" charset="0"/>
                <a:ea typeface="Times New Roman" panose="02020603050405020304" pitchFamily="18" charset="0"/>
              </a:rPr>
              <a:t>10</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Anoop  Saraya</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Dinc</a:t>
            </a:r>
            <a:r>
              <a:rPr lang="en-US" sz="1200" dirty="0">
                <a:effectLst/>
                <a:latin typeface="Arial" panose="020B0604020202020204" pitchFamily="34" charset="0"/>
                <a:ea typeface="Times New Roman" panose="02020603050405020304" pitchFamily="18" charset="0"/>
              </a:rPr>
              <a:t> Dincer</a:t>
            </a:r>
            <a:r>
              <a:rPr lang="en-US" sz="1200" baseline="30000" dirty="0">
                <a:effectLst/>
                <a:latin typeface="Arial" panose="020B0604020202020204" pitchFamily="34" charset="0"/>
                <a:ea typeface="Times New Roman" panose="02020603050405020304" pitchFamily="18" charset="0"/>
              </a:rPr>
              <a:t>11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R. Bart Takkenberg</a:t>
            </a:r>
            <a:r>
              <a:rPr lang="en-US" sz="1200" baseline="30000" dirty="0">
                <a:effectLst/>
                <a:latin typeface="Arial" panose="020B0604020202020204" pitchFamily="34" charset="0"/>
                <a:ea typeface="Times New Roman" panose="02020603050405020304" pitchFamily="18" charset="0"/>
              </a:rPr>
              <a:t>12</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Busra Haktaniyan</a:t>
            </a:r>
            <a:r>
              <a:rPr lang="en-US" sz="1200" baseline="30000" dirty="0">
                <a:effectLst/>
                <a:latin typeface="Arial" panose="020B0604020202020204" pitchFamily="34" charset="0"/>
                <a:ea typeface="Times New Roman" panose="02020603050405020304" pitchFamily="18" charset="0"/>
              </a:rPr>
              <a:t>13</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Amey Sonavane</a:t>
            </a:r>
            <a:r>
              <a:rPr lang="en-US" sz="1200" baseline="30000" dirty="0">
                <a:effectLst/>
                <a:latin typeface="Arial" panose="020B0604020202020204" pitchFamily="34" charset="0"/>
                <a:ea typeface="Times New Roman" panose="02020603050405020304" pitchFamily="18" charset="0"/>
              </a:rPr>
              <a:t>14</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Mithun Sharma</a:t>
            </a:r>
            <a:r>
              <a:rPr lang="en-US" sz="1200" baseline="30000" dirty="0">
                <a:effectLst/>
                <a:latin typeface="Arial" panose="020B0604020202020204" pitchFamily="34" charset="0"/>
                <a:ea typeface="Times New Roman" panose="02020603050405020304" pitchFamily="18" charset="0"/>
              </a:rPr>
              <a:t>15</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Sumeet Asrani</a:t>
            </a:r>
            <a:r>
              <a:rPr lang="en-US" sz="1200" baseline="30000" dirty="0">
                <a:effectLst/>
                <a:latin typeface="Arial" panose="020B0604020202020204" pitchFamily="34" charset="0"/>
                <a:ea typeface="Times New Roman" panose="02020603050405020304" pitchFamily="18" charset="0"/>
              </a:rPr>
              <a:t>16</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Linlin</a:t>
            </a:r>
            <a:r>
              <a:rPr lang="en-US" sz="1200" dirty="0">
                <a:effectLst/>
                <a:latin typeface="Arial" panose="020B0604020202020204" pitchFamily="34" charset="0"/>
                <a:ea typeface="Times New Roman" panose="02020603050405020304" pitchFamily="18" charset="0"/>
              </a:rPr>
              <a:t> Wei</a:t>
            </a:r>
            <a:r>
              <a:rPr lang="en-US" sz="1200" baseline="30000" dirty="0">
                <a:effectLst/>
                <a:latin typeface="Arial" panose="020B0604020202020204" pitchFamily="34" charset="0"/>
                <a:ea typeface="Times New Roman" panose="02020603050405020304" pitchFamily="18" charset="0"/>
              </a:rPr>
              <a:t>17</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Zhujun</a:t>
            </a:r>
            <a:r>
              <a:rPr lang="en-US" sz="1200" dirty="0">
                <a:effectLst/>
                <a:latin typeface="Arial" panose="020B0604020202020204" pitchFamily="34" charset="0"/>
                <a:ea typeface="Times New Roman" panose="02020603050405020304" pitchFamily="18" charset="0"/>
              </a:rPr>
              <a:t> Cao</a:t>
            </a:r>
            <a:r>
              <a:rPr lang="en-US" sz="1200" baseline="30000" dirty="0">
                <a:effectLst/>
                <a:latin typeface="Arial" panose="020B0604020202020204" pitchFamily="34" charset="0"/>
                <a:ea typeface="Times New Roman" panose="02020603050405020304" pitchFamily="18" charset="0"/>
              </a:rPr>
              <a:t>18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LIBO YAN</a:t>
            </a:r>
            <a:r>
              <a:rPr lang="en-US" sz="1200" baseline="30000" dirty="0">
                <a:effectLst/>
                <a:latin typeface="Arial" panose="020B0604020202020204" pitchFamily="34" charset="0"/>
                <a:ea typeface="Times New Roman" panose="02020603050405020304" pitchFamily="18" charset="0"/>
              </a:rPr>
              <a:t>19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Maria Sarai González-Huezo</a:t>
            </a:r>
            <a:r>
              <a:rPr lang="en-US" sz="1200" baseline="30000" dirty="0">
                <a:effectLst/>
                <a:latin typeface="Arial" panose="020B0604020202020204" pitchFamily="34" charset="0"/>
                <a:ea typeface="Times New Roman" panose="02020603050405020304" pitchFamily="18" charset="0"/>
              </a:rPr>
              <a:t>20</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Ashish Goel</a:t>
            </a:r>
            <a:r>
              <a:rPr lang="en-US" sz="1200" baseline="30000" dirty="0">
                <a:effectLst/>
                <a:latin typeface="Arial" panose="020B0604020202020204" pitchFamily="34" charset="0"/>
                <a:ea typeface="Times New Roman" panose="02020603050405020304" pitchFamily="18" charset="0"/>
              </a:rPr>
              <a:t>21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Marie Jeanne Lohoues</a:t>
            </a:r>
            <a:r>
              <a:rPr lang="en-US" sz="1200" baseline="30000" dirty="0">
                <a:effectLst/>
                <a:latin typeface="Arial" panose="020B0604020202020204" pitchFamily="34" charset="0"/>
                <a:ea typeface="Times New Roman" panose="02020603050405020304" pitchFamily="18" charset="0"/>
              </a:rPr>
              <a:t>22</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Kessarin</a:t>
            </a:r>
            <a:r>
              <a:rPr lang="en-US" sz="1200" dirty="0">
                <a:effectLst/>
                <a:latin typeface="Arial" panose="020B0604020202020204" pitchFamily="34" charset="0"/>
                <a:ea typeface="Times New Roman" panose="02020603050405020304" pitchFamily="18" charset="0"/>
              </a:rPr>
              <a:t> Thanapirom</a:t>
            </a:r>
            <a:r>
              <a:rPr lang="en-US" sz="1200" baseline="30000" dirty="0">
                <a:effectLst/>
                <a:latin typeface="Arial" panose="020B0604020202020204" pitchFamily="34" charset="0"/>
                <a:ea typeface="Times New Roman" panose="02020603050405020304" pitchFamily="18" charset="0"/>
              </a:rPr>
              <a:t>23</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Shiva Kumar</a:t>
            </a:r>
            <a:r>
              <a:rPr lang="en-US" sz="1200" baseline="30000" dirty="0">
                <a:effectLst/>
                <a:latin typeface="Arial" panose="020B0604020202020204" pitchFamily="34" charset="0"/>
                <a:ea typeface="Times New Roman" panose="02020603050405020304" pitchFamily="18" charset="0"/>
              </a:rPr>
              <a:t>24</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Danielle Ho Wei Ling</a:t>
            </a:r>
            <a:r>
              <a:rPr lang="en-US" sz="1200" baseline="30000" dirty="0">
                <a:effectLst/>
                <a:latin typeface="Arial" panose="020B0604020202020204" pitchFamily="34" charset="0"/>
                <a:ea typeface="Times New Roman" panose="02020603050405020304" pitchFamily="18" charset="0"/>
              </a:rPr>
              <a:t>25</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JING LIU</a:t>
            </a:r>
            <a:r>
              <a:rPr lang="en-US" sz="1200" baseline="30000" dirty="0">
                <a:effectLst/>
                <a:latin typeface="Arial" panose="020B0604020202020204" pitchFamily="34" charset="0"/>
                <a:ea typeface="Times New Roman" panose="02020603050405020304" pitchFamily="18" charset="0"/>
              </a:rPr>
              <a:t>26</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Dinesh Jothimani</a:t>
            </a:r>
            <a:r>
              <a:rPr lang="en-US" sz="1200" baseline="30000" dirty="0">
                <a:effectLst/>
                <a:latin typeface="Arial" panose="020B0604020202020204" pitchFamily="34" charset="0"/>
                <a:ea typeface="Times New Roman" panose="02020603050405020304" pitchFamily="18" charset="0"/>
              </a:rPr>
              <a:t>27</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Kara Wegermann</a:t>
            </a:r>
            <a:r>
              <a:rPr lang="en-US" sz="1200" baseline="30000" dirty="0">
                <a:effectLst/>
                <a:latin typeface="Arial" panose="020B0604020202020204" pitchFamily="34" charset="0"/>
                <a:ea typeface="Times New Roman" panose="02020603050405020304" pitchFamily="18" charset="0"/>
              </a:rPr>
              <a:t>28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Alper Uysal</a:t>
            </a:r>
            <a:r>
              <a:rPr lang="en-US" sz="1200" baseline="30000" dirty="0">
                <a:effectLst/>
                <a:latin typeface="Arial" panose="020B0604020202020204" pitchFamily="34" charset="0"/>
                <a:ea typeface="Times New Roman" panose="02020603050405020304" pitchFamily="18" charset="0"/>
              </a:rPr>
              <a:t>29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Abdullah Emre Yıldırım</a:t>
            </a:r>
            <a:r>
              <a:rPr lang="en-US" sz="1200" baseline="30000" dirty="0">
                <a:effectLst/>
                <a:latin typeface="Arial" panose="020B0604020202020204" pitchFamily="34" charset="0"/>
                <a:ea typeface="Times New Roman" panose="02020603050405020304" pitchFamily="18" charset="0"/>
              </a:rPr>
              <a:t>30</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Damien Leith</a:t>
            </a:r>
            <a:r>
              <a:rPr lang="en-US" sz="1200" baseline="30000" dirty="0">
                <a:effectLst/>
                <a:latin typeface="Arial" panose="020B0604020202020204" pitchFamily="34" charset="0"/>
                <a:ea typeface="Times New Roman" panose="02020603050405020304" pitchFamily="18" charset="0"/>
              </a:rPr>
              <a:t>31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Jacqueline Cordova-Gallardo</a:t>
            </a:r>
            <a:r>
              <a:rPr lang="en-US" sz="1200" baseline="30000" dirty="0">
                <a:effectLst/>
                <a:latin typeface="Arial" panose="020B0604020202020204" pitchFamily="34" charset="0"/>
                <a:ea typeface="Times New Roman" panose="02020603050405020304" pitchFamily="18" charset="0"/>
              </a:rPr>
              <a:t>32</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Francisco Félix Tellez</a:t>
            </a:r>
            <a:r>
              <a:rPr lang="en-US" sz="1200" baseline="30000" dirty="0">
                <a:effectLst/>
                <a:latin typeface="Arial" panose="020B0604020202020204" pitchFamily="34" charset="0"/>
                <a:ea typeface="Times New Roman" panose="02020603050405020304" pitchFamily="18" charset="0"/>
              </a:rPr>
              <a:t>33</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Alberto Farias</a:t>
            </a:r>
            <a:r>
              <a:rPr lang="en-US" sz="1200" baseline="30000" dirty="0">
                <a:effectLst/>
                <a:latin typeface="Arial" panose="020B0604020202020204" pitchFamily="34" charset="0"/>
                <a:ea typeface="Times New Roman" panose="02020603050405020304" pitchFamily="18" charset="0"/>
              </a:rPr>
              <a:t>34</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Matheus </a:t>
            </a:r>
            <a:r>
              <a:rPr lang="en-US" sz="1200" dirty="0" err="1">
                <a:effectLst/>
                <a:latin typeface="Arial" panose="020B0604020202020204" pitchFamily="34" charset="0"/>
                <a:ea typeface="Times New Roman" panose="02020603050405020304" pitchFamily="18" charset="0"/>
              </a:rPr>
              <a:t>Truccolo</a:t>
            </a:r>
            <a:r>
              <a:rPr lang="en-US" sz="1200" dirty="0">
                <a:effectLst/>
                <a:latin typeface="Arial" panose="020B0604020202020204" pitchFamily="34" charset="0"/>
                <a:ea typeface="Times New Roman" panose="02020603050405020304" pitchFamily="18" charset="0"/>
              </a:rPr>
              <a:t> Michalczuk</a:t>
            </a:r>
            <a:r>
              <a:rPr lang="en-US" sz="1200" baseline="30000" dirty="0">
                <a:effectLst/>
                <a:latin typeface="Arial" panose="020B0604020202020204" pitchFamily="34" charset="0"/>
                <a:ea typeface="Times New Roman" panose="02020603050405020304" pitchFamily="18" charset="0"/>
              </a:rPr>
              <a:t>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MANUEL BARBERO</a:t>
            </a:r>
            <a:r>
              <a:rPr lang="en-US" sz="1200" baseline="30000" dirty="0">
                <a:effectLst/>
                <a:latin typeface="Arial" panose="020B0604020202020204" pitchFamily="34" charset="0"/>
                <a:ea typeface="Times New Roman" panose="02020603050405020304" pitchFamily="18" charset="0"/>
              </a:rPr>
              <a:t>35</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Lívia Victor</a:t>
            </a:r>
            <a:r>
              <a:rPr lang="en-US" sz="1200" baseline="30000" dirty="0">
                <a:effectLst/>
                <a:latin typeface="Arial" panose="020B0604020202020204" pitchFamily="34" charset="0"/>
                <a:ea typeface="Times New Roman" panose="02020603050405020304" pitchFamily="18" charset="0"/>
              </a:rPr>
              <a:t>36</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Oscar Morales Gutiérrez</a:t>
            </a:r>
            <a:r>
              <a:rPr lang="en-US" sz="1200" baseline="30000" dirty="0">
                <a:effectLst/>
                <a:latin typeface="Arial" panose="020B0604020202020204" pitchFamily="34" charset="0"/>
                <a:ea typeface="Times New Roman" panose="02020603050405020304" pitchFamily="18" charset="0"/>
              </a:rPr>
              <a:t>37</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Sebastián Marciano</a:t>
            </a:r>
            <a:r>
              <a:rPr lang="en-US" sz="1200" baseline="30000" dirty="0">
                <a:effectLst/>
                <a:latin typeface="Arial" panose="020B0604020202020204" pitchFamily="34" charset="0"/>
                <a:ea typeface="Times New Roman" panose="02020603050405020304" pitchFamily="18" charset="0"/>
              </a:rPr>
              <a:t>38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Lilian Torres  Made</a:t>
            </a:r>
            <a:r>
              <a:rPr lang="en-US" sz="1200" baseline="30000" dirty="0">
                <a:effectLst/>
                <a:latin typeface="Arial" panose="020B0604020202020204" pitchFamily="34" charset="0"/>
                <a:ea typeface="Times New Roman" panose="02020603050405020304" pitchFamily="18" charset="0"/>
              </a:rPr>
              <a:t>39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Abraham Ramos Pineda</a:t>
            </a:r>
            <a:r>
              <a:rPr lang="en-US" sz="1200" baseline="30000" dirty="0">
                <a:effectLst/>
                <a:latin typeface="Arial" panose="020B0604020202020204" pitchFamily="34" charset="0"/>
                <a:ea typeface="Times New Roman" panose="02020603050405020304" pitchFamily="18" charset="0"/>
              </a:rPr>
              <a:t>40</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AJAY JHAVERI</a:t>
            </a:r>
            <a:r>
              <a:rPr lang="en-US" sz="1200" baseline="30000" dirty="0">
                <a:effectLst/>
                <a:latin typeface="Arial" panose="020B0604020202020204" pitchFamily="34" charset="0"/>
                <a:ea typeface="Times New Roman" panose="02020603050405020304" pitchFamily="18" charset="0"/>
              </a:rPr>
              <a:t>41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Alexander Prudence</a:t>
            </a:r>
            <a:r>
              <a:rPr lang="en-US" sz="1200" baseline="30000" dirty="0">
                <a:effectLst/>
                <a:latin typeface="Arial" panose="020B0604020202020204" pitchFamily="34" charset="0"/>
                <a:ea typeface="Times New Roman" panose="02020603050405020304" pitchFamily="18" charset="0"/>
              </a:rPr>
              <a:t>42</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DAVID Nyam P</a:t>
            </a:r>
            <a:r>
              <a:rPr lang="en-US" sz="1200" baseline="30000" dirty="0">
                <a:effectLst/>
                <a:latin typeface="Arial" panose="020B0604020202020204" pitchFamily="34" charset="0"/>
                <a:ea typeface="Times New Roman" panose="02020603050405020304" pitchFamily="18" charset="0"/>
              </a:rPr>
              <a:t>43</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ANIL CHANDRA ANAND</a:t>
            </a:r>
            <a:r>
              <a:rPr lang="en-US" sz="1200" baseline="30000" dirty="0">
                <a:effectLst/>
                <a:latin typeface="Arial" panose="020B0604020202020204" pitchFamily="34" charset="0"/>
                <a:ea typeface="Times New Roman" panose="02020603050405020304" pitchFamily="18" charset="0"/>
              </a:rPr>
              <a:t>44</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Scott Davison</a:t>
            </a:r>
            <a:r>
              <a:rPr lang="en-US" sz="1200" baseline="30000" dirty="0">
                <a:effectLst/>
                <a:latin typeface="Arial" panose="020B0604020202020204" pitchFamily="34" charset="0"/>
                <a:ea typeface="Times New Roman" panose="02020603050405020304" pitchFamily="18" charset="0"/>
              </a:rPr>
              <a:t>45</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Rahmi Aslan</a:t>
            </a:r>
            <a:r>
              <a:rPr lang="en-US" sz="1200" baseline="30000" dirty="0">
                <a:effectLst/>
                <a:latin typeface="Arial" panose="020B0604020202020204" pitchFamily="34" charset="0"/>
                <a:ea typeface="Times New Roman" panose="02020603050405020304" pitchFamily="18" charset="0"/>
              </a:rPr>
              <a:t>46</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David Bayne</a:t>
            </a:r>
            <a:r>
              <a:rPr lang="en-US" sz="1200" baseline="30000" dirty="0">
                <a:effectLst/>
                <a:latin typeface="Arial" panose="020B0604020202020204" pitchFamily="34" charset="0"/>
                <a:ea typeface="Times New Roman" panose="02020603050405020304" pitchFamily="18" charset="0"/>
              </a:rPr>
              <a:t>47</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Haibing Gao</a:t>
            </a:r>
            <a:r>
              <a:rPr lang="en-US" sz="1200" baseline="30000" dirty="0">
                <a:effectLst/>
                <a:latin typeface="Arial" panose="020B0604020202020204" pitchFamily="34" charset="0"/>
                <a:ea typeface="Times New Roman" panose="02020603050405020304" pitchFamily="18" charset="0"/>
              </a:rPr>
              <a:t>48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Paul J. Thuluvath</a:t>
            </a:r>
            <a:r>
              <a:rPr lang="en-US" sz="1200" baseline="30000" dirty="0">
                <a:effectLst/>
                <a:latin typeface="Arial" panose="020B0604020202020204" pitchFamily="34" charset="0"/>
                <a:ea typeface="Times New Roman" panose="02020603050405020304" pitchFamily="18" charset="0"/>
              </a:rPr>
              <a:t>49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Enver Ucbilek</a:t>
            </a:r>
            <a:r>
              <a:rPr lang="en-US" sz="1200" baseline="30000" dirty="0">
                <a:effectLst/>
                <a:latin typeface="Arial" panose="020B0604020202020204" pitchFamily="34" charset="0"/>
                <a:ea typeface="Times New Roman" panose="02020603050405020304" pitchFamily="18" charset="0"/>
              </a:rPr>
              <a:t>50</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Belimi</a:t>
            </a:r>
            <a:r>
              <a:rPr lang="en-US" sz="1200" dirty="0">
                <a:effectLst/>
                <a:latin typeface="Arial" panose="020B0604020202020204" pitchFamily="34" charset="0"/>
                <a:ea typeface="Times New Roman" panose="02020603050405020304" pitchFamily="18" charset="0"/>
              </a:rPr>
              <a:t> Hibat Allah</a:t>
            </a:r>
            <a:r>
              <a:rPr lang="en-US" sz="1200" baseline="30000" dirty="0">
                <a:effectLst/>
                <a:latin typeface="Arial" panose="020B0604020202020204" pitchFamily="34" charset="0"/>
                <a:ea typeface="Times New Roman" panose="02020603050405020304" pitchFamily="18" charset="0"/>
              </a:rPr>
              <a:t>51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Beiling Li</a:t>
            </a:r>
            <a:r>
              <a:rPr lang="en-US" sz="1200" baseline="30000" dirty="0">
                <a:effectLst/>
                <a:latin typeface="Arial" panose="020B0604020202020204" pitchFamily="34" charset="0"/>
                <a:ea typeface="Times New Roman" panose="02020603050405020304" pitchFamily="18" charset="0"/>
              </a:rPr>
              <a:t>52</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Jian Wang</a:t>
            </a:r>
            <a:r>
              <a:rPr lang="en-US" sz="1200" baseline="30000" dirty="0">
                <a:effectLst/>
                <a:latin typeface="Arial" panose="020B0604020202020204" pitchFamily="34" charset="0"/>
                <a:ea typeface="Times New Roman" panose="02020603050405020304" pitchFamily="18" charset="0"/>
              </a:rPr>
              <a:t>53</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Dalia Allam</a:t>
            </a:r>
            <a:r>
              <a:rPr lang="en-US" sz="1200" baseline="30000" dirty="0">
                <a:effectLst/>
                <a:latin typeface="Arial" panose="020B0604020202020204" pitchFamily="34" charset="0"/>
                <a:ea typeface="Times New Roman" panose="02020603050405020304" pitchFamily="18" charset="0"/>
              </a:rPr>
              <a:t>54</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Suresh Vasan Venkatachalapathy</a:t>
            </a:r>
            <a:r>
              <a:rPr lang="en-US" sz="1200" baseline="30000" dirty="0">
                <a:effectLst/>
                <a:latin typeface="Arial" panose="020B0604020202020204" pitchFamily="34" charset="0"/>
                <a:ea typeface="Times New Roman" panose="02020603050405020304" pitchFamily="18" charset="0"/>
              </a:rPr>
              <a:t>55</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AJAY KUMAR DUSEJA</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Carlos Benitez</a:t>
            </a:r>
            <a:r>
              <a:rPr lang="en-US" sz="1200" baseline="30000" dirty="0">
                <a:effectLst/>
                <a:latin typeface="Arial" panose="020B0604020202020204" pitchFamily="34" charset="0"/>
                <a:ea typeface="Times New Roman" panose="02020603050405020304" pitchFamily="18" charset="0"/>
              </a:rPr>
              <a:t>56</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STEPHEN RIORDAN</a:t>
            </a:r>
            <a:r>
              <a:rPr lang="en-US" sz="1200" baseline="30000" dirty="0">
                <a:effectLst/>
                <a:latin typeface="Arial" panose="020B0604020202020204" pitchFamily="34" charset="0"/>
                <a:ea typeface="Times New Roman" panose="02020603050405020304" pitchFamily="18" charset="0"/>
              </a:rPr>
              <a:t>57</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Rosemary Faulkes</a:t>
            </a:r>
            <a:r>
              <a:rPr lang="en-US" sz="1200" baseline="30000" dirty="0">
                <a:effectLst/>
                <a:latin typeface="Arial" panose="020B0604020202020204" pitchFamily="34" charset="0"/>
                <a:ea typeface="Times New Roman" panose="02020603050405020304" pitchFamily="18" charset="0"/>
              </a:rPr>
              <a:t>58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Danielle Adebayo</a:t>
            </a:r>
            <a:r>
              <a:rPr lang="en-US" sz="1200" baseline="30000" dirty="0">
                <a:effectLst/>
                <a:latin typeface="Arial" panose="020B0604020202020204" pitchFamily="34" charset="0"/>
                <a:ea typeface="Times New Roman" panose="02020603050405020304" pitchFamily="18" charset="0"/>
              </a:rPr>
              <a:t>59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Diana Yung</a:t>
            </a:r>
            <a:r>
              <a:rPr lang="en-US" sz="1200" baseline="30000" dirty="0">
                <a:effectLst/>
                <a:latin typeface="Arial" panose="020B0604020202020204" pitchFamily="34" charset="0"/>
                <a:ea typeface="Times New Roman" panose="02020603050405020304" pitchFamily="18" charset="0"/>
              </a:rPr>
              <a:t>60</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Yu Sung Kim</a:t>
            </a:r>
            <a:r>
              <a:rPr lang="en-US" sz="1200" baseline="30000" dirty="0">
                <a:effectLst/>
                <a:latin typeface="Arial" panose="020B0604020202020204" pitchFamily="34" charset="0"/>
                <a:ea typeface="Times New Roman" panose="02020603050405020304" pitchFamily="18" charset="0"/>
              </a:rPr>
              <a:t>61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Hooi  Ling Si</a:t>
            </a:r>
            <a:r>
              <a:rPr lang="en-US" sz="1200" baseline="30000" dirty="0">
                <a:effectLst/>
                <a:latin typeface="Arial" panose="020B0604020202020204" pitchFamily="34" charset="0"/>
                <a:ea typeface="Times New Roman" panose="02020603050405020304" pitchFamily="18" charset="0"/>
              </a:rPr>
              <a:t>62</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Radha Krishan Dhiman</a:t>
            </a:r>
            <a:r>
              <a:rPr lang="en-US" sz="1200" baseline="30000" dirty="0">
                <a:effectLst/>
                <a:latin typeface="Arial" panose="020B0604020202020204" pitchFamily="34" charset="0"/>
                <a:ea typeface="Times New Roman" panose="02020603050405020304" pitchFamily="18" charset="0"/>
              </a:rPr>
              <a:t>63</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Fuchen</a:t>
            </a:r>
            <a:r>
              <a:rPr lang="en-US" sz="1200" dirty="0">
                <a:effectLst/>
                <a:latin typeface="Arial" panose="020B0604020202020204" pitchFamily="34" charset="0"/>
                <a:ea typeface="Times New Roman" panose="02020603050405020304" pitchFamily="18" charset="0"/>
              </a:rPr>
              <a:t> Dong</a:t>
            </a:r>
            <a:r>
              <a:rPr lang="en-US" sz="1200" baseline="30000" dirty="0">
                <a:effectLst/>
                <a:latin typeface="Arial" panose="020B0604020202020204" pitchFamily="34" charset="0"/>
                <a:ea typeface="Times New Roman" panose="02020603050405020304" pitchFamily="18" charset="0"/>
              </a:rPr>
              <a:t>64</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Huan Deng</a:t>
            </a:r>
            <a:r>
              <a:rPr lang="en-US" sz="1200" baseline="30000" dirty="0">
                <a:effectLst/>
                <a:latin typeface="Arial" panose="020B0604020202020204" pitchFamily="34" charset="0"/>
                <a:ea typeface="Times New Roman" panose="02020603050405020304" pitchFamily="18" charset="0"/>
              </a:rPr>
              <a:t>65</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Dedong</a:t>
            </a:r>
            <a:r>
              <a:rPr lang="en-US" sz="1200" dirty="0">
                <a:effectLst/>
                <a:latin typeface="Arial" panose="020B0604020202020204" pitchFamily="34" charset="0"/>
                <a:ea typeface="Times New Roman" panose="02020603050405020304" pitchFamily="18" charset="0"/>
              </a:rPr>
              <a:t> Yin</a:t>
            </a:r>
            <a:r>
              <a:rPr lang="en-US" sz="1200" baseline="30000" dirty="0">
                <a:effectLst/>
                <a:latin typeface="Arial" panose="020B0604020202020204" pitchFamily="34" charset="0"/>
                <a:ea typeface="Times New Roman" panose="02020603050405020304" pitchFamily="18" charset="0"/>
              </a:rPr>
              <a:t>66</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Chenghai</a:t>
            </a:r>
            <a:r>
              <a:rPr lang="en-US" sz="1200" dirty="0">
                <a:effectLst/>
                <a:latin typeface="Arial" panose="020B0604020202020204" pitchFamily="34" charset="0"/>
                <a:ea typeface="Times New Roman" panose="02020603050405020304" pitchFamily="18" charset="0"/>
              </a:rPr>
              <a:t> Liu</a:t>
            </a:r>
            <a:r>
              <a:rPr lang="en-US" sz="1200" baseline="30000" dirty="0">
                <a:effectLst/>
                <a:latin typeface="Arial" panose="020B0604020202020204" pitchFamily="34" charset="0"/>
                <a:ea typeface="Times New Roman" panose="02020603050405020304" pitchFamily="18" charset="0"/>
              </a:rPr>
              <a:t>67</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Hiang</a:t>
            </a:r>
            <a:r>
              <a:rPr lang="en-US" sz="1200" dirty="0">
                <a:effectLst/>
                <a:latin typeface="Arial" panose="020B0604020202020204" pitchFamily="34" charset="0"/>
                <a:ea typeface="Times New Roman" panose="02020603050405020304" pitchFamily="18" charset="0"/>
              </a:rPr>
              <a:t> Keat Tan</a:t>
            </a:r>
            <a:r>
              <a:rPr lang="en-US" sz="1200" baseline="30000" dirty="0">
                <a:effectLst/>
                <a:latin typeface="Arial" panose="020B0604020202020204" pitchFamily="34" charset="0"/>
                <a:ea typeface="Times New Roman" panose="02020603050405020304" pitchFamily="18" charset="0"/>
              </a:rPr>
              <a:t>68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Gerry MacQuillan</a:t>
            </a:r>
            <a:r>
              <a:rPr lang="en-US" sz="1200" baseline="30000" dirty="0">
                <a:effectLst/>
                <a:latin typeface="Arial" panose="020B0604020202020204" pitchFamily="34" charset="0"/>
                <a:ea typeface="Times New Roman" panose="02020603050405020304" pitchFamily="18" charset="0"/>
              </a:rPr>
              <a:t>69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ANIL ARORA</a:t>
            </a:r>
            <a:r>
              <a:rPr lang="en-US" sz="1200" baseline="30000" dirty="0">
                <a:effectLst/>
                <a:latin typeface="Arial" panose="020B0604020202020204" pitchFamily="34" charset="0"/>
                <a:ea typeface="Times New Roman" panose="02020603050405020304" pitchFamily="18" charset="0"/>
              </a:rPr>
              <a:t>70</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Amany Zekry</a:t>
            </a:r>
            <a:r>
              <a:rPr lang="en-US" sz="1200" baseline="30000" dirty="0">
                <a:effectLst/>
                <a:latin typeface="Arial" panose="020B0604020202020204" pitchFamily="34" charset="0"/>
                <a:ea typeface="Times New Roman" panose="02020603050405020304" pitchFamily="18" charset="0"/>
              </a:rPr>
              <a:t>71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Helena Katchman</a:t>
            </a:r>
            <a:r>
              <a:rPr lang="en-US" sz="1200" baseline="30000" dirty="0">
                <a:effectLst/>
                <a:latin typeface="Arial" panose="020B0604020202020204" pitchFamily="34" charset="0"/>
                <a:ea typeface="Times New Roman" panose="02020603050405020304" pitchFamily="18" charset="0"/>
              </a:rPr>
              <a:t>72</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Chuanwu</a:t>
            </a:r>
            <a:r>
              <a:rPr lang="en-US" sz="1200" dirty="0">
                <a:effectLst/>
                <a:latin typeface="Arial" panose="020B0604020202020204" pitchFamily="34" charset="0"/>
                <a:ea typeface="Times New Roman" panose="02020603050405020304" pitchFamily="18" charset="0"/>
              </a:rPr>
              <a:t> Zhu</a:t>
            </a:r>
            <a:r>
              <a:rPr lang="en-US" sz="1200" baseline="30000" dirty="0">
                <a:effectLst/>
                <a:latin typeface="Arial" panose="020B0604020202020204" pitchFamily="34" charset="0"/>
                <a:ea typeface="Times New Roman" panose="02020603050405020304" pitchFamily="18" charset="0"/>
              </a:rPr>
              <a:t>73</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MAN SU</a:t>
            </a:r>
            <a:r>
              <a:rPr lang="en-US" sz="1200" baseline="30000" dirty="0">
                <a:effectLst/>
                <a:latin typeface="Arial" panose="020B0604020202020204" pitchFamily="34" charset="0"/>
                <a:ea typeface="Times New Roman" panose="02020603050405020304" pitchFamily="18" charset="0"/>
              </a:rPr>
              <a:t>74</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Qunfang</a:t>
            </a:r>
            <a:r>
              <a:rPr lang="en-US" sz="1200" dirty="0">
                <a:effectLst/>
                <a:latin typeface="Arial" panose="020B0604020202020204" pitchFamily="34" charset="0"/>
                <a:ea typeface="Times New Roman" panose="02020603050405020304" pitchFamily="18" charset="0"/>
              </a:rPr>
              <a:t> Rao</a:t>
            </a:r>
            <a:r>
              <a:rPr lang="en-US" sz="1200" baseline="30000" dirty="0">
                <a:effectLst/>
                <a:latin typeface="Arial" panose="020B0604020202020204" pitchFamily="34" charset="0"/>
                <a:ea typeface="Times New Roman" panose="02020603050405020304" pitchFamily="18" charset="0"/>
              </a:rPr>
              <a:t>75</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Mingqin</a:t>
            </a:r>
            <a:r>
              <a:rPr lang="en-US" sz="1200" dirty="0">
                <a:effectLst/>
                <a:latin typeface="Arial" panose="020B0604020202020204" pitchFamily="34" charset="0"/>
                <a:ea typeface="Times New Roman" panose="02020603050405020304" pitchFamily="18" charset="0"/>
              </a:rPr>
              <a:t> Lu</a:t>
            </a:r>
            <a:r>
              <a:rPr lang="en-US" sz="1200" baseline="30000" dirty="0">
                <a:effectLst/>
                <a:latin typeface="Arial" panose="020B0604020202020204" pitchFamily="34" charset="0"/>
                <a:ea typeface="Times New Roman" panose="02020603050405020304" pitchFamily="18" charset="0"/>
              </a:rPr>
              <a:t>76</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Xinrui Wang</a:t>
            </a:r>
            <a:r>
              <a:rPr lang="en-US" sz="1200" baseline="30000" dirty="0">
                <a:effectLst/>
                <a:latin typeface="Arial" panose="020B0604020202020204" pitchFamily="34" charset="0"/>
                <a:ea typeface="Times New Roman" panose="02020603050405020304" pitchFamily="18" charset="0"/>
              </a:rPr>
              <a:t>77</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Liyang</a:t>
            </a:r>
            <a:r>
              <a:rPr lang="en-US" sz="1200" dirty="0">
                <a:effectLst/>
                <a:latin typeface="Arial" panose="020B0604020202020204" pitchFamily="34" charset="0"/>
                <a:ea typeface="Times New Roman" panose="02020603050405020304" pitchFamily="18" charset="0"/>
              </a:rPr>
              <a:t> Wu</a:t>
            </a:r>
            <a:r>
              <a:rPr lang="en-US" sz="1200" baseline="30000" dirty="0">
                <a:effectLst/>
                <a:latin typeface="Arial" panose="020B0604020202020204" pitchFamily="34" charset="0"/>
                <a:ea typeface="Times New Roman" panose="02020603050405020304" pitchFamily="18" charset="0"/>
              </a:rPr>
              <a:t>78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FENG PENG</a:t>
            </a:r>
            <a:r>
              <a:rPr lang="en-US" sz="1200" baseline="30000" dirty="0">
                <a:effectLst/>
                <a:latin typeface="Arial" panose="020B0604020202020204" pitchFamily="34" charset="0"/>
                <a:ea typeface="Times New Roman" panose="02020603050405020304" pitchFamily="18" charset="0"/>
              </a:rPr>
              <a:t>79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Caiyan Zhao</a:t>
            </a:r>
            <a:r>
              <a:rPr lang="en-US" sz="1200" baseline="30000" dirty="0">
                <a:effectLst/>
                <a:latin typeface="Arial" panose="020B0604020202020204" pitchFamily="34" charset="0"/>
                <a:ea typeface="Times New Roman" panose="02020603050405020304" pitchFamily="18" charset="0"/>
              </a:rPr>
              <a:t>80</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ZHEN XU</a:t>
            </a:r>
            <a:r>
              <a:rPr lang="en-US" sz="1200" baseline="30000" dirty="0">
                <a:effectLst/>
                <a:latin typeface="Arial" panose="020B0604020202020204" pitchFamily="34" charset="0"/>
                <a:ea typeface="Times New Roman" panose="02020603050405020304" pitchFamily="18" charset="0"/>
              </a:rPr>
              <a:t>81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Jin Guan</a:t>
            </a:r>
            <a:r>
              <a:rPr lang="en-US" sz="1200" baseline="30000" dirty="0">
                <a:effectLst/>
                <a:latin typeface="Arial" panose="020B0604020202020204" pitchFamily="34" charset="0"/>
                <a:ea typeface="Times New Roman" panose="02020603050405020304" pitchFamily="18" charset="0"/>
              </a:rPr>
              <a:t>82</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Feng Guo</a:t>
            </a:r>
            <a:r>
              <a:rPr lang="en-US" sz="1200" baseline="30000" dirty="0">
                <a:effectLst/>
                <a:latin typeface="Arial" panose="020B0604020202020204" pitchFamily="34" charset="0"/>
                <a:ea typeface="Times New Roman" panose="02020603050405020304" pitchFamily="18" charset="0"/>
              </a:rPr>
              <a:t>83</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Dominik Bettinger</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Ruveena</a:t>
            </a:r>
            <a:r>
              <a:rPr lang="en-US" sz="1200" dirty="0">
                <a:effectLst/>
                <a:latin typeface="Arial" panose="020B0604020202020204" pitchFamily="34" charset="0"/>
                <a:ea typeface="Times New Roman" panose="02020603050405020304" pitchFamily="18" charset="0"/>
              </a:rPr>
              <a:t> Bhavani</a:t>
            </a:r>
            <a:r>
              <a:rPr lang="en-US" sz="1200" baseline="30000" dirty="0">
                <a:effectLst/>
                <a:latin typeface="Arial" panose="020B0604020202020204" pitchFamily="34" charset="0"/>
                <a:ea typeface="Times New Roman" panose="02020603050405020304" pitchFamily="18" charset="0"/>
              </a:rPr>
              <a:t>84</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Puneeta Tandon</a:t>
            </a:r>
            <a:r>
              <a:rPr lang="en-US" sz="1200" baseline="30000" dirty="0">
                <a:effectLst/>
                <a:latin typeface="Arial" panose="020B0604020202020204" pitchFamily="34" charset="0"/>
                <a:ea typeface="Times New Roman" panose="02020603050405020304" pitchFamily="18" charset="0"/>
              </a:rPr>
              <a:t>85</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NABIHA FAISAL</a:t>
            </a:r>
            <a:r>
              <a:rPr lang="en-US" sz="1200" baseline="30000" dirty="0">
                <a:effectLst/>
                <a:latin typeface="Arial" panose="020B0604020202020204" pitchFamily="34" charset="0"/>
                <a:ea typeface="Times New Roman" panose="02020603050405020304" pitchFamily="18" charset="0"/>
              </a:rPr>
              <a:t>86</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Suditi Rahematpura</a:t>
            </a:r>
            <a:r>
              <a:rPr lang="en-US" sz="1200" baseline="30000" dirty="0">
                <a:effectLst/>
                <a:latin typeface="Arial" panose="020B0604020202020204" pitchFamily="34" charset="0"/>
                <a:ea typeface="Times New Roman" panose="02020603050405020304" pitchFamily="18" charset="0"/>
              </a:rPr>
              <a:t>87</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Ricardo Cabello   Negrillo</a:t>
            </a:r>
            <a:r>
              <a:rPr lang="en-US" sz="1200" baseline="30000" dirty="0">
                <a:effectLst/>
                <a:latin typeface="Arial" panose="020B0604020202020204" pitchFamily="34" charset="0"/>
                <a:ea typeface="Times New Roman" panose="02020603050405020304" pitchFamily="18" charset="0"/>
              </a:rPr>
              <a:t>88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Natalia Filipek</a:t>
            </a:r>
            <a:r>
              <a:rPr lang="en-US" sz="1200" baseline="30000" dirty="0">
                <a:effectLst/>
                <a:latin typeface="Arial" panose="020B0604020202020204" pitchFamily="34" charset="0"/>
                <a:ea typeface="Times New Roman" panose="02020603050405020304" pitchFamily="18" charset="0"/>
              </a:rPr>
              <a:t>89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Somaya Albhaisi</a:t>
            </a:r>
            <a:r>
              <a:rPr lang="en-US" sz="1200" baseline="30000" dirty="0">
                <a:effectLst/>
                <a:latin typeface="Arial" panose="020B0604020202020204" pitchFamily="34" charset="0"/>
                <a:ea typeface="Times New Roman" panose="02020603050405020304" pitchFamily="18" charset="0"/>
              </a:rPr>
              <a:t>90</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Leroy Thacker</a:t>
            </a:r>
            <a:r>
              <a:rPr lang="en-US" sz="1200" baseline="30000" dirty="0">
                <a:effectLst/>
                <a:latin typeface="Arial" panose="020B0604020202020204" pitchFamily="34" charset="0"/>
                <a:ea typeface="Times New Roman" panose="02020603050405020304" pitchFamily="18" charset="0"/>
              </a:rPr>
              <a:t>91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BRIAN BUSH</a:t>
            </a:r>
            <a:r>
              <a:rPr lang="en-US" sz="1200" baseline="30000" dirty="0">
                <a:effectLst/>
                <a:latin typeface="Arial" panose="020B0604020202020204" pitchFamily="34" charset="0"/>
                <a:ea typeface="Times New Roman" panose="02020603050405020304" pitchFamily="18" charset="0"/>
              </a:rPr>
              <a:t>92</a:t>
            </a:r>
            <a:r>
              <a:rPr lang="en-US" sz="1200" dirty="0">
                <a:effectLst/>
                <a:latin typeface="Arial" panose="020B0604020202020204" pitchFamily="34" charset="0"/>
                <a:ea typeface="Arial" panose="020B0604020202020204" pitchFamily="34" charset="0"/>
              </a:rPr>
              <a:t>, </a:t>
            </a:r>
            <a:r>
              <a:rPr lang="en-US" sz="1200" u="sng" dirty="0">
                <a:effectLst/>
                <a:latin typeface="Arial" panose="020B0604020202020204" pitchFamily="34" charset="0"/>
                <a:ea typeface="Times New Roman" panose="02020603050405020304" pitchFamily="18" charset="0"/>
              </a:rPr>
              <a:t>Jasmohan Bajaj</a:t>
            </a:r>
            <a:r>
              <a:rPr lang="en-US" sz="1200" baseline="30000" dirty="0">
                <a:effectLst/>
                <a:latin typeface="Arial" panose="020B0604020202020204" pitchFamily="34" charset="0"/>
                <a:ea typeface="Times New Roman" panose="02020603050405020304" pitchFamily="18" charset="0"/>
              </a:rPr>
              <a:t>92</a:t>
            </a:r>
            <a:endParaRPr lang="en-GB" sz="1200" dirty="0">
              <a:effectLst/>
              <a:latin typeface="Times New Roman" panose="02020603050405020304" pitchFamily="18" charset="0"/>
              <a:ea typeface="Times New Roman" panose="02020603050405020304" pitchFamily="18" charset="0"/>
            </a:endParaRPr>
          </a:p>
          <a:p>
            <a:pPr algn="l"/>
            <a:r>
              <a:rPr lang="en-US" sz="1200" i="1" baseline="30000" dirty="0">
                <a:effectLst/>
                <a:latin typeface="Arial" panose="020B0604020202020204" pitchFamily="34" charset="0"/>
                <a:ea typeface="Times New Roman" panose="02020603050405020304" pitchFamily="18" charset="0"/>
              </a:rPr>
              <a:t>1</a:t>
            </a:r>
            <a:r>
              <a:rPr lang="en-US" sz="1200" i="1" dirty="0">
                <a:effectLst/>
                <a:latin typeface="Arial" panose="020B0604020202020204" pitchFamily="34" charset="0"/>
                <a:ea typeface="Times New Roman" panose="02020603050405020304" pitchFamily="18" charset="0"/>
              </a:rPr>
              <a:t>University of Toronto, Toronto, Canada, Toronto, Canada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a:t>
            </a:r>
            <a:r>
              <a:rPr lang="en-US" sz="1200" i="1" dirty="0">
                <a:effectLst/>
                <a:latin typeface="Arial" panose="020B0604020202020204" pitchFamily="34" charset="0"/>
                <a:ea typeface="Times New Roman" panose="02020603050405020304" pitchFamily="18" charset="0"/>
              </a:rPr>
              <a:t>Institute of Liver and Biliary Sciences, New Delhi,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a:t>
            </a:r>
            <a:r>
              <a:rPr lang="en-US" sz="1200" i="1" dirty="0">
                <a:effectLst/>
                <a:latin typeface="Arial" panose="020B0604020202020204" pitchFamily="34" charset="0"/>
                <a:ea typeface="Times New Roman" panose="02020603050405020304" pitchFamily="18" charset="0"/>
              </a:rPr>
              <a:t>Ruijin Hospital, Shanghai Jiao Tong University School of Medicine, Shanghai, China, Sanghai,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a:t>
            </a:r>
            <a:r>
              <a:rPr lang="en-US" sz="1200" i="1" dirty="0">
                <a:effectLst/>
                <a:latin typeface="Arial" panose="020B0604020202020204" pitchFamily="34" charset="0"/>
                <a:ea typeface="Times New Roman" panose="02020603050405020304" pitchFamily="18" charset="0"/>
              </a:rPr>
              <a:t>Mayo Clinic School of Medicine, Rochester, Rochester, United States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a:t>
            </a:r>
            <a:r>
              <a:rPr lang="en-US" sz="1200" i="1" dirty="0">
                <a:effectLst/>
                <a:latin typeface="Arial" panose="020B0604020202020204" pitchFamily="34" charset="0"/>
                <a:ea typeface="Times New Roman" panose="02020603050405020304" pitchFamily="18" charset="0"/>
              </a:rPr>
              <a:t>St Paul’s Hospital, Millenium Medical College, Addis Ababa, Ethiopia, Addis Ababa, Ethiopia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a:t>
            </a:r>
            <a:r>
              <a:rPr lang="en-US" sz="1200" i="1" dirty="0">
                <a:effectLst/>
                <a:latin typeface="Arial" panose="020B0604020202020204" pitchFamily="34" charset="0"/>
                <a:ea typeface="Times New Roman" panose="02020603050405020304" pitchFamily="18" charset="0"/>
              </a:rPr>
              <a:t>University of Edinburgh, Edinburgh, UK, Edinburg,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a:t>
            </a:r>
            <a:r>
              <a:rPr lang="en-US" sz="1200" i="1" dirty="0">
                <a:effectLst/>
                <a:latin typeface="Arial" panose="020B0604020202020204" pitchFamily="34" charset="0"/>
                <a:ea typeface="Times New Roman" panose="02020603050405020304" pitchFamily="18" charset="0"/>
              </a:rPr>
              <a:t>Instituto Nacional de </a:t>
            </a:r>
            <a:r>
              <a:rPr lang="en-US" sz="1200" i="1" dirty="0" err="1">
                <a:effectLst/>
                <a:latin typeface="Arial" panose="020B0604020202020204" pitchFamily="34" charset="0"/>
                <a:ea typeface="Times New Roman" panose="02020603050405020304" pitchFamily="18" charset="0"/>
              </a:rPr>
              <a:t>Ciencias</a:t>
            </a:r>
            <a:r>
              <a:rPr lang="en-US" sz="1200" i="1" dirty="0">
                <a:effectLst/>
                <a:latin typeface="Arial" panose="020B0604020202020204" pitchFamily="34" charset="0"/>
                <a:ea typeface="Times New Roman" panose="02020603050405020304" pitchFamily="18" charset="0"/>
              </a:rPr>
              <a:t> </a:t>
            </a:r>
            <a:r>
              <a:rPr lang="en-US" sz="1200" i="1" dirty="0" err="1">
                <a:effectLst/>
                <a:latin typeface="Arial" panose="020B0604020202020204" pitchFamily="34" charset="0"/>
                <a:ea typeface="Times New Roman" panose="02020603050405020304" pitchFamily="18" charset="0"/>
              </a:rPr>
              <a:t>Médicas</a:t>
            </a:r>
            <a:r>
              <a:rPr lang="en-US" sz="1200" i="1" dirty="0">
                <a:effectLst/>
                <a:latin typeface="Arial" panose="020B0604020202020204" pitchFamily="34" charset="0"/>
                <a:ea typeface="Times New Roman" panose="02020603050405020304" pitchFamily="18" charset="0"/>
              </a:rPr>
              <a:t> y </a:t>
            </a:r>
            <a:r>
              <a:rPr lang="en-US" sz="1200" i="1" dirty="0" err="1">
                <a:effectLst/>
                <a:latin typeface="Arial" panose="020B0604020202020204" pitchFamily="34" charset="0"/>
                <a:ea typeface="Times New Roman" panose="02020603050405020304" pitchFamily="18" charset="0"/>
              </a:rPr>
              <a:t>Nutrición</a:t>
            </a:r>
            <a:r>
              <a:rPr lang="en-US" sz="1200" i="1" dirty="0">
                <a:effectLst/>
                <a:latin typeface="Arial" panose="020B0604020202020204" pitchFamily="34" charset="0"/>
                <a:ea typeface="Times New Roman" panose="02020603050405020304" pitchFamily="18" charset="0"/>
              </a:rPr>
              <a:t> Salvador </a:t>
            </a:r>
            <a:r>
              <a:rPr lang="en-US" sz="1200" i="1" dirty="0" err="1">
                <a:effectLst/>
                <a:latin typeface="Arial" panose="020B0604020202020204" pitchFamily="34" charset="0"/>
                <a:ea typeface="Times New Roman" panose="02020603050405020304" pitchFamily="18" charset="0"/>
              </a:rPr>
              <a:t>Zubirán</a:t>
            </a:r>
            <a:r>
              <a:rPr lang="en-US" sz="1200" i="1" dirty="0">
                <a:effectLst/>
                <a:latin typeface="Arial" panose="020B0604020202020204" pitchFamily="34" charset="0"/>
                <a:ea typeface="Times New Roman" panose="02020603050405020304" pitchFamily="18" charset="0"/>
              </a:rPr>
              <a:t>, Mexico City, Mexico, Mexico city, Mexico</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a:t>
            </a:r>
            <a:r>
              <a:rPr lang="en-US" sz="1200" i="1" dirty="0">
                <a:effectLst/>
                <a:latin typeface="Arial" panose="020B0604020202020204" pitchFamily="34" charset="0"/>
                <a:ea typeface="Times New Roman" panose="02020603050405020304" pitchFamily="18" charset="0"/>
              </a:rPr>
              <a:t>Hospital de </a:t>
            </a:r>
            <a:r>
              <a:rPr lang="en-US" sz="1200" i="1" dirty="0" err="1">
                <a:effectLst/>
                <a:latin typeface="Arial" panose="020B0604020202020204" pitchFamily="34" charset="0"/>
                <a:ea typeface="Times New Roman" panose="02020603050405020304" pitchFamily="18" charset="0"/>
              </a:rPr>
              <a:t>Clínicas</a:t>
            </a:r>
            <a:r>
              <a:rPr lang="en-US" sz="1200" i="1" dirty="0">
                <a:effectLst/>
                <a:latin typeface="Arial" panose="020B0604020202020204" pitchFamily="34" charset="0"/>
                <a:ea typeface="Times New Roman" panose="02020603050405020304" pitchFamily="18" charset="0"/>
              </a:rPr>
              <a:t> de Porto Alegre, </a:t>
            </a:r>
            <a:r>
              <a:rPr lang="en-US" sz="1200" i="1" dirty="0" err="1">
                <a:effectLst/>
                <a:latin typeface="Arial" panose="020B0604020202020204" pitchFamily="34" charset="0"/>
                <a:ea typeface="Times New Roman" panose="02020603050405020304" pitchFamily="18" charset="0"/>
              </a:rPr>
              <a:t>Universidade</a:t>
            </a:r>
            <a:r>
              <a:rPr lang="en-US" sz="1200" i="1" dirty="0">
                <a:effectLst/>
                <a:latin typeface="Arial" panose="020B0604020202020204" pitchFamily="34" charset="0"/>
                <a:ea typeface="Times New Roman" panose="02020603050405020304" pitchFamily="18" charset="0"/>
              </a:rPr>
              <a:t> Federal do Rio Grande do Sul, Porto Alegre, Brazil, Porto Alegre, Brazil</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9</a:t>
            </a:r>
            <a:r>
              <a:rPr lang="en-US" sz="1200" i="1" dirty="0">
                <a:effectLst/>
                <a:latin typeface="Arial" panose="020B0604020202020204" pitchFamily="34" charset="0"/>
                <a:ea typeface="Times New Roman" panose="02020603050405020304" pitchFamily="18" charset="0"/>
              </a:rPr>
              <a:t>Storr Liver Centre, The </a:t>
            </a:r>
            <a:r>
              <a:rPr lang="en-US" sz="1200" i="1" dirty="0" err="1">
                <a:effectLst/>
                <a:latin typeface="Arial" panose="020B0604020202020204" pitchFamily="34" charset="0"/>
                <a:ea typeface="Times New Roman" panose="02020603050405020304" pitchFamily="18" charset="0"/>
              </a:rPr>
              <a:t>Westmead</a:t>
            </a:r>
            <a:r>
              <a:rPr lang="en-US" sz="1200" i="1" dirty="0">
                <a:effectLst/>
                <a:latin typeface="Arial" panose="020B0604020202020204" pitchFamily="34" charset="0"/>
                <a:ea typeface="Times New Roman" panose="02020603050405020304" pitchFamily="18" charset="0"/>
              </a:rPr>
              <a:t> Institute for Medical Research and </a:t>
            </a:r>
            <a:r>
              <a:rPr lang="en-US" sz="1200" i="1" dirty="0" err="1">
                <a:effectLst/>
                <a:latin typeface="Arial" panose="020B0604020202020204" pitchFamily="34" charset="0"/>
                <a:ea typeface="Times New Roman" panose="02020603050405020304" pitchFamily="18" charset="0"/>
              </a:rPr>
              <a:t>Westmead</a:t>
            </a:r>
            <a:r>
              <a:rPr lang="en-US" sz="1200" i="1" dirty="0">
                <a:effectLst/>
                <a:latin typeface="Arial" panose="020B0604020202020204" pitchFamily="34" charset="0"/>
                <a:ea typeface="Times New Roman" panose="02020603050405020304" pitchFamily="18" charset="0"/>
              </a:rPr>
              <a:t> Hospital, University of Sydney, Sydney, Australia, Sydney, Australia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10</a:t>
            </a:r>
            <a:r>
              <a:rPr lang="en-US" sz="1200" i="1" dirty="0">
                <a:effectLst/>
                <a:latin typeface="Arial" panose="020B0604020202020204" pitchFamily="34" charset="0"/>
                <a:ea typeface="Times New Roman" panose="02020603050405020304" pitchFamily="18" charset="0"/>
              </a:rPr>
              <a:t>2nd Department of Medicine, Medical School, </a:t>
            </a:r>
            <a:r>
              <a:rPr lang="en-US" sz="1200" i="1" dirty="0" err="1">
                <a:effectLst/>
                <a:latin typeface="Arial" panose="020B0604020202020204" pitchFamily="34" charset="0"/>
                <a:ea typeface="Times New Roman" panose="02020603050405020304" pitchFamily="18" charset="0"/>
              </a:rPr>
              <a:t>Natinal</a:t>
            </a:r>
            <a:r>
              <a:rPr lang="en-US" sz="1200" i="1" dirty="0">
                <a:effectLst/>
                <a:latin typeface="Arial" panose="020B0604020202020204" pitchFamily="34" charset="0"/>
                <a:ea typeface="Times New Roman" panose="02020603050405020304" pitchFamily="18" charset="0"/>
              </a:rPr>
              <a:t> &amp; </a:t>
            </a:r>
            <a:r>
              <a:rPr lang="en-US" sz="1200" i="1" dirty="0" err="1">
                <a:effectLst/>
                <a:latin typeface="Arial" panose="020B0604020202020204" pitchFamily="34" charset="0"/>
                <a:ea typeface="Times New Roman" panose="02020603050405020304" pitchFamily="18" charset="0"/>
              </a:rPr>
              <a:t>Kapodistrian</a:t>
            </a:r>
            <a:r>
              <a:rPr lang="en-US" sz="1200" i="1" dirty="0">
                <a:effectLst/>
                <a:latin typeface="Arial" panose="020B0604020202020204" pitchFamily="34" charset="0"/>
                <a:ea typeface="Times New Roman" panose="02020603050405020304" pitchFamily="18" charset="0"/>
              </a:rPr>
              <a:t> University of Athens, </a:t>
            </a:r>
            <a:r>
              <a:rPr lang="en-US" sz="1200" i="1" dirty="0" err="1">
                <a:effectLst/>
                <a:latin typeface="Arial" panose="020B0604020202020204" pitchFamily="34" charset="0"/>
                <a:ea typeface="Times New Roman" panose="02020603050405020304" pitchFamily="18" charset="0"/>
              </a:rPr>
              <a:t>Hippokration</a:t>
            </a:r>
            <a:r>
              <a:rPr lang="en-US" sz="1200" i="1" dirty="0">
                <a:effectLst/>
                <a:latin typeface="Arial" panose="020B0604020202020204" pitchFamily="34" charset="0"/>
                <a:ea typeface="Times New Roman" panose="02020603050405020304" pitchFamily="18" charset="0"/>
              </a:rPr>
              <a:t> General Hospital, Athens, Greece, Athens, Greece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11</a:t>
            </a:r>
            <a:r>
              <a:rPr lang="en-US" sz="1200" i="1" dirty="0">
                <a:effectLst/>
                <a:latin typeface="Arial" panose="020B0604020202020204" pitchFamily="34" charset="0"/>
                <a:ea typeface="Times New Roman" panose="02020603050405020304" pitchFamily="18" charset="0"/>
              </a:rPr>
              <a:t>Akdeniz University School of Medicine, Antalya, Antalya, Türkiye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12</a:t>
            </a:r>
            <a:r>
              <a:rPr lang="en-US" sz="1200" i="1" dirty="0">
                <a:effectLst/>
                <a:latin typeface="Arial" panose="020B0604020202020204" pitchFamily="34" charset="0"/>
                <a:ea typeface="Times New Roman" panose="02020603050405020304" pitchFamily="18" charset="0"/>
              </a:rPr>
              <a:t>Amsterdam UMC, Amsterdam, Netherlands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13</a:t>
            </a:r>
            <a:r>
              <a:rPr lang="en-US" sz="1200" i="1" dirty="0">
                <a:effectLst/>
                <a:latin typeface="Arial" panose="020B0604020202020204" pitchFamily="34" charset="0"/>
                <a:ea typeface="Times New Roman" panose="02020603050405020304" pitchFamily="18" charset="0"/>
              </a:rPr>
              <a:t>Ankara University, School of Medicine, Ankara, Ankara, Türkiye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14</a:t>
            </a:r>
            <a:r>
              <a:rPr lang="en-US" sz="1200" i="1" dirty="0">
                <a:effectLst/>
                <a:latin typeface="Arial" panose="020B0604020202020204" pitchFamily="34" charset="0"/>
                <a:ea typeface="Times New Roman" panose="02020603050405020304" pitchFamily="18" charset="0"/>
              </a:rPr>
              <a:t>Apollo Hospitals, Delhi, Delhi,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15</a:t>
            </a:r>
            <a:r>
              <a:rPr lang="en-US" sz="1200" i="1" dirty="0">
                <a:effectLst/>
                <a:latin typeface="Arial" panose="020B0604020202020204" pitchFamily="34" charset="0"/>
                <a:ea typeface="Times New Roman" panose="02020603050405020304" pitchFamily="18" charset="0"/>
              </a:rPr>
              <a:t>Asian institute of Gastroenterology, Hyderabad, Hyderabad,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16</a:t>
            </a:r>
            <a:r>
              <a:rPr lang="en-US" sz="1200" i="1" dirty="0">
                <a:effectLst/>
                <a:latin typeface="Arial" panose="020B0604020202020204" pitchFamily="34" charset="0"/>
                <a:ea typeface="Times New Roman" panose="02020603050405020304" pitchFamily="18" charset="0"/>
              </a:rPr>
              <a:t>Baylor University Medical Center, Dallas, Texas, United States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17</a:t>
            </a:r>
            <a:r>
              <a:rPr lang="en-US" sz="1200" i="1" dirty="0">
                <a:effectLst/>
                <a:latin typeface="Arial" panose="020B0604020202020204" pitchFamily="34" charset="0"/>
                <a:ea typeface="Times New Roman" panose="02020603050405020304" pitchFamily="18" charset="0"/>
              </a:rPr>
              <a:t>Beijing Youan Hospital, Capital Medical University, Beijing,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18</a:t>
            </a:r>
            <a:r>
              <a:rPr lang="en-US" sz="1200" i="1" dirty="0">
                <a:effectLst/>
                <a:latin typeface="Arial" panose="020B0604020202020204" pitchFamily="34" charset="0"/>
                <a:ea typeface="Times New Roman" panose="02020603050405020304" pitchFamily="18" charset="0"/>
              </a:rPr>
              <a:t>Ruijin Hospital, Shanghai Jiao Tong University School of Medicine, Shanghai, China, </a:t>
            </a:r>
            <a:r>
              <a:rPr lang="en-US" sz="1200" i="1" dirty="0" err="1">
                <a:effectLst/>
                <a:latin typeface="Arial" panose="020B0604020202020204" pitchFamily="34" charset="0"/>
                <a:ea typeface="Times New Roman" panose="02020603050405020304" pitchFamily="18" charset="0"/>
              </a:rPr>
              <a:t>Shangahi</a:t>
            </a:r>
            <a:r>
              <a:rPr lang="en-US" sz="1200" i="1" dirty="0">
                <a:effectLst/>
                <a:latin typeface="Arial" panose="020B0604020202020204" pitchFamily="34" charset="0"/>
                <a:ea typeface="Times New Roman" panose="02020603050405020304" pitchFamily="18" charset="0"/>
              </a:rPr>
              <a:t>,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19</a:t>
            </a:r>
            <a:r>
              <a:rPr lang="en-US" sz="1200" i="1" dirty="0">
                <a:effectLst/>
                <a:latin typeface="Arial" panose="020B0604020202020204" pitchFamily="34" charset="0"/>
                <a:ea typeface="Times New Roman" panose="02020603050405020304" pitchFamily="18" charset="0"/>
              </a:rPr>
              <a:t>Center of Infectious Disease, West China Hospital of Sichuan University, Sichuan,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20</a:t>
            </a:r>
            <a:r>
              <a:rPr lang="en-US" sz="1200" i="1" dirty="0">
                <a:effectLst/>
                <a:latin typeface="Arial" panose="020B0604020202020204" pitchFamily="34" charset="0"/>
                <a:ea typeface="Times New Roman" panose="02020603050405020304" pitchFamily="18" charset="0"/>
              </a:rPr>
              <a:t>Centro Médico ISSEMYM, Toluca, Mexico</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21</a:t>
            </a:r>
            <a:r>
              <a:rPr lang="en-US" sz="1200" i="1" dirty="0">
                <a:effectLst/>
                <a:latin typeface="Arial" panose="020B0604020202020204" pitchFamily="34" charset="0"/>
                <a:ea typeface="Times New Roman" panose="02020603050405020304" pitchFamily="18" charset="0"/>
              </a:rPr>
              <a:t>Christian Medical College, Vellore, </a:t>
            </a:r>
            <a:r>
              <a:rPr lang="en-US" sz="1200" i="1" dirty="0" err="1">
                <a:effectLst/>
                <a:latin typeface="Arial" panose="020B0604020202020204" pitchFamily="34" charset="0"/>
                <a:ea typeface="Times New Roman" panose="02020603050405020304" pitchFamily="18" charset="0"/>
              </a:rPr>
              <a:t>Vellor</a:t>
            </a:r>
            <a:r>
              <a:rPr lang="en-US" sz="1200" i="1" dirty="0">
                <a:effectLst/>
                <a:latin typeface="Arial" panose="020B0604020202020204" pitchFamily="34" charset="0"/>
                <a:ea typeface="Times New Roman" panose="02020603050405020304" pitchFamily="18" charset="0"/>
              </a:rPr>
              <a:t>,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22</a:t>
            </a:r>
            <a:r>
              <a:rPr lang="en-US" sz="1200" i="1" dirty="0">
                <a:effectLst/>
                <a:latin typeface="Arial" panose="020B0604020202020204" pitchFamily="34" charset="0"/>
                <a:ea typeface="Times New Roman" panose="02020603050405020304" pitchFamily="18" charset="0"/>
              </a:rPr>
              <a:t>CHU de </a:t>
            </a:r>
            <a:r>
              <a:rPr lang="en-US" sz="1200" i="1" dirty="0" err="1">
                <a:effectLst/>
                <a:latin typeface="Arial" panose="020B0604020202020204" pitchFamily="34" charset="0"/>
                <a:ea typeface="Times New Roman" panose="02020603050405020304" pitchFamily="18" charset="0"/>
              </a:rPr>
              <a:t>Cocody</a:t>
            </a:r>
            <a:r>
              <a:rPr lang="en-US" sz="1200" i="1" dirty="0">
                <a:effectLst/>
                <a:latin typeface="Arial" panose="020B0604020202020204" pitchFamily="34" charset="0"/>
                <a:ea typeface="Times New Roman" panose="02020603050405020304" pitchFamily="18" charset="0"/>
              </a:rPr>
              <a:t>, Abidjan, Cote d Ivoire, Abidjan, Côte </a:t>
            </a:r>
            <a:r>
              <a:rPr lang="en-US" sz="1200" i="1" dirty="0" err="1">
                <a:effectLst/>
                <a:latin typeface="Arial" panose="020B0604020202020204" pitchFamily="34" charset="0"/>
                <a:ea typeface="Times New Roman" panose="02020603050405020304" pitchFamily="18" charset="0"/>
              </a:rPr>
              <a:t>d'lvoire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23</a:t>
            </a:r>
            <a:r>
              <a:rPr lang="en-US" sz="1200" i="1" dirty="0">
                <a:effectLst/>
                <a:latin typeface="Arial" panose="020B0604020202020204" pitchFamily="34" charset="0"/>
                <a:ea typeface="Times New Roman" panose="02020603050405020304" pitchFamily="18" charset="0"/>
              </a:rPr>
              <a:t>Chulalongkorn University and King Chulalongkorn Memorial Hospital, Bangkok, Thailand, Bangkok, Thailand</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24</a:t>
            </a:r>
            <a:r>
              <a:rPr lang="en-US" sz="1200" i="1" dirty="0">
                <a:effectLst/>
                <a:latin typeface="Arial" panose="020B0604020202020204" pitchFamily="34" charset="0"/>
                <a:ea typeface="Times New Roman" panose="02020603050405020304" pitchFamily="18" charset="0"/>
              </a:rPr>
              <a:t>Cleveland Clinic Abu Dhabi, Abu Dhabi, United Arab Emirates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25</a:t>
            </a:r>
            <a:r>
              <a:rPr lang="en-US" sz="1200" i="1" dirty="0">
                <a:effectLst/>
                <a:latin typeface="Arial" panose="020B0604020202020204" pitchFamily="34" charset="0"/>
                <a:ea typeface="Times New Roman" panose="02020603050405020304" pitchFamily="18" charset="0"/>
              </a:rPr>
              <a:t>Department of Gastroenterology &amp; Hepatology, Changi General Hospital, Singapore, </a:t>
            </a:r>
            <a:r>
              <a:rPr lang="en-US" sz="1200" i="1" dirty="0" err="1">
                <a:effectLst/>
                <a:latin typeface="Arial" panose="020B0604020202020204" pitchFamily="34" charset="0"/>
                <a:ea typeface="Times New Roman" panose="02020603050405020304" pitchFamily="18" charset="0"/>
              </a:rPr>
              <a:t>Simei</a:t>
            </a:r>
            <a:r>
              <a:rPr lang="en-US" sz="1200" i="1" dirty="0">
                <a:effectLst/>
                <a:latin typeface="Arial" panose="020B0604020202020204" pitchFamily="34" charset="0"/>
                <a:ea typeface="Times New Roman" panose="02020603050405020304" pitchFamily="18" charset="0"/>
              </a:rPr>
              <a:t>, Singapore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26</a:t>
            </a:r>
            <a:r>
              <a:rPr lang="en-US" sz="1200" i="1" dirty="0">
                <a:effectLst/>
                <a:latin typeface="Arial" panose="020B0604020202020204" pitchFamily="34" charset="0"/>
                <a:ea typeface="Times New Roman" panose="02020603050405020304" pitchFamily="18" charset="0"/>
              </a:rPr>
              <a:t>Department of Infectious Disease, Union Hospital, Tongji Medical College, Huazhong University of Science and Technology, Wuhan, China, Wuhan,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27</a:t>
            </a:r>
            <a:r>
              <a:rPr lang="en-US" sz="1200" i="1" dirty="0">
                <a:effectLst/>
                <a:latin typeface="Arial" panose="020B0604020202020204" pitchFamily="34" charset="0"/>
                <a:ea typeface="Times New Roman" panose="02020603050405020304" pitchFamily="18" charset="0"/>
              </a:rPr>
              <a:t>Dr. Rela Institute and Medical Centre, Chennai, Chennai,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28</a:t>
            </a:r>
            <a:r>
              <a:rPr lang="en-US" sz="1200" i="1" dirty="0">
                <a:effectLst/>
                <a:latin typeface="Arial" panose="020B0604020202020204" pitchFamily="34" charset="0"/>
                <a:ea typeface="Times New Roman" panose="02020603050405020304" pitchFamily="18" charset="0"/>
              </a:rPr>
              <a:t>Duke University, Durham, United States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29</a:t>
            </a:r>
            <a:r>
              <a:rPr lang="en-US" sz="1200" i="1" dirty="0">
                <a:effectLst/>
                <a:latin typeface="Arial" panose="020B0604020202020204" pitchFamily="34" charset="0"/>
                <a:ea typeface="Times New Roman" panose="02020603050405020304" pitchFamily="18" charset="0"/>
              </a:rPr>
              <a:t>Ege University School of Medicine, Izmir, Izmir, Türkiye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30</a:t>
            </a:r>
            <a:r>
              <a:rPr lang="en-US" sz="1200" i="1" dirty="0">
                <a:effectLst/>
                <a:latin typeface="Arial" panose="020B0604020202020204" pitchFamily="34" charset="0"/>
                <a:ea typeface="Times New Roman" panose="02020603050405020304" pitchFamily="18" charset="0"/>
              </a:rPr>
              <a:t>Gaziantep University School of Medicine, Gaziantep, Gaziantep, Türkiye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31</a:t>
            </a:r>
            <a:r>
              <a:rPr lang="en-US" sz="1200" i="1" dirty="0">
                <a:effectLst/>
                <a:latin typeface="Arial" panose="020B0604020202020204" pitchFamily="34" charset="0"/>
                <a:ea typeface="Times New Roman" panose="02020603050405020304" pitchFamily="18" charset="0"/>
              </a:rPr>
              <a:t>Glasgow Royal Infirmary, Glasgow,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32</a:t>
            </a:r>
            <a:r>
              <a:rPr lang="en-US" sz="1200" i="1" dirty="0">
                <a:effectLst/>
                <a:latin typeface="Arial" panose="020B0604020202020204" pitchFamily="34" charset="0"/>
                <a:ea typeface="Times New Roman" panose="02020603050405020304" pitchFamily="18" charset="0"/>
              </a:rPr>
              <a:t>Hepatology, Hospital General Dr. Manuel Gea Gonzlez, Mexico City, Mexico city, Mexico</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33</a:t>
            </a:r>
            <a:r>
              <a:rPr lang="en-US" sz="1200" i="1" dirty="0">
                <a:effectLst/>
                <a:latin typeface="Arial" panose="020B0604020202020204" pitchFamily="34" charset="0"/>
                <a:ea typeface="Times New Roman" panose="02020603050405020304" pitchFamily="18" charset="0"/>
              </a:rPr>
              <a:t>Hospital Civil de Guadalajara Fray Antonio Alcalde, Guadalajara, Guadalajara, Mexico</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34</a:t>
            </a:r>
            <a:r>
              <a:rPr lang="en-US" sz="1200" i="1" dirty="0">
                <a:effectLst/>
                <a:latin typeface="Arial" panose="020B0604020202020204" pitchFamily="34" charset="0"/>
                <a:ea typeface="Times New Roman" panose="02020603050405020304" pitchFamily="18" charset="0"/>
              </a:rPr>
              <a:t>Hospital das </a:t>
            </a:r>
            <a:r>
              <a:rPr lang="en-US" sz="1200" i="1" dirty="0" err="1">
                <a:effectLst/>
                <a:latin typeface="Arial" panose="020B0604020202020204" pitchFamily="34" charset="0"/>
                <a:ea typeface="Times New Roman" panose="02020603050405020304" pitchFamily="18" charset="0"/>
              </a:rPr>
              <a:t>Clínicas</a:t>
            </a:r>
            <a:r>
              <a:rPr lang="en-US" sz="1200" i="1" dirty="0">
                <a:effectLst/>
                <a:latin typeface="Arial" panose="020B0604020202020204" pitchFamily="34" charset="0"/>
                <a:ea typeface="Times New Roman" panose="02020603050405020304" pitchFamily="18" charset="0"/>
              </a:rPr>
              <a:t> da </a:t>
            </a:r>
            <a:r>
              <a:rPr lang="en-US" sz="1200" i="1" dirty="0" err="1">
                <a:effectLst/>
                <a:latin typeface="Arial" panose="020B0604020202020204" pitchFamily="34" charset="0"/>
                <a:ea typeface="Times New Roman" panose="02020603050405020304" pitchFamily="18" charset="0"/>
              </a:rPr>
              <a:t>Faculdade</a:t>
            </a:r>
            <a:r>
              <a:rPr lang="en-US" sz="1200" i="1" dirty="0">
                <a:effectLst/>
                <a:latin typeface="Arial" panose="020B0604020202020204" pitchFamily="34" charset="0"/>
                <a:ea typeface="Times New Roman" panose="02020603050405020304" pitchFamily="18" charset="0"/>
              </a:rPr>
              <a:t> de Medicina da </a:t>
            </a:r>
            <a:r>
              <a:rPr lang="en-US" sz="1200" i="1" dirty="0" err="1">
                <a:effectLst/>
                <a:latin typeface="Arial" panose="020B0604020202020204" pitchFamily="34" charset="0"/>
                <a:ea typeface="Times New Roman" panose="02020603050405020304" pitchFamily="18" charset="0"/>
              </a:rPr>
              <a:t>Universidade</a:t>
            </a:r>
            <a:r>
              <a:rPr lang="en-US" sz="1200" i="1" dirty="0">
                <a:effectLst/>
                <a:latin typeface="Arial" panose="020B0604020202020204" pitchFamily="34" charset="0"/>
                <a:ea typeface="Times New Roman" panose="02020603050405020304" pitchFamily="18" charset="0"/>
              </a:rPr>
              <a:t> de São Paulo, De Sao Paulo, Brazil</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35</a:t>
            </a:r>
            <a:r>
              <a:rPr lang="en-US" sz="1200" i="1" dirty="0">
                <a:effectLst/>
                <a:latin typeface="Arial" panose="020B0604020202020204" pitchFamily="34" charset="0"/>
                <a:ea typeface="Times New Roman" panose="02020603050405020304" pitchFamily="18" charset="0"/>
              </a:rPr>
              <a:t>Hospital El Cruce, Argentina, Argentina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36</a:t>
            </a:r>
            <a:r>
              <a:rPr lang="en-US" sz="1200" i="1" dirty="0">
                <a:effectLst/>
                <a:latin typeface="Arial" panose="020B0604020202020204" pitchFamily="34" charset="0"/>
                <a:ea typeface="Times New Roman" panose="02020603050405020304" pitchFamily="18" charset="0"/>
              </a:rPr>
              <a:t>Hospital Federal de </a:t>
            </a:r>
            <a:r>
              <a:rPr lang="en-US" sz="1200" i="1" dirty="0" err="1">
                <a:effectLst/>
                <a:latin typeface="Arial" panose="020B0604020202020204" pitchFamily="34" charset="0"/>
                <a:ea typeface="Times New Roman" panose="02020603050405020304" pitchFamily="18" charset="0"/>
              </a:rPr>
              <a:t>Bonsucesso</a:t>
            </a:r>
            <a:r>
              <a:rPr lang="en-US" sz="1200" i="1" dirty="0">
                <a:effectLst/>
                <a:latin typeface="Arial" panose="020B0604020202020204" pitchFamily="34" charset="0"/>
                <a:ea typeface="Times New Roman" panose="02020603050405020304" pitchFamily="18" charset="0"/>
              </a:rPr>
              <a:t>, Rio De </a:t>
            </a:r>
            <a:r>
              <a:rPr lang="en-US" sz="1200" i="1" dirty="0" err="1">
                <a:effectLst/>
                <a:latin typeface="Arial" panose="020B0604020202020204" pitchFamily="34" charset="0"/>
                <a:ea typeface="Times New Roman" panose="02020603050405020304" pitchFamily="18" charset="0"/>
              </a:rPr>
              <a:t>janerio</a:t>
            </a:r>
            <a:r>
              <a:rPr lang="en-US" sz="1200" i="1" dirty="0">
                <a:effectLst/>
                <a:latin typeface="Arial" panose="020B0604020202020204" pitchFamily="34" charset="0"/>
                <a:ea typeface="Times New Roman" panose="02020603050405020304" pitchFamily="18" charset="0"/>
              </a:rPr>
              <a:t>, Brazil</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37</a:t>
            </a:r>
            <a:r>
              <a:rPr lang="en-US" sz="1200" i="1" dirty="0">
                <a:effectLst/>
                <a:latin typeface="Arial" panose="020B0604020202020204" pitchFamily="34" charset="0"/>
                <a:ea typeface="Times New Roman" panose="02020603050405020304" pitchFamily="18" charset="0"/>
              </a:rPr>
              <a:t>Hospital General de México "Dr. Eduardo Liceaga", Mexico city, Mexico</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38</a:t>
            </a:r>
            <a:r>
              <a:rPr lang="en-US" sz="1200" i="1" dirty="0">
                <a:effectLst/>
                <a:latin typeface="Arial" panose="020B0604020202020204" pitchFamily="34" charset="0"/>
                <a:ea typeface="Times New Roman" panose="02020603050405020304" pitchFamily="18" charset="0"/>
              </a:rPr>
              <a:t>Hospital Italiano de Buenos Aires, Argentina, </a:t>
            </a:r>
            <a:r>
              <a:rPr lang="en-US" sz="1200" i="1" dirty="0" err="1">
                <a:effectLst/>
                <a:latin typeface="Arial" panose="020B0604020202020204" pitchFamily="34" charset="0"/>
                <a:ea typeface="Times New Roman" panose="02020603050405020304" pitchFamily="18" charset="0"/>
              </a:rPr>
              <a:t>Burnos</a:t>
            </a:r>
            <a:r>
              <a:rPr lang="en-US" sz="1200" i="1" dirty="0">
                <a:effectLst/>
                <a:latin typeface="Arial" panose="020B0604020202020204" pitchFamily="34" charset="0"/>
                <a:ea typeface="Times New Roman" panose="02020603050405020304" pitchFamily="18" charset="0"/>
              </a:rPr>
              <a:t> Aires, Argentina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39</a:t>
            </a:r>
            <a:r>
              <a:rPr lang="en-US" sz="1200" i="1" dirty="0">
                <a:effectLst/>
                <a:latin typeface="Arial" panose="020B0604020202020204" pitchFamily="34" charset="0"/>
                <a:ea typeface="Times New Roman" panose="02020603050405020304" pitchFamily="18" charset="0"/>
              </a:rPr>
              <a:t>Instituto de la Salud </a:t>
            </a:r>
            <a:r>
              <a:rPr lang="en-US" sz="1200" i="1" dirty="0" err="1">
                <a:effectLst/>
                <a:latin typeface="Arial" panose="020B0604020202020204" pitchFamily="34" charset="0"/>
                <a:ea typeface="Times New Roman" panose="02020603050405020304" pitchFamily="18" charset="0"/>
              </a:rPr>
              <a:t>Digestiva</a:t>
            </a:r>
            <a:r>
              <a:rPr lang="en-US" sz="1200" i="1" dirty="0">
                <a:effectLst/>
                <a:latin typeface="Arial" panose="020B0604020202020204" pitchFamily="34" charset="0"/>
                <a:ea typeface="Times New Roman" panose="02020603050405020304" pitchFamily="18" charset="0"/>
              </a:rPr>
              <a:t>, Guadalajara, Guadalajara, Mexico</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40</a:t>
            </a:r>
            <a:r>
              <a:rPr lang="en-US" sz="1200" i="1" dirty="0">
                <a:effectLst/>
                <a:latin typeface="Arial" panose="020B0604020202020204" pitchFamily="34" charset="0"/>
                <a:ea typeface="Times New Roman" panose="02020603050405020304" pitchFamily="18" charset="0"/>
              </a:rPr>
              <a:t>Instituto Nacional de </a:t>
            </a:r>
            <a:r>
              <a:rPr lang="en-US" sz="1200" i="1" dirty="0" err="1">
                <a:effectLst/>
                <a:latin typeface="Arial" panose="020B0604020202020204" pitchFamily="34" charset="0"/>
                <a:ea typeface="Times New Roman" panose="02020603050405020304" pitchFamily="18" charset="0"/>
              </a:rPr>
              <a:t>Ciencias</a:t>
            </a:r>
            <a:r>
              <a:rPr lang="en-US" sz="1200" i="1" dirty="0">
                <a:effectLst/>
                <a:latin typeface="Arial" panose="020B0604020202020204" pitchFamily="34" charset="0"/>
                <a:ea typeface="Times New Roman" panose="02020603050405020304" pitchFamily="18" charset="0"/>
              </a:rPr>
              <a:t> </a:t>
            </a:r>
            <a:r>
              <a:rPr lang="en-US" sz="1200" i="1" dirty="0" err="1">
                <a:effectLst/>
                <a:latin typeface="Arial" panose="020B0604020202020204" pitchFamily="34" charset="0"/>
                <a:ea typeface="Times New Roman" panose="02020603050405020304" pitchFamily="18" charset="0"/>
              </a:rPr>
              <a:t>Médicas</a:t>
            </a:r>
            <a:r>
              <a:rPr lang="en-US" sz="1200" i="1" dirty="0">
                <a:effectLst/>
                <a:latin typeface="Arial" panose="020B0604020202020204" pitchFamily="34" charset="0"/>
                <a:ea typeface="Times New Roman" panose="02020603050405020304" pitchFamily="18" charset="0"/>
              </a:rPr>
              <a:t> y </a:t>
            </a:r>
            <a:r>
              <a:rPr lang="en-US" sz="1200" i="1" dirty="0" err="1">
                <a:effectLst/>
                <a:latin typeface="Arial" panose="020B0604020202020204" pitchFamily="34" charset="0"/>
                <a:ea typeface="Times New Roman" panose="02020603050405020304" pitchFamily="18" charset="0"/>
              </a:rPr>
              <a:t>Nutrición</a:t>
            </a:r>
            <a:r>
              <a:rPr lang="en-US" sz="1200" i="1" dirty="0">
                <a:effectLst/>
                <a:latin typeface="Arial" panose="020B0604020202020204" pitchFamily="34" charset="0"/>
                <a:ea typeface="Times New Roman" panose="02020603050405020304" pitchFamily="18" charset="0"/>
              </a:rPr>
              <a:t> "Salvador </a:t>
            </a:r>
            <a:r>
              <a:rPr lang="en-US" sz="1200" i="1" dirty="0" err="1">
                <a:effectLst/>
                <a:latin typeface="Arial" panose="020B0604020202020204" pitchFamily="34" charset="0"/>
                <a:ea typeface="Times New Roman" panose="02020603050405020304" pitchFamily="18" charset="0"/>
              </a:rPr>
              <a:t>Zubirán</a:t>
            </a:r>
            <a:r>
              <a:rPr lang="en-US" sz="1200" i="1" dirty="0">
                <a:effectLst/>
                <a:latin typeface="Arial" panose="020B0604020202020204" pitchFamily="34" charset="0"/>
                <a:ea typeface="Times New Roman" panose="02020603050405020304" pitchFamily="18" charset="0"/>
              </a:rPr>
              <a:t>", Mexico City, Mexico city, Mexico</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41</a:t>
            </a:r>
            <a:r>
              <a:rPr lang="en-US" sz="1200" i="1" dirty="0">
                <a:effectLst/>
                <a:latin typeface="Arial" panose="020B0604020202020204" pitchFamily="34" charset="0"/>
                <a:ea typeface="Times New Roman" panose="02020603050405020304" pitchFamily="18" charset="0"/>
              </a:rPr>
              <a:t>Jaslok Hospital, Mumbai, Mumbai,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42</a:t>
            </a:r>
            <a:r>
              <a:rPr lang="en-US" sz="1200" i="1" dirty="0">
                <a:effectLst/>
                <a:latin typeface="Arial" panose="020B0604020202020204" pitchFamily="34" charset="0"/>
                <a:ea typeface="Times New Roman" panose="02020603050405020304" pitchFamily="18" charset="0"/>
              </a:rPr>
              <a:t>John Hunter Hospital, Newcastle, New castle,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43</a:t>
            </a:r>
            <a:r>
              <a:rPr lang="en-US" sz="1200" i="1" dirty="0">
                <a:effectLst/>
                <a:latin typeface="Arial" panose="020B0604020202020204" pitchFamily="34" charset="0"/>
                <a:ea typeface="Times New Roman" panose="02020603050405020304" pitchFamily="18" charset="0"/>
              </a:rPr>
              <a:t>Jos University Teaching Hospital Jos, Nigeria, Nigeria, Nigeria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44</a:t>
            </a:r>
            <a:r>
              <a:rPr lang="en-US" sz="1200" i="1" dirty="0">
                <a:effectLst/>
                <a:latin typeface="Arial" panose="020B0604020202020204" pitchFamily="34" charset="0"/>
                <a:ea typeface="Times New Roman" panose="02020603050405020304" pitchFamily="18" charset="0"/>
              </a:rPr>
              <a:t>KIMS, Bhubaneswar, Odisha, Odisha,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45</a:t>
            </a:r>
            <a:r>
              <a:rPr lang="en-US" sz="1200" i="1" dirty="0">
                <a:effectLst/>
                <a:latin typeface="Arial" panose="020B0604020202020204" pitchFamily="34" charset="0"/>
                <a:ea typeface="Times New Roman" panose="02020603050405020304" pitchFamily="18" charset="0"/>
              </a:rPr>
              <a:t>Liverpool Hospital, united Kingdom,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46</a:t>
            </a:r>
            <a:r>
              <a:rPr lang="en-US" sz="1200" i="1" dirty="0">
                <a:effectLst/>
                <a:latin typeface="Arial" panose="020B0604020202020204" pitchFamily="34" charset="0"/>
                <a:ea typeface="Times New Roman" panose="02020603050405020304" pitchFamily="18" charset="0"/>
              </a:rPr>
              <a:t>Marmara University School of Medicine, Istanbul, </a:t>
            </a:r>
            <a:r>
              <a:rPr lang="en-US" sz="1200" i="1" dirty="0" err="1">
                <a:effectLst/>
                <a:latin typeface="Arial" panose="020B0604020202020204" pitchFamily="34" charset="0"/>
                <a:ea typeface="Times New Roman" panose="02020603050405020304" pitchFamily="18" charset="0"/>
              </a:rPr>
              <a:t>Instabul</a:t>
            </a:r>
            <a:r>
              <a:rPr lang="en-US" sz="1200" i="1" dirty="0">
                <a:effectLst/>
                <a:latin typeface="Arial" panose="020B0604020202020204" pitchFamily="34" charset="0"/>
                <a:ea typeface="Times New Roman" panose="02020603050405020304" pitchFamily="18" charset="0"/>
              </a:rPr>
              <a:t>, Türkiye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47</a:t>
            </a:r>
            <a:r>
              <a:rPr lang="en-US" sz="1200" i="1" dirty="0">
                <a:effectLst/>
                <a:latin typeface="Arial" panose="020B0604020202020204" pitchFamily="34" charset="0"/>
                <a:ea typeface="Times New Roman" panose="02020603050405020304" pitchFamily="18" charset="0"/>
              </a:rPr>
              <a:t>Mayo Clinic, Scottsdale, Scottsdale, United States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48</a:t>
            </a:r>
            <a:r>
              <a:rPr lang="en-US" sz="1200" i="1" dirty="0">
                <a:effectLst/>
                <a:latin typeface="Arial" panose="020B0604020202020204" pitchFamily="34" charset="0"/>
                <a:ea typeface="Times New Roman" panose="02020603050405020304" pitchFamily="18" charset="0"/>
              </a:rPr>
              <a:t>Mengchao Hepatobiliary Hospital of Fujian Medical University, </a:t>
            </a:r>
            <a:r>
              <a:rPr lang="en-US" sz="1200" i="1" dirty="0" err="1">
                <a:effectLst/>
                <a:latin typeface="Arial" panose="020B0604020202020204" pitchFamily="34" charset="0"/>
                <a:ea typeface="Times New Roman" panose="02020603050405020304" pitchFamily="18" charset="0"/>
              </a:rPr>
              <a:t>Fuijan</a:t>
            </a:r>
            <a:r>
              <a:rPr lang="en-US" sz="1200" i="1" dirty="0">
                <a:effectLst/>
                <a:latin typeface="Arial" panose="020B0604020202020204" pitchFamily="34" charset="0"/>
                <a:ea typeface="Times New Roman" panose="02020603050405020304" pitchFamily="18" charset="0"/>
              </a:rPr>
              <a:t>,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49</a:t>
            </a:r>
            <a:r>
              <a:rPr lang="en-US" sz="1200" i="1" dirty="0">
                <a:effectLst/>
                <a:latin typeface="Arial" panose="020B0604020202020204" pitchFamily="34" charset="0"/>
                <a:ea typeface="Times New Roman" panose="02020603050405020304" pitchFamily="18" charset="0"/>
              </a:rPr>
              <a:t>Mercy Medical Center, Baltimore, Baltimore,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50</a:t>
            </a:r>
            <a:r>
              <a:rPr lang="en-US" sz="1200" i="1" dirty="0">
                <a:effectLst/>
                <a:latin typeface="Arial" panose="020B0604020202020204" pitchFamily="34" charset="0"/>
                <a:ea typeface="Times New Roman" panose="02020603050405020304" pitchFamily="18" charset="0"/>
              </a:rPr>
              <a:t>Mersin University School of Medicine, Mersin, Mersin, Türkiye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51</a:t>
            </a:r>
            <a:r>
              <a:rPr lang="en-US" sz="1200" i="1" dirty="0">
                <a:effectLst/>
                <a:latin typeface="Arial" panose="020B0604020202020204" pitchFamily="34" charset="0"/>
                <a:ea typeface="Times New Roman" panose="02020603050405020304" pitchFamily="18" charset="0"/>
              </a:rPr>
              <a:t>Mustapha Bacha University Hospital, Algiers, Algiers, Algeria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52</a:t>
            </a:r>
            <a:r>
              <a:rPr lang="en-US" sz="1200" i="1" dirty="0">
                <a:effectLst/>
                <a:latin typeface="Arial" panose="020B0604020202020204" pitchFamily="34" charset="0"/>
                <a:ea typeface="Times New Roman" panose="02020603050405020304" pitchFamily="18" charset="0"/>
              </a:rPr>
              <a:t>Nanfang Hospital, Southern Medical University, Guangzhou,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53</a:t>
            </a:r>
            <a:r>
              <a:rPr lang="en-US" sz="1200" i="1" dirty="0">
                <a:effectLst/>
                <a:latin typeface="Arial" panose="020B0604020202020204" pitchFamily="34" charset="0"/>
                <a:ea typeface="Times New Roman" panose="02020603050405020304" pitchFamily="18" charset="0"/>
              </a:rPr>
              <a:t>Nanjing Drum Tower Hospital, The Affiliated Hospital of Nanjing University Medical School, Nanjing,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54</a:t>
            </a:r>
            <a:r>
              <a:rPr lang="en-US" sz="1200" i="1" dirty="0">
                <a:effectLst/>
                <a:latin typeface="Arial" panose="020B0604020202020204" pitchFamily="34" charset="0"/>
                <a:ea typeface="Times New Roman" panose="02020603050405020304" pitchFamily="18" charset="0"/>
              </a:rPr>
              <a:t>National Center for Gastrointestinal and Liver Disease, Khartoum, Khartoum, Sudan</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55</a:t>
            </a:r>
            <a:r>
              <a:rPr lang="en-US" sz="1200" i="1" dirty="0">
                <a:effectLst/>
                <a:latin typeface="Arial" panose="020B0604020202020204" pitchFamily="34" charset="0"/>
                <a:ea typeface="Times New Roman" panose="02020603050405020304" pitchFamily="18" charset="0"/>
              </a:rPr>
              <a:t>NIHR Nottingham Biomedical Research Centre, Nottingham University Hospitals NHS Trust and University of Nottingham, Nottingham, Nottingham,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56</a:t>
            </a:r>
            <a:r>
              <a:rPr lang="en-US" sz="1200" i="1" dirty="0">
                <a:effectLst/>
                <a:latin typeface="Arial" panose="020B0604020202020204" pitchFamily="34" charset="0"/>
                <a:ea typeface="Times New Roman" panose="02020603050405020304" pitchFamily="18" charset="0"/>
              </a:rPr>
              <a:t>Pontificia Catholic University of Chile, Santiago, Santiago, American Samoa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57</a:t>
            </a:r>
            <a:r>
              <a:rPr lang="en-US" sz="1200" i="1" dirty="0">
                <a:effectLst/>
                <a:latin typeface="Arial" panose="020B0604020202020204" pitchFamily="34" charset="0"/>
                <a:ea typeface="Times New Roman" panose="02020603050405020304" pitchFamily="18" charset="0"/>
              </a:rPr>
              <a:t>Prince of Wales Hospital, Sydney, Sydney, Australia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58</a:t>
            </a:r>
            <a:r>
              <a:rPr lang="en-US" sz="1200" i="1" dirty="0">
                <a:effectLst/>
                <a:latin typeface="Arial" panose="020B0604020202020204" pitchFamily="34" charset="0"/>
                <a:ea typeface="Times New Roman" panose="02020603050405020304" pitchFamily="18" charset="0"/>
              </a:rPr>
              <a:t>Queen Elizabeth University Hospitals, Birmingham, Birmingham,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59</a:t>
            </a:r>
            <a:r>
              <a:rPr lang="en-US" sz="1200" i="1" dirty="0">
                <a:effectLst/>
                <a:latin typeface="Arial" panose="020B0604020202020204" pitchFamily="34" charset="0"/>
                <a:ea typeface="Times New Roman" panose="02020603050405020304" pitchFamily="18" charset="0"/>
              </a:rPr>
              <a:t>Royal Berkshire Hospital, Reading,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60</a:t>
            </a:r>
            <a:r>
              <a:rPr lang="en-US" sz="1200" i="1" dirty="0">
                <a:effectLst/>
                <a:latin typeface="Arial" panose="020B0604020202020204" pitchFamily="34" charset="0"/>
                <a:ea typeface="Times New Roman" panose="02020603050405020304" pitchFamily="18" charset="0"/>
              </a:rPr>
              <a:t>Royal Infirmary of Edinburgh, Edinburg,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61</a:t>
            </a:r>
            <a:r>
              <a:rPr lang="en-US" sz="1200" i="1" dirty="0">
                <a:effectLst/>
                <a:latin typeface="Arial" panose="020B0604020202020204" pitchFamily="34" charset="0"/>
                <a:ea typeface="Times New Roman" panose="02020603050405020304" pitchFamily="18" charset="0"/>
              </a:rPr>
              <a:t>Royal North Shore Hospital, NSW, Australia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62</a:t>
            </a:r>
            <a:r>
              <a:rPr lang="en-US" sz="1200" i="1" dirty="0">
                <a:effectLst/>
                <a:latin typeface="Arial" panose="020B0604020202020204" pitchFamily="34" charset="0"/>
                <a:ea typeface="Times New Roman" panose="02020603050405020304" pitchFamily="18" charset="0"/>
              </a:rPr>
              <a:t>Royal Perth Hospital, Perth, Perth, Australia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63</a:t>
            </a:r>
            <a:r>
              <a:rPr lang="en-US" sz="1200" i="1" dirty="0">
                <a:effectLst/>
                <a:latin typeface="Arial" panose="020B0604020202020204" pitchFamily="34" charset="0"/>
                <a:ea typeface="Times New Roman" panose="02020603050405020304" pitchFamily="18" charset="0"/>
              </a:rPr>
              <a:t>Sanjay Gandhi Postgraduate Institute of Medical Research, Lucknow, Lucknow,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64</a:t>
            </a:r>
            <a:r>
              <a:rPr lang="en-US" sz="1200" i="1" dirty="0">
                <a:effectLst/>
                <a:latin typeface="Arial" panose="020B0604020202020204" pitchFamily="34" charset="0"/>
                <a:ea typeface="Times New Roman" panose="02020603050405020304" pitchFamily="18" charset="0"/>
              </a:rPr>
              <a:t>School of Medicine, Ren Ji Hospital, Shanghai Jiao Tong University, Shanghai,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65</a:t>
            </a:r>
            <a:r>
              <a:rPr lang="en-US" sz="1200" i="1" dirty="0">
                <a:effectLst/>
                <a:latin typeface="Arial" panose="020B0604020202020204" pitchFamily="34" charset="0"/>
                <a:ea typeface="Times New Roman" panose="02020603050405020304" pitchFamily="18" charset="0"/>
              </a:rPr>
              <a:t>Second Affiliated Hospital of Chongqing Medical University, Chongqing,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66</a:t>
            </a:r>
            <a:r>
              <a:rPr lang="en-US" sz="1200" i="1" dirty="0">
                <a:effectLst/>
                <a:latin typeface="Arial" panose="020B0604020202020204" pitchFamily="34" charset="0"/>
                <a:ea typeface="Times New Roman" panose="02020603050405020304" pitchFamily="18" charset="0"/>
              </a:rPr>
              <a:t>Second Hospital of Shandong University, Shandong,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67</a:t>
            </a:r>
            <a:r>
              <a:rPr lang="en-US" sz="1200" i="1" dirty="0">
                <a:effectLst/>
                <a:latin typeface="Arial" panose="020B0604020202020204" pitchFamily="34" charset="0"/>
                <a:ea typeface="Times New Roman" panose="02020603050405020304" pitchFamily="18" charset="0"/>
              </a:rPr>
              <a:t>Shuguang Hospital Affiliated to Shanghai University of Traditional Chinese Medicine, Shanghai,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68</a:t>
            </a:r>
            <a:r>
              <a:rPr lang="en-US" sz="1200" i="1" dirty="0">
                <a:effectLst/>
                <a:latin typeface="Arial" panose="020B0604020202020204" pitchFamily="34" charset="0"/>
                <a:ea typeface="Times New Roman" panose="02020603050405020304" pitchFamily="18" charset="0"/>
              </a:rPr>
              <a:t>Singapore General Hospital, Singapore, Singapore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69</a:t>
            </a:r>
            <a:r>
              <a:rPr lang="en-US" sz="1200" i="1" dirty="0">
                <a:effectLst/>
                <a:latin typeface="Arial" panose="020B0604020202020204" pitchFamily="34" charset="0"/>
                <a:ea typeface="Times New Roman" panose="02020603050405020304" pitchFamily="18" charset="0"/>
              </a:rPr>
              <a:t>Sir Charles Gairdner Hospital, </a:t>
            </a:r>
            <a:r>
              <a:rPr lang="en-US" sz="1200" i="1" dirty="0" err="1">
                <a:effectLst/>
                <a:latin typeface="Arial" panose="020B0604020202020204" pitchFamily="34" charset="0"/>
                <a:ea typeface="Times New Roman" panose="02020603050405020304" pitchFamily="18" charset="0"/>
              </a:rPr>
              <a:t>Nedlands</a:t>
            </a:r>
            <a:r>
              <a:rPr lang="en-US" sz="1200" i="1" dirty="0">
                <a:effectLst/>
                <a:latin typeface="Arial" panose="020B0604020202020204" pitchFamily="34" charset="0"/>
                <a:ea typeface="Times New Roman" panose="02020603050405020304" pitchFamily="18" charset="0"/>
              </a:rPr>
              <a:t>, Australia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70</a:t>
            </a:r>
            <a:r>
              <a:rPr lang="en-US" sz="1200" i="1" dirty="0">
                <a:effectLst/>
                <a:latin typeface="Arial" panose="020B0604020202020204" pitchFamily="34" charset="0"/>
                <a:ea typeface="Times New Roman" panose="02020603050405020304" pitchFamily="18" charset="0"/>
              </a:rPr>
              <a:t>Sir Ganga Ram Hospital, Delhi, Delhi,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71</a:t>
            </a:r>
            <a:r>
              <a:rPr lang="en-US" sz="1200" i="1" dirty="0">
                <a:effectLst/>
                <a:latin typeface="Arial" panose="020B0604020202020204" pitchFamily="34" charset="0"/>
                <a:ea typeface="Times New Roman" panose="02020603050405020304" pitchFamily="18" charset="0"/>
              </a:rPr>
              <a:t>St George Liver Clinic, NSW, Australia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72</a:t>
            </a:r>
            <a:r>
              <a:rPr lang="en-US" sz="1200" i="1" dirty="0">
                <a:effectLst/>
                <a:latin typeface="Arial" panose="020B0604020202020204" pitchFamily="34" charset="0"/>
                <a:ea typeface="Times New Roman" panose="02020603050405020304" pitchFamily="18" charset="0"/>
              </a:rPr>
              <a:t>Tel-Aviv </a:t>
            </a:r>
            <a:r>
              <a:rPr lang="en-US" sz="1200" i="1" dirty="0" err="1">
                <a:effectLst/>
                <a:latin typeface="Arial" panose="020B0604020202020204" pitchFamily="34" charset="0"/>
                <a:ea typeface="Times New Roman" panose="02020603050405020304" pitchFamily="18" charset="0"/>
              </a:rPr>
              <a:t>Sourasky</a:t>
            </a:r>
            <a:r>
              <a:rPr lang="en-US" sz="1200" i="1" dirty="0">
                <a:effectLst/>
                <a:latin typeface="Arial" panose="020B0604020202020204" pitchFamily="34" charset="0"/>
                <a:ea typeface="Times New Roman" panose="02020603050405020304" pitchFamily="18" charset="0"/>
              </a:rPr>
              <a:t> Medical Center, Tel Aviv, Israel, Tel Aviv, Israel</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73</a:t>
            </a:r>
            <a:r>
              <a:rPr lang="en-US" sz="1200" i="1" dirty="0">
                <a:effectLst/>
                <a:latin typeface="Arial" panose="020B0604020202020204" pitchFamily="34" charset="0"/>
                <a:ea typeface="Times New Roman" panose="02020603050405020304" pitchFamily="18" charset="0"/>
              </a:rPr>
              <a:t>The Fifth People's Hospital of Suzhou, Suzhou,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74</a:t>
            </a:r>
            <a:r>
              <a:rPr lang="en-US" sz="1200" i="1" dirty="0">
                <a:effectLst/>
                <a:latin typeface="Arial" panose="020B0604020202020204" pitchFamily="34" charset="0"/>
                <a:ea typeface="Times New Roman" panose="02020603050405020304" pitchFamily="18" charset="0"/>
              </a:rPr>
              <a:t>The First Affiliated Hospital of Guangxi Medical University, Nanning,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75</a:t>
            </a:r>
            <a:r>
              <a:rPr lang="en-US" sz="1200" i="1" dirty="0">
                <a:effectLst/>
                <a:latin typeface="Arial" panose="020B0604020202020204" pitchFamily="34" charset="0"/>
                <a:ea typeface="Times New Roman" panose="02020603050405020304" pitchFamily="18" charset="0"/>
              </a:rPr>
              <a:t>The First Affiliated Hospital of Nanchang University, Nanchang,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76</a:t>
            </a:r>
            <a:r>
              <a:rPr lang="en-US" sz="1200" i="1" dirty="0">
                <a:effectLst/>
                <a:latin typeface="Arial" panose="020B0604020202020204" pitchFamily="34" charset="0"/>
                <a:ea typeface="Times New Roman" panose="02020603050405020304" pitchFamily="18" charset="0"/>
              </a:rPr>
              <a:t>The First Affiliated Hospital of Wenzhou Medical University, Wenzhou,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77</a:t>
            </a:r>
            <a:r>
              <a:rPr lang="en-US" sz="1200" i="1" dirty="0">
                <a:effectLst/>
                <a:latin typeface="Arial" panose="020B0604020202020204" pitchFamily="34" charset="0"/>
                <a:ea typeface="Times New Roman" panose="02020603050405020304" pitchFamily="18" charset="0"/>
              </a:rPr>
              <a:t>The First Hospital of Jilin University, Changchun,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78</a:t>
            </a:r>
            <a:r>
              <a:rPr lang="en-US" sz="1200" i="1" dirty="0">
                <a:effectLst/>
                <a:latin typeface="Arial" panose="020B0604020202020204" pitchFamily="34" charset="0"/>
                <a:ea typeface="Times New Roman" panose="02020603050405020304" pitchFamily="18" charset="0"/>
              </a:rPr>
              <a:t>The first people's hospital of </a:t>
            </a:r>
            <a:r>
              <a:rPr lang="en-US" sz="1200" i="1" dirty="0" err="1">
                <a:effectLst/>
                <a:latin typeface="Arial" panose="020B0604020202020204" pitchFamily="34" charset="0"/>
                <a:ea typeface="Times New Roman" panose="02020603050405020304" pitchFamily="18" charset="0"/>
              </a:rPr>
              <a:t>LanZhou</a:t>
            </a:r>
            <a:r>
              <a:rPr lang="en-US" sz="1200" i="1" dirty="0">
                <a:effectLst/>
                <a:latin typeface="Arial" panose="020B0604020202020204" pitchFamily="34" charset="0"/>
                <a:ea typeface="Times New Roman" panose="02020603050405020304" pitchFamily="18" charset="0"/>
              </a:rPr>
              <a:t>, Lanzhou,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79</a:t>
            </a:r>
            <a:r>
              <a:rPr lang="en-US" sz="1200" i="1" dirty="0">
                <a:effectLst/>
                <a:latin typeface="Arial" panose="020B0604020202020204" pitchFamily="34" charset="0"/>
                <a:ea typeface="Times New Roman" panose="02020603050405020304" pitchFamily="18" charset="0"/>
              </a:rPr>
              <a:t>The Second </a:t>
            </a:r>
            <a:r>
              <a:rPr lang="en-US" sz="1200" i="1" dirty="0" err="1">
                <a:effectLst/>
                <a:latin typeface="Arial" panose="020B0604020202020204" pitchFamily="34" charset="0"/>
                <a:ea typeface="Times New Roman" panose="02020603050405020304" pitchFamily="18" charset="0"/>
              </a:rPr>
              <a:t>XiangYa</a:t>
            </a:r>
            <a:r>
              <a:rPr lang="en-US" sz="1200" i="1" dirty="0">
                <a:effectLst/>
                <a:latin typeface="Arial" panose="020B0604020202020204" pitchFamily="34" charset="0"/>
                <a:ea typeface="Times New Roman" panose="02020603050405020304" pitchFamily="18" charset="0"/>
              </a:rPr>
              <a:t> Hospital of Central South University, Hunan,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80</a:t>
            </a:r>
            <a:r>
              <a:rPr lang="en-US" sz="1200" i="1" dirty="0">
                <a:effectLst/>
                <a:latin typeface="Arial" panose="020B0604020202020204" pitchFamily="34" charset="0"/>
                <a:ea typeface="Times New Roman" panose="02020603050405020304" pitchFamily="18" charset="0"/>
              </a:rPr>
              <a:t>The Third Affiliated Hospital of Hebei Medical University, Hebei,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81</a:t>
            </a:r>
            <a:r>
              <a:rPr lang="en-US" sz="1200" i="1" dirty="0">
                <a:effectLst/>
                <a:latin typeface="Arial" panose="020B0604020202020204" pitchFamily="34" charset="0"/>
                <a:ea typeface="Times New Roman" panose="02020603050405020304" pitchFamily="18" charset="0"/>
              </a:rPr>
              <a:t>The Third Affiliated Hospital of Sun Yat-sen University, Guangzhou, </a:t>
            </a:r>
            <a:r>
              <a:rPr lang="en-US" sz="1200" i="1" dirty="0" err="1">
                <a:effectLst/>
                <a:latin typeface="Arial" panose="020B0604020202020204" pitchFamily="34" charset="0"/>
                <a:ea typeface="Times New Roman" panose="02020603050405020304" pitchFamily="18" charset="0"/>
              </a:rPr>
              <a:t>Guanzhou</a:t>
            </a:r>
            <a:r>
              <a:rPr lang="en-US" sz="1200" i="1" dirty="0">
                <a:effectLst/>
                <a:latin typeface="Arial" panose="020B0604020202020204" pitchFamily="34" charset="0"/>
                <a:ea typeface="Times New Roman" panose="02020603050405020304" pitchFamily="18" charset="0"/>
              </a:rPr>
              <a:t>,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82</a:t>
            </a:r>
            <a:r>
              <a:rPr lang="en-US" sz="1200" i="1" dirty="0">
                <a:effectLst/>
                <a:latin typeface="Arial" panose="020B0604020202020204" pitchFamily="34" charset="0"/>
                <a:ea typeface="Times New Roman" panose="02020603050405020304" pitchFamily="18" charset="0"/>
              </a:rPr>
              <a:t>The Third People's Hospital of Guilin, Guilin,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83</a:t>
            </a:r>
            <a:r>
              <a:rPr lang="en-US" sz="1200" i="1" dirty="0">
                <a:effectLst/>
                <a:latin typeface="Arial" panose="020B0604020202020204" pitchFamily="34" charset="0"/>
                <a:ea typeface="Times New Roman" panose="02020603050405020304" pitchFamily="18" charset="0"/>
              </a:rPr>
              <a:t>Traditional Chinese Medicine Hospital of Xinjiang Uygur Autonomous Region, Xinjiang,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84</a:t>
            </a:r>
            <a:r>
              <a:rPr lang="en-US" sz="1200" i="1" dirty="0">
                <a:effectLst/>
                <a:latin typeface="Arial" panose="020B0604020202020204" pitchFamily="34" charset="0"/>
                <a:ea typeface="Times New Roman" panose="02020603050405020304" pitchFamily="18" charset="0"/>
              </a:rPr>
              <a:t>Universiti Malaya Medical Centre, Kuala Lumpur, Malaysia, Kaula Lumpur, Malaysia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85</a:t>
            </a:r>
            <a:r>
              <a:rPr lang="en-US" sz="1200" i="1" dirty="0">
                <a:effectLst/>
                <a:latin typeface="Arial" panose="020B0604020202020204" pitchFamily="34" charset="0"/>
                <a:ea typeface="Times New Roman" panose="02020603050405020304" pitchFamily="18" charset="0"/>
              </a:rPr>
              <a:t>University of Alberta, Edmonton, Alberta, Canada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86</a:t>
            </a:r>
            <a:r>
              <a:rPr lang="en-US" sz="1200" i="1" dirty="0">
                <a:effectLst/>
                <a:latin typeface="Arial" panose="020B0604020202020204" pitchFamily="34" charset="0"/>
                <a:ea typeface="Times New Roman" panose="02020603050405020304" pitchFamily="18" charset="0"/>
              </a:rPr>
              <a:t>University of Manitoba, Winnipeg, Winnipeg, Canada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87</a:t>
            </a:r>
            <a:r>
              <a:rPr lang="en-US" sz="1200" i="1" dirty="0">
                <a:effectLst/>
                <a:latin typeface="Arial" panose="020B0604020202020204" pitchFamily="34" charset="0"/>
                <a:ea typeface="Times New Roman" panose="02020603050405020304" pitchFamily="18" charset="0"/>
              </a:rPr>
              <a:t>University of Pennsylvania, Pennsylvania, United States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88</a:t>
            </a:r>
            <a:r>
              <a:rPr lang="en-US" sz="1200" i="1" dirty="0">
                <a:effectLst/>
                <a:latin typeface="Arial" panose="020B0604020202020204" pitchFamily="34" charset="0"/>
                <a:ea typeface="Times New Roman" panose="02020603050405020304" pitchFamily="18" charset="0"/>
              </a:rPr>
              <a:t>University of Pittsburgh, Pittsburgh, United States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89</a:t>
            </a:r>
            <a:r>
              <a:rPr lang="en-US" sz="1200" i="1" dirty="0">
                <a:effectLst/>
                <a:latin typeface="Arial" panose="020B0604020202020204" pitchFamily="34" charset="0"/>
                <a:ea typeface="Times New Roman" panose="02020603050405020304" pitchFamily="18" charset="0"/>
              </a:rPr>
              <a:t>University of Washington, Washington, United States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90</a:t>
            </a:r>
            <a:r>
              <a:rPr lang="en-US" sz="1200" i="1" dirty="0">
                <a:effectLst/>
                <a:latin typeface="Arial" panose="020B0604020202020204" pitchFamily="34" charset="0"/>
                <a:ea typeface="Times New Roman" panose="02020603050405020304" pitchFamily="18" charset="0"/>
              </a:rPr>
              <a:t>Virginia Commonwealth University, Richmond, Richmond, United States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91</a:t>
            </a:r>
            <a:r>
              <a:rPr lang="en-US" sz="1200" i="1" dirty="0">
                <a:effectLst/>
                <a:latin typeface="Arial" panose="020B0604020202020204" pitchFamily="34" charset="0"/>
                <a:ea typeface="Times New Roman" panose="02020603050405020304" pitchFamily="18" charset="0"/>
              </a:rPr>
              <a:t>Virginia Commonwealth University, Richmond,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92</a:t>
            </a:r>
            <a:r>
              <a:rPr lang="en-US" sz="1200" i="1" dirty="0">
                <a:effectLst/>
                <a:latin typeface="Arial" panose="020B0604020202020204" pitchFamily="34" charset="0"/>
                <a:ea typeface="Times New Roman" panose="02020603050405020304" pitchFamily="18" charset="0"/>
              </a:rPr>
              <a:t>Virginia Commonwealth University, Richmond, United States</a:t>
            </a:r>
            <a:endParaRPr lang="en-GB" sz="1200" dirty="0">
              <a:effectLst/>
              <a:latin typeface="Times New Roman" panose="02020603050405020304" pitchFamily="18" charset="0"/>
              <a:ea typeface="Times New Roman" panose="02020603050405020304" pitchFamily="18" charset="0"/>
            </a:endParaRPr>
          </a:p>
          <a:p>
            <a:pPr algn="l"/>
            <a:r>
              <a:rPr lang="en-US" sz="1200" dirty="0">
                <a:effectLst/>
                <a:latin typeface="Arial" panose="020B0604020202020204" pitchFamily="34" charset="0"/>
                <a:ea typeface="Times New Roman" panose="02020603050405020304" pitchFamily="18" charset="0"/>
              </a:rPr>
              <a:t>Email:</a:t>
            </a:r>
            <a:r>
              <a:rPr lang="en-US" sz="1200" i="1" dirty="0">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florence.wong@utoronto.ca</a:t>
            </a:r>
            <a:endParaRPr lang="en-GB" sz="1200" dirty="0">
              <a:effectLst/>
              <a:latin typeface="Times New Roman" panose="02020603050405020304" pitchFamily="18" charset="0"/>
              <a:ea typeface="Times New Roman" panose="02020603050405020304" pitchFamily="18" charset="0"/>
            </a:endParaRPr>
          </a:p>
          <a:p>
            <a:pPr algn="l"/>
            <a:r>
              <a:rPr lang="en-US" sz="1200" dirty="0">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lgn="l">
              <a:lnSpc>
                <a:spcPct val="150000"/>
              </a:lnSpc>
            </a:pPr>
            <a:r>
              <a:rPr lang="en-GB" sz="1200" b="1" kern="100" dirty="0">
                <a:solidFill>
                  <a:srgbClr val="000000"/>
                </a:solidFill>
                <a:effectLst/>
                <a:latin typeface="Calibri" panose="020F0502020204030204" pitchFamily="34" charset="0"/>
                <a:ea typeface="Calibri" panose="020F0502020204030204" pitchFamily="34" charset="0"/>
                <a:cs typeface="Times New Roman (Corpo CS)"/>
              </a:rPr>
              <a:t>Background and Aims</a:t>
            </a:r>
            <a:r>
              <a:rPr lang="en-GB" sz="1200" kern="100" dirty="0">
                <a:solidFill>
                  <a:srgbClr val="000000"/>
                </a:solidFill>
                <a:effectLst/>
                <a:latin typeface="Calibri" panose="020F0502020204030204" pitchFamily="34" charset="0"/>
                <a:ea typeface="Calibri" panose="020F0502020204030204" pitchFamily="34" charset="0"/>
                <a:cs typeface="Times New Roman (Corpo CS)"/>
              </a:rPr>
              <a:t>: </a:t>
            </a:r>
            <a:r>
              <a:rPr lang="en-US" sz="1200" kern="100" dirty="0">
                <a:solidFill>
                  <a:srgbClr val="000000"/>
                </a:solidFill>
                <a:effectLst/>
                <a:latin typeface="Calibri" panose="020F0502020204030204" pitchFamily="34" charset="0"/>
                <a:ea typeface="Calibri" panose="020F0502020204030204" pitchFamily="34" charset="0"/>
                <a:cs typeface="Calibri (Corpo)"/>
              </a:rPr>
              <a:t>The presence of chronic kidney disease (CKD) predisposes a patient to the development of acute kidney injury (AKI). While AKI and CKD are well understood in cirrhosis, the entity of acute-on-chronic kidney disease (AoCKD) in cirrhosis is not well defined. </a:t>
            </a:r>
            <a:endParaRPr lang="en-GB" sz="1200" kern="100" dirty="0">
              <a:solidFill>
                <a:srgbClr val="000000"/>
              </a:solidFill>
              <a:effectLst/>
              <a:latin typeface="Calibri" panose="020F0502020204030204" pitchFamily="34" charset="0"/>
              <a:ea typeface="Calibri" panose="020F0502020204030204" pitchFamily="34" charset="0"/>
              <a:cs typeface="Times New Roman (Corpo CS)"/>
            </a:endParaRPr>
          </a:p>
          <a:p>
            <a:pPr algn="l">
              <a:lnSpc>
                <a:spcPct val="150000"/>
              </a:lnSpc>
            </a:pPr>
            <a:r>
              <a:rPr lang="en-US" sz="1200" b="1" kern="100" dirty="0">
                <a:solidFill>
                  <a:srgbClr val="000000"/>
                </a:solidFill>
                <a:effectLst/>
                <a:latin typeface="Calibri" panose="020F0502020204030204" pitchFamily="34" charset="0"/>
                <a:ea typeface="Calibri" panose="020F0502020204030204" pitchFamily="34" charset="0"/>
                <a:cs typeface="Calibri (Corpo)"/>
              </a:rPr>
              <a:t>Aim:</a:t>
            </a:r>
            <a:r>
              <a:rPr lang="en-US" sz="1200" kern="100" dirty="0">
                <a:solidFill>
                  <a:srgbClr val="000000"/>
                </a:solidFill>
                <a:effectLst/>
                <a:latin typeface="Calibri" panose="020F0502020204030204" pitchFamily="34" charset="0"/>
                <a:ea typeface="Calibri" panose="020F0502020204030204" pitchFamily="34" charset="0"/>
                <a:cs typeface="Calibri (Corpo)"/>
              </a:rPr>
              <a:t> To define AoCKD in a global cohort of inpatients with cirrhosis, and its impact on patient outcomes. </a:t>
            </a:r>
          </a:p>
          <a:p>
            <a:pPr algn="l">
              <a:lnSpc>
                <a:spcPct val="150000"/>
              </a:lnSpc>
            </a:pPr>
            <a:r>
              <a:rPr lang="en-US" sz="1200" b="1" kern="100" dirty="0">
                <a:solidFill>
                  <a:srgbClr val="000000"/>
                </a:solidFill>
                <a:effectLst/>
                <a:latin typeface="Calibri" panose="020F0502020204030204" pitchFamily="34" charset="0"/>
                <a:ea typeface="Calibri" panose="020F0502020204030204" pitchFamily="34" charset="0"/>
                <a:cs typeface="Calibri (Corpo)"/>
              </a:rPr>
              <a:t>Methods: </a:t>
            </a:r>
            <a:r>
              <a:rPr lang="en-US" sz="1200" kern="100" dirty="0">
                <a:solidFill>
                  <a:srgbClr val="000000"/>
                </a:solidFill>
                <a:effectLst/>
                <a:latin typeface="Calibri" panose="020F0502020204030204" pitchFamily="34" charset="0"/>
                <a:ea typeface="Calibri" panose="020F0502020204030204" pitchFamily="34" charset="0"/>
                <a:cs typeface="Calibri (Corpo)"/>
              </a:rPr>
              <a:t>AoCKD is defined by AKI superimposed on CKD (GFR&lt;60ml/min /1.73m</a:t>
            </a:r>
            <a:r>
              <a:rPr lang="en-US" sz="1200" kern="100" baseline="30000" dirty="0">
                <a:solidFill>
                  <a:srgbClr val="000000"/>
                </a:solidFill>
                <a:effectLst/>
                <a:latin typeface="Calibri" panose="020F0502020204030204" pitchFamily="34" charset="0"/>
                <a:ea typeface="Calibri" panose="020F0502020204030204" pitchFamily="34" charset="0"/>
                <a:cs typeface="Calibri (Corpo)"/>
              </a:rPr>
              <a:t>2</a:t>
            </a:r>
            <a:r>
              <a:rPr lang="en-US" sz="1200" kern="100" dirty="0">
                <a:solidFill>
                  <a:srgbClr val="000000"/>
                </a:solidFill>
                <a:effectLst/>
                <a:latin typeface="Calibri" panose="020F0502020204030204" pitchFamily="34" charset="0"/>
                <a:ea typeface="Calibri" panose="020F0502020204030204" pitchFamily="34" charset="0"/>
                <a:cs typeface="Calibri (Corpo)"/>
              </a:rPr>
              <a:t> for &gt;3months), either as 0.3mg/dL increase in &lt;48 hours, or a 50% rise from an elevated serum creatinine (</a:t>
            </a:r>
            <a:r>
              <a:rPr lang="en-US" sz="1200" kern="100" dirty="0" err="1">
                <a:solidFill>
                  <a:srgbClr val="000000"/>
                </a:solidFill>
                <a:effectLst/>
                <a:latin typeface="Calibri" panose="020F0502020204030204" pitchFamily="34" charset="0"/>
                <a:ea typeface="Calibri" panose="020F0502020204030204" pitchFamily="34" charset="0"/>
                <a:cs typeface="Calibri (Corpo)"/>
              </a:rPr>
              <a:t>sCr</a:t>
            </a:r>
            <a:r>
              <a:rPr lang="en-US" sz="1200" kern="100" dirty="0">
                <a:solidFill>
                  <a:srgbClr val="000000"/>
                </a:solidFill>
                <a:effectLst/>
                <a:latin typeface="Calibri" panose="020F0502020204030204" pitchFamily="34" charset="0"/>
                <a:ea typeface="Calibri" panose="020F0502020204030204" pitchFamily="34" charset="0"/>
                <a:cs typeface="Calibri (Corpo)"/>
              </a:rPr>
              <a:t>) in ≤7 days. The CLEARED consortium enrolled in-patients with cirrhosis worldwide from 127 countries &amp; collected data on demographics, cirrhosis complications, co-morbid conditions, and patient outcomes. The incidence and features of AKI superimposed on CKD (CKD+) were compared to those without (CKD-), and its impact on patient outcomes assessed. </a:t>
            </a:r>
            <a:endParaRPr lang="en-GB" sz="1200" kern="100" dirty="0">
              <a:solidFill>
                <a:srgbClr val="000000"/>
              </a:solidFill>
              <a:effectLst/>
              <a:latin typeface="Calibri" panose="020F0502020204030204" pitchFamily="34" charset="0"/>
              <a:ea typeface="Calibri" panose="020F0502020204030204" pitchFamily="34" charset="0"/>
              <a:cs typeface="Times New Roman (Corpo CS)"/>
            </a:endParaRPr>
          </a:p>
          <a:p>
            <a:pPr algn="l">
              <a:lnSpc>
                <a:spcPct val="150000"/>
              </a:lnSpc>
            </a:pPr>
            <a:r>
              <a:rPr lang="en-US" sz="1200" b="1" kern="100" dirty="0">
                <a:solidFill>
                  <a:srgbClr val="000000"/>
                </a:solidFill>
                <a:effectLst/>
                <a:latin typeface="Calibri" panose="020F0502020204030204" pitchFamily="34" charset="0"/>
                <a:ea typeface="Calibri" panose="020F0502020204030204" pitchFamily="34" charset="0"/>
                <a:cs typeface="Calibri (Corpo)"/>
              </a:rPr>
              <a:t>Results:</a:t>
            </a:r>
            <a:r>
              <a:rPr lang="en-US" sz="1200" kern="100" dirty="0">
                <a:solidFill>
                  <a:srgbClr val="000000"/>
                </a:solidFill>
                <a:effectLst/>
                <a:latin typeface="Calibri" panose="020F0502020204030204" pitchFamily="34" charset="0"/>
                <a:ea typeface="Calibri" panose="020F0502020204030204" pitchFamily="34" charset="0"/>
                <a:cs typeface="Calibri (Corpo)"/>
              </a:rPr>
              <a:t> 38% (n=2733 of 7040) CKD+ patients had a median [interquartile range or IQR] baseline </a:t>
            </a:r>
            <a:r>
              <a:rPr lang="en-US" sz="1200" kern="100" dirty="0" err="1">
                <a:solidFill>
                  <a:srgbClr val="000000"/>
                </a:solidFill>
                <a:effectLst/>
                <a:latin typeface="Calibri" panose="020F0502020204030204" pitchFamily="34" charset="0"/>
                <a:ea typeface="Calibri" panose="020F0502020204030204" pitchFamily="34" charset="0"/>
                <a:cs typeface="Calibri (Corpo)"/>
              </a:rPr>
              <a:t>sCr</a:t>
            </a:r>
            <a:r>
              <a:rPr lang="en-US" sz="1200" kern="100" dirty="0">
                <a:solidFill>
                  <a:srgbClr val="000000"/>
                </a:solidFill>
                <a:effectLst/>
                <a:latin typeface="Calibri" panose="020F0502020204030204" pitchFamily="34" charset="0"/>
                <a:ea typeface="Calibri" panose="020F0502020204030204" pitchFamily="34" charset="0"/>
                <a:cs typeface="Calibri (Corpo)"/>
              </a:rPr>
              <a:t> of 1.2 [0.92, 1.70]mg/dL, significantly higher than that in CKD- patients (0.71 [0.60, 0.86]mg/dL, p&lt;0.001). 63.5% of CKD+ patients developed AKI, with 42%, 28% and 30% being stage 1, 2 and 3 AKI respectively. In contrast, only 12.4% of CKD- patients developed AKI (p&lt;0.001), who mostly had stage 1 (54%) with less having stage 2 (22%) and stage 3 (24%) AKI (p&lt;0.001 vs. CKD+ patients). The median [IQR} peak </a:t>
            </a:r>
            <a:r>
              <a:rPr lang="en-US" sz="1200" kern="100" dirty="0" err="1">
                <a:solidFill>
                  <a:srgbClr val="000000"/>
                </a:solidFill>
                <a:effectLst/>
                <a:latin typeface="Calibri" panose="020F0502020204030204" pitchFamily="34" charset="0"/>
                <a:ea typeface="Calibri" panose="020F0502020204030204" pitchFamily="34" charset="0"/>
                <a:cs typeface="Calibri (Corpo)"/>
              </a:rPr>
              <a:t>sCr</a:t>
            </a:r>
            <a:r>
              <a:rPr lang="en-US" sz="1200" kern="100" dirty="0">
                <a:solidFill>
                  <a:srgbClr val="000000"/>
                </a:solidFill>
                <a:effectLst/>
                <a:latin typeface="Calibri" panose="020F0502020204030204" pitchFamily="34" charset="0"/>
                <a:ea typeface="Calibri" panose="020F0502020204030204" pitchFamily="34" charset="0"/>
                <a:cs typeface="Calibri (Corpo)"/>
              </a:rPr>
              <a:t> in CKD+ patients were 2.40 [1.76, 3.59] mg/dL, significantly higher than that of 1.52 [1.20, 2.27]mg/dL in CKD- patients (p&lt;0.001). More CKD+ patients (85%) received albumin for their AKI, vs. 72% in CKD- patients (p&lt;0.001). Similar proportions of patients received either norepinephrine or </a:t>
            </a:r>
            <a:r>
              <a:rPr lang="en-US" sz="1200" kern="100" dirty="0" err="1">
                <a:solidFill>
                  <a:srgbClr val="000000"/>
                </a:solidFill>
                <a:effectLst/>
                <a:latin typeface="Calibri" panose="020F0502020204030204" pitchFamily="34" charset="0"/>
                <a:ea typeface="Calibri" panose="020F0502020204030204" pitchFamily="34" charset="0"/>
                <a:cs typeface="Calibri (Corpo)"/>
              </a:rPr>
              <a:t>terlipressin</a:t>
            </a:r>
            <a:r>
              <a:rPr lang="en-US" sz="1200" kern="100" dirty="0">
                <a:solidFill>
                  <a:srgbClr val="000000"/>
                </a:solidFill>
                <a:effectLst/>
                <a:latin typeface="Calibri" panose="020F0502020204030204" pitchFamily="34" charset="0"/>
                <a:ea typeface="Calibri" panose="020F0502020204030204" pitchFamily="34" charset="0"/>
                <a:cs typeface="Calibri (Corpo)"/>
              </a:rPr>
              <a:t> as treatment for their AKI (p&gt;0.05), but significantly more CKD+ patients received midodrine (11.9% vs.7.0 in CKD- patients, p=0.0018). 48.3% of CKD- patients recovered from their AKI vs. 41.5% of CKD+ patients, who mostly had a partial resolution of their AKI (30.1% vs. 19.6% in CKD- patients) (p&lt;0.001). The median [IQR] discharge </a:t>
            </a:r>
            <a:r>
              <a:rPr lang="en-US" sz="1200" kern="100" dirty="0" err="1">
                <a:solidFill>
                  <a:srgbClr val="000000"/>
                </a:solidFill>
                <a:effectLst/>
                <a:latin typeface="Calibri" panose="020F0502020204030204" pitchFamily="34" charset="0"/>
                <a:ea typeface="Calibri" panose="020F0502020204030204" pitchFamily="34" charset="0"/>
                <a:cs typeface="Calibri (Corpo)"/>
              </a:rPr>
              <a:t>sCr</a:t>
            </a:r>
            <a:r>
              <a:rPr lang="en-US" sz="1200" kern="100" dirty="0">
                <a:solidFill>
                  <a:srgbClr val="000000"/>
                </a:solidFill>
                <a:effectLst/>
                <a:latin typeface="Calibri" panose="020F0502020204030204" pitchFamily="34" charset="0"/>
                <a:ea typeface="Calibri" panose="020F0502020204030204" pitchFamily="34" charset="0"/>
                <a:cs typeface="Calibri (Corpo)"/>
              </a:rPr>
              <a:t> in the CKD+ patients was 1.49 [1.02, 2.40]mg/dL, which was significantly higher than that in CKD- patients (1.10 [0.80, 1.65]mg/dL, p&lt;0.001). Hence more CKD+ patients (15.2%) went onto dialysis compared to CKD- patients (7.3%) (p=0.02). The factors associated with the development of AoCKD were prior AKI/HRS (Odds Ratio or </a:t>
            </a:r>
            <a:r>
              <a:rPr lang="en-US" sz="1200" kern="100" dirty="0" err="1">
                <a:solidFill>
                  <a:srgbClr val="000000"/>
                </a:solidFill>
                <a:effectLst/>
                <a:latin typeface="Calibri" panose="020F0502020204030204" pitchFamily="34" charset="0"/>
                <a:ea typeface="Calibri" panose="020F0502020204030204" pitchFamily="34" charset="0"/>
                <a:cs typeface="Calibri (Corpo)"/>
              </a:rPr>
              <a:t>OR</a:t>
            </a:r>
            <a:r>
              <a:rPr lang="en-US" sz="1200" kern="100" dirty="0">
                <a:solidFill>
                  <a:srgbClr val="000000"/>
                </a:solidFill>
                <a:effectLst/>
                <a:latin typeface="Calibri" panose="020F0502020204030204" pitchFamily="34" charset="0"/>
                <a:ea typeface="Calibri" panose="020F0502020204030204" pitchFamily="34" charset="0"/>
                <a:cs typeface="Calibri (Corpo)"/>
              </a:rPr>
              <a:t>: 3.22), infection at admission (OR:1.73) and admission MELD-Na (OR: 1.11), Factors associated with AKI resolution amongst CKD+ patients were a lower peak </a:t>
            </a:r>
            <a:r>
              <a:rPr lang="en-US" sz="1200" kern="100" dirty="0" err="1">
                <a:solidFill>
                  <a:srgbClr val="000000"/>
                </a:solidFill>
                <a:effectLst/>
                <a:latin typeface="Calibri" panose="020F0502020204030204" pitchFamily="34" charset="0"/>
                <a:ea typeface="Calibri" panose="020F0502020204030204" pitchFamily="34" charset="0"/>
                <a:cs typeface="Calibri (Corpo)"/>
              </a:rPr>
              <a:t>sCr</a:t>
            </a:r>
            <a:r>
              <a:rPr lang="en-US" sz="1200" kern="100" dirty="0">
                <a:solidFill>
                  <a:srgbClr val="000000"/>
                </a:solidFill>
                <a:effectLst/>
                <a:latin typeface="Calibri" panose="020F0502020204030204" pitchFamily="34" charset="0"/>
                <a:ea typeface="Calibri" panose="020F0502020204030204" pitchFamily="34" charset="0"/>
                <a:cs typeface="Calibri (Corpo)"/>
              </a:rPr>
              <a:t> (OR: 0.70), norepinephrine use (OR: 0.51), living in a high-income country (OR:0.65). </a:t>
            </a:r>
            <a:endParaRPr lang="en-GB" sz="1200" kern="100" dirty="0">
              <a:solidFill>
                <a:srgbClr val="000000"/>
              </a:solidFill>
              <a:effectLst/>
              <a:latin typeface="Calibri" panose="020F0502020204030204" pitchFamily="34" charset="0"/>
              <a:ea typeface="Calibri" panose="020F0502020204030204" pitchFamily="34" charset="0"/>
              <a:cs typeface="Times New Roman (Corpo CS)"/>
            </a:endParaRPr>
          </a:p>
          <a:p>
            <a:pPr algn="l">
              <a:lnSpc>
                <a:spcPct val="150000"/>
              </a:lnSpc>
            </a:pPr>
            <a:r>
              <a:rPr lang="en-US" sz="1200" b="1" kern="100" dirty="0">
                <a:solidFill>
                  <a:srgbClr val="000000"/>
                </a:solidFill>
                <a:effectLst/>
                <a:latin typeface="Calibri" panose="020F0502020204030204" pitchFamily="34" charset="0"/>
                <a:ea typeface="Calibri" panose="020F0502020204030204" pitchFamily="34" charset="0"/>
                <a:cs typeface="Calibri (Corpo)"/>
              </a:rPr>
              <a:t>Conclusion: </a:t>
            </a:r>
            <a:r>
              <a:rPr lang="en-US" sz="1200" kern="100" dirty="0">
                <a:solidFill>
                  <a:srgbClr val="000000"/>
                </a:solidFill>
                <a:effectLst/>
                <a:latin typeface="Calibri" panose="020F0502020204030204" pitchFamily="34" charset="0"/>
                <a:ea typeface="Calibri" panose="020F0502020204030204" pitchFamily="34" charset="0"/>
                <a:cs typeface="Calibri (Corpo)"/>
              </a:rPr>
              <a:t>AoCKD is common amongst inpatients with cirrhosis, particularly in those with prior AKI, often associated with lower chance for resolution, especially if admitted with infection. Therefore, it is imperative that prompt treatment, especially in well-resourced countries be provided to improve patient outcomes.</a:t>
            </a:r>
            <a:endParaRPr lang="fr-CH" dirty="0"/>
          </a:p>
        </p:txBody>
      </p:sp>
      <p:sp>
        <p:nvSpPr>
          <p:cNvPr id="4" name="Slide Number Placeholder 3"/>
          <p:cNvSpPr>
            <a:spLocks noGrp="1"/>
          </p:cNvSpPr>
          <p:nvPr>
            <p:ph type="sldNum" sz="quarter" idx="5"/>
          </p:nvPr>
        </p:nvSpPr>
        <p:spPr/>
        <p:txBody>
          <a:bodyPr/>
          <a:lstStyle/>
          <a:p>
            <a:fld id="{F872C0F0-71E7-46B6-AA6F-1D7E0E2B8B3E}" type="slidenum">
              <a:rPr lang="en-US" smtClean="0"/>
              <a:t>7</a:t>
            </a:fld>
            <a:endParaRPr lang="en-US"/>
          </a:p>
        </p:txBody>
      </p:sp>
    </p:spTree>
    <p:extLst>
      <p:ext uri="{BB962C8B-B14F-4D97-AF65-F5344CB8AC3E}">
        <p14:creationId xmlns:p14="http://schemas.microsoft.com/office/powerpoint/2010/main" val="3387598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5819B-BFE8-12B2-31B3-6ADF7909CB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98E835-D1A8-8F37-C060-36CA8A7B2B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D63A56-C841-DD21-9FD2-18CD3897A2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effectLst/>
                <a:latin typeface="Arial" panose="020B0604020202020204" pitchFamily="34" charset="0"/>
                <a:ea typeface="Times New Roman" panose="02020603050405020304" pitchFamily="18" charset="0"/>
              </a:rPr>
              <a:t>Abbreviations: </a:t>
            </a:r>
            <a:r>
              <a:rPr lang="en-GB" sz="1000" b="0" i="0" dirty="0"/>
              <a:t>AKI = Acute Kidney Injury; AoCKD = Acute-on-Chronic Kidney Disease; CKD = Chronic Kidney Disease; GFR = Glomerular Filtration Rate; HRS: Hepatorenal Syndrome; IQR = Interquartile Range; MELD-Na = Model for End-Stage Liver Disease with Sodium; OR = odds ratio; </a:t>
            </a:r>
            <a:r>
              <a:rPr lang="en-GB" sz="1000" b="0" i="0" dirty="0" err="1"/>
              <a:t>sCr</a:t>
            </a:r>
            <a:r>
              <a:rPr lang="en-GB" sz="1000" b="0" i="0" dirty="0"/>
              <a:t> = Serum Creatinine.</a:t>
            </a:r>
            <a:endParaRPr lang="en-US" sz="1200" i="1" kern="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0" dirty="0">
              <a:effectLst/>
              <a:latin typeface="Arial" panose="020B0604020202020204" pitchFamily="34" charset="0"/>
            </a:endParaRPr>
          </a:p>
          <a:p>
            <a:pPr algn="l"/>
            <a:r>
              <a:rPr lang="en-US" sz="1200" b="1" kern="100" dirty="0">
                <a:solidFill>
                  <a:srgbClr val="000000"/>
                </a:solidFill>
                <a:effectLst/>
                <a:latin typeface="Calibri" panose="020F0502020204030204" pitchFamily="34" charset="0"/>
                <a:ea typeface="Calibri" panose="020F0502020204030204" pitchFamily="34" charset="0"/>
                <a:cs typeface="Times New Roman (Corpo CS)"/>
              </a:rPr>
              <a:t>OS-040</a:t>
            </a:r>
            <a:endParaRPr lang="en-GB" sz="1200" kern="100" dirty="0">
              <a:solidFill>
                <a:srgbClr val="000000"/>
              </a:solidFill>
              <a:effectLst/>
              <a:latin typeface="Calibri" panose="020F0502020204030204" pitchFamily="34" charset="0"/>
              <a:ea typeface="Calibri" panose="020F0502020204030204" pitchFamily="34" charset="0"/>
              <a:cs typeface="Times New Roman (Corpo CS)"/>
            </a:endParaRPr>
          </a:p>
          <a:p>
            <a:pPr algn="l"/>
            <a:r>
              <a:rPr lang="en-US" sz="1200" b="1" kern="100" dirty="0">
                <a:solidFill>
                  <a:srgbClr val="000000"/>
                </a:solidFill>
                <a:effectLst/>
                <a:latin typeface="Calibri" panose="020F0502020204030204" pitchFamily="34" charset="0"/>
                <a:ea typeface="Calibri" panose="020F0502020204030204" pitchFamily="34" charset="0"/>
                <a:cs typeface="Times New Roman (Corpo CS)"/>
              </a:rPr>
              <a:t>Acute-on-chronic kidney disease in cirrhosis- a global study</a:t>
            </a:r>
            <a:r>
              <a:rPr lang="en-US" sz="1200" kern="100" dirty="0">
                <a:solidFill>
                  <a:srgbClr val="000000"/>
                </a:solidFill>
                <a:effectLst/>
                <a:latin typeface="Calibri" panose="020F0502020204030204" pitchFamily="34" charset="0"/>
                <a:ea typeface="Calibri" panose="020F0502020204030204" pitchFamily="34" charset="0"/>
                <a:cs typeface="Times New Roman (Corpo CS)"/>
              </a:rPr>
              <a:t> </a:t>
            </a:r>
            <a:endParaRPr lang="en-GB" sz="1200" kern="100" dirty="0">
              <a:solidFill>
                <a:srgbClr val="000000"/>
              </a:solidFill>
              <a:effectLst/>
              <a:latin typeface="Calibri" panose="020F0502020204030204" pitchFamily="34" charset="0"/>
              <a:ea typeface="Calibri" panose="020F0502020204030204" pitchFamily="34" charset="0"/>
              <a:cs typeface="Times New Roman (Corpo CS)"/>
            </a:endParaRPr>
          </a:p>
          <a:p>
            <a:pPr algn="l">
              <a:lnSpc>
                <a:spcPct val="115000"/>
              </a:lnSpc>
            </a:pPr>
            <a:r>
              <a:rPr lang="en-US" sz="1200" dirty="0">
                <a:effectLst/>
                <a:latin typeface="Arial" panose="020B0604020202020204" pitchFamily="34" charset="0"/>
                <a:ea typeface="Times New Roman" panose="02020603050405020304" pitchFamily="18" charset="0"/>
              </a:rPr>
              <a:t>Florence Wong</a:t>
            </a:r>
            <a:r>
              <a:rPr lang="en-US" sz="1200" baseline="30000" dirty="0">
                <a:effectLst/>
                <a:latin typeface="Arial" panose="020B0604020202020204" pitchFamily="34" charset="0"/>
                <a:ea typeface="Times New Roman" panose="02020603050405020304" pitchFamily="18" charset="0"/>
              </a:rPr>
              <a:t>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Ashok  Choudhury</a:t>
            </a:r>
            <a:r>
              <a:rPr lang="en-US" sz="1200" baseline="30000" dirty="0">
                <a:effectLst/>
                <a:latin typeface="Arial" panose="020B0604020202020204" pitchFamily="34" charset="0"/>
                <a:ea typeface="Times New Roman" panose="02020603050405020304" pitchFamily="18" charset="0"/>
              </a:rPr>
              <a:t>2</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Qing Xie</a:t>
            </a:r>
            <a:r>
              <a:rPr lang="en-US" sz="1200" baseline="30000" dirty="0">
                <a:effectLst/>
                <a:latin typeface="Arial" panose="020B0604020202020204" pitchFamily="34" charset="0"/>
                <a:ea typeface="Times New Roman" panose="02020603050405020304" pitchFamily="18" charset="0"/>
              </a:rPr>
              <a:t>3</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Patrick S. Kamath</a:t>
            </a:r>
            <a:r>
              <a:rPr lang="en-US" sz="1200" baseline="30000" dirty="0">
                <a:effectLst/>
                <a:latin typeface="Arial" panose="020B0604020202020204" pitchFamily="34" charset="0"/>
                <a:ea typeface="Times New Roman" panose="02020603050405020304" pitchFamily="18" charset="0"/>
              </a:rPr>
              <a:t>4</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Mark Topazian</a:t>
            </a:r>
            <a:r>
              <a:rPr lang="en-US" sz="1200" baseline="30000" dirty="0">
                <a:effectLst/>
                <a:latin typeface="Arial" panose="020B0604020202020204" pitchFamily="34" charset="0"/>
                <a:ea typeface="Times New Roman" panose="02020603050405020304" pitchFamily="18" charset="0"/>
              </a:rPr>
              <a:t>5</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Peter Hayes</a:t>
            </a:r>
            <a:r>
              <a:rPr lang="en-US" sz="1200" baseline="30000" dirty="0">
                <a:effectLst/>
                <a:latin typeface="Arial" panose="020B0604020202020204" pitchFamily="34" charset="0"/>
                <a:ea typeface="Times New Roman" panose="02020603050405020304" pitchFamily="18" charset="0"/>
              </a:rPr>
              <a:t>6</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Aldo Torre</a:t>
            </a:r>
            <a:r>
              <a:rPr lang="en-US" sz="1200" baseline="30000" dirty="0">
                <a:effectLst/>
                <a:latin typeface="Arial" panose="020B0604020202020204" pitchFamily="34" charset="0"/>
                <a:ea typeface="Times New Roman" panose="02020603050405020304" pitchFamily="18" charset="0"/>
              </a:rPr>
              <a:t>7</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Hailemichael Desalegn</a:t>
            </a:r>
            <a:r>
              <a:rPr lang="en-US" sz="1200" baseline="30000" dirty="0">
                <a:effectLst/>
                <a:latin typeface="Arial" panose="020B0604020202020204" pitchFamily="34" charset="0"/>
                <a:ea typeface="Times New Roman" panose="02020603050405020304" pitchFamily="18" charset="0"/>
              </a:rPr>
              <a:t>5</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Ramazan </a:t>
            </a:r>
            <a:r>
              <a:rPr lang="en-US" sz="1200" dirty="0" err="1">
                <a:effectLst/>
                <a:latin typeface="Arial" panose="020B0604020202020204" pitchFamily="34" charset="0"/>
                <a:ea typeface="Times New Roman" panose="02020603050405020304" pitchFamily="18" charset="0"/>
              </a:rPr>
              <a:t>Idilman</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Mario Álvares-da-Silva</a:t>
            </a:r>
            <a:r>
              <a:rPr lang="en-US" sz="1200" baseline="30000" dirty="0">
                <a:effectLst/>
                <a:latin typeface="Arial" panose="020B0604020202020204" pitchFamily="34" charset="0"/>
                <a:ea typeface="Times New Roman" panose="02020603050405020304" pitchFamily="18" charset="0"/>
              </a:rPr>
              <a:t>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Jacob George</a:t>
            </a:r>
            <a:r>
              <a:rPr lang="en-US" sz="1200" baseline="30000" dirty="0">
                <a:effectLst/>
                <a:latin typeface="Arial" panose="020B0604020202020204" pitchFamily="34" charset="0"/>
                <a:ea typeface="Times New Roman" panose="02020603050405020304" pitchFamily="18" charset="0"/>
              </a:rPr>
              <a:t>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Shiv Kumar Sarin</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Alexandra Alexopoulou</a:t>
            </a:r>
            <a:r>
              <a:rPr lang="en-US" sz="1200" baseline="30000" dirty="0">
                <a:effectLst/>
                <a:latin typeface="Arial" panose="020B0604020202020204" pitchFamily="34" charset="0"/>
                <a:ea typeface="Times New Roman" panose="02020603050405020304" pitchFamily="18" charset="0"/>
              </a:rPr>
              <a:t>10</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Anoop  Saraya</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Dinc</a:t>
            </a:r>
            <a:r>
              <a:rPr lang="en-US" sz="1200" dirty="0">
                <a:effectLst/>
                <a:latin typeface="Arial" panose="020B0604020202020204" pitchFamily="34" charset="0"/>
                <a:ea typeface="Times New Roman" panose="02020603050405020304" pitchFamily="18" charset="0"/>
              </a:rPr>
              <a:t> Dincer</a:t>
            </a:r>
            <a:r>
              <a:rPr lang="en-US" sz="1200" baseline="30000" dirty="0">
                <a:effectLst/>
                <a:latin typeface="Arial" panose="020B0604020202020204" pitchFamily="34" charset="0"/>
                <a:ea typeface="Times New Roman" panose="02020603050405020304" pitchFamily="18" charset="0"/>
              </a:rPr>
              <a:t>11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R. Bart Takkenberg</a:t>
            </a:r>
            <a:r>
              <a:rPr lang="en-US" sz="1200" baseline="30000" dirty="0">
                <a:effectLst/>
                <a:latin typeface="Arial" panose="020B0604020202020204" pitchFamily="34" charset="0"/>
                <a:ea typeface="Times New Roman" panose="02020603050405020304" pitchFamily="18" charset="0"/>
              </a:rPr>
              <a:t>12</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Busra Haktaniyan</a:t>
            </a:r>
            <a:r>
              <a:rPr lang="en-US" sz="1200" baseline="30000" dirty="0">
                <a:effectLst/>
                <a:latin typeface="Arial" panose="020B0604020202020204" pitchFamily="34" charset="0"/>
                <a:ea typeface="Times New Roman" panose="02020603050405020304" pitchFamily="18" charset="0"/>
              </a:rPr>
              <a:t>13</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Amey Sonavane</a:t>
            </a:r>
            <a:r>
              <a:rPr lang="en-US" sz="1200" baseline="30000" dirty="0">
                <a:effectLst/>
                <a:latin typeface="Arial" panose="020B0604020202020204" pitchFamily="34" charset="0"/>
                <a:ea typeface="Times New Roman" panose="02020603050405020304" pitchFamily="18" charset="0"/>
              </a:rPr>
              <a:t>14</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Mithun Sharma</a:t>
            </a:r>
            <a:r>
              <a:rPr lang="en-US" sz="1200" baseline="30000" dirty="0">
                <a:effectLst/>
                <a:latin typeface="Arial" panose="020B0604020202020204" pitchFamily="34" charset="0"/>
                <a:ea typeface="Times New Roman" panose="02020603050405020304" pitchFamily="18" charset="0"/>
              </a:rPr>
              <a:t>15</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Sumeet Asrani</a:t>
            </a:r>
            <a:r>
              <a:rPr lang="en-US" sz="1200" baseline="30000" dirty="0">
                <a:effectLst/>
                <a:latin typeface="Arial" panose="020B0604020202020204" pitchFamily="34" charset="0"/>
                <a:ea typeface="Times New Roman" panose="02020603050405020304" pitchFamily="18" charset="0"/>
              </a:rPr>
              <a:t>16</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Linlin</a:t>
            </a:r>
            <a:r>
              <a:rPr lang="en-US" sz="1200" dirty="0">
                <a:effectLst/>
                <a:latin typeface="Arial" panose="020B0604020202020204" pitchFamily="34" charset="0"/>
                <a:ea typeface="Times New Roman" panose="02020603050405020304" pitchFamily="18" charset="0"/>
              </a:rPr>
              <a:t> Wei</a:t>
            </a:r>
            <a:r>
              <a:rPr lang="en-US" sz="1200" baseline="30000" dirty="0">
                <a:effectLst/>
                <a:latin typeface="Arial" panose="020B0604020202020204" pitchFamily="34" charset="0"/>
                <a:ea typeface="Times New Roman" panose="02020603050405020304" pitchFamily="18" charset="0"/>
              </a:rPr>
              <a:t>17</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Zhujun</a:t>
            </a:r>
            <a:r>
              <a:rPr lang="en-US" sz="1200" dirty="0">
                <a:effectLst/>
                <a:latin typeface="Arial" panose="020B0604020202020204" pitchFamily="34" charset="0"/>
                <a:ea typeface="Times New Roman" panose="02020603050405020304" pitchFamily="18" charset="0"/>
              </a:rPr>
              <a:t> Cao</a:t>
            </a:r>
            <a:r>
              <a:rPr lang="en-US" sz="1200" baseline="30000" dirty="0">
                <a:effectLst/>
                <a:latin typeface="Arial" panose="020B0604020202020204" pitchFamily="34" charset="0"/>
                <a:ea typeface="Times New Roman" panose="02020603050405020304" pitchFamily="18" charset="0"/>
              </a:rPr>
              <a:t>18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LIBO YAN</a:t>
            </a:r>
            <a:r>
              <a:rPr lang="en-US" sz="1200" baseline="30000" dirty="0">
                <a:effectLst/>
                <a:latin typeface="Arial" panose="020B0604020202020204" pitchFamily="34" charset="0"/>
                <a:ea typeface="Times New Roman" panose="02020603050405020304" pitchFamily="18" charset="0"/>
              </a:rPr>
              <a:t>19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Maria Sarai González-Huezo</a:t>
            </a:r>
            <a:r>
              <a:rPr lang="en-US" sz="1200" baseline="30000" dirty="0">
                <a:effectLst/>
                <a:latin typeface="Arial" panose="020B0604020202020204" pitchFamily="34" charset="0"/>
                <a:ea typeface="Times New Roman" panose="02020603050405020304" pitchFamily="18" charset="0"/>
              </a:rPr>
              <a:t>20</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Ashish Goel</a:t>
            </a:r>
            <a:r>
              <a:rPr lang="en-US" sz="1200" baseline="30000" dirty="0">
                <a:effectLst/>
                <a:latin typeface="Arial" panose="020B0604020202020204" pitchFamily="34" charset="0"/>
                <a:ea typeface="Times New Roman" panose="02020603050405020304" pitchFamily="18" charset="0"/>
              </a:rPr>
              <a:t>21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Marie Jeanne Lohoues</a:t>
            </a:r>
            <a:r>
              <a:rPr lang="en-US" sz="1200" baseline="30000" dirty="0">
                <a:effectLst/>
                <a:latin typeface="Arial" panose="020B0604020202020204" pitchFamily="34" charset="0"/>
                <a:ea typeface="Times New Roman" panose="02020603050405020304" pitchFamily="18" charset="0"/>
              </a:rPr>
              <a:t>22</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Kessarin</a:t>
            </a:r>
            <a:r>
              <a:rPr lang="en-US" sz="1200" dirty="0">
                <a:effectLst/>
                <a:latin typeface="Arial" panose="020B0604020202020204" pitchFamily="34" charset="0"/>
                <a:ea typeface="Times New Roman" panose="02020603050405020304" pitchFamily="18" charset="0"/>
              </a:rPr>
              <a:t> Thanapirom</a:t>
            </a:r>
            <a:r>
              <a:rPr lang="en-US" sz="1200" baseline="30000" dirty="0">
                <a:effectLst/>
                <a:latin typeface="Arial" panose="020B0604020202020204" pitchFamily="34" charset="0"/>
                <a:ea typeface="Times New Roman" panose="02020603050405020304" pitchFamily="18" charset="0"/>
              </a:rPr>
              <a:t>23</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Shiva Kumar</a:t>
            </a:r>
            <a:r>
              <a:rPr lang="en-US" sz="1200" baseline="30000" dirty="0">
                <a:effectLst/>
                <a:latin typeface="Arial" panose="020B0604020202020204" pitchFamily="34" charset="0"/>
                <a:ea typeface="Times New Roman" panose="02020603050405020304" pitchFamily="18" charset="0"/>
              </a:rPr>
              <a:t>24</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Danielle Ho Wei Ling</a:t>
            </a:r>
            <a:r>
              <a:rPr lang="en-US" sz="1200" baseline="30000" dirty="0">
                <a:effectLst/>
                <a:latin typeface="Arial" panose="020B0604020202020204" pitchFamily="34" charset="0"/>
                <a:ea typeface="Times New Roman" panose="02020603050405020304" pitchFamily="18" charset="0"/>
              </a:rPr>
              <a:t>25</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JING LIU</a:t>
            </a:r>
            <a:r>
              <a:rPr lang="en-US" sz="1200" baseline="30000" dirty="0">
                <a:effectLst/>
                <a:latin typeface="Arial" panose="020B0604020202020204" pitchFamily="34" charset="0"/>
                <a:ea typeface="Times New Roman" panose="02020603050405020304" pitchFamily="18" charset="0"/>
              </a:rPr>
              <a:t>26</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Dinesh Jothimani</a:t>
            </a:r>
            <a:r>
              <a:rPr lang="en-US" sz="1200" baseline="30000" dirty="0">
                <a:effectLst/>
                <a:latin typeface="Arial" panose="020B0604020202020204" pitchFamily="34" charset="0"/>
                <a:ea typeface="Times New Roman" panose="02020603050405020304" pitchFamily="18" charset="0"/>
              </a:rPr>
              <a:t>27</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Kara Wegermann</a:t>
            </a:r>
            <a:r>
              <a:rPr lang="en-US" sz="1200" baseline="30000" dirty="0">
                <a:effectLst/>
                <a:latin typeface="Arial" panose="020B0604020202020204" pitchFamily="34" charset="0"/>
                <a:ea typeface="Times New Roman" panose="02020603050405020304" pitchFamily="18" charset="0"/>
              </a:rPr>
              <a:t>28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Alper Uysal</a:t>
            </a:r>
            <a:r>
              <a:rPr lang="en-US" sz="1200" baseline="30000" dirty="0">
                <a:effectLst/>
                <a:latin typeface="Arial" panose="020B0604020202020204" pitchFamily="34" charset="0"/>
                <a:ea typeface="Times New Roman" panose="02020603050405020304" pitchFamily="18" charset="0"/>
              </a:rPr>
              <a:t>29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Abdullah Emre Yıldırım</a:t>
            </a:r>
            <a:r>
              <a:rPr lang="en-US" sz="1200" baseline="30000" dirty="0">
                <a:effectLst/>
                <a:latin typeface="Arial" panose="020B0604020202020204" pitchFamily="34" charset="0"/>
                <a:ea typeface="Times New Roman" panose="02020603050405020304" pitchFamily="18" charset="0"/>
              </a:rPr>
              <a:t>30</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Damien Leith</a:t>
            </a:r>
            <a:r>
              <a:rPr lang="en-US" sz="1200" baseline="30000" dirty="0">
                <a:effectLst/>
                <a:latin typeface="Arial" panose="020B0604020202020204" pitchFamily="34" charset="0"/>
                <a:ea typeface="Times New Roman" panose="02020603050405020304" pitchFamily="18" charset="0"/>
              </a:rPr>
              <a:t>31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Jacqueline Cordova-Gallardo</a:t>
            </a:r>
            <a:r>
              <a:rPr lang="en-US" sz="1200" baseline="30000" dirty="0">
                <a:effectLst/>
                <a:latin typeface="Arial" panose="020B0604020202020204" pitchFamily="34" charset="0"/>
                <a:ea typeface="Times New Roman" panose="02020603050405020304" pitchFamily="18" charset="0"/>
              </a:rPr>
              <a:t>32</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Francisco Félix Tellez</a:t>
            </a:r>
            <a:r>
              <a:rPr lang="en-US" sz="1200" baseline="30000" dirty="0">
                <a:effectLst/>
                <a:latin typeface="Arial" panose="020B0604020202020204" pitchFamily="34" charset="0"/>
                <a:ea typeface="Times New Roman" panose="02020603050405020304" pitchFamily="18" charset="0"/>
              </a:rPr>
              <a:t>33</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Alberto Farias</a:t>
            </a:r>
            <a:r>
              <a:rPr lang="en-US" sz="1200" baseline="30000" dirty="0">
                <a:effectLst/>
                <a:latin typeface="Arial" panose="020B0604020202020204" pitchFamily="34" charset="0"/>
                <a:ea typeface="Times New Roman" panose="02020603050405020304" pitchFamily="18" charset="0"/>
              </a:rPr>
              <a:t>34</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Matheus </a:t>
            </a:r>
            <a:r>
              <a:rPr lang="en-US" sz="1200" dirty="0" err="1">
                <a:effectLst/>
                <a:latin typeface="Arial" panose="020B0604020202020204" pitchFamily="34" charset="0"/>
                <a:ea typeface="Times New Roman" panose="02020603050405020304" pitchFamily="18" charset="0"/>
              </a:rPr>
              <a:t>Truccolo</a:t>
            </a:r>
            <a:r>
              <a:rPr lang="en-US" sz="1200" dirty="0">
                <a:effectLst/>
                <a:latin typeface="Arial" panose="020B0604020202020204" pitchFamily="34" charset="0"/>
                <a:ea typeface="Times New Roman" panose="02020603050405020304" pitchFamily="18" charset="0"/>
              </a:rPr>
              <a:t> Michalczuk</a:t>
            </a:r>
            <a:r>
              <a:rPr lang="en-US" sz="1200" baseline="30000" dirty="0">
                <a:effectLst/>
                <a:latin typeface="Arial" panose="020B0604020202020204" pitchFamily="34" charset="0"/>
                <a:ea typeface="Times New Roman" panose="02020603050405020304" pitchFamily="18" charset="0"/>
              </a:rPr>
              <a:t>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MANUEL BARBERO</a:t>
            </a:r>
            <a:r>
              <a:rPr lang="en-US" sz="1200" baseline="30000" dirty="0">
                <a:effectLst/>
                <a:latin typeface="Arial" panose="020B0604020202020204" pitchFamily="34" charset="0"/>
                <a:ea typeface="Times New Roman" panose="02020603050405020304" pitchFamily="18" charset="0"/>
              </a:rPr>
              <a:t>35</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Lívia Victor</a:t>
            </a:r>
            <a:r>
              <a:rPr lang="en-US" sz="1200" baseline="30000" dirty="0">
                <a:effectLst/>
                <a:latin typeface="Arial" panose="020B0604020202020204" pitchFamily="34" charset="0"/>
                <a:ea typeface="Times New Roman" panose="02020603050405020304" pitchFamily="18" charset="0"/>
              </a:rPr>
              <a:t>36</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Oscar Morales Gutiérrez</a:t>
            </a:r>
            <a:r>
              <a:rPr lang="en-US" sz="1200" baseline="30000" dirty="0">
                <a:effectLst/>
                <a:latin typeface="Arial" panose="020B0604020202020204" pitchFamily="34" charset="0"/>
                <a:ea typeface="Times New Roman" panose="02020603050405020304" pitchFamily="18" charset="0"/>
              </a:rPr>
              <a:t>37</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Sebastián Marciano</a:t>
            </a:r>
            <a:r>
              <a:rPr lang="en-US" sz="1200" baseline="30000" dirty="0">
                <a:effectLst/>
                <a:latin typeface="Arial" panose="020B0604020202020204" pitchFamily="34" charset="0"/>
                <a:ea typeface="Times New Roman" panose="02020603050405020304" pitchFamily="18" charset="0"/>
              </a:rPr>
              <a:t>38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Lilian Torres  Made</a:t>
            </a:r>
            <a:r>
              <a:rPr lang="en-US" sz="1200" baseline="30000" dirty="0">
                <a:effectLst/>
                <a:latin typeface="Arial" panose="020B0604020202020204" pitchFamily="34" charset="0"/>
                <a:ea typeface="Times New Roman" panose="02020603050405020304" pitchFamily="18" charset="0"/>
              </a:rPr>
              <a:t>39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Abraham Ramos Pineda</a:t>
            </a:r>
            <a:r>
              <a:rPr lang="en-US" sz="1200" baseline="30000" dirty="0">
                <a:effectLst/>
                <a:latin typeface="Arial" panose="020B0604020202020204" pitchFamily="34" charset="0"/>
                <a:ea typeface="Times New Roman" panose="02020603050405020304" pitchFamily="18" charset="0"/>
              </a:rPr>
              <a:t>40</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AJAY JHAVERI</a:t>
            </a:r>
            <a:r>
              <a:rPr lang="en-US" sz="1200" baseline="30000" dirty="0">
                <a:effectLst/>
                <a:latin typeface="Arial" panose="020B0604020202020204" pitchFamily="34" charset="0"/>
                <a:ea typeface="Times New Roman" panose="02020603050405020304" pitchFamily="18" charset="0"/>
              </a:rPr>
              <a:t>41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Alexander Prudence</a:t>
            </a:r>
            <a:r>
              <a:rPr lang="en-US" sz="1200" baseline="30000" dirty="0">
                <a:effectLst/>
                <a:latin typeface="Arial" panose="020B0604020202020204" pitchFamily="34" charset="0"/>
                <a:ea typeface="Times New Roman" panose="02020603050405020304" pitchFamily="18" charset="0"/>
              </a:rPr>
              <a:t>42</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DAVID Nyam P</a:t>
            </a:r>
            <a:r>
              <a:rPr lang="en-US" sz="1200" baseline="30000" dirty="0">
                <a:effectLst/>
                <a:latin typeface="Arial" panose="020B0604020202020204" pitchFamily="34" charset="0"/>
                <a:ea typeface="Times New Roman" panose="02020603050405020304" pitchFamily="18" charset="0"/>
              </a:rPr>
              <a:t>43</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ANIL CHANDRA ANAND</a:t>
            </a:r>
            <a:r>
              <a:rPr lang="en-US" sz="1200" baseline="30000" dirty="0">
                <a:effectLst/>
                <a:latin typeface="Arial" panose="020B0604020202020204" pitchFamily="34" charset="0"/>
                <a:ea typeface="Times New Roman" panose="02020603050405020304" pitchFamily="18" charset="0"/>
              </a:rPr>
              <a:t>44</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Scott Davison</a:t>
            </a:r>
            <a:r>
              <a:rPr lang="en-US" sz="1200" baseline="30000" dirty="0">
                <a:effectLst/>
                <a:latin typeface="Arial" panose="020B0604020202020204" pitchFamily="34" charset="0"/>
                <a:ea typeface="Times New Roman" panose="02020603050405020304" pitchFamily="18" charset="0"/>
              </a:rPr>
              <a:t>45</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Rahmi Aslan</a:t>
            </a:r>
            <a:r>
              <a:rPr lang="en-US" sz="1200" baseline="30000" dirty="0">
                <a:effectLst/>
                <a:latin typeface="Arial" panose="020B0604020202020204" pitchFamily="34" charset="0"/>
                <a:ea typeface="Times New Roman" panose="02020603050405020304" pitchFamily="18" charset="0"/>
              </a:rPr>
              <a:t>46</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David Bayne</a:t>
            </a:r>
            <a:r>
              <a:rPr lang="en-US" sz="1200" baseline="30000" dirty="0">
                <a:effectLst/>
                <a:latin typeface="Arial" panose="020B0604020202020204" pitchFamily="34" charset="0"/>
                <a:ea typeface="Times New Roman" panose="02020603050405020304" pitchFamily="18" charset="0"/>
              </a:rPr>
              <a:t>47</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Haibing Gao</a:t>
            </a:r>
            <a:r>
              <a:rPr lang="en-US" sz="1200" baseline="30000" dirty="0">
                <a:effectLst/>
                <a:latin typeface="Arial" panose="020B0604020202020204" pitchFamily="34" charset="0"/>
                <a:ea typeface="Times New Roman" panose="02020603050405020304" pitchFamily="18" charset="0"/>
              </a:rPr>
              <a:t>48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Paul J. Thuluvath</a:t>
            </a:r>
            <a:r>
              <a:rPr lang="en-US" sz="1200" baseline="30000" dirty="0">
                <a:effectLst/>
                <a:latin typeface="Arial" panose="020B0604020202020204" pitchFamily="34" charset="0"/>
                <a:ea typeface="Times New Roman" panose="02020603050405020304" pitchFamily="18" charset="0"/>
              </a:rPr>
              <a:t>49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Enver Ucbilek</a:t>
            </a:r>
            <a:r>
              <a:rPr lang="en-US" sz="1200" baseline="30000" dirty="0">
                <a:effectLst/>
                <a:latin typeface="Arial" panose="020B0604020202020204" pitchFamily="34" charset="0"/>
                <a:ea typeface="Times New Roman" panose="02020603050405020304" pitchFamily="18" charset="0"/>
              </a:rPr>
              <a:t>50</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Belimi</a:t>
            </a:r>
            <a:r>
              <a:rPr lang="en-US" sz="1200" dirty="0">
                <a:effectLst/>
                <a:latin typeface="Arial" panose="020B0604020202020204" pitchFamily="34" charset="0"/>
                <a:ea typeface="Times New Roman" panose="02020603050405020304" pitchFamily="18" charset="0"/>
              </a:rPr>
              <a:t> Hibat Allah</a:t>
            </a:r>
            <a:r>
              <a:rPr lang="en-US" sz="1200" baseline="30000" dirty="0">
                <a:effectLst/>
                <a:latin typeface="Arial" panose="020B0604020202020204" pitchFamily="34" charset="0"/>
                <a:ea typeface="Times New Roman" panose="02020603050405020304" pitchFamily="18" charset="0"/>
              </a:rPr>
              <a:t>51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Beiling Li</a:t>
            </a:r>
            <a:r>
              <a:rPr lang="en-US" sz="1200" baseline="30000" dirty="0">
                <a:effectLst/>
                <a:latin typeface="Arial" panose="020B0604020202020204" pitchFamily="34" charset="0"/>
                <a:ea typeface="Times New Roman" panose="02020603050405020304" pitchFamily="18" charset="0"/>
              </a:rPr>
              <a:t>52</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Jian Wang</a:t>
            </a:r>
            <a:r>
              <a:rPr lang="en-US" sz="1200" baseline="30000" dirty="0">
                <a:effectLst/>
                <a:latin typeface="Arial" panose="020B0604020202020204" pitchFamily="34" charset="0"/>
                <a:ea typeface="Times New Roman" panose="02020603050405020304" pitchFamily="18" charset="0"/>
              </a:rPr>
              <a:t>53</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Dalia Allam</a:t>
            </a:r>
            <a:r>
              <a:rPr lang="en-US" sz="1200" baseline="30000" dirty="0">
                <a:effectLst/>
                <a:latin typeface="Arial" panose="020B0604020202020204" pitchFamily="34" charset="0"/>
                <a:ea typeface="Times New Roman" panose="02020603050405020304" pitchFamily="18" charset="0"/>
              </a:rPr>
              <a:t>54</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Suresh Vasan Venkatachalapathy</a:t>
            </a:r>
            <a:r>
              <a:rPr lang="en-US" sz="1200" baseline="30000" dirty="0">
                <a:effectLst/>
                <a:latin typeface="Arial" panose="020B0604020202020204" pitchFamily="34" charset="0"/>
                <a:ea typeface="Times New Roman" panose="02020603050405020304" pitchFamily="18" charset="0"/>
              </a:rPr>
              <a:t>55</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AJAY KUMAR DUSEJA</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Carlos Benitez</a:t>
            </a:r>
            <a:r>
              <a:rPr lang="en-US" sz="1200" baseline="30000" dirty="0">
                <a:effectLst/>
                <a:latin typeface="Arial" panose="020B0604020202020204" pitchFamily="34" charset="0"/>
                <a:ea typeface="Times New Roman" panose="02020603050405020304" pitchFamily="18" charset="0"/>
              </a:rPr>
              <a:t>56</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STEPHEN RIORDAN</a:t>
            </a:r>
            <a:r>
              <a:rPr lang="en-US" sz="1200" baseline="30000" dirty="0">
                <a:effectLst/>
                <a:latin typeface="Arial" panose="020B0604020202020204" pitchFamily="34" charset="0"/>
                <a:ea typeface="Times New Roman" panose="02020603050405020304" pitchFamily="18" charset="0"/>
              </a:rPr>
              <a:t>57</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Rosemary Faulkes</a:t>
            </a:r>
            <a:r>
              <a:rPr lang="en-US" sz="1200" baseline="30000" dirty="0">
                <a:effectLst/>
                <a:latin typeface="Arial" panose="020B0604020202020204" pitchFamily="34" charset="0"/>
                <a:ea typeface="Times New Roman" panose="02020603050405020304" pitchFamily="18" charset="0"/>
              </a:rPr>
              <a:t>58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Danielle Adebayo</a:t>
            </a:r>
            <a:r>
              <a:rPr lang="en-US" sz="1200" baseline="30000" dirty="0">
                <a:effectLst/>
                <a:latin typeface="Arial" panose="020B0604020202020204" pitchFamily="34" charset="0"/>
                <a:ea typeface="Times New Roman" panose="02020603050405020304" pitchFamily="18" charset="0"/>
              </a:rPr>
              <a:t>59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Diana Yung</a:t>
            </a:r>
            <a:r>
              <a:rPr lang="en-US" sz="1200" baseline="30000" dirty="0">
                <a:effectLst/>
                <a:latin typeface="Arial" panose="020B0604020202020204" pitchFamily="34" charset="0"/>
                <a:ea typeface="Times New Roman" panose="02020603050405020304" pitchFamily="18" charset="0"/>
              </a:rPr>
              <a:t>60</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Yu Sung Kim</a:t>
            </a:r>
            <a:r>
              <a:rPr lang="en-US" sz="1200" baseline="30000" dirty="0">
                <a:effectLst/>
                <a:latin typeface="Arial" panose="020B0604020202020204" pitchFamily="34" charset="0"/>
                <a:ea typeface="Times New Roman" panose="02020603050405020304" pitchFamily="18" charset="0"/>
              </a:rPr>
              <a:t>61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Hooi  Ling Si</a:t>
            </a:r>
            <a:r>
              <a:rPr lang="en-US" sz="1200" baseline="30000" dirty="0">
                <a:effectLst/>
                <a:latin typeface="Arial" panose="020B0604020202020204" pitchFamily="34" charset="0"/>
                <a:ea typeface="Times New Roman" panose="02020603050405020304" pitchFamily="18" charset="0"/>
              </a:rPr>
              <a:t>62</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Radha Krishan Dhiman</a:t>
            </a:r>
            <a:r>
              <a:rPr lang="en-US" sz="1200" baseline="30000" dirty="0">
                <a:effectLst/>
                <a:latin typeface="Arial" panose="020B0604020202020204" pitchFamily="34" charset="0"/>
                <a:ea typeface="Times New Roman" panose="02020603050405020304" pitchFamily="18" charset="0"/>
              </a:rPr>
              <a:t>63</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Fuchen</a:t>
            </a:r>
            <a:r>
              <a:rPr lang="en-US" sz="1200" dirty="0">
                <a:effectLst/>
                <a:latin typeface="Arial" panose="020B0604020202020204" pitchFamily="34" charset="0"/>
                <a:ea typeface="Times New Roman" panose="02020603050405020304" pitchFamily="18" charset="0"/>
              </a:rPr>
              <a:t> Dong</a:t>
            </a:r>
            <a:r>
              <a:rPr lang="en-US" sz="1200" baseline="30000" dirty="0">
                <a:effectLst/>
                <a:latin typeface="Arial" panose="020B0604020202020204" pitchFamily="34" charset="0"/>
                <a:ea typeface="Times New Roman" panose="02020603050405020304" pitchFamily="18" charset="0"/>
              </a:rPr>
              <a:t>64</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Huan Deng</a:t>
            </a:r>
            <a:r>
              <a:rPr lang="en-US" sz="1200" baseline="30000" dirty="0">
                <a:effectLst/>
                <a:latin typeface="Arial" panose="020B0604020202020204" pitchFamily="34" charset="0"/>
                <a:ea typeface="Times New Roman" panose="02020603050405020304" pitchFamily="18" charset="0"/>
              </a:rPr>
              <a:t>65</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Dedong</a:t>
            </a:r>
            <a:r>
              <a:rPr lang="en-US" sz="1200" dirty="0">
                <a:effectLst/>
                <a:latin typeface="Arial" panose="020B0604020202020204" pitchFamily="34" charset="0"/>
                <a:ea typeface="Times New Roman" panose="02020603050405020304" pitchFamily="18" charset="0"/>
              </a:rPr>
              <a:t> Yin</a:t>
            </a:r>
            <a:r>
              <a:rPr lang="en-US" sz="1200" baseline="30000" dirty="0">
                <a:effectLst/>
                <a:latin typeface="Arial" panose="020B0604020202020204" pitchFamily="34" charset="0"/>
                <a:ea typeface="Times New Roman" panose="02020603050405020304" pitchFamily="18" charset="0"/>
              </a:rPr>
              <a:t>66</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Chenghai</a:t>
            </a:r>
            <a:r>
              <a:rPr lang="en-US" sz="1200" dirty="0">
                <a:effectLst/>
                <a:latin typeface="Arial" panose="020B0604020202020204" pitchFamily="34" charset="0"/>
                <a:ea typeface="Times New Roman" panose="02020603050405020304" pitchFamily="18" charset="0"/>
              </a:rPr>
              <a:t> Liu</a:t>
            </a:r>
            <a:r>
              <a:rPr lang="en-US" sz="1200" baseline="30000" dirty="0">
                <a:effectLst/>
                <a:latin typeface="Arial" panose="020B0604020202020204" pitchFamily="34" charset="0"/>
                <a:ea typeface="Times New Roman" panose="02020603050405020304" pitchFamily="18" charset="0"/>
              </a:rPr>
              <a:t>67</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Hiang</a:t>
            </a:r>
            <a:r>
              <a:rPr lang="en-US" sz="1200" dirty="0">
                <a:effectLst/>
                <a:latin typeface="Arial" panose="020B0604020202020204" pitchFamily="34" charset="0"/>
                <a:ea typeface="Times New Roman" panose="02020603050405020304" pitchFamily="18" charset="0"/>
              </a:rPr>
              <a:t> Keat Tan</a:t>
            </a:r>
            <a:r>
              <a:rPr lang="en-US" sz="1200" baseline="30000" dirty="0">
                <a:effectLst/>
                <a:latin typeface="Arial" panose="020B0604020202020204" pitchFamily="34" charset="0"/>
                <a:ea typeface="Times New Roman" panose="02020603050405020304" pitchFamily="18" charset="0"/>
              </a:rPr>
              <a:t>68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Gerry MacQuillan</a:t>
            </a:r>
            <a:r>
              <a:rPr lang="en-US" sz="1200" baseline="30000" dirty="0">
                <a:effectLst/>
                <a:latin typeface="Arial" panose="020B0604020202020204" pitchFamily="34" charset="0"/>
                <a:ea typeface="Times New Roman" panose="02020603050405020304" pitchFamily="18" charset="0"/>
              </a:rPr>
              <a:t>69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ANIL ARORA</a:t>
            </a:r>
            <a:r>
              <a:rPr lang="en-US" sz="1200" baseline="30000" dirty="0">
                <a:effectLst/>
                <a:latin typeface="Arial" panose="020B0604020202020204" pitchFamily="34" charset="0"/>
                <a:ea typeface="Times New Roman" panose="02020603050405020304" pitchFamily="18" charset="0"/>
              </a:rPr>
              <a:t>70</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Amany Zekry</a:t>
            </a:r>
            <a:r>
              <a:rPr lang="en-US" sz="1200" baseline="30000" dirty="0">
                <a:effectLst/>
                <a:latin typeface="Arial" panose="020B0604020202020204" pitchFamily="34" charset="0"/>
                <a:ea typeface="Times New Roman" panose="02020603050405020304" pitchFamily="18" charset="0"/>
              </a:rPr>
              <a:t>71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Helena Katchman</a:t>
            </a:r>
            <a:r>
              <a:rPr lang="en-US" sz="1200" baseline="30000" dirty="0">
                <a:effectLst/>
                <a:latin typeface="Arial" panose="020B0604020202020204" pitchFamily="34" charset="0"/>
                <a:ea typeface="Times New Roman" panose="02020603050405020304" pitchFamily="18" charset="0"/>
              </a:rPr>
              <a:t>72</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Chuanwu</a:t>
            </a:r>
            <a:r>
              <a:rPr lang="en-US" sz="1200" dirty="0">
                <a:effectLst/>
                <a:latin typeface="Arial" panose="020B0604020202020204" pitchFamily="34" charset="0"/>
                <a:ea typeface="Times New Roman" panose="02020603050405020304" pitchFamily="18" charset="0"/>
              </a:rPr>
              <a:t> Zhu</a:t>
            </a:r>
            <a:r>
              <a:rPr lang="en-US" sz="1200" baseline="30000" dirty="0">
                <a:effectLst/>
                <a:latin typeface="Arial" panose="020B0604020202020204" pitchFamily="34" charset="0"/>
                <a:ea typeface="Times New Roman" panose="02020603050405020304" pitchFamily="18" charset="0"/>
              </a:rPr>
              <a:t>73</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MAN SU</a:t>
            </a:r>
            <a:r>
              <a:rPr lang="en-US" sz="1200" baseline="30000" dirty="0">
                <a:effectLst/>
                <a:latin typeface="Arial" panose="020B0604020202020204" pitchFamily="34" charset="0"/>
                <a:ea typeface="Times New Roman" panose="02020603050405020304" pitchFamily="18" charset="0"/>
              </a:rPr>
              <a:t>74</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Qunfang</a:t>
            </a:r>
            <a:r>
              <a:rPr lang="en-US" sz="1200" dirty="0">
                <a:effectLst/>
                <a:latin typeface="Arial" panose="020B0604020202020204" pitchFamily="34" charset="0"/>
                <a:ea typeface="Times New Roman" panose="02020603050405020304" pitchFamily="18" charset="0"/>
              </a:rPr>
              <a:t> Rao</a:t>
            </a:r>
            <a:r>
              <a:rPr lang="en-US" sz="1200" baseline="30000" dirty="0">
                <a:effectLst/>
                <a:latin typeface="Arial" panose="020B0604020202020204" pitchFamily="34" charset="0"/>
                <a:ea typeface="Times New Roman" panose="02020603050405020304" pitchFamily="18" charset="0"/>
              </a:rPr>
              <a:t>75</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Mingqin</a:t>
            </a:r>
            <a:r>
              <a:rPr lang="en-US" sz="1200" dirty="0">
                <a:effectLst/>
                <a:latin typeface="Arial" panose="020B0604020202020204" pitchFamily="34" charset="0"/>
                <a:ea typeface="Times New Roman" panose="02020603050405020304" pitchFamily="18" charset="0"/>
              </a:rPr>
              <a:t> Lu</a:t>
            </a:r>
            <a:r>
              <a:rPr lang="en-US" sz="1200" baseline="30000" dirty="0">
                <a:effectLst/>
                <a:latin typeface="Arial" panose="020B0604020202020204" pitchFamily="34" charset="0"/>
                <a:ea typeface="Times New Roman" panose="02020603050405020304" pitchFamily="18" charset="0"/>
              </a:rPr>
              <a:t>76</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Xinrui Wang</a:t>
            </a:r>
            <a:r>
              <a:rPr lang="en-US" sz="1200" baseline="30000" dirty="0">
                <a:effectLst/>
                <a:latin typeface="Arial" panose="020B0604020202020204" pitchFamily="34" charset="0"/>
                <a:ea typeface="Times New Roman" panose="02020603050405020304" pitchFamily="18" charset="0"/>
              </a:rPr>
              <a:t>77</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Liyang</a:t>
            </a:r>
            <a:r>
              <a:rPr lang="en-US" sz="1200" dirty="0">
                <a:effectLst/>
                <a:latin typeface="Arial" panose="020B0604020202020204" pitchFamily="34" charset="0"/>
                <a:ea typeface="Times New Roman" panose="02020603050405020304" pitchFamily="18" charset="0"/>
              </a:rPr>
              <a:t> Wu</a:t>
            </a:r>
            <a:r>
              <a:rPr lang="en-US" sz="1200" baseline="30000" dirty="0">
                <a:effectLst/>
                <a:latin typeface="Arial" panose="020B0604020202020204" pitchFamily="34" charset="0"/>
                <a:ea typeface="Times New Roman" panose="02020603050405020304" pitchFamily="18" charset="0"/>
              </a:rPr>
              <a:t>78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FENG PENG</a:t>
            </a:r>
            <a:r>
              <a:rPr lang="en-US" sz="1200" baseline="30000" dirty="0">
                <a:effectLst/>
                <a:latin typeface="Arial" panose="020B0604020202020204" pitchFamily="34" charset="0"/>
                <a:ea typeface="Times New Roman" panose="02020603050405020304" pitchFamily="18" charset="0"/>
              </a:rPr>
              <a:t>79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Caiyan Zhao</a:t>
            </a:r>
            <a:r>
              <a:rPr lang="en-US" sz="1200" baseline="30000" dirty="0">
                <a:effectLst/>
                <a:latin typeface="Arial" panose="020B0604020202020204" pitchFamily="34" charset="0"/>
                <a:ea typeface="Times New Roman" panose="02020603050405020304" pitchFamily="18" charset="0"/>
              </a:rPr>
              <a:t>80</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ZHEN XU</a:t>
            </a:r>
            <a:r>
              <a:rPr lang="en-US" sz="1200" baseline="30000" dirty="0">
                <a:effectLst/>
                <a:latin typeface="Arial" panose="020B0604020202020204" pitchFamily="34" charset="0"/>
                <a:ea typeface="Times New Roman" panose="02020603050405020304" pitchFamily="18" charset="0"/>
              </a:rPr>
              <a:t>81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Jin Guan</a:t>
            </a:r>
            <a:r>
              <a:rPr lang="en-US" sz="1200" baseline="30000" dirty="0">
                <a:effectLst/>
                <a:latin typeface="Arial" panose="020B0604020202020204" pitchFamily="34" charset="0"/>
                <a:ea typeface="Times New Roman" panose="02020603050405020304" pitchFamily="18" charset="0"/>
              </a:rPr>
              <a:t>82</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Feng Guo</a:t>
            </a:r>
            <a:r>
              <a:rPr lang="en-US" sz="1200" baseline="30000" dirty="0">
                <a:effectLst/>
                <a:latin typeface="Arial" panose="020B0604020202020204" pitchFamily="34" charset="0"/>
                <a:ea typeface="Times New Roman" panose="02020603050405020304" pitchFamily="18" charset="0"/>
              </a:rPr>
              <a:t>83</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Dominik Bettinger</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Ruveena</a:t>
            </a:r>
            <a:r>
              <a:rPr lang="en-US" sz="1200" dirty="0">
                <a:effectLst/>
                <a:latin typeface="Arial" panose="020B0604020202020204" pitchFamily="34" charset="0"/>
                <a:ea typeface="Times New Roman" panose="02020603050405020304" pitchFamily="18" charset="0"/>
              </a:rPr>
              <a:t> Bhavani</a:t>
            </a:r>
            <a:r>
              <a:rPr lang="en-US" sz="1200" baseline="30000" dirty="0">
                <a:effectLst/>
                <a:latin typeface="Arial" panose="020B0604020202020204" pitchFamily="34" charset="0"/>
                <a:ea typeface="Times New Roman" panose="02020603050405020304" pitchFamily="18" charset="0"/>
              </a:rPr>
              <a:t>84</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Puneeta Tandon</a:t>
            </a:r>
            <a:r>
              <a:rPr lang="en-US" sz="1200" baseline="30000" dirty="0">
                <a:effectLst/>
                <a:latin typeface="Arial" panose="020B0604020202020204" pitchFamily="34" charset="0"/>
                <a:ea typeface="Times New Roman" panose="02020603050405020304" pitchFamily="18" charset="0"/>
              </a:rPr>
              <a:t>85</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NABIHA FAISAL</a:t>
            </a:r>
            <a:r>
              <a:rPr lang="en-US" sz="1200" baseline="30000" dirty="0">
                <a:effectLst/>
                <a:latin typeface="Arial" panose="020B0604020202020204" pitchFamily="34" charset="0"/>
                <a:ea typeface="Times New Roman" panose="02020603050405020304" pitchFamily="18" charset="0"/>
              </a:rPr>
              <a:t>86</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Suditi Rahematpura</a:t>
            </a:r>
            <a:r>
              <a:rPr lang="en-US" sz="1200" baseline="30000" dirty="0">
                <a:effectLst/>
                <a:latin typeface="Arial" panose="020B0604020202020204" pitchFamily="34" charset="0"/>
                <a:ea typeface="Times New Roman" panose="02020603050405020304" pitchFamily="18" charset="0"/>
              </a:rPr>
              <a:t>87</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Ricardo Cabello   Negrillo</a:t>
            </a:r>
            <a:r>
              <a:rPr lang="en-US" sz="1200" baseline="30000" dirty="0">
                <a:effectLst/>
                <a:latin typeface="Arial" panose="020B0604020202020204" pitchFamily="34" charset="0"/>
                <a:ea typeface="Times New Roman" panose="02020603050405020304" pitchFamily="18" charset="0"/>
              </a:rPr>
              <a:t>88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Natalia Filipek</a:t>
            </a:r>
            <a:r>
              <a:rPr lang="en-US" sz="1200" baseline="30000" dirty="0">
                <a:effectLst/>
                <a:latin typeface="Arial" panose="020B0604020202020204" pitchFamily="34" charset="0"/>
                <a:ea typeface="Times New Roman" panose="02020603050405020304" pitchFamily="18" charset="0"/>
              </a:rPr>
              <a:t>89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Somaya Albhaisi</a:t>
            </a:r>
            <a:r>
              <a:rPr lang="en-US" sz="1200" baseline="30000" dirty="0">
                <a:effectLst/>
                <a:latin typeface="Arial" panose="020B0604020202020204" pitchFamily="34" charset="0"/>
                <a:ea typeface="Times New Roman" panose="02020603050405020304" pitchFamily="18" charset="0"/>
              </a:rPr>
              <a:t>90</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Leroy Thacker</a:t>
            </a:r>
            <a:r>
              <a:rPr lang="en-US" sz="1200" baseline="30000" dirty="0">
                <a:effectLst/>
                <a:latin typeface="Arial" panose="020B0604020202020204" pitchFamily="34" charset="0"/>
                <a:ea typeface="Times New Roman" panose="02020603050405020304" pitchFamily="18" charset="0"/>
              </a:rPr>
              <a:t>91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BRIAN BUSH</a:t>
            </a:r>
            <a:r>
              <a:rPr lang="en-US" sz="1200" baseline="30000" dirty="0">
                <a:effectLst/>
                <a:latin typeface="Arial" panose="020B0604020202020204" pitchFamily="34" charset="0"/>
                <a:ea typeface="Times New Roman" panose="02020603050405020304" pitchFamily="18" charset="0"/>
              </a:rPr>
              <a:t>92</a:t>
            </a:r>
            <a:r>
              <a:rPr lang="en-US" sz="1200" dirty="0">
                <a:effectLst/>
                <a:latin typeface="Arial" panose="020B0604020202020204" pitchFamily="34" charset="0"/>
                <a:ea typeface="Arial" panose="020B0604020202020204" pitchFamily="34" charset="0"/>
              </a:rPr>
              <a:t>, </a:t>
            </a:r>
            <a:r>
              <a:rPr lang="en-US" sz="1200" u="sng" dirty="0">
                <a:effectLst/>
                <a:latin typeface="Arial" panose="020B0604020202020204" pitchFamily="34" charset="0"/>
                <a:ea typeface="Times New Roman" panose="02020603050405020304" pitchFamily="18" charset="0"/>
              </a:rPr>
              <a:t>Jasmohan Bajaj</a:t>
            </a:r>
            <a:r>
              <a:rPr lang="en-US" sz="1200" baseline="30000" dirty="0">
                <a:effectLst/>
                <a:latin typeface="Arial" panose="020B0604020202020204" pitchFamily="34" charset="0"/>
                <a:ea typeface="Times New Roman" panose="02020603050405020304" pitchFamily="18" charset="0"/>
              </a:rPr>
              <a:t>92</a:t>
            </a:r>
            <a:endParaRPr lang="en-GB" sz="1200" dirty="0">
              <a:effectLst/>
              <a:latin typeface="Times New Roman" panose="02020603050405020304" pitchFamily="18" charset="0"/>
              <a:ea typeface="Times New Roman" panose="02020603050405020304" pitchFamily="18" charset="0"/>
            </a:endParaRPr>
          </a:p>
          <a:p>
            <a:pPr algn="l"/>
            <a:r>
              <a:rPr lang="en-US" sz="1200" i="1" baseline="30000" dirty="0">
                <a:effectLst/>
                <a:latin typeface="Arial" panose="020B0604020202020204" pitchFamily="34" charset="0"/>
                <a:ea typeface="Times New Roman" panose="02020603050405020304" pitchFamily="18" charset="0"/>
              </a:rPr>
              <a:t>1</a:t>
            </a:r>
            <a:r>
              <a:rPr lang="en-US" sz="1200" i="1" dirty="0">
                <a:effectLst/>
                <a:latin typeface="Arial" panose="020B0604020202020204" pitchFamily="34" charset="0"/>
                <a:ea typeface="Times New Roman" panose="02020603050405020304" pitchFamily="18" charset="0"/>
              </a:rPr>
              <a:t>University of Toronto, Toronto, Canada, Toronto, Canada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a:t>
            </a:r>
            <a:r>
              <a:rPr lang="en-US" sz="1200" i="1" dirty="0">
                <a:effectLst/>
                <a:latin typeface="Arial" panose="020B0604020202020204" pitchFamily="34" charset="0"/>
                <a:ea typeface="Times New Roman" panose="02020603050405020304" pitchFamily="18" charset="0"/>
              </a:rPr>
              <a:t>Institute of Liver and Biliary Sciences, New Delhi,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a:t>
            </a:r>
            <a:r>
              <a:rPr lang="en-US" sz="1200" i="1" dirty="0">
                <a:effectLst/>
                <a:latin typeface="Arial" panose="020B0604020202020204" pitchFamily="34" charset="0"/>
                <a:ea typeface="Times New Roman" panose="02020603050405020304" pitchFamily="18" charset="0"/>
              </a:rPr>
              <a:t>Ruijin Hospital, Shanghai Jiao Tong University School of Medicine, Shanghai, China, Sanghai,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a:t>
            </a:r>
            <a:r>
              <a:rPr lang="en-US" sz="1200" i="1" dirty="0">
                <a:effectLst/>
                <a:latin typeface="Arial" panose="020B0604020202020204" pitchFamily="34" charset="0"/>
                <a:ea typeface="Times New Roman" panose="02020603050405020304" pitchFamily="18" charset="0"/>
              </a:rPr>
              <a:t>Mayo Clinic School of Medicine, Rochester, Rochester, United States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a:t>
            </a:r>
            <a:r>
              <a:rPr lang="en-US" sz="1200" i="1" dirty="0">
                <a:effectLst/>
                <a:latin typeface="Arial" panose="020B0604020202020204" pitchFamily="34" charset="0"/>
                <a:ea typeface="Times New Roman" panose="02020603050405020304" pitchFamily="18" charset="0"/>
              </a:rPr>
              <a:t>St Paul’s Hospital, Millenium Medical College, Addis Ababa, Ethiopia, Addis Ababa, Ethiopia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a:t>
            </a:r>
            <a:r>
              <a:rPr lang="en-US" sz="1200" i="1" dirty="0">
                <a:effectLst/>
                <a:latin typeface="Arial" panose="020B0604020202020204" pitchFamily="34" charset="0"/>
                <a:ea typeface="Times New Roman" panose="02020603050405020304" pitchFamily="18" charset="0"/>
              </a:rPr>
              <a:t>University of Edinburgh, Edinburgh, UK, Edinburg,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a:t>
            </a:r>
            <a:r>
              <a:rPr lang="en-US" sz="1200" i="1" dirty="0">
                <a:effectLst/>
                <a:latin typeface="Arial" panose="020B0604020202020204" pitchFamily="34" charset="0"/>
                <a:ea typeface="Times New Roman" panose="02020603050405020304" pitchFamily="18" charset="0"/>
              </a:rPr>
              <a:t>Instituto Nacional de </a:t>
            </a:r>
            <a:r>
              <a:rPr lang="en-US" sz="1200" i="1" dirty="0" err="1">
                <a:effectLst/>
                <a:latin typeface="Arial" panose="020B0604020202020204" pitchFamily="34" charset="0"/>
                <a:ea typeface="Times New Roman" panose="02020603050405020304" pitchFamily="18" charset="0"/>
              </a:rPr>
              <a:t>Ciencias</a:t>
            </a:r>
            <a:r>
              <a:rPr lang="en-US" sz="1200" i="1" dirty="0">
                <a:effectLst/>
                <a:latin typeface="Arial" panose="020B0604020202020204" pitchFamily="34" charset="0"/>
                <a:ea typeface="Times New Roman" panose="02020603050405020304" pitchFamily="18" charset="0"/>
              </a:rPr>
              <a:t> </a:t>
            </a:r>
            <a:r>
              <a:rPr lang="en-US" sz="1200" i="1" dirty="0" err="1">
                <a:effectLst/>
                <a:latin typeface="Arial" panose="020B0604020202020204" pitchFamily="34" charset="0"/>
                <a:ea typeface="Times New Roman" panose="02020603050405020304" pitchFamily="18" charset="0"/>
              </a:rPr>
              <a:t>Médicas</a:t>
            </a:r>
            <a:r>
              <a:rPr lang="en-US" sz="1200" i="1" dirty="0">
                <a:effectLst/>
                <a:latin typeface="Arial" panose="020B0604020202020204" pitchFamily="34" charset="0"/>
                <a:ea typeface="Times New Roman" panose="02020603050405020304" pitchFamily="18" charset="0"/>
              </a:rPr>
              <a:t> y </a:t>
            </a:r>
            <a:r>
              <a:rPr lang="en-US" sz="1200" i="1" dirty="0" err="1">
                <a:effectLst/>
                <a:latin typeface="Arial" panose="020B0604020202020204" pitchFamily="34" charset="0"/>
                <a:ea typeface="Times New Roman" panose="02020603050405020304" pitchFamily="18" charset="0"/>
              </a:rPr>
              <a:t>Nutrición</a:t>
            </a:r>
            <a:r>
              <a:rPr lang="en-US" sz="1200" i="1" dirty="0">
                <a:effectLst/>
                <a:latin typeface="Arial" panose="020B0604020202020204" pitchFamily="34" charset="0"/>
                <a:ea typeface="Times New Roman" panose="02020603050405020304" pitchFamily="18" charset="0"/>
              </a:rPr>
              <a:t> Salvador </a:t>
            </a:r>
            <a:r>
              <a:rPr lang="en-US" sz="1200" i="1" dirty="0" err="1">
                <a:effectLst/>
                <a:latin typeface="Arial" panose="020B0604020202020204" pitchFamily="34" charset="0"/>
                <a:ea typeface="Times New Roman" panose="02020603050405020304" pitchFamily="18" charset="0"/>
              </a:rPr>
              <a:t>Zubirán</a:t>
            </a:r>
            <a:r>
              <a:rPr lang="en-US" sz="1200" i="1" dirty="0">
                <a:effectLst/>
                <a:latin typeface="Arial" panose="020B0604020202020204" pitchFamily="34" charset="0"/>
                <a:ea typeface="Times New Roman" panose="02020603050405020304" pitchFamily="18" charset="0"/>
              </a:rPr>
              <a:t>, Mexico City, Mexico, Mexico city, Mexico</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a:t>
            </a:r>
            <a:r>
              <a:rPr lang="en-US" sz="1200" i="1" dirty="0">
                <a:effectLst/>
                <a:latin typeface="Arial" panose="020B0604020202020204" pitchFamily="34" charset="0"/>
                <a:ea typeface="Times New Roman" panose="02020603050405020304" pitchFamily="18" charset="0"/>
              </a:rPr>
              <a:t>Hospital de </a:t>
            </a:r>
            <a:r>
              <a:rPr lang="en-US" sz="1200" i="1" dirty="0" err="1">
                <a:effectLst/>
                <a:latin typeface="Arial" panose="020B0604020202020204" pitchFamily="34" charset="0"/>
                <a:ea typeface="Times New Roman" panose="02020603050405020304" pitchFamily="18" charset="0"/>
              </a:rPr>
              <a:t>Clínicas</a:t>
            </a:r>
            <a:r>
              <a:rPr lang="en-US" sz="1200" i="1" dirty="0">
                <a:effectLst/>
                <a:latin typeface="Arial" panose="020B0604020202020204" pitchFamily="34" charset="0"/>
                <a:ea typeface="Times New Roman" panose="02020603050405020304" pitchFamily="18" charset="0"/>
              </a:rPr>
              <a:t> de Porto Alegre, </a:t>
            </a:r>
            <a:r>
              <a:rPr lang="en-US" sz="1200" i="1" dirty="0" err="1">
                <a:effectLst/>
                <a:latin typeface="Arial" panose="020B0604020202020204" pitchFamily="34" charset="0"/>
                <a:ea typeface="Times New Roman" panose="02020603050405020304" pitchFamily="18" charset="0"/>
              </a:rPr>
              <a:t>Universidade</a:t>
            </a:r>
            <a:r>
              <a:rPr lang="en-US" sz="1200" i="1" dirty="0">
                <a:effectLst/>
                <a:latin typeface="Arial" panose="020B0604020202020204" pitchFamily="34" charset="0"/>
                <a:ea typeface="Times New Roman" panose="02020603050405020304" pitchFamily="18" charset="0"/>
              </a:rPr>
              <a:t> Federal do Rio Grande do Sul, Porto Alegre, Brazil, Porto Alegre, Brazil</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9</a:t>
            </a:r>
            <a:r>
              <a:rPr lang="en-US" sz="1200" i="1" dirty="0">
                <a:effectLst/>
                <a:latin typeface="Arial" panose="020B0604020202020204" pitchFamily="34" charset="0"/>
                <a:ea typeface="Times New Roman" panose="02020603050405020304" pitchFamily="18" charset="0"/>
              </a:rPr>
              <a:t>Storr Liver Centre, The </a:t>
            </a:r>
            <a:r>
              <a:rPr lang="en-US" sz="1200" i="1" dirty="0" err="1">
                <a:effectLst/>
                <a:latin typeface="Arial" panose="020B0604020202020204" pitchFamily="34" charset="0"/>
                <a:ea typeface="Times New Roman" panose="02020603050405020304" pitchFamily="18" charset="0"/>
              </a:rPr>
              <a:t>Westmead</a:t>
            </a:r>
            <a:r>
              <a:rPr lang="en-US" sz="1200" i="1" dirty="0">
                <a:effectLst/>
                <a:latin typeface="Arial" panose="020B0604020202020204" pitchFamily="34" charset="0"/>
                <a:ea typeface="Times New Roman" panose="02020603050405020304" pitchFamily="18" charset="0"/>
              </a:rPr>
              <a:t> Institute for Medical Research and </a:t>
            </a:r>
            <a:r>
              <a:rPr lang="en-US" sz="1200" i="1" dirty="0" err="1">
                <a:effectLst/>
                <a:latin typeface="Arial" panose="020B0604020202020204" pitchFamily="34" charset="0"/>
                <a:ea typeface="Times New Roman" panose="02020603050405020304" pitchFamily="18" charset="0"/>
              </a:rPr>
              <a:t>Westmead</a:t>
            </a:r>
            <a:r>
              <a:rPr lang="en-US" sz="1200" i="1" dirty="0">
                <a:effectLst/>
                <a:latin typeface="Arial" panose="020B0604020202020204" pitchFamily="34" charset="0"/>
                <a:ea typeface="Times New Roman" panose="02020603050405020304" pitchFamily="18" charset="0"/>
              </a:rPr>
              <a:t> Hospital, University of Sydney, Sydney, Australia, Sydney, Australia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10</a:t>
            </a:r>
            <a:r>
              <a:rPr lang="en-US" sz="1200" i="1" dirty="0">
                <a:effectLst/>
                <a:latin typeface="Arial" panose="020B0604020202020204" pitchFamily="34" charset="0"/>
                <a:ea typeface="Times New Roman" panose="02020603050405020304" pitchFamily="18" charset="0"/>
              </a:rPr>
              <a:t>2nd Department of Medicine, Medical School, </a:t>
            </a:r>
            <a:r>
              <a:rPr lang="en-US" sz="1200" i="1" dirty="0" err="1">
                <a:effectLst/>
                <a:latin typeface="Arial" panose="020B0604020202020204" pitchFamily="34" charset="0"/>
                <a:ea typeface="Times New Roman" panose="02020603050405020304" pitchFamily="18" charset="0"/>
              </a:rPr>
              <a:t>Natinal</a:t>
            </a:r>
            <a:r>
              <a:rPr lang="en-US" sz="1200" i="1" dirty="0">
                <a:effectLst/>
                <a:latin typeface="Arial" panose="020B0604020202020204" pitchFamily="34" charset="0"/>
                <a:ea typeface="Times New Roman" panose="02020603050405020304" pitchFamily="18" charset="0"/>
              </a:rPr>
              <a:t> &amp; </a:t>
            </a:r>
            <a:r>
              <a:rPr lang="en-US" sz="1200" i="1" dirty="0" err="1">
                <a:effectLst/>
                <a:latin typeface="Arial" panose="020B0604020202020204" pitchFamily="34" charset="0"/>
                <a:ea typeface="Times New Roman" panose="02020603050405020304" pitchFamily="18" charset="0"/>
              </a:rPr>
              <a:t>Kapodistrian</a:t>
            </a:r>
            <a:r>
              <a:rPr lang="en-US" sz="1200" i="1" dirty="0">
                <a:effectLst/>
                <a:latin typeface="Arial" panose="020B0604020202020204" pitchFamily="34" charset="0"/>
                <a:ea typeface="Times New Roman" panose="02020603050405020304" pitchFamily="18" charset="0"/>
              </a:rPr>
              <a:t> University of Athens, </a:t>
            </a:r>
            <a:r>
              <a:rPr lang="en-US" sz="1200" i="1" dirty="0" err="1">
                <a:effectLst/>
                <a:latin typeface="Arial" panose="020B0604020202020204" pitchFamily="34" charset="0"/>
                <a:ea typeface="Times New Roman" panose="02020603050405020304" pitchFamily="18" charset="0"/>
              </a:rPr>
              <a:t>Hippokration</a:t>
            </a:r>
            <a:r>
              <a:rPr lang="en-US" sz="1200" i="1" dirty="0">
                <a:effectLst/>
                <a:latin typeface="Arial" panose="020B0604020202020204" pitchFamily="34" charset="0"/>
                <a:ea typeface="Times New Roman" panose="02020603050405020304" pitchFamily="18" charset="0"/>
              </a:rPr>
              <a:t> General Hospital, Athens, Greece, Athens, Greece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11</a:t>
            </a:r>
            <a:r>
              <a:rPr lang="en-US" sz="1200" i="1" dirty="0">
                <a:effectLst/>
                <a:latin typeface="Arial" panose="020B0604020202020204" pitchFamily="34" charset="0"/>
                <a:ea typeface="Times New Roman" panose="02020603050405020304" pitchFamily="18" charset="0"/>
              </a:rPr>
              <a:t>Akdeniz University School of Medicine, Antalya, Antalya, Türkiye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12</a:t>
            </a:r>
            <a:r>
              <a:rPr lang="en-US" sz="1200" i="1" dirty="0">
                <a:effectLst/>
                <a:latin typeface="Arial" panose="020B0604020202020204" pitchFamily="34" charset="0"/>
                <a:ea typeface="Times New Roman" panose="02020603050405020304" pitchFamily="18" charset="0"/>
              </a:rPr>
              <a:t>Amsterdam UMC, Amsterdam, Netherlands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13</a:t>
            </a:r>
            <a:r>
              <a:rPr lang="en-US" sz="1200" i="1" dirty="0">
                <a:effectLst/>
                <a:latin typeface="Arial" panose="020B0604020202020204" pitchFamily="34" charset="0"/>
                <a:ea typeface="Times New Roman" panose="02020603050405020304" pitchFamily="18" charset="0"/>
              </a:rPr>
              <a:t>Ankara University, School of Medicine, Ankara, Ankara, Türkiye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14</a:t>
            </a:r>
            <a:r>
              <a:rPr lang="en-US" sz="1200" i="1" dirty="0">
                <a:effectLst/>
                <a:latin typeface="Arial" panose="020B0604020202020204" pitchFamily="34" charset="0"/>
                <a:ea typeface="Times New Roman" panose="02020603050405020304" pitchFamily="18" charset="0"/>
              </a:rPr>
              <a:t>Apollo Hospitals, Delhi, Delhi,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15</a:t>
            </a:r>
            <a:r>
              <a:rPr lang="en-US" sz="1200" i="1" dirty="0">
                <a:effectLst/>
                <a:latin typeface="Arial" panose="020B0604020202020204" pitchFamily="34" charset="0"/>
                <a:ea typeface="Times New Roman" panose="02020603050405020304" pitchFamily="18" charset="0"/>
              </a:rPr>
              <a:t>Asian institute of Gastroenterology, Hyderabad, Hyderabad,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16</a:t>
            </a:r>
            <a:r>
              <a:rPr lang="en-US" sz="1200" i="1" dirty="0">
                <a:effectLst/>
                <a:latin typeface="Arial" panose="020B0604020202020204" pitchFamily="34" charset="0"/>
                <a:ea typeface="Times New Roman" panose="02020603050405020304" pitchFamily="18" charset="0"/>
              </a:rPr>
              <a:t>Baylor University Medical Center, Dallas, Texas, United States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17</a:t>
            </a:r>
            <a:r>
              <a:rPr lang="en-US" sz="1200" i="1" dirty="0">
                <a:effectLst/>
                <a:latin typeface="Arial" panose="020B0604020202020204" pitchFamily="34" charset="0"/>
                <a:ea typeface="Times New Roman" panose="02020603050405020304" pitchFamily="18" charset="0"/>
              </a:rPr>
              <a:t>Beijing Youan Hospital, Capital Medical University, Beijing,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18</a:t>
            </a:r>
            <a:r>
              <a:rPr lang="en-US" sz="1200" i="1" dirty="0">
                <a:effectLst/>
                <a:latin typeface="Arial" panose="020B0604020202020204" pitchFamily="34" charset="0"/>
                <a:ea typeface="Times New Roman" panose="02020603050405020304" pitchFamily="18" charset="0"/>
              </a:rPr>
              <a:t>Ruijin Hospital, Shanghai Jiao Tong University School of Medicine, Shanghai, China, </a:t>
            </a:r>
            <a:r>
              <a:rPr lang="en-US" sz="1200" i="1" dirty="0" err="1">
                <a:effectLst/>
                <a:latin typeface="Arial" panose="020B0604020202020204" pitchFamily="34" charset="0"/>
                <a:ea typeface="Times New Roman" panose="02020603050405020304" pitchFamily="18" charset="0"/>
              </a:rPr>
              <a:t>Shangahi</a:t>
            </a:r>
            <a:r>
              <a:rPr lang="en-US" sz="1200" i="1" dirty="0">
                <a:effectLst/>
                <a:latin typeface="Arial" panose="020B0604020202020204" pitchFamily="34" charset="0"/>
                <a:ea typeface="Times New Roman" panose="02020603050405020304" pitchFamily="18" charset="0"/>
              </a:rPr>
              <a:t>,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19</a:t>
            </a:r>
            <a:r>
              <a:rPr lang="en-US" sz="1200" i="1" dirty="0">
                <a:effectLst/>
                <a:latin typeface="Arial" panose="020B0604020202020204" pitchFamily="34" charset="0"/>
                <a:ea typeface="Times New Roman" panose="02020603050405020304" pitchFamily="18" charset="0"/>
              </a:rPr>
              <a:t>Center of Infectious Disease, West China Hospital of Sichuan University, Sichuan,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20</a:t>
            </a:r>
            <a:r>
              <a:rPr lang="en-US" sz="1200" i="1" dirty="0">
                <a:effectLst/>
                <a:latin typeface="Arial" panose="020B0604020202020204" pitchFamily="34" charset="0"/>
                <a:ea typeface="Times New Roman" panose="02020603050405020304" pitchFamily="18" charset="0"/>
              </a:rPr>
              <a:t>Centro Médico ISSEMYM, Toluca, Mexico</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21</a:t>
            </a:r>
            <a:r>
              <a:rPr lang="en-US" sz="1200" i="1" dirty="0">
                <a:effectLst/>
                <a:latin typeface="Arial" panose="020B0604020202020204" pitchFamily="34" charset="0"/>
                <a:ea typeface="Times New Roman" panose="02020603050405020304" pitchFamily="18" charset="0"/>
              </a:rPr>
              <a:t>Christian Medical College, Vellore, </a:t>
            </a:r>
            <a:r>
              <a:rPr lang="en-US" sz="1200" i="1" dirty="0" err="1">
                <a:effectLst/>
                <a:latin typeface="Arial" panose="020B0604020202020204" pitchFamily="34" charset="0"/>
                <a:ea typeface="Times New Roman" panose="02020603050405020304" pitchFamily="18" charset="0"/>
              </a:rPr>
              <a:t>Vellor</a:t>
            </a:r>
            <a:r>
              <a:rPr lang="en-US" sz="1200" i="1" dirty="0">
                <a:effectLst/>
                <a:latin typeface="Arial" panose="020B0604020202020204" pitchFamily="34" charset="0"/>
                <a:ea typeface="Times New Roman" panose="02020603050405020304" pitchFamily="18" charset="0"/>
              </a:rPr>
              <a:t>,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22</a:t>
            </a:r>
            <a:r>
              <a:rPr lang="en-US" sz="1200" i="1" dirty="0">
                <a:effectLst/>
                <a:latin typeface="Arial" panose="020B0604020202020204" pitchFamily="34" charset="0"/>
                <a:ea typeface="Times New Roman" panose="02020603050405020304" pitchFamily="18" charset="0"/>
              </a:rPr>
              <a:t>CHU de </a:t>
            </a:r>
            <a:r>
              <a:rPr lang="en-US" sz="1200" i="1" dirty="0" err="1">
                <a:effectLst/>
                <a:latin typeface="Arial" panose="020B0604020202020204" pitchFamily="34" charset="0"/>
                <a:ea typeface="Times New Roman" panose="02020603050405020304" pitchFamily="18" charset="0"/>
              </a:rPr>
              <a:t>Cocody</a:t>
            </a:r>
            <a:r>
              <a:rPr lang="en-US" sz="1200" i="1" dirty="0">
                <a:effectLst/>
                <a:latin typeface="Arial" panose="020B0604020202020204" pitchFamily="34" charset="0"/>
                <a:ea typeface="Times New Roman" panose="02020603050405020304" pitchFamily="18" charset="0"/>
              </a:rPr>
              <a:t>, Abidjan, Cote d Ivoire, Abidjan, Côte </a:t>
            </a:r>
            <a:r>
              <a:rPr lang="en-US" sz="1200" i="1" dirty="0" err="1">
                <a:effectLst/>
                <a:latin typeface="Arial" panose="020B0604020202020204" pitchFamily="34" charset="0"/>
                <a:ea typeface="Times New Roman" panose="02020603050405020304" pitchFamily="18" charset="0"/>
              </a:rPr>
              <a:t>d'lvoire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23</a:t>
            </a:r>
            <a:r>
              <a:rPr lang="en-US" sz="1200" i="1" dirty="0">
                <a:effectLst/>
                <a:latin typeface="Arial" panose="020B0604020202020204" pitchFamily="34" charset="0"/>
                <a:ea typeface="Times New Roman" panose="02020603050405020304" pitchFamily="18" charset="0"/>
              </a:rPr>
              <a:t>Chulalongkorn University and King Chulalongkorn Memorial Hospital, Bangkok, Thailand, Bangkok, Thailand</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24</a:t>
            </a:r>
            <a:r>
              <a:rPr lang="en-US" sz="1200" i="1" dirty="0">
                <a:effectLst/>
                <a:latin typeface="Arial" panose="020B0604020202020204" pitchFamily="34" charset="0"/>
                <a:ea typeface="Times New Roman" panose="02020603050405020304" pitchFamily="18" charset="0"/>
              </a:rPr>
              <a:t>Cleveland Clinic Abu Dhabi, Abu Dhabi, United Arab Emirates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25</a:t>
            </a:r>
            <a:r>
              <a:rPr lang="en-US" sz="1200" i="1" dirty="0">
                <a:effectLst/>
                <a:latin typeface="Arial" panose="020B0604020202020204" pitchFamily="34" charset="0"/>
                <a:ea typeface="Times New Roman" panose="02020603050405020304" pitchFamily="18" charset="0"/>
              </a:rPr>
              <a:t>Department of Gastroenterology &amp; Hepatology, Changi General Hospital, Singapore, </a:t>
            </a:r>
            <a:r>
              <a:rPr lang="en-US" sz="1200" i="1" dirty="0" err="1">
                <a:effectLst/>
                <a:latin typeface="Arial" panose="020B0604020202020204" pitchFamily="34" charset="0"/>
                <a:ea typeface="Times New Roman" panose="02020603050405020304" pitchFamily="18" charset="0"/>
              </a:rPr>
              <a:t>Simei</a:t>
            </a:r>
            <a:r>
              <a:rPr lang="en-US" sz="1200" i="1" dirty="0">
                <a:effectLst/>
                <a:latin typeface="Arial" panose="020B0604020202020204" pitchFamily="34" charset="0"/>
                <a:ea typeface="Times New Roman" panose="02020603050405020304" pitchFamily="18" charset="0"/>
              </a:rPr>
              <a:t>, Singapore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26</a:t>
            </a:r>
            <a:r>
              <a:rPr lang="en-US" sz="1200" i="1" dirty="0">
                <a:effectLst/>
                <a:latin typeface="Arial" panose="020B0604020202020204" pitchFamily="34" charset="0"/>
                <a:ea typeface="Times New Roman" panose="02020603050405020304" pitchFamily="18" charset="0"/>
              </a:rPr>
              <a:t>Department of Infectious Disease, Union Hospital, Tongji Medical College, Huazhong University of Science and Technology, Wuhan, China, Wuhan,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27</a:t>
            </a:r>
            <a:r>
              <a:rPr lang="en-US" sz="1200" i="1" dirty="0">
                <a:effectLst/>
                <a:latin typeface="Arial" panose="020B0604020202020204" pitchFamily="34" charset="0"/>
                <a:ea typeface="Times New Roman" panose="02020603050405020304" pitchFamily="18" charset="0"/>
              </a:rPr>
              <a:t>Dr. Rela Institute and Medical Centre, Chennai, Chennai,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28</a:t>
            </a:r>
            <a:r>
              <a:rPr lang="en-US" sz="1200" i="1" dirty="0">
                <a:effectLst/>
                <a:latin typeface="Arial" panose="020B0604020202020204" pitchFamily="34" charset="0"/>
                <a:ea typeface="Times New Roman" panose="02020603050405020304" pitchFamily="18" charset="0"/>
              </a:rPr>
              <a:t>Duke University, Durham, United States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29</a:t>
            </a:r>
            <a:r>
              <a:rPr lang="en-US" sz="1200" i="1" dirty="0">
                <a:effectLst/>
                <a:latin typeface="Arial" panose="020B0604020202020204" pitchFamily="34" charset="0"/>
                <a:ea typeface="Times New Roman" panose="02020603050405020304" pitchFamily="18" charset="0"/>
              </a:rPr>
              <a:t>Ege University School of Medicine, Izmir, Izmir, Türkiye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30</a:t>
            </a:r>
            <a:r>
              <a:rPr lang="en-US" sz="1200" i="1" dirty="0">
                <a:effectLst/>
                <a:latin typeface="Arial" panose="020B0604020202020204" pitchFamily="34" charset="0"/>
                <a:ea typeface="Times New Roman" panose="02020603050405020304" pitchFamily="18" charset="0"/>
              </a:rPr>
              <a:t>Gaziantep University School of Medicine, Gaziantep, Gaziantep, Türkiye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31</a:t>
            </a:r>
            <a:r>
              <a:rPr lang="en-US" sz="1200" i="1" dirty="0">
                <a:effectLst/>
                <a:latin typeface="Arial" panose="020B0604020202020204" pitchFamily="34" charset="0"/>
                <a:ea typeface="Times New Roman" panose="02020603050405020304" pitchFamily="18" charset="0"/>
              </a:rPr>
              <a:t>Glasgow Royal Infirmary, Glasgow,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32</a:t>
            </a:r>
            <a:r>
              <a:rPr lang="en-US" sz="1200" i="1" dirty="0">
                <a:effectLst/>
                <a:latin typeface="Arial" panose="020B0604020202020204" pitchFamily="34" charset="0"/>
                <a:ea typeface="Times New Roman" panose="02020603050405020304" pitchFamily="18" charset="0"/>
              </a:rPr>
              <a:t>Hepatology, Hospital General Dr. Manuel Gea Gonzlez, Mexico City, Mexico city, Mexico</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33</a:t>
            </a:r>
            <a:r>
              <a:rPr lang="en-US" sz="1200" i="1" dirty="0">
                <a:effectLst/>
                <a:latin typeface="Arial" panose="020B0604020202020204" pitchFamily="34" charset="0"/>
                <a:ea typeface="Times New Roman" panose="02020603050405020304" pitchFamily="18" charset="0"/>
              </a:rPr>
              <a:t>Hospital Civil de Guadalajara Fray Antonio Alcalde, Guadalajara, Guadalajara, Mexico</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34</a:t>
            </a:r>
            <a:r>
              <a:rPr lang="en-US" sz="1200" i="1" dirty="0">
                <a:effectLst/>
                <a:latin typeface="Arial" panose="020B0604020202020204" pitchFamily="34" charset="0"/>
                <a:ea typeface="Times New Roman" panose="02020603050405020304" pitchFamily="18" charset="0"/>
              </a:rPr>
              <a:t>Hospital das </a:t>
            </a:r>
            <a:r>
              <a:rPr lang="en-US" sz="1200" i="1" dirty="0" err="1">
                <a:effectLst/>
                <a:latin typeface="Arial" panose="020B0604020202020204" pitchFamily="34" charset="0"/>
                <a:ea typeface="Times New Roman" panose="02020603050405020304" pitchFamily="18" charset="0"/>
              </a:rPr>
              <a:t>Clínicas</a:t>
            </a:r>
            <a:r>
              <a:rPr lang="en-US" sz="1200" i="1" dirty="0">
                <a:effectLst/>
                <a:latin typeface="Arial" panose="020B0604020202020204" pitchFamily="34" charset="0"/>
                <a:ea typeface="Times New Roman" panose="02020603050405020304" pitchFamily="18" charset="0"/>
              </a:rPr>
              <a:t> da </a:t>
            </a:r>
            <a:r>
              <a:rPr lang="en-US" sz="1200" i="1" dirty="0" err="1">
                <a:effectLst/>
                <a:latin typeface="Arial" panose="020B0604020202020204" pitchFamily="34" charset="0"/>
                <a:ea typeface="Times New Roman" panose="02020603050405020304" pitchFamily="18" charset="0"/>
              </a:rPr>
              <a:t>Faculdade</a:t>
            </a:r>
            <a:r>
              <a:rPr lang="en-US" sz="1200" i="1" dirty="0">
                <a:effectLst/>
                <a:latin typeface="Arial" panose="020B0604020202020204" pitchFamily="34" charset="0"/>
                <a:ea typeface="Times New Roman" panose="02020603050405020304" pitchFamily="18" charset="0"/>
              </a:rPr>
              <a:t> de Medicina da </a:t>
            </a:r>
            <a:r>
              <a:rPr lang="en-US" sz="1200" i="1" dirty="0" err="1">
                <a:effectLst/>
                <a:latin typeface="Arial" panose="020B0604020202020204" pitchFamily="34" charset="0"/>
                <a:ea typeface="Times New Roman" panose="02020603050405020304" pitchFamily="18" charset="0"/>
              </a:rPr>
              <a:t>Universidade</a:t>
            </a:r>
            <a:r>
              <a:rPr lang="en-US" sz="1200" i="1" dirty="0">
                <a:effectLst/>
                <a:latin typeface="Arial" panose="020B0604020202020204" pitchFamily="34" charset="0"/>
                <a:ea typeface="Times New Roman" panose="02020603050405020304" pitchFamily="18" charset="0"/>
              </a:rPr>
              <a:t> de São Paulo, De Sao Paulo, Brazil</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35</a:t>
            </a:r>
            <a:r>
              <a:rPr lang="en-US" sz="1200" i="1" dirty="0">
                <a:effectLst/>
                <a:latin typeface="Arial" panose="020B0604020202020204" pitchFamily="34" charset="0"/>
                <a:ea typeface="Times New Roman" panose="02020603050405020304" pitchFamily="18" charset="0"/>
              </a:rPr>
              <a:t>Hospital El Cruce, Argentina, Argentina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36</a:t>
            </a:r>
            <a:r>
              <a:rPr lang="en-US" sz="1200" i="1" dirty="0">
                <a:effectLst/>
                <a:latin typeface="Arial" panose="020B0604020202020204" pitchFamily="34" charset="0"/>
                <a:ea typeface="Times New Roman" panose="02020603050405020304" pitchFamily="18" charset="0"/>
              </a:rPr>
              <a:t>Hospital Federal de </a:t>
            </a:r>
            <a:r>
              <a:rPr lang="en-US" sz="1200" i="1" dirty="0" err="1">
                <a:effectLst/>
                <a:latin typeface="Arial" panose="020B0604020202020204" pitchFamily="34" charset="0"/>
                <a:ea typeface="Times New Roman" panose="02020603050405020304" pitchFamily="18" charset="0"/>
              </a:rPr>
              <a:t>Bonsucesso</a:t>
            </a:r>
            <a:r>
              <a:rPr lang="en-US" sz="1200" i="1" dirty="0">
                <a:effectLst/>
                <a:latin typeface="Arial" panose="020B0604020202020204" pitchFamily="34" charset="0"/>
                <a:ea typeface="Times New Roman" panose="02020603050405020304" pitchFamily="18" charset="0"/>
              </a:rPr>
              <a:t>, Rio De </a:t>
            </a:r>
            <a:r>
              <a:rPr lang="en-US" sz="1200" i="1" dirty="0" err="1">
                <a:effectLst/>
                <a:latin typeface="Arial" panose="020B0604020202020204" pitchFamily="34" charset="0"/>
                <a:ea typeface="Times New Roman" panose="02020603050405020304" pitchFamily="18" charset="0"/>
              </a:rPr>
              <a:t>janerio</a:t>
            </a:r>
            <a:r>
              <a:rPr lang="en-US" sz="1200" i="1" dirty="0">
                <a:effectLst/>
                <a:latin typeface="Arial" panose="020B0604020202020204" pitchFamily="34" charset="0"/>
                <a:ea typeface="Times New Roman" panose="02020603050405020304" pitchFamily="18" charset="0"/>
              </a:rPr>
              <a:t>, Brazil</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37</a:t>
            </a:r>
            <a:r>
              <a:rPr lang="en-US" sz="1200" i="1" dirty="0">
                <a:effectLst/>
                <a:latin typeface="Arial" panose="020B0604020202020204" pitchFamily="34" charset="0"/>
                <a:ea typeface="Times New Roman" panose="02020603050405020304" pitchFamily="18" charset="0"/>
              </a:rPr>
              <a:t>Hospital General de México "Dr. Eduardo Liceaga", Mexico city, Mexico</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38</a:t>
            </a:r>
            <a:r>
              <a:rPr lang="en-US" sz="1200" i="1" dirty="0">
                <a:effectLst/>
                <a:latin typeface="Arial" panose="020B0604020202020204" pitchFamily="34" charset="0"/>
                <a:ea typeface="Times New Roman" panose="02020603050405020304" pitchFamily="18" charset="0"/>
              </a:rPr>
              <a:t>Hospital Italiano de Buenos Aires, Argentina, </a:t>
            </a:r>
            <a:r>
              <a:rPr lang="en-US" sz="1200" i="1" dirty="0" err="1">
                <a:effectLst/>
                <a:latin typeface="Arial" panose="020B0604020202020204" pitchFamily="34" charset="0"/>
                <a:ea typeface="Times New Roman" panose="02020603050405020304" pitchFamily="18" charset="0"/>
              </a:rPr>
              <a:t>Burnos</a:t>
            </a:r>
            <a:r>
              <a:rPr lang="en-US" sz="1200" i="1" dirty="0">
                <a:effectLst/>
                <a:latin typeface="Arial" panose="020B0604020202020204" pitchFamily="34" charset="0"/>
                <a:ea typeface="Times New Roman" panose="02020603050405020304" pitchFamily="18" charset="0"/>
              </a:rPr>
              <a:t> Aires, Argentina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39</a:t>
            </a:r>
            <a:r>
              <a:rPr lang="en-US" sz="1200" i="1" dirty="0">
                <a:effectLst/>
                <a:latin typeface="Arial" panose="020B0604020202020204" pitchFamily="34" charset="0"/>
                <a:ea typeface="Times New Roman" panose="02020603050405020304" pitchFamily="18" charset="0"/>
              </a:rPr>
              <a:t>Instituto de la Salud </a:t>
            </a:r>
            <a:r>
              <a:rPr lang="en-US" sz="1200" i="1" dirty="0" err="1">
                <a:effectLst/>
                <a:latin typeface="Arial" panose="020B0604020202020204" pitchFamily="34" charset="0"/>
                <a:ea typeface="Times New Roman" panose="02020603050405020304" pitchFamily="18" charset="0"/>
              </a:rPr>
              <a:t>Digestiva</a:t>
            </a:r>
            <a:r>
              <a:rPr lang="en-US" sz="1200" i="1" dirty="0">
                <a:effectLst/>
                <a:latin typeface="Arial" panose="020B0604020202020204" pitchFamily="34" charset="0"/>
                <a:ea typeface="Times New Roman" panose="02020603050405020304" pitchFamily="18" charset="0"/>
              </a:rPr>
              <a:t>, Guadalajara, Guadalajara, Mexico</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40</a:t>
            </a:r>
            <a:r>
              <a:rPr lang="en-US" sz="1200" i="1" dirty="0">
                <a:effectLst/>
                <a:latin typeface="Arial" panose="020B0604020202020204" pitchFamily="34" charset="0"/>
                <a:ea typeface="Times New Roman" panose="02020603050405020304" pitchFamily="18" charset="0"/>
              </a:rPr>
              <a:t>Instituto Nacional de </a:t>
            </a:r>
            <a:r>
              <a:rPr lang="en-US" sz="1200" i="1" dirty="0" err="1">
                <a:effectLst/>
                <a:latin typeface="Arial" panose="020B0604020202020204" pitchFamily="34" charset="0"/>
                <a:ea typeface="Times New Roman" panose="02020603050405020304" pitchFamily="18" charset="0"/>
              </a:rPr>
              <a:t>Ciencias</a:t>
            </a:r>
            <a:r>
              <a:rPr lang="en-US" sz="1200" i="1" dirty="0">
                <a:effectLst/>
                <a:latin typeface="Arial" panose="020B0604020202020204" pitchFamily="34" charset="0"/>
                <a:ea typeface="Times New Roman" panose="02020603050405020304" pitchFamily="18" charset="0"/>
              </a:rPr>
              <a:t> </a:t>
            </a:r>
            <a:r>
              <a:rPr lang="en-US" sz="1200" i="1" dirty="0" err="1">
                <a:effectLst/>
                <a:latin typeface="Arial" panose="020B0604020202020204" pitchFamily="34" charset="0"/>
                <a:ea typeface="Times New Roman" panose="02020603050405020304" pitchFamily="18" charset="0"/>
              </a:rPr>
              <a:t>Médicas</a:t>
            </a:r>
            <a:r>
              <a:rPr lang="en-US" sz="1200" i="1" dirty="0">
                <a:effectLst/>
                <a:latin typeface="Arial" panose="020B0604020202020204" pitchFamily="34" charset="0"/>
                <a:ea typeface="Times New Roman" panose="02020603050405020304" pitchFamily="18" charset="0"/>
              </a:rPr>
              <a:t> y </a:t>
            </a:r>
            <a:r>
              <a:rPr lang="en-US" sz="1200" i="1" dirty="0" err="1">
                <a:effectLst/>
                <a:latin typeface="Arial" panose="020B0604020202020204" pitchFamily="34" charset="0"/>
                <a:ea typeface="Times New Roman" panose="02020603050405020304" pitchFamily="18" charset="0"/>
              </a:rPr>
              <a:t>Nutrición</a:t>
            </a:r>
            <a:r>
              <a:rPr lang="en-US" sz="1200" i="1" dirty="0">
                <a:effectLst/>
                <a:latin typeface="Arial" panose="020B0604020202020204" pitchFamily="34" charset="0"/>
                <a:ea typeface="Times New Roman" panose="02020603050405020304" pitchFamily="18" charset="0"/>
              </a:rPr>
              <a:t> "Salvador </a:t>
            </a:r>
            <a:r>
              <a:rPr lang="en-US" sz="1200" i="1" dirty="0" err="1">
                <a:effectLst/>
                <a:latin typeface="Arial" panose="020B0604020202020204" pitchFamily="34" charset="0"/>
                <a:ea typeface="Times New Roman" panose="02020603050405020304" pitchFamily="18" charset="0"/>
              </a:rPr>
              <a:t>Zubirán</a:t>
            </a:r>
            <a:r>
              <a:rPr lang="en-US" sz="1200" i="1" dirty="0">
                <a:effectLst/>
                <a:latin typeface="Arial" panose="020B0604020202020204" pitchFamily="34" charset="0"/>
                <a:ea typeface="Times New Roman" panose="02020603050405020304" pitchFamily="18" charset="0"/>
              </a:rPr>
              <a:t>", Mexico City, Mexico city, Mexico</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41</a:t>
            </a:r>
            <a:r>
              <a:rPr lang="en-US" sz="1200" i="1" dirty="0">
                <a:effectLst/>
                <a:latin typeface="Arial" panose="020B0604020202020204" pitchFamily="34" charset="0"/>
                <a:ea typeface="Times New Roman" panose="02020603050405020304" pitchFamily="18" charset="0"/>
              </a:rPr>
              <a:t>Jaslok Hospital, Mumbai, Mumbai,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42</a:t>
            </a:r>
            <a:r>
              <a:rPr lang="en-US" sz="1200" i="1" dirty="0">
                <a:effectLst/>
                <a:latin typeface="Arial" panose="020B0604020202020204" pitchFamily="34" charset="0"/>
                <a:ea typeface="Times New Roman" panose="02020603050405020304" pitchFamily="18" charset="0"/>
              </a:rPr>
              <a:t>John Hunter Hospital, Newcastle, New castle,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43</a:t>
            </a:r>
            <a:r>
              <a:rPr lang="en-US" sz="1200" i="1" dirty="0">
                <a:effectLst/>
                <a:latin typeface="Arial" panose="020B0604020202020204" pitchFamily="34" charset="0"/>
                <a:ea typeface="Times New Roman" panose="02020603050405020304" pitchFamily="18" charset="0"/>
              </a:rPr>
              <a:t>Jos University Teaching Hospital Jos, Nigeria, Nigeria, Nigeria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44</a:t>
            </a:r>
            <a:r>
              <a:rPr lang="en-US" sz="1200" i="1" dirty="0">
                <a:effectLst/>
                <a:latin typeface="Arial" panose="020B0604020202020204" pitchFamily="34" charset="0"/>
                <a:ea typeface="Times New Roman" panose="02020603050405020304" pitchFamily="18" charset="0"/>
              </a:rPr>
              <a:t>KIMS, Bhubaneswar, Odisha, Odisha,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45</a:t>
            </a:r>
            <a:r>
              <a:rPr lang="en-US" sz="1200" i="1" dirty="0">
                <a:effectLst/>
                <a:latin typeface="Arial" panose="020B0604020202020204" pitchFamily="34" charset="0"/>
                <a:ea typeface="Times New Roman" panose="02020603050405020304" pitchFamily="18" charset="0"/>
              </a:rPr>
              <a:t>Liverpool Hospital, united Kingdom,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46</a:t>
            </a:r>
            <a:r>
              <a:rPr lang="en-US" sz="1200" i="1" dirty="0">
                <a:effectLst/>
                <a:latin typeface="Arial" panose="020B0604020202020204" pitchFamily="34" charset="0"/>
                <a:ea typeface="Times New Roman" panose="02020603050405020304" pitchFamily="18" charset="0"/>
              </a:rPr>
              <a:t>Marmara University School of Medicine, Istanbul, </a:t>
            </a:r>
            <a:r>
              <a:rPr lang="en-US" sz="1200" i="1" dirty="0" err="1">
                <a:effectLst/>
                <a:latin typeface="Arial" panose="020B0604020202020204" pitchFamily="34" charset="0"/>
                <a:ea typeface="Times New Roman" panose="02020603050405020304" pitchFamily="18" charset="0"/>
              </a:rPr>
              <a:t>Instabul</a:t>
            </a:r>
            <a:r>
              <a:rPr lang="en-US" sz="1200" i="1" dirty="0">
                <a:effectLst/>
                <a:latin typeface="Arial" panose="020B0604020202020204" pitchFamily="34" charset="0"/>
                <a:ea typeface="Times New Roman" panose="02020603050405020304" pitchFamily="18" charset="0"/>
              </a:rPr>
              <a:t>, Türkiye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47</a:t>
            </a:r>
            <a:r>
              <a:rPr lang="en-US" sz="1200" i="1" dirty="0">
                <a:effectLst/>
                <a:latin typeface="Arial" panose="020B0604020202020204" pitchFamily="34" charset="0"/>
                <a:ea typeface="Times New Roman" panose="02020603050405020304" pitchFamily="18" charset="0"/>
              </a:rPr>
              <a:t>Mayo Clinic, Scottsdale, Scottsdale, United States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48</a:t>
            </a:r>
            <a:r>
              <a:rPr lang="en-US" sz="1200" i="1" dirty="0">
                <a:effectLst/>
                <a:latin typeface="Arial" panose="020B0604020202020204" pitchFamily="34" charset="0"/>
                <a:ea typeface="Times New Roman" panose="02020603050405020304" pitchFamily="18" charset="0"/>
              </a:rPr>
              <a:t>Mengchao Hepatobiliary Hospital of Fujian Medical University, </a:t>
            </a:r>
            <a:r>
              <a:rPr lang="en-US" sz="1200" i="1" dirty="0" err="1">
                <a:effectLst/>
                <a:latin typeface="Arial" panose="020B0604020202020204" pitchFamily="34" charset="0"/>
                <a:ea typeface="Times New Roman" panose="02020603050405020304" pitchFamily="18" charset="0"/>
              </a:rPr>
              <a:t>Fuijan</a:t>
            </a:r>
            <a:r>
              <a:rPr lang="en-US" sz="1200" i="1" dirty="0">
                <a:effectLst/>
                <a:latin typeface="Arial" panose="020B0604020202020204" pitchFamily="34" charset="0"/>
                <a:ea typeface="Times New Roman" panose="02020603050405020304" pitchFamily="18" charset="0"/>
              </a:rPr>
              <a:t>,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49</a:t>
            </a:r>
            <a:r>
              <a:rPr lang="en-US" sz="1200" i="1" dirty="0">
                <a:effectLst/>
                <a:latin typeface="Arial" panose="020B0604020202020204" pitchFamily="34" charset="0"/>
                <a:ea typeface="Times New Roman" panose="02020603050405020304" pitchFamily="18" charset="0"/>
              </a:rPr>
              <a:t>Mercy Medical Center, Baltimore, Baltimore,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50</a:t>
            </a:r>
            <a:r>
              <a:rPr lang="en-US" sz="1200" i="1" dirty="0">
                <a:effectLst/>
                <a:latin typeface="Arial" panose="020B0604020202020204" pitchFamily="34" charset="0"/>
                <a:ea typeface="Times New Roman" panose="02020603050405020304" pitchFamily="18" charset="0"/>
              </a:rPr>
              <a:t>Mersin University School of Medicine, Mersin, Mersin, Türkiye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51</a:t>
            </a:r>
            <a:r>
              <a:rPr lang="en-US" sz="1200" i="1" dirty="0">
                <a:effectLst/>
                <a:latin typeface="Arial" panose="020B0604020202020204" pitchFamily="34" charset="0"/>
                <a:ea typeface="Times New Roman" panose="02020603050405020304" pitchFamily="18" charset="0"/>
              </a:rPr>
              <a:t>Mustapha Bacha University Hospital, Algiers, Algiers, Algeria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52</a:t>
            </a:r>
            <a:r>
              <a:rPr lang="en-US" sz="1200" i="1" dirty="0">
                <a:effectLst/>
                <a:latin typeface="Arial" panose="020B0604020202020204" pitchFamily="34" charset="0"/>
                <a:ea typeface="Times New Roman" panose="02020603050405020304" pitchFamily="18" charset="0"/>
              </a:rPr>
              <a:t>Nanfang Hospital, Southern Medical University, Guangzhou,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53</a:t>
            </a:r>
            <a:r>
              <a:rPr lang="en-US" sz="1200" i="1" dirty="0">
                <a:effectLst/>
                <a:latin typeface="Arial" panose="020B0604020202020204" pitchFamily="34" charset="0"/>
                <a:ea typeface="Times New Roman" panose="02020603050405020304" pitchFamily="18" charset="0"/>
              </a:rPr>
              <a:t>Nanjing Drum Tower Hospital, The Affiliated Hospital of Nanjing University Medical School, Nanjing,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54</a:t>
            </a:r>
            <a:r>
              <a:rPr lang="en-US" sz="1200" i="1" dirty="0">
                <a:effectLst/>
                <a:latin typeface="Arial" panose="020B0604020202020204" pitchFamily="34" charset="0"/>
                <a:ea typeface="Times New Roman" panose="02020603050405020304" pitchFamily="18" charset="0"/>
              </a:rPr>
              <a:t>National Center for Gastrointestinal and Liver Disease, Khartoum, Khartoum, Sudan</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55</a:t>
            </a:r>
            <a:r>
              <a:rPr lang="en-US" sz="1200" i="1" dirty="0">
                <a:effectLst/>
                <a:latin typeface="Arial" panose="020B0604020202020204" pitchFamily="34" charset="0"/>
                <a:ea typeface="Times New Roman" panose="02020603050405020304" pitchFamily="18" charset="0"/>
              </a:rPr>
              <a:t>NIHR Nottingham Biomedical Research Centre, Nottingham University Hospitals NHS Trust and University of Nottingham, Nottingham, Nottingham,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56</a:t>
            </a:r>
            <a:r>
              <a:rPr lang="en-US" sz="1200" i="1" dirty="0">
                <a:effectLst/>
                <a:latin typeface="Arial" panose="020B0604020202020204" pitchFamily="34" charset="0"/>
                <a:ea typeface="Times New Roman" panose="02020603050405020304" pitchFamily="18" charset="0"/>
              </a:rPr>
              <a:t>Pontificia Catholic University of Chile, Santiago, Santiago, American Samoa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57</a:t>
            </a:r>
            <a:r>
              <a:rPr lang="en-US" sz="1200" i="1" dirty="0">
                <a:effectLst/>
                <a:latin typeface="Arial" panose="020B0604020202020204" pitchFamily="34" charset="0"/>
                <a:ea typeface="Times New Roman" panose="02020603050405020304" pitchFamily="18" charset="0"/>
              </a:rPr>
              <a:t>Prince of Wales Hospital, Sydney, Sydney, Australia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58</a:t>
            </a:r>
            <a:r>
              <a:rPr lang="en-US" sz="1200" i="1" dirty="0">
                <a:effectLst/>
                <a:latin typeface="Arial" panose="020B0604020202020204" pitchFamily="34" charset="0"/>
                <a:ea typeface="Times New Roman" panose="02020603050405020304" pitchFamily="18" charset="0"/>
              </a:rPr>
              <a:t>Queen Elizabeth University Hospitals, Birmingham, Birmingham,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59</a:t>
            </a:r>
            <a:r>
              <a:rPr lang="en-US" sz="1200" i="1" dirty="0">
                <a:effectLst/>
                <a:latin typeface="Arial" panose="020B0604020202020204" pitchFamily="34" charset="0"/>
                <a:ea typeface="Times New Roman" panose="02020603050405020304" pitchFamily="18" charset="0"/>
              </a:rPr>
              <a:t>Royal Berkshire Hospital, Reading,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60</a:t>
            </a:r>
            <a:r>
              <a:rPr lang="en-US" sz="1200" i="1" dirty="0">
                <a:effectLst/>
                <a:latin typeface="Arial" panose="020B0604020202020204" pitchFamily="34" charset="0"/>
                <a:ea typeface="Times New Roman" panose="02020603050405020304" pitchFamily="18" charset="0"/>
              </a:rPr>
              <a:t>Royal Infirmary of Edinburgh, Edinburg,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61</a:t>
            </a:r>
            <a:r>
              <a:rPr lang="en-US" sz="1200" i="1" dirty="0">
                <a:effectLst/>
                <a:latin typeface="Arial" panose="020B0604020202020204" pitchFamily="34" charset="0"/>
                <a:ea typeface="Times New Roman" panose="02020603050405020304" pitchFamily="18" charset="0"/>
              </a:rPr>
              <a:t>Royal North Shore Hospital, NSW, Australia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62</a:t>
            </a:r>
            <a:r>
              <a:rPr lang="en-US" sz="1200" i="1" dirty="0">
                <a:effectLst/>
                <a:latin typeface="Arial" panose="020B0604020202020204" pitchFamily="34" charset="0"/>
                <a:ea typeface="Times New Roman" panose="02020603050405020304" pitchFamily="18" charset="0"/>
              </a:rPr>
              <a:t>Royal Perth Hospital, Perth, Perth, Australia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63</a:t>
            </a:r>
            <a:r>
              <a:rPr lang="en-US" sz="1200" i="1" dirty="0">
                <a:effectLst/>
                <a:latin typeface="Arial" panose="020B0604020202020204" pitchFamily="34" charset="0"/>
                <a:ea typeface="Times New Roman" panose="02020603050405020304" pitchFamily="18" charset="0"/>
              </a:rPr>
              <a:t>Sanjay Gandhi Postgraduate Institute of Medical Research, Lucknow, Lucknow,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64</a:t>
            </a:r>
            <a:r>
              <a:rPr lang="en-US" sz="1200" i="1" dirty="0">
                <a:effectLst/>
                <a:latin typeface="Arial" panose="020B0604020202020204" pitchFamily="34" charset="0"/>
                <a:ea typeface="Times New Roman" panose="02020603050405020304" pitchFamily="18" charset="0"/>
              </a:rPr>
              <a:t>School of Medicine, Ren Ji Hospital, Shanghai Jiao Tong University, Shanghai,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65</a:t>
            </a:r>
            <a:r>
              <a:rPr lang="en-US" sz="1200" i="1" dirty="0">
                <a:effectLst/>
                <a:latin typeface="Arial" panose="020B0604020202020204" pitchFamily="34" charset="0"/>
                <a:ea typeface="Times New Roman" panose="02020603050405020304" pitchFamily="18" charset="0"/>
              </a:rPr>
              <a:t>Second Affiliated Hospital of Chongqing Medical University, Chongqing,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66</a:t>
            </a:r>
            <a:r>
              <a:rPr lang="en-US" sz="1200" i="1" dirty="0">
                <a:effectLst/>
                <a:latin typeface="Arial" panose="020B0604020202020204" pitchFamily="34" charset="0"/>
                <a:ea typeface="Times New Roman" panose="02020603050405020304" pitchFamily="18" charset="0"/>
              </a:rPr>
              <a:t>Second Hospital of Shandong University, Shandong,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67</a:t>
            </a:r>
            <a:r>
              <a:rPr lang="en-US" sz="1200" i="1" dirty="0">
                <a:effectLst/>
                <a:latin typeface="Arial" panose="020B0604020202020204" pitchFamily="34" charset="0"/>
                <a:ea typeface="Times New Roman" panose="02020603050405020304" pitchFamily="18" charset="0"/>
              </a:rPr>
              <a:t>Shuguang Hospital Affiliated to Shanghai University of Traditional Chinese Medicine, Shanghai,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68</a:t>
            </a:r>
            <a:r>
              <a:rPr lang="en-US" sz="1200" i="1" dirty="0">
                <a:effectLst/>
                <a:latin typeface="Arial" panose="020B0604020202020204" pitchFamily="34" charset="0"/>
                <a:ea typeface="Times New Roman" panose="02020603050405020304" pitchFamily="18" charset="0"/>
              </a:rPr>
              <a:t>Singapore General Hospital, Singapore, Singapore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69</a:t>
            </a:r>
            <a:r>
              <a:rPr lang="en-US" sz="1200" i="1" dirty="0">
                <a:effectLst/>
                <a:latin typeface="Arial" panose="020B0604020202020204" pitchFamily="34" charset="0"/>
                <a:ea typeface="Times New Roman" panose="02020603050405020304" pitchFamily="18" charset="0"/>
              </a:rPr>
              <a:t>Sir Charles Gairdner Hospital, </a:t>
            </a:r>
            <a:r>
              <a:rPr lang="en-US" sz="1200" i="1" dirty="0" err="1">
                <a:effectLst/>
                <a:latin typeface="Arial" panose="020B0604020202020204" pitchFamily="34" charset="0"/>
                <a:ea typeface="Times New Roman" panose="02020603050405020304" pitchFamily="18" charset="0"/>
              </a:rPr>
              <a:t>Nedlands</a:t>
            </a:r>
            <a:r>
              <a:rPr lang="en-US" sz="1200" i="1" dirty="0">
                <a:effectLst/>
                <a:latin typeface="Arial" panose="020B0604020202020204" pitchFamily="34" charset="0"/>
                <a:ea typeface="Times New Roman" panose="02020603050405020304" pitchFamily="18" charset="0"/>
              </a:rPr>
              <a:t>, Australia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70</a:t>
            </a:r>
            <a:r>
              <a:rPr lang="en-US" sz="1200" i="1" dirty="0">
                <a:effectLst/>
                <a:latin typeface="Arial" panose="020B0604020202020204" pitchFamily="34" charset="0"/>
                <a:ea typeface="Times New Roman" panose="02020603050405020304" pitchFamily="18" charset="0"/>
              </a:rPr>
              <a:t>Sir Ganga Ram Hospital, Delhi, Delhi,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71</a:t>
            </a:r>
            <a:r>
              <a:rPr lang="en-US" sz="1200" i="1" dirty="0">
                <a:effectLst/>
                <a:latin typeface="Arial" panose="020B0604020202020204" pitchFamily="34" charset="0"/>
                <a:ea typeface="Times New Roman" panose="02020603050405020304" pitchFamily="18" charset="0"/>
              </a:rPr>
              <a:t>St George Liver Clinic, NSW, Australia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72</a:t>
            </a:r>
            <a:r>
              <a:rPr lang="en-US" sz="1200" i="1" dirty="0">
                <a:effectLst/>
                <a:latin typeface="Arial" panose="020B0604020202020204" pitchFamily="34" charset="0"/>
                <a:ea typeface="Times New Roman" panose="02020603050405020304" pitchFamily="18" charset="0"/>
              </a:rPr>
              <a:t>Tel-Aviv </a:t>
            </a:r>
            <a:r>
              <a:rPr lang="en-US" sz="1200" i="1" dirty="0" err="1">
                <a:effectLst/>
                <a:latin typeface="Arial" panose="020B0604020202020204" pitchFamily="34" charset="0"/>
                <a:ea typeface="Times New Roman" panose="02020603050405020304" pitchFamily="18" charset="0"/>
              </a:rPr>
              <a:t>Sourasky</a:t>
            </a:r>
            <a:r>
              <a:rPr lang="en-US" sz="1200" i="1" dirty="0">
                <a:effectLst/>
                <a:latin typeface="Arial" panose="020B0604020202020204" pitchFamily="34" charset="0"/>
                <a:ea typeface="Times New Roman" panose="02020603050405020304" pitchFamily="18" charset="0"/>
              </a:rPr>
              <a:t> Medical Center, Tel Aviv, Israel, Tel Aviv, Israel</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73</a:t>
            </a:r>
            <a:r>
              <a:rPr lang="en-US" sz="1200" i="1" dirty="0">
                <a:effectLst/>
                <a:latin typeface="Arial" panose="020B0604020202020204" pitchFamily="34" charset="0"/>
                <a:ea typeface="Times New Roman" panose="02020603050405020304" pitchFamily="18" charset="0"/>
              </a:rPr>
              <a:t>The Fifth People's Hospital of Suzhou, Suzhou,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74</a:t>
            </a:r>
            <a:r>
              <a:rPr lang="en-US" sz="1200" i="1" dirty="0">
                <a:effectLst/>
                <a:latin typeface="Arial" panose="020B0604020202020204" pitchFamily="34" charset="0"/>
                <a:ea typeface="Times New Roman" panose="02020603050405020304" pitchFamily="18" charset="0"/>
              </a:rPr>
              <a:t>The First Affiliated Hospital of Guangxi Medical University, Nanning,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75</a:t>
            </a:r>
            <a:r>
              <a:rPr lang="en-US" sz="1200" i="1" dirty="0">
                <a:effectLst/>
                <a:latin typeface="Arial" panose="020B0604020202020204" pitchFamily="34" charset="0"/>
                <a:ea typeface="Times New Roman" panose="02020603050405020304" pitchFamily="18" charset="0"/>
              </a:rPr>
              <a:t>The First Affiliated Hospital of Nanchang University, Nanchang,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76</a:t>
            </a:r>
            <a:r>
              <a:rPr lang="en-US" sz="1200" i="1" dirty="0">
                <a:effectLst/>
                <a:latin typeface="Arial" panose="020B0604020202020204" pitchFamily="34" charset="0"/>
                <a:ea typeface="Times New Roman" panose="02020603050405020304" pitchFamily="18" charset="0"/>
              </a:rPr>
              <a:t>The First Affiliated Hospital of Wenzhou Medical University, Wenzhou,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77</a:t>
            </a:r>
            <a:r>
              <a:rPr lang="en-US" sz="1200" i="1" dirty="0">
                <a:effectLst/>
                <a:latin typeface="Arial" panose="020B0604020202020204" pitchFamily="34" charset="0"/>
                <a:ea typeface="Times New Roman" panose="02020603050405020304" pitchFamily="18" charset="0"/>
              </a:rPr>
              <a:t>The First Hospital of Jilin University, Changchun,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78</a:t>
            </a:r>
            <a:r>
              <a:rPr lang="en-US" sz="1200" i="1" dirty="0">
                <a:effectLst/>
                <a:latin typeface="Arial" panose="020B0604020202020204" pitchFamily="34" charset="0"/>
                <a:ea typeface="Times New Roman" panose="02020603050405020304" pitchFamily="18" charset="0"/>
              </a:rPr>
              <a:t>The first people's hospital of </a:t>
            </a:r>
            <a:r>
              <a:rPr lang="en-US" sz="1200" i="1" dirty="0" err="1">
                <a:effectLst/>
                <a:latin typeface="Arial" panose="020B0604020202020204" pitchFamily="34" charset="0"/>
                <a:ea typeface="Times New Roman" panose="02020603050405020304" pitchFamily="18" charset="0"/>
              </a:rPr>
              <a:t>LanZhou</a:t>
            </a:r>
            <a:r>
              <a:rPr lang="en-US" sz="1200" i="1" dirty="0">
                <a:effectLst/>
                <a:latin typeface="Arial" panose="020B0604020202020204" pitchFamily="34" charset="0"/>
                <a:ea typeface="Times New Roman" panose="02020603050405020304" pitchFamily="18" charset="0"/>
              </a:rPr>
              <a:t>, Lanzhou,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79</a:t>
            </a:r>
            <a:r>
              <a:rPr lang="en-US" sz="1200" i="1" dirty="0">
                <a:effectLst/>
                <a:latin typeface="Arial" panose="020B0604020202020204" pitchFamily="34" charset="0"/>
                <a:ea typeface="Times New Roman" panose="02020603050405020304" pitchFamily="18" charset="0"/>
              </a:rPr>
              <a:t>The Second </a:t>
            </a:r>
            <a:r>
              <a:rPr lang="en-US" sz="1200" i="1" dirty="0" err="1">
                <a:effectLst/>
                <a:latin typeface="Arial" panose="020B0604020202020204" pitchFamily="34" charset="0"/>
                <a:ea typeface="Times New Roman" panose="02020603050405020304" pitchFamily="18" charset="0"/>
              </a:rPr>
              <a:t>XiangYa</a:t>
            </a:r>
            <a:r>
              <a:rPr lang="en-US" sz="1200" i="1" dirty="0">
                <a:effectLst/>
                <a:latin typeface="Arial" panose="020B0604020202020204" pitchFamily="34" charset="0"/>
                <a:ea typeface="Times New Roman" panose="02020603050405020304" pitchFamily="18" charset="0"/>
              </a:rPr>
              <a:t> Hospital of Central South University, Hunan,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80</a:t>
            </a:r>
            <a:r>
              <a:rPr lang="en-US" sz="1200" i="1" dirty="0">
                <a:effectLst/>
                <a:latin typeface="Arial" panose="020B0604020202020204" pitchFamily="34" charset="0"/>
                <a:ea typeface="Times New Roman" panose="02020603050405020304" pitchFamily="18" charset="0"/>
              </a:rPr>
              <a:t>The Third Affiliated Hospital of Hebei Medical University, Hebei,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81</a:t>
            </a:r>
            <a:r>
              <a:rPr lang="en-US" sz="1200" i="1" dirty="0">
                <a:effectLst/>
                <a:latin typeface="Arial" panose="020B0604020202020204" pitchFamily="34" charset="0"/>
                <a:ea typeface="Times New Roman" panose="02020603050405020304" pitchFamily="18" charset="0"/>
              </a:rPr>
              <a:t>The Third Affiliated Hospital of Sun Yat-sen University, Guangzhou, </a:t>
            </a:r>
            <a:r>
              <a:rPr lang="en-US" sz="1200" i="1" dirty="0" err="1">
                <a:effectLst/>
                <a:latin typeface="Arial" panose="020B0604020202020204" pitchFamily="34" charset="0"/>
                <a:ea typeface="Times New Roman" panose="02020603050405020304" pitchFamily="18" charset="0"/>
              </a:rPr>
              <a:t>Guanzhou</a:t>
            </a:r>
            <a:r>
              <a:rPr lang="en-US" sz="1200" i="1" dirty="0">
                <a:effectLst/>
                <a:latin typeface="Arial" panose="020B0604020202020204" pitchFamily="34" charset="0"/>
                <a:ea typeface="Times New Roman" panose="02020603050405020304" pitchFamily="18" charset="0"/>
              </a:rPr>
              <a:t>,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82</a:t>
            </a:r>
            <a:r>
              <a:rPr lang="en-US" sz="1200" i="1" dirty="0">
                <a:effectLst/>
                <a:latin typeface="Arial" panose="020B0604020202020204" pitchFamily="34" charset="0"/>
                <a:ea typeface="Times New Roman" panose="02020603050405020304" pitchFamily="18" charset="0"/>
              </a:rPr>
              <a:t>The Third People's Hospital of Guilin, Guilin,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83</a:t>
            </a:r>
            <a:r>
              <a:rPr lang="en-US" sz="1200" i="1" dirty="0">
                <a:effectLst/>
                <a:latin typeface="Arial" panose="020B0604020202020204" pitchFamily="34" charset="0"/>
                <a:ea typeface="Times New Roman" panose="02020603050405020304" pitchFamily="18" charset="0"/>
              </a:rPr>
              <a:t>Traditional Chinese Medicine Hospital of Xinjiang Uygur Autonomous Region, Xinjiang,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84</a:t>
            </a:r>
            <a:r>
              <a:rPr lang="en-US" sz="1200" i="1" dirty="0">
                <a:effectLst/>
                <a:latin typeface="Arial" panose="020B0604020202020204" pitchFamily="34" charset="0"/>
                <a:ea typeface="Times New Roman" panose="02020603050405020304" pitchFamily="18" charset="0"/>
              </a:rPr>
              <a:t>Universiti Malaya Medical Centre, Kuala Lumpur, Malaysia, Kaula Lumpur, Malaysia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85</a:t>
            </a:r>
            <a:r>
              <a:rPr lang="en-US" sz="1200" i="1" dirty="0">
                <a:effectLst/>
                <a:latin typeface="Arial" panose="020B0604020202020204" pitchFamily="34" charset="0"/>
                <a:ea typeface="Times New Roman" panose="02020603050405020304" pitchFamily="18" charset="0"/>
              </a:rPr>
              <a:t>University of Alberta, Edmonton, Alberta, Canada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86</a:t>
            </a:r>
            <a:r>
              <a:rPr lang="en-US" sz="1200" i="1" dirty="0">
                <a:effectLst/>
                <a:latin typeface="Arial" panose="020B0604020202020204" pitchFamily="34" charset="0"/>
                <a:ea typeface="Times New Roman" panose="02020603050405020304" pitchFamily="18" charset="0"/>
              </a:rPr>
              <a:t>University of Manitoba, Winnipeg, Winnipeg, Canada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87</a:t>
            </a:r>
            <a:r>
              <a:rPr lang="en-US" sz="1200" i="1" dirty="0">
                <a:effectLst/>
                <a:latin typeface="Arial" panose="020B0604020202020204" pitchFamily="34" charset="0"/>
                <a:ea typeface="Times New Roman" panose="02020603050405020304" pitchFamily="18" charset="0"/>
              </a:rPr>
              <a:t>University of Pennsylvania, Pennsylvania, United States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88</a:t>
            </a:r>
            <a:r>
              <a:rPr lang="en-US" sz="1200" i="1" dirty="0">
                <a:effectLst/>
                <a:latin typeface="Arial" panose="020B0604020202020204" pitchFamily="34" charset="0"/>
                <a:ea typeface="Times New Roman" panose="02020603050405020304" pitchFamily="18" charset="0"/>
              </a:rPr>
              <a:t>University of Pittsburgh, Pittsburgh, United States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89</a:t>
            </a:r>
            <a:r>
              <a:rPr lang="en-US" sz="1200" i="1" dirty="0">
                <a:effectLst/>
                <a:latin typeface="Arial" panose="020B0604020202020204" pitchFamily="34" charset="0"/>
                <a:ea typeface="Times New Roman" panose="02020603050405020304" pitchFamily="18" charset="0"/>
              </a:rPr>
              <a:t>University of Washington, Washington, United States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90</a:t>
            </a:r>
            <a:r>
              <a:rPr lang="en-US" sz="1200" i="1" dirty="0">
                <a:effectLst/>
                <a:latin typeface="Arial" panose="020B0604020202020204" pitchFamily="34" charset="0"/>
                <a:ea typeface="Times New Roman" panose="02020603050405020304" pitchFamily="18" charset="0"/>
              </a:rPr>
              <a:t>Virginia Commonwealth University, Richmond, Richmond, United States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91</a:t>
            </a:r>
            <a:r>
              <a:rPr lang="en-US" sz="1200" i="1" dirty="0">
                <a:effectLst/>
                <a:latin typeface="Arial" panose="020B0604020202020204" pitchFamily="34" charset="0"/>
                <a:ea typeface="Times New Roman" panose="02020603050405020304" pitchFamily="18" charset="0"/>
              </a:rPr>
              <a:t>Virginia Commonwealth University, Richmond,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92</a:t>
            </a:r>
            <a:r>
              <a:rPr lang="en-US" sz="1200" i="1" dirty="0">
                <a:effectLst/>
                <a:latin typeface="Arial" panose="020B0604020202020204" pitchFamily="34" charset="0"/>
                <a:ea typeface="Times New Roman" panose="02020603050405020304" pitchFamily="18" charset="0"/>
              </a:rPr>
              <a:t>Virginia Commonwealth University, Richmond, United States</a:t>
            </a:r>
            <a:endParaRPr lang="en-GB" sz="1200" dirty="0">
              <a:effectLst/>
              <a:latin typeface="Times New Roman" panose="02020603050405020304" pitchFamily="18" charset="0"/>
              <a:ea typeface="Times New Roman" panose="02020603050405020304" pitchFamily="18" charset="0"/>
            </a:endParaRPr>
          </a:p>
          <a:p>
            <a:pPr algn="l"/>
            <a:r>
              <a:rPr lang="en-US" sz="1200" dirty="0">
                <a:effectLst/>
                <a:latin typeface="Arial" panose="020B0604020202020204" pitchFamily="34" charset="0"/>
                <a:ea typeface="Times New Roman" panose="02020603050405020304" pitchFamily="18" charset="0"/>
              </a:rPr>
              <a:t>Email:</a:t>
            </a:r>
            <a:r>
              <a:rPr lang="en-US" sz="1200" i="1" dirty="0">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florence.wong@utoronto.ca</a:t>
            </a:r>
            <a:endParaRPr lang="en-GB" sz="1200" dirty="0">
              <a:effectLst/>
              <a:latin typeface="Times New Roman" panose="02020603050405020304" pitchFamily="18" charset="0"/>
              <a:ea typeface="Times New Roman" panose="02020603050405020304" pitchFamily="18" charset="0"/>
            </a:endParaRPr>
          </a:p>
          <a:p>
            <a:pPr algn="l"/>
            <a:r>
              <a:rPr lang="en-US" sz="1200" dirty="0">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lgn="l">
              <a:lnSpc>
                <a:spcPct val="150000"/>
              </a:lnSpc>
            </a:pPr>
            <a:r>
              <a:rPr lang="en-GB" sz="1200" b="1" kern="100" dirty="0">
                <a:solidFill>
                  <a:srgbClr val="000000"/>
                </a:solidFill>
                <a:effectLst/>
                <a:latin typeface="Calibri" panose="020F0502020204030204" pitchFamily="34" charset="0"/>
                <a:ea typeface="Calibri" panose="020F0502020204030204" pitchFamily="34" charset="0"/>
                <a:cs typeface="Times New Roman (Corpo CS)"/>
              </a:rPr>
              <a:t>Background and Aims</a:t>
            </a:r>
            <a:r>
              <a:rPr lang="en-GB" sz="1200" kern="100" dirty="0">
                <a:solidFill>
                  <a:srgbClr val="000000"/>
                </a:solidFill>
                <a:effectLst/>
                <a:latin typeface="Calibri" panose="020F0502020204030204" pitchFamily="34" charset="0"/>
                <a:ea typeface="Calibri" panose="020F0502020204030204" pitchFamily="34" charset="0"/>
                <a:cs typeface="Times New Roman (Corpo CS)"/>
              </a:rPr>
              <a:t>: </a:t>
            </a:r>
            <a:r>
              <a:rPr lang="en-US" sz="1200" kern="100" dirty="0">
                <a:solidFill>
                  <a:srgbClr val="000000"/>
                </a:solidFill>
                <a:effectLst/>
                <a:latin typeface="Calibri" panose="020F0502020204030204" pitchFamily="34" charset="0"/>
                <a:ea typeface="Calibri" panose="020F0502020204030204" pitchFamily="34" charset="0"/>
                <a:cs typeface="Calibri (Corpo)"/>
              </a:rPr>
              <a:t>The presence of chronic kidney disease (CKD) predisposes a patient to the development of acute kidney injury (AKI). While AKI and CKD are well understood in cirrhosis, the entity of acute-on-chronic kidney disease (AoCKD) in cirrhosis is not well defined. </a:t>
            </a:r>
            <a:endParaRPr lang="en-GB" sz="1200" kern="100" dirty="0">
              <a:solidFill>
                <a:srgbClr val="000000"/>
              </a:solidFill>
              <a:effectLst/>
              <a:latin typeface="Calibri" panose="020F0502020204030204" pitchFamily="34" charset="0"/>
              <a:ea typeface="Calibri" panose="020F0502020204030204" pitchFamily="34" charset="0"/>
              <a:cs typeface="Times New Roman (Corpo CS)"/>
            </a:endParaRPr>
          </a:p>
          <a:p>
            <a:pPr algn="l">
              <a:lnSpc>
                <a:spcPct val="150000"/>
              </a:lnSpc>
            </a:pPr>
            <a:r>
              <a:rPr lang="en-US" sz="1200" b="1" kern="100" dirty="0">
                <a:solidFill>
                  <a:srgbClr val="000000"/>
                </a:solidFill>
                <a:effectLst/>
                <a:latin typeface="Calibri" panose="020F0502020204030204" pitchFamily="34" charset="0"/>
                <a:ea typeface="Calibri" panose="020F0502020204030204" pitchFamily="34" charset="0"/>
                <a:cs typeface="Calibri (Corpo)"/>
              </a:rPr>
              <a:t>Aim:</a:t>
            </a:r>
            <a:r>
              <a:rPr lang="en-US" sz="1200" kern="100" dirty="0">
                <a:solidFill>
                  <a:srgbClr val="000000"/>
                </a:solidFill>
                <a:effectLst/>
                <a:latin typeface="Calibri" panose="020F0502020204030204" pitchFamily="34" charset="0"/>
                <a:ea typeface="Calibri" panose="020F0502020204030204" pitchFamily="34" charset="0"/>
                <a:cs typeface="Calibri (Corpo)"/>
              </a:rPr>
              <a:t> To define AoCKD in a global cohort of inpatients with cirrhosis, and its impact on patient outcomes. </a:t>
            </a:r>
          </a:p>
          <a:p>
            <a:pPr algn="l">
              <a:lnSpc>
                <a:spcPct val="150000"/>
              </a:lnSpc>
            </a:pPr>
            <a:r>
              <a:rPr lang="en-US" sz="1200" b="1" kern="100" dirty="0">
                <a:solidFill>
                  <a:srgbClr val="000000"/>
                </a:solidFill>
                <a:effectLst/>
                <a:latin typeface="Calibri" panose="020F0502020204030204" pitchFamily="34" charset="0"/>
                <a:ea typeface="Calibri" panose="020F0502020204030204" pitchFamily="34" charset="0"/>
                <a:cs typeface="Calibri (Corpo)"/>
              </a:rPr>
              <a:t>Methods: </a:t>
            </a:r>
            <a:r>
              <a:rPr lang="en-US" sz="1200" kern="100" dirty="0">
                <a:solidFill>
                  <a:srgbClr val="000000"/>
                </a:solidFill>
                <a:effectLst/>
                <a:latin typeface="Calibri" panose="020F0502020204030204" pitchFamily="34" charset="0"/>
                <a:ea typeface="Calibri" panose="020F0502020204030204" pitchFamily="34" charset="0"/>
                <a:cs typeface="Calibri (Corpo)"/>
              </a:rPr>
              <a:t>AoCKD is defined by AKI superimposed on CKD (GFR&lt;60ml/min /1.73m</a:t>
            </a:r>
            <a:r>
              <a:rPr lang="en-US" sz="1200" kern="100" baseline="30000" dirty="0">
                <a:solidFill>
                  <a:srgbClr val="000000"/>
                </a:solidFill>
                <a:effectLst/>
                <a:latin typeface="Calibri" panose="020F0502020204030204" pitchFamily="34" charset="0"/>
                <a:ea typeface="Calibri" panose="020F0502020204030204" pitchFamily="34" charset="0"/>
                <a:cs typeface="Calibri (Corpo)"/>
              </a:rPr>
              <a:t>2</a:t>
            </a:r>
            <a:r>
              <a:rPr lang="en-US" sz="1200" kern="100" dirty="0">
                <a:solidFill>
                  <a:srgbClr val="000000"/>
                </a:solidFill>
                <a:effectLst/>
                <a:latin typeface="Calibri" panose="020F0502020204030204" pitchFamily="34" charset="0"/>
                <a:ea typeface="Calibri" panose="020F0502020204030204" pitchFamily="34" charset="0"/>
                <a:cs typeface="Calibri (Corpo)"/>
              </a:rPr>
              <a:t> for &gt;3months), either as 0.3mg/dL increase in &lt;48 hours, or a 50% rise from an elevated serum creatinine (</a:t>
            </a:r>
            <a:r>
              <a:rPr lang="en-US" sz="1200" kern="100" dirty="0" err="1">
                <a:solidFill>
                  <a:srgbClr val="000000"/>
                </a:solidFill>
                <a:effectLst/>
                <a:latin typeface="Calibri" panose="020F0502020204030204" pitchFamily="34" charset="0"/>
                <a:ea typeface="Calibri" panose="020F0502020204030204" pitchFamily="34" charset="0"/>
                <a:cs typeface="Calibri (Corpo)"/>
              </a:rPr>
              <a:t>sCr</a:t>
            </a:r>
            <a:r>
              <a:rPr lang="en-US" sz="1200" kern="100" dirty="0">
                <a:solidFill>
                  <a:srgbClr val="000000"/>
                </a:solidFill>
                <a:effectLst/>
                <a:latin typeface="Calibri" panose="020F0502020204030204" pitchFamily="34" charset="0"/>
                <a:ea typeface="Calibri" panose="020F0502020204030204" pitchFamily="34" charset="0"/>
                <a:cs typeface="Calibri (Corpo)"/>
              </a:rPr>
              <a:t>) in ≤7 days. The CLEARED consortium enrolled in-patients with cirrhosis worldwide from 127 countries &amp; collected data on demographics, cirrhosis complications, co-morbid conditions, and patient outcomes. The incidence and features of AKI superimposed on CKD (CKD+) were compared to those without (CKD-), and its impact on patient outcomes assessed. </a:t>
            </a:r>
            <a:endParaRPr lang="en-GB" sz="1200" kern="100" dirty="0">
              <a:solidFill>
                <a:srgbClr val="000000"/>
              </a:solidFill>
              <a:effectLst/>
              <a:latin typeface="Calibri" panose="020F0502020204030204" pitchFamily="34" charset="0"/>
              <a:ea typeface="Calibri" panose="020F0502020204030204" pitchFamily="34" charset="0"/>
              <a:cs typeface="Times New Roman (Corpo CS)"/>
            </a:endParaRPr>
          </a:p>
          <a:p>
            <a:pPr algn="l">
              <a:lnSpc>
                <a:spcPct val="150000"/>
              </a:lnSpc>
            </a:pPr>
            <a:r>
              <a:rPr lang="en-US" sz="1200" b="1" kern="100" dirty="0">
                <a:solidFill>
                  <a:srgbClr val="000000"/>
                </a:solidFill>
                <a:effectLst/>
                <a:latin typeface="Calibri" panose="020F0502020204030204" pitchFamily="34" charset="0"/>
                <a:ea typeface="Calibri" panose="020F0502020204030204" pitchFamily="34" charset="0"/>
                <a:cs typeface="Calibri (Corpo)"/>
              </a:rPr>
              <a:t>Results:</a:t>
            </a:r>
            <a:r>
              <a:rPr lang="en-US" sz="1200" kern="100" dirty="0">
                <a:solidFill>
                  <a:srgbClr val="000000"/>
                </a:solidFill>
                <a:effectLst/>
                <a:latin typeface="Calibri" panose="020F0502020204030204" pitchFamily="34" charset="0"/>
                <a:ea typeface="Calibri" panose="020F0502020204030204" pitchFamily="34" charset="0"/>
                <a:cs typeface="Calibri (Corpo)"/>
              </a:rPr>
              <a:t> 38% (n=2733 of 7040) CKD+ patients had a median [interquartile range or IQR] baseline </a:t>
            </a:r>
            <a:r>
              <a:rPr lang="en-US" sz="1200" kern="100" dirty="0" err="1">
                <a:solidFill>
                  <a:srgbClr val="000000"/>
                </a:solidFill>
                <a:effectLst/>
                <a:latin typeface="Calibri" panose="020F0502020204030204" pitchFamily="34" charset="0"/>
                <a:ea typeface="Calibri" panose="020F0502020204030204" pitchFamily="34" charset="0"/>
                <a:cs typeface="Calibri (Corpo)"/>
              </a:rPr>
              <a:t>sCr</a:t>
            </a:r>
            <a:r>
              <a:rPr lang="en-US" sz="1200" kern="100" dirty="0">
                <a:solidFill>
                  <a:srgbClr val="000000"/>
                </a:solidFill>
                <a:effectLst/>
                <a:latin typeface="Calibri" panose="020F0502020204030204" pitchFamily="34" charset="0"/>
                <a:ea typeface="Calibri" panose="020F0502020204030204" pitchFamily="34" charset="0"/>
                <a:cs typeface="Calibri (Corpo)"/>
              </a:rPr>
              <a:t> of 1.2 [0.92, 1.70]mg/dL, significantly higher than that in CKD- patients (0.71 [0.60, 0.86]mg/dL, p&lt;0.001). 63.5% of CKD+ patients developed AKI, with 42%, 28% and 30% being stage 1, 2 and 3 AKI respectively. In contrast, only 12.4% of CKD- patients developed AKI (p&lt;0.001), who mostly had stage 1 (54%) with less having stage 2 (22%) and stage 3 (24%) AKI (p&lt;0.001 vs. CKD+ patients). The median [IQR} peak </a:t>
            </a:r>
            <a:r>
              <a:rPr lang="en-US" sz="1200" kern="100" dirty="0" err="1">
                <a:solidFill>
                  <a:srgbClr val="000000"/>
                </a:solidFill>
                <a:effectLst/>
                <a:latin typeface="Calibri" panose="020F0502020204030204" pitchFamily="34" charset="0"/>
                <a:ea typeface="Calibri" panose="020F0502020204030204" pitchFamily="34" charset="0"/>
                <a:cs typeface="Calibri (Corpo)"/>
              </a:rPr>
              <a:t>sCr</a:t>
            </a:r>
            <a:r>
              <a:rPr lang="en-US" sz="1200" kern="100" dirty="0">
                <a:solidFill>
                  <a:srgbClr val="000000"/>
                </a:solidFill>
                <a:effectLst/>
                <a:latin typeface="Calibri" panose="020F0502020204030204" pitchFamily="34" charset="0"/>
                <a:ea typeface="Calibri" panose="020F0502020204030204" pitchFamily="34" charset="0"/>
                <a:cs typeface="Calibri (Corpo)"/>
              </a:rPr>
              <a:t> in CKD+ patients were 2.40 [1.76, 3.59] mg/dL, significantly higher than that of 1.52 [1.20, 2.27]mg/dL in CKD- patients (p&lt;0.001). More CKD+ patients (85%) received albumin for their AKI, vs. 72% in CKD- patients (p&lt;0.001). Similar proportions of patients received either norepinephrine or </a:t>
            </a:r>
            <a:r>
              <a:rPr lang="en-US" sz="1200" kern="100" dirty="0" err="1">
                <a:solidFill>
                  <a:srgbClr val="000000"/>
                </a:solidFill>
                <a:effectLst/>
                <a:latin typeface="Calibri" panose="020F0502020204030204" pitchFamily="34" charset="0"/>
                <a:ea typeface="Calibri" panose="020F0502020204030204" pitchFamily="34" charset="0"/>
                <a:cs typeface="Calibri (Corpo)"/>
              </a:rPr>
              <a:t>terlipressin</a:t>
            </a:r>
            <a:r>
              <a:rPr lang="en-US" sz="1200" kern="100" dirty="0">
                <a:solidFill>
                  <a:srgbClr val="000000"/>
                </a:solidFill>
                <a:effectLst/>
                <a:latin typeface="Calibri" panose="020F0502020204030204" pitchFamily="34" charset="0"/>
                <a:ea typeface="Calibri" panose="020F0502020204030204" pitchFamily="34" charset="0"/>
                <a:cs typeface="Calibri (Corpo)"/>
              </a:rPr>
              <a:t> as treatment for their AKI (p&gt;0.05), but significantly more CKD+ patients received midodrine (11.9% vs.7.0 in CKD- patients, p=0.0018). 48.3% of CKD- patients recovered from their AKI vs. 41.5% of CKD+ patients, who mostly had a partial resolution of their AKI (30.1% vs. 19.6% in CKD- patients) (p&lt;0.001). The median [IQR] discharge </a:t>
            </a:r>
            <a:r>
              <a:rPr lang="en-US" sz="1200" kern="100" dirty="0" err="1">
                <a:solidFill>
                  <a:srgbClr val="000000"/>
                </a:solidFill>
                <a:effectLst/>
                <a:latin typeface="Calibri" panose="020F0502020204030204" pitchFamily="34" charset="0"/>
                <a:ea typeface="Calibri" panose="020F0502020204030204" pitchFamily="34" charset="0"/>
                <a:cs typeface="Calibri (Corpo)"/>
              </a:rPr>
              <a:t>sCr</a:t>
            </a:r>
            <a:r>
              <a:rPr lang="en-US" sz="1200" kern="100" dirty="0">
                <a:solidFill>
                  <a:srgbClr val="000000"/>
                </a:solidFill>
                <a:effectLst/>
                <a:latin typeface="Calibri" panose="020F0502020204030204" pitchFamily="34" charset="0"/>
                <a:ea typeface="Calibri" panose="020F0502020204030204" pitchFamily="34" charset="0"/>
                <a:cs typeface="Calibri (Corpo)"/>
              </a:rPr>
              <a:t> in the CKD+ patients was 1.49 [1.02, 2.40]mg/dL, which was significantly higher than that in CKD- patients (1.10 [0.80, 1.65]mg/dL, p&lt;0.001). Hence more CKD+ patients (15.2%) went onto dialysis compared to CKD- patients (7.3%) (p=0.02). The factors associated with the development of AoCKD were prior AKI/HRS (Odds Ratio or </a:t>
            </a:r>
            <a:r>
              <a:rPr lang="en-US" sz="1200" kern="100" dirty="0" err="1">
                <a:solidFill>
                  <a:srgbClr val="000000"/>
                </a:solidFill>
                <a:effectLst/>
                <a:latin typeface="Calibri" panose="020F0502020204030204" pitchFamily="34" charset="0"/>
                <a:ea typeface="Calibri" panose="020F0502020204030204" pitchFamily="34" charset="0"/>
                <a:cs typeface="Calibri (Corpo)"/>
              </a:rPr>
              <a:t>OR</a:t>
            </a:r>
            <a:r>
              <a:rPr lang="en-US" sz="1200" kern="100" dirty="0">
                <a:solidFill>
                  <a:srgbClr val="000000"/>
                </a:solidFill>
                <a:effectLst/>
                <a:latin typeface="Calibri" panose="020F0502020204030204" pitchFamily="34" charset="0"/>
                <a:ea typeface="Calibri" panose="020F0502020204030204" pitchFamily="34" charset="0"/>
                <a:cs typeface="Calibri (Corpo)"/>
              </a:rPr>
              <a:t>: 3.22), infection at admission (OR:1.73) and admission MELD-Na (OR: 1.11), Factors associated with AKI resolution amongst CKD+ patients were a lower peak </a:t>
            </a:r>
            <a:r>
              <a:rPr lang="en-US" sz="1200" kern="100" dirty="0" err="1">
                <a:solidFill>
                  <a:srgbClr val="000000"/>
                </a:solidFill>
                <a:effectLst/>
                <a:latin typeface="Calibri" panose="020F0502020204030204" pitchFamily="34" charset="0"/>
                <a:ea typeface="Calibri" panose="020F0502020204030204" pitchFamily="34" charset="0"/>
                <a:cs typeface="Calibri (Corpo)"/>
              </a:rPr>
              <a:t>sCr</a:t>
            </a:r>
            <a:r>
              <a:rPr lang="en-US" sz="1200" kern="100" dirty="0">
                <a:solidFill>
                  <a:srgbClr val="000000"/>
                </a:solidFill>
                <a:effectLst/>
                <a:latin typeface="Calibri" panose="020F0502020204030204" pitchFamily="34" charset="0"/>
                <a:ea typeface="Calibri" panose="020F0502020204030204" pitchFamily="34" charset="0"/>
                <a:cs typeface="Calibri (Corpo)"/>
              </a:rPr>
              <a:t> (OR: 0.70), norepinephrine use (OR: 0.51), living in a high-income country (OR:0.65). </a:t>
            </a:r>
            <a:endParaRPr lang="en-GB" sz="1200" kern="100" dirty="0">
              <a:solidFill>
                <a:srgbClr val="000000"/>
              </a:solidFill>
              <a:effectLst/>
              <a:latin typeface="Calibri" panose="020F0502020204030204" pitchFamily="34" charset="0"/>
              <a:ea typeface="Calibri" panose="020F0502020204030204" pitchFamily="34" charset="0"/>
              <a:cs typeface="Times New Roman (Corpo CS)"/>
            </a:endParaRPr>
          </a:p>
          <a:p>
            <a:pPr algn="l">
              <a:lnSpc>
                <a:spcPct val="150000"/>
              </a:lnSpc>
            </a:pPr>
            <a:r>
              <a:rPr lang="en-US" sz="1200" b="1" kern="100" dirty="0">
                <a:solidFill>
                  <a:srgbClr val="000000"/>
                </a:solidFill>
                <a:effectLst/>
                <a:latin typeface="Calibri" panose="020F0502020204030204" pitchFamily="34" charset="0"/>
                <a:ea typeface="Calibri" panose="020F0502020204030204" pitchFamily="34" charset="0"/>
                <a:cs typeface="Calibri (Corpo)"/>
              </a:rPr>
              <a:t>Conclusion: </a:t>
            </a:r>
            <a:r>
              <a:rPr lang="en-US" sz="1200" kern="100" dirty="0">
                <a:solidFill>
                  <a:srgbClr val="000000"/>
                </a:solidFill>
                <a:effectLst/>
                <a:latin typeface="Calibri" panose="020F0502020204030204" pitchFamily="34" charset="0"/>
                <a:ea typeface="Calibri" panose="020F0502020204030204" pitchFamily="34" charset="0"/>
                <a:cs typeface="Calibri (Corpo)"/>
              </a:rPr>
              <a:t>AoCKD is common amongst inpatients with cirrhosis, particularly in those with prior AKI, often associated with lower chance for resolution, especially if admitted with infection. Therefore, it is imperative that prompt treatment, especially in well-resourced countries be provided to improve patient outcomes.</a:t>
            </a:r>
            <a:endParaRPr lang="fr-CH"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0" dirty="0">
              <a:effectLst/>
              <a:latin typeface="Arial" panose="020B0604020202020204" pitchFamily="34" charset="0"/>
            </a:endParaRPr>
          </a:p>
          <a:p>
            <a:pPr algn="l"/>
            <a:r>
              <a:rPr lang="en-US" sz="1200" b="1" kern="100" dirty="0">
                <a:solidFill>
                  <a:srgbClr val="000000"/>
                </a:solidFill>
                <a:effectLst/>
                <a:latin typeface="Calibri" panose="020F0502020204030204" pitchFamily="34" charset="0"/>
                <a:ea typeface="Calibri" panose="020F0502020204030204" pitchFamily="34" charset="0"/>
                <a:cs typeface="Times New Roman (Corpo CS)"/>
              </a:rPr>
              <a:t>OS-040</a:t>
            </a:r>
            <a:endParaRPr lang="en-GB" sz="1200" kern="100" dirty="0">
              <a:solidFill>
                <a:srgbClr val="000000"/>
              </a:solidFill>
              <a:effectLst/>
              <a:latin typeface="Calibri" panose="020F0502020204030204" pitchFamily="34" charset="0"/>
              <a:ea typeface="Calibri" panose="020F0502020204030204" pitchFamily="34" charset="0"/>
              <a:cs typeface="Times New Roman (Corpo CS)"/>
            </a:endParaRPr>
          </a:p>
          <a:p>
            <a:pPr algn="l"/>
            <a:r>
              <a:rPr lang="en-US" sz="1200" kern="100" dirty="0">
                <a:solidFill>
                  <a:srgbClr val="000000"/>
                </a:solidFill>
                <a:effectLst/>
                <a:latin typeface="Calibri" panose="020F0502020204030204" pitchFamily="34" charset="0"/>
                <a:ea typeface="Calibri" panose="020F0502020204030204" pitchFamily="34" charset="0"/>
                <a:cs typeface="Times New Roman (Corpo CS)"/>
              </a:rPr>
              <a:t>Acute-on-chronic kidney disease in cirrhosis- a global study</a:t>
            </a:r>
            <a:endParaRPr lang="en-GB" sz="1200" kern="100" dirty="0">
              <a:solidFill>
                <a:srgbClr val="000000"/>
              </a:solidFill>
              <a:effectLst/>
              <a:latin typeface="Calibri" panose="020F0502020204030204" pitchFamily="34" charset="0"/>
              <a:ea typeface="Calibri" panose="020F0502020204030204" pitchFamily="34" charset="0"/>
              <a:cs typeface="Times New Roman (Corpo CS)"/>
            </a:endParaRPr>
          </a:p>
          <a:p>
            <a:pPr algn="l"/>
            <a:r>
              <a:rPr lang="en-US" sz="1200" kern="100" dirty="0">
                <a:solidFill>
                  <a:srgbClr val="000000"/>
                </a:solidFill>
                <a:effectLst/>
                <a:latin typeface="Calibri" panose="020F0502020204030204" pitchFamily="34" charset="0"/>
                <a:ea typeface="Calibri" panose="020F0502020204030204" pitchFamily="34" charset="0"/>
                <a:cs typeface="Times New Roman (Corpo CS)"/>
              </a:rPr>
              <a:t> </a:t>
            </a:r>
            <a:endParaRPr lang="en-GB" sz="1200" kern="100" dirty="0">
              <a:solidFill>
                <a:srgbClr val="000000"/>
              </a:solidFill>
              <a:effectLst/>
              <a:latin typeface="Calibri" panose="020F0502020204030204" pitchFamily="34" charset="0"/>
              <a:ea typeface="Calibri" panose="020F0502020204030204" pitchFamily="34" charset="0"/>
              <a:cs typeface="Times New Roman (Corpo CS)"/>
            </a:endParaRPr>
          </a:p>
          <a:p>
            <a:pPr algn="l">
              <a:lnSpc>
                <a:spcPct val="115000"/>
              </a:lnSpc>
            </a:pPr>
            <a:r>
              <a:rPr lang="en-US" sz="1200" dirty="0">
                <a:effectLst/>
                <a:latin typeface="Arial" panose="020B0604020202020204" pitchFamily="34" charset="0"/>
                <a:ea typeface="Times New Roman" panose="02020603050405020304" pitchFamily="18" charset="0"/>
              </a:rPr>
              <a:t>Florence Wong</a:t>
            </a:r>
            <a:r>
              <a:rPr lang="en-US" sz="1200" baseline="30000" dirty="0">
                <a:effectLst/>
                <a:latin typeface="Arial" panose="020B0604020202020204" pitchFamily="34" charset="0"/>
                <a:ea typeface="Times New Roman" panose="02020603050405020304" pitchFamily="18" charset="0"/>
              </a:rPr>
              <a:t>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Ashok  Choudhury</a:t>
            </a:r>
            <a:r>
              <a:rPr lang="en-US" sz="1200" baseline="30000" dirty="0">
                <a:effectLst/>
                <a:latin typeface="Arial" panose="020B0604020202020204" pitchFamily="34" charset="0"/>
                <a:ea typeface="Times New Roman" panose="02020603050405020304" pitchFamily="18" charset="0"/>
              </a:rPr>
              <a:t>2</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Qing Xie</a:t>
            </a:r>
            <a:r>
              <a:rPr lang="en-US" sz="1200" baseline="30000" dirty="0">
                <a:effectLst/>
                <a:latin typeface="Arial" panose="020B0604020202020204" pitchFamily="34" charset="0"/>
                <a:ea typeface="Times New Roman" panose="02020603050405020304" pitchFamily="18" charset="0"/>
              </a:rPr>
              <a:t>3</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Patrick S. Kamath</a:t>
            </a:r>
            <a:r>
              <a:rPr lang="en-US" sz="1200" baseline="30000" dirty="0">
                <a:effectLst/>
                <a:latin typeface="Arial" panose="020B0604020202020204" pitchFamily="34" charset="0"/>
                <a:ea typeface="Times New Roman" panose="02020603050405020304" pitchFamily="18" charset="0"/>
              </a:rPr>
              <a:t>4</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Mark Topazian</a:t>
            </a:r>
            <a:r>
              <a:rPr lang="en-US" sz="1200" baseline="30000" dirty="0">
                <a:effectLst/>
                <a:latin typeface="Arial" panose="020B0604020202020204" pitchFamily="34" charset="0"/>
                <a:ea typeface="Times New Roman" panose="02020603050405020304" pitchFamily="18" charset="0"/>
              </a:rPr>
              <a:t>5</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Peter Hayes</a:t>
            </a:r>
            <a:r>
              <a:rPr lang="en-US" sz="1200" baseline="30000" dirty="0">
                <a:effectLst/>
                <a:latin typeface="Arial" panose="020B0604020202020204" pitchFamily="34" charset="0"/>
                <a:ea typeface="Times New Roman" panose="02020603050405020304" pitchFamily="18" charset="0"/>
              </a:rPr>
              <a:t>6</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Aldo Torre</a:t>
            </a:r>
            <a:r>
              <a:rPr lang="en-US" sz="1200" baseline="30000" dirty="0">
                <a:effectLst/>
                <a:latin typeface="Arial" panose="020B0604020202020204" pitchFamily="34" charset="0"/>
                <a:ea typeface="Times New Roman" panose="02020603050405020304" pitchFamily="18" charset="0"/>
              </a:rPr>
              <a:t>7</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Hailemichael Desalegn</a:t>
            </a:r>
            <a:r>
              <a:rPr lang="en-US" sz="1200" baseline="30000" dirty="0">
                <a:effectLst/>
                <a:latin typeface="Arial" panose="020B0604020202020204" pitchFamily="34" charset="0"/>
                <a:ea typeface="Times New Roman" panose="02020603050405020304" pitchFamily="18" charset="0"/>
              </a:rPr>
              <a:t>5</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Ramazan </a:t>
            </a:r>
            <a:r>
              <a:rPr lang="en-US" sz="1200" dirty="0" err="1">
                <a:effectLst/>
                <a:latin typeface="Arial" panose="020B0604020202020204" pitchFamily="34" charset="0"/>
                <a:ea typeface="Times New Roman" panose="02020603050405020304" pitchFamily="18" charset="0"/>
              </a:rPr>
              <a:t>Idilman</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Mario Álvares-da-Silva</a:t>
            </a:r>
            <a:r>
              <a:rPr lang="en-US" sz="1200" baseline="30000" dirty="0">
                <a:effectLst/>
                <a:latin typeface="Arial" panose="020B0604020202020204" pitchFamily="34" charset="0"/>
                <a:ea typeface="Times New Roman" panose="02020603050405020304" pitchFamily="18" charset="0"/>
              </a:rPr>
              <a:t>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Jacob George</a:t>
            </a:r>
            <a:r>
              <a:rPr lang="en-US" sz="1200" baseline="30000" dirty="0">
                <a:effectLst/>
                <a:latin typeface="Arial" panose="020B0604020202020204" pitchFamily="34" charset="0"/>
                <a:ea typeface="Times New Roman" panose="02020603050405020304" pitchFamily="18" charset="0"/>
              </a:rPr>
              <a:t>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Shiv Kumar Sarin</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Alexandra Alexopoulou</a:t>
            </a:r>
            <a:r>
              <a:rPr lang="en-US" sz="1200" baseline="30000" dirty="0">
                <a:effectLst/>
                <a:latin typeface="Arial" panose="020B0604020202020204" pitchFamily="34" charset="0"/>
                <a:ea typeface="Times New Roman" panose="02020603050405020304" pitchFamily="18" charset="0"/>
              </a:rPr>
              <a:t>10</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Anoop  Saraya</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Dinc</a:t>
            </a:r>
            <a:r>
              <a:rPr lang="en-US" sz="1200" dirty="0">
                <a:effectLst/>
                <a:latin typeface="Arial" panose="020B0604020202020204" pitchFamily="34" charset="0"/>
                <a:ea typeface="Times New Roman" panose="02020603050405020304" pitchFamily="18" charset="0"/>
              </a:rPr>
              <a:t> Dincer</a:t>
            </a:r>
            <a:r>
              <a:rPr lang="en-US" sz="1200" baseline="30000" dirty="0">
                <a:effectLst/>
                <a:latin typeface="Arial" panose="020B0604020202020204" pitchFamily="34" charset="0"/>
                <a:ea typeface="Times New Roman" panose="02020603050405020304" pitchFamily="18" charset="0"/>
              </a:rPr>
              <a:t>11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R. Bart Takkenberg</a:t>
            </a:r>
            <a:r>
              <a:rPr lang="en-US" sz="1200" baseline="30000" dirty="0">
                <a:effectLst/>
                <a:latin typeface="Arial" panose="020B0604020202020204" pitchFamily="34" charset="0"/>
                <a:ea typeface="Times New Roman" panose="02020603050405020304" pitchFamily="18" charset="0"/>
              </a:rPr>
              <a:t>12</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Busra Haktaniyan</a:t>
            </a:r>
            <a:r>
              <a:rPr lang="en-US" sz="1200" baseline="30000" dirty="0">
                <a:effectLst/>
                <a:latin typeface="Arial" panose="020B0604020202020204" pitchFamily="34" charset="0"/>
                <a:ea typeface="Times New Roman" panose="02020603050405020304" pitchFamily="18" charset="0"/>
              </a:rPr>
              <a:t>13</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Amey Sonavane</a:t>
            </a:r>
            <a:r>
              <a:rPr lang="en-US" sz="1200" baseline="30000" dirty="0">
                <a:effectLst/>
                <a:latin typeface="Arial" panose="020B0604020202020204" pitchFamily="34" charset="0"/>
                <a:ea typeface="Times New Roman" panose="02020603050405020304" pitchFamily="18" charset="0"/>
              </a:rPr>
              <a:t>14</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Mithun Sharma</a:t>
            </a:r>
            <a:r>
              <a:rPr lang="en-US" sz="1200" baseline="30000" dirty="0">
                <a:effectLst/>
                <a:latin typeface="Arial" panose="020B0604020202020204" pitchFamily="34" charset="0"/>
                <a:ea typeface="Times New Roman" panose="02020603050405020304" pitchFamily="18" charset="0"/>
              </a:rPr>
              <a:t>15</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Sumeet Asrani</a:t>
            </a:r>
            <a:r>
              <a:rPr lang="en-US" sz="1200" baseline="30000" dirty="0">
                <a:effectLst/>
                <a:latin typeface="Arial" panose="020B0604020202020204" pitchFamily="34" charset="0"/>
                <a:ea typeface="Times New Roman" panose="02020603050405020304" pitchFamily="18" charset="0"/>
              </a:rPr>
              <a:t>16</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Linlin</a:t>
            </a:r>
            <a:r>
              <a:rPr lang="en-US" sz="1200" dirty="0">
                <a:effectLst/>
                <a:latin typeface="Arial" panose="020B0604020202020204" pitchFamily="34" charset="0"/>
                <a:ea typeface="Times New Roman" panose="02020603050405020304" pitchFamily="18" charset="0"/>
              </a:rPr>
              <a:t> Wei</a:t>
            </a:r>
            <a:r>
              <a:rPr lang="en-US" sz="1200" baseline="30000" dirty="0">
                <a:effectLst/>
                <a:latin typeface="Arial" panose="020B0604020202020204" pitchFamily="34" charset="0"/>
                <a:ea typeface="Times New Roman" panose="02020603050405020304" pitchFamily="18" charset="0"/>
              </a:rPr>
              <a:t>17</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Zhujun</a:t>
            </a:r>
            <a:r>
              <a:rPr lang="en-US" sz="1200" dirty="0">
                <a:effectLst/>
                <a:latin typeface="Arial" panose="020B0604020202020204" pitchFamily="34" charset="0"/>
                <a:ea typeface="Times New Roman" panose="02020603050405020304" pitchFamily="18" charset="0"/>
              </a:rPr>
              <a:t> Cao</a:t>
            </a:r>
            <a:r>
              <a:rPr lang="en-US" sz="1200" baseline="30000" dirty="0">
                <a:effectLst/>
                <a:latin typeface="Arial" panose="020B0604020202020204" pitchFamily="34" charset="0"/>
                <a:ea typeface="Times New Roman" panose="02020603050405020304" pitchFamily="18" charset="0"/>
              </a:rPr>
              <a:t>18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LIBO YAN</a:t>
            </a:r>
            <a:r>
              <a:rPr lang="en-US" sz="1200" baseline="30000" dirty="0">
                <a:effectLst/>
                <a:latin typeface="Arial" panose="020B0604020202020204" pitchFamily="34" charset="0"/>
                <a:ea typeface="Times New Roman" panose="02020603050405020304" pitchFamily="18" charset="0"/>
              </a:rPr>
              <a:t>19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Maria Sarai González-Huezo</a:t>
            </a:r>
            <a:r>
              <a:rPr lang="en-US" sz="1200" baseline="30000" dirty="0">
                <a:effectLst/>
                <a:latin typeface="Arial" panose="020B0604020202020204" pitchFamily="34" charset="0"/>
                <a:ea typeface="Times New Roman" panose="02020603050405020304" pitchFamily="18" charset="0"/>
              </a:rPr>
              <a:t>20</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Ashish Goel</a:t>
            </a:r>
            <a:r>
              <a:rPr lang="en-US" sz="1200" baseline="30000" dirty="0">
                <a:effectLst/>
                <a:latin typeface="Arial" panose="020B0604020202020204" pitchFamily="34" charset="0"/>
                <a:ea typeface="Times New Roman" panose="02020603050405020304" pitchFamily="18" charset="0"/>
              </a:rPr>
              <a:t>21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Marie Jeanne Lohoues</a:t>
            </a:r>
            <a:r>
              <a:rPr lang="en-US" sz="1200" baseline="30000" dirty="0">
                <a:effectLst/>
                <a:latin typeface="Arial" panose="020B0604020202020204" pitchFamily="34" charset="0"/>
                <a:ea typeface="Times New Roman" panose="02020603050405020304" pitchFamily="18" charset="0"/>
              </a:rPr>
              <a:t>22</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Kessarin</a:t>
            </a:r>
            <a:r>
              <a:rPr lang="en-US" sz="1200" dirty="0">
                <a:effectLst/>
                <a:latin typeface="Arial" panose="020B0604020202020204" pitchFamily="34" charset="0"/>
                <a:ea typeface="Times New Roman" panose="02020603050405020304" pitchFamily="18" charset="0"/>
              </a:rPr>
              <a:t> Thanapirom</a:t>
            </a:r>
            <a:r>
              <a:rPr lang="en-US" sz="1200" baseline="30000" dirty="0">
                <a:effectLst/>
                <a:latin typeface="Arial" panose="020B0604020202020204" pitchFamily="34" charset="0"/>
                <a:ea typeface="Times New Roman" panose="02020603050405020304" pitchFamily="18" charset="0"/>
              </a:rPr>
              <a:t>23</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Shiva Kumar</a:t>
            </a:r>
            <a:r>
              <a:rPr lang="en-US" sz="1200" baseline="30000" dirty="0">
                <a:effectLst/>
                <a:latin typeface="Arial" panose="020B0604020202020204" pitchFamily="34" charset="0"/>
                <a:ea typeface="Times New Roman" panose="02020603050405020304" pitchFamily="18" charset="0"/>
              </a:rPr>
              <a:t>24</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Danielle Ho Wei Ling</a:t>
            </a:r>
            <a:r>
              <a:rPr lang="en-US" sz="1200" baseline="30000" dirty="0">
                <a:effectLst/>
                <a:latin typeface="Arial" panose="020B0604020202020204" pitchFamily="34" charset="0"/>
                <a:ea typeface="Times New Roman" panose="02020603050405020304" pitchFamily="18" charset="0"/>
              </a:rPr>
              <a:t>25</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JING LIU</a:t>
            </a:r>
            <a:r>
              <a:rPr lang="en-US" sz="1200" baseline="30000" dirty="0">
                <a:effectLst/>
                <a:latin typeface="Arial" panose="020B0604020202020204" pitchFamily="34" charset="0"/>
                <a:ea typeface="Times New Roman" panose="02020603050405020304" pitchFamily="18" charset="0"/>
              </a:rPr>
              <a:t>26</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Dinesh Jothimani</a:t>
            </a:r>
            <a:r>
              <a:rPr lang="en-US" sz="1200" baseline="30000" dirty="0">
                <a:effectLst/>
                <a:latin typeface="Arial" panose="020B0604020202020204" pitchFamily="34" charset="0"/>
                <a:ea typeface="Times New Roman" panose="02020603050405020304" pitchFamily="18" charset="0"/>
              </a:rPr>
              <a:t>27</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Kara Wegermann</a:t>
            </a:r>
            <a:r>
              <a:rPr lang="en-US" sz="1200" baseline="30000" dirty="0">
                <a:effectLst/>
                <a:latin typeface="Arial" panose="020B0604020202020204" pitchFamily="34" charset="0"/>
                <a:ea typeface="Times New Roman" panose="02020603050405020304" pitchFamily="18" charset="0"/>
              </a:rPr>
              <a:t>28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Alper Uysal</a:t>
            </a:r>
            <a:r>
              <a:rPr lang="en-US" sz="1200" baseline="30000" dirty="0">
                <a:effectLst/>
                <a:latin typeface="Arial" panose="020B0604020202020204" pitchFamily="34" charset="0"/>
                <a:ea typeface="Times New Roman" panose="02020603050405020304" pitchFamily="18" charset="0"/>
              </a:rPr>
              <a:t>29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Abdullah Emre Yıldırım</a:t>
            </a:r>
            <a:r>
              <a:rPr lang="en-US" sz="1200" baseline="30000" dirty="0">
                <a:effectLst/>
                <a:latin typeface="Arial" panose="020B0604020202020204" pitchFamily="34" charset="0"/>
                <a:ea typeface="Times New Roman" panose="02020603050405020304" pitchFamily="18" charset="0"/>
              </a:rPr>
              <a:t>30</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Damien Leith</a:t>
            </a:r>
            <a:r>
              <a:rPr lang="en-US" sz="1200" baseline="30000" dirty="0">
                <a:effectLst/>
                <a:latin typeface="Arial" panose="020B0604020202020204" pitchFamily="34" charset="0"/>
                <a:ea typeface="Times New Roman" panose="02020603050405020304" pitchFamily="18" charset="0"/>
              </a:rPr>
              <a:t>31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Jacqueline Cordova-Gallardo</a:t>
            </a:r>
            <a:r>
              <a:rPr lang="en-US" sz="1200" baseline="30000" dirty="0">
                <a:effectLst/>
                <a:latin typeface="Arial" panose="020B0604020202020204" pitchFamily="34" charset="0"/>
                <a:ea typeface="Times New Roman" panose="02020603050405020304" pitchFamily="18" charset="0"/>
              </a:rPr>
              <a:t>32</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Francisco Félix Tellez</a:t>
            </a:r>
            <a:r>
              <a:rPr lang="en-US" sz="1200" baseline="30000" dirty="0">
                <a:effectLst/>
                <a:latin typeface="Arial" panose="020B0604020202020204" pitchFamily="34" charset="0"/>
                <a:ea typeface="Times New Roman" panose="02020603050405020304" pitchFamily="18" charset="0"/>
              </a:rPr>
              <a:t>33</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Alberto Farias</a:t>
            </a:r>
            <a:r>
              <a:rPr lang="en-US" sz="1200" baseline="30000" dirty="0">
                <a:effectLst/>
                <a:latin typeface="Arial" panose="020B0604020202020204" pitchFamily="34" charset="0"/>
                <a:ea typeface="Times New Roman" panose="02020603050405020304" pitchFamily="18" charset="0"/>
              </a:rPr>
              <a:t>34</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Matheus </a:t>
            </a:r>
            <a:r>
              <a:rPr lang="en-US" sz="1200" dirty="0" err="1">
                <a:effectLst/>
                <a:latin typeface="Arial" panose="020B0604020202020204" pitchFamily="34" charset="0"/>
                <a:ea typeface="Times New Roman" panose="02020603050405020304" pitchFamily="18" charset="0"/>
              </a:rPr>
              <a:t>Truccolo</a:t>
            </a:r>
            <a:r>
              <a:rPr lang="en-US" sz="1200" dirty="0">
                <a:effectLst/>
                <a:latin typeface="Arial" panose="020B0604020202020204" pitchFamily="34" charset="0"/>
                <a:ea typeface="Times New Roman" panose="02020603050405020304" pitchFamily="18" charset="0"/>
              </a:rPr>
              <a:t> Michalczuk</a:t>
            </a:r>
            <a:r>
              <a:rPr lang="en-US" sz="1200" baseline="30000" dirty="0">
                <a:effectLst/>
                <a:latin typeface="Arial" panose="020B0604020202020204" pitchFamily="34" charset="0"/>
                <a:ea typeface="Times New Roman" panose="02020603050405020304" pitchFamily="18" charset="0"/>
              </a:rPr>
              <a:t>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MANUEL BARBERO</a:t>
            </a:r>
            <a:r>
              <a:rPr lang="en-US" sz="1200" baseline="30000" dirty="0">
                <a:effectLst/>
                <a:latin typeface="Arial" panose="020B0604020202020204" pitchFamily="34" charset="0"/>
                <a:ea typeface="Times New Roman" panose="02020603050405020304" pitchFamily="18" charset="0"/>
              </a:rPr>
              <a:t>35</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Lívia Victor</a:t>
            </a:r>
            <a:r>
              <a:rPr lang="en-US" sz="1200" baseline="30000" dirty="0">
                <a:effectLst/>
                <a:latin typeface="Arial" panose="020B0604020202020204" pitchFamily="34" charset="0"/>
                <a:ea typeface="Times New Roman" panose="02020603050405020304" pitchFamily="18" charset="0"/>
              </a:rPr>
              <a:t>36</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Oscar Morales Gutiérrez</a:t>
            </a:r>
            <a:r>
              <a:rPr lang="en-US" sz="1200" baseline="30000" dirty="0">
                <a:effectLst/>
                <a:latin typeface="Arial" panose="020B0604020202020204" pitchFamily="34" charset="0"/>
                <a:ea typeface="Times New Roman" panose="02020603050405020304" pitchFamily="18" charset="0"/>
              </a:rPr>
              <a:t>37</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Sebastián Marciano</a:t>
            </a:r>
            <a:r>
              <a:rPr lang="en-US" sz="1200" baseline="30000" dirty="0">
                <a:effectLst/>
                <a:latin typeface="Arial" panose="020B0604020202020204" pitchFamily="34" charset="0"/>
                <a:ea typeface="Times New Roman" panose="02020603050405020304" pitchFamily="18" charset="0"/>
              </a:rPr>
              <a:t>38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Lilian Torres  Made</a:t>
            </a:r>
            <a:r>
              <a:rPr lang="en-US" sz="1200" baseline="30000" dirty="0">
                <a:effectLst/>
                <a:latin typeface="Arial" panose="020B0604020202020204" pitchFamily="34" charset="0"/>
                <a:ea typeface="Times New Roman" panose="02020603050405020304" pitchFamily="18" charset="0"/>
              </a:rPr>
              <a:t>39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Abraham Ramos Pineda</a:t>
            </a:r>
            <a:r>
              <a:rPr lang="en-US" sz="1200" baseline="30000" dirty="0">
                <a:effectLst/>
                <a:latin typeface="Arial" panose="020B0604020202020204" pitchFamily="34" charset="0"/>
                <a:ea typeface="Times New Roman" panose="02020603050405020304" pitchFamily="18" charset="0"/>
              </a:rPr>
              <a:t>40</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AJAY JHAVERI</a:t>
            </a:r>
            <a:r>
              <a:rPr lang="en-US" sz="1200" baseline="30000" dirty="0">
                <a:effectLst/>
                <a:latin typeface="Arial" panose="020B0604020202020204" pitchFamily="34" charset="0"/>
                <a:ea typeface="Times New Roman" panose="02020603050405020304" pitchFamily="18" charset="0"/>
              </a:rPr>
              <a:t>41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Alexander Prudence</a:t>
            </a:r>
            <a:r>
              <a:rPr lang="en-US" sz="1200" baseline="30000" dirty="0">
                <a:effectLst/>
                <a:latin typeface="Arial" panose="020B0604020202020204" pitchFamily="34" charset="0"/>
                <a:ea typeface="Times New Roman" panose="02020603050405020304" pitchFamily="18" charset="0"/>
              </a:rPr>
              <a:t>42</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DAVID Nyam P</a:t>
            </a:r>
            <a:r>
              <a:rPr lang="en-US" sz="1200" baseline="30000" dirty="0">
                <a:effectLst/>
                <a:latin typeface="Arial" panose="020B0604020202020204" pitchFamily="34" charset="0"/>
                <a:ea typeface="Times New Roman" panose="02020603050405020304" pitchFamily="18" charset="0"/>
              </a:rPr>
              <a:t>43</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ANIL CHANDRA ANAND</a:t>
            </a:r>
            <a:r>
              <a:rPr lang="en-US" sz="1200" baseline="30000" dirty="0">
                <a:effectLst/>
                <a:latin typeface="Arial" panose="020B0604020202020204" pitchFamily="34" charset="0"/>
                <a:ea typeface="Times New Roman" panose="02020603050405020304" pitchFamily="18" charset="0"/>
              </a:rPr>
              <a:t>44</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Scott Davison</a:t>
            </a:r>
            <a:r>
              <a:rPr lang="en-US" sz="1200" baseline="30000" dirty="0">
                <a:effectLst/>
                <a:latin typeface="Arial" panose="020B0604020202020204" pitchFamily="34" charset="0"/>
                <a:ea typeface="Times New Roman" panose="02020603050405020304" pitchFamily="18" charset="0"/>
              </a:rPr>
              <a:t>45</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Rahmi Aslan</a:t>
            </a:r>
            <a:r>
              <a:rPr lang="en-US" sz="1200" baseline="30000" dirty="0">
                <a:effectLst/>
                <a:latin typeface="Arial" panose="020B0604020202020204" pitchFamily="34" charset="0"/>
                <a:ea typeface="Times New Roman" panose="02020603050405020304" pitchFamily="18" charset="0"/>
              </a:rPr>
              <a:t>46</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David Bayne</a:t>
            </a:r>
            <a:r>
              <a:rPr lang="en-US" sz="1200" baseline="30000" dirty="0">
                <a:effectLst/>
                <a:latin typeface="Arial" panose="020B0604020202020204" pitchFamily="34" charset="0"/>
                <a:ea typeface="Times New Roman" panose="02020603050405020304" pitchFamily="18" charset="0"/>
              </a:rPr>
              <a:t>47</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Haibing Gao</a:t>
            </a:r>
            <a:r>
              <a:rPr lang="en-US" sz="1200" baseline="30000" dirty="0">
                <a:effectLst/>
                <a:latin typeface="Arial" panose="020B0604020202020204" pitchFamily="34" charset="0"/>
                <a:ea typeface="Times New Roman" panose="02020603050405020304" pitchFamily="18" charset="0"/>
              </a:rPr>
              <a:t>48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Paul J. Thuluvath</a:t>
            </a:r>
            <a:r>
              <a:rPr lang="en-US" sz="1200" baseline="30000" dirty="0">
                <a:effectLst/>
                <a:latin typeface="Arial" panose="020B0604020202020204" pitchFamily="34" charset="0"/>
                <a:ea typeface="Times New Roman" panose="02020603050405020304" pitchFamily="18" charset="0"/>
              </a:rPr>
              <a:t>49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Enver Ucbilek</a:t>
            </a:r>
            <a:r>
              <a:rPr lang="en-US" sz="1200" baseline="30000" dirty="0">
                <a:effectLst/>
                <a:latin typeface="Arial" panose="020B0604020202020204" pitchFamily="34" charset="0"/>
                <a:ea typeface="Times New Roman" panose="02020603050405020304" pitchFamily="18" charset="0"/>
              </a:rPr>
              <a:t>50</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Belimi</a:t>
            </a:r>
            <a:r>
              <a:rPr lang="en-US" sz="1200" dirty="0">
                <a:effectLst/>
                <a:latin typeface="Arial" panose="020B0604020202020204" pitchFamily="34" charset="0"/>
                <a:ea typeface="Times New Roman" panose="02020603050405020304" pitchFamily="18" charset="0"/>
              </a:rPr>
              <a:t> Hibat Allah</a:t>
            </a:r>
            <a:r>
              <a:rPr lang="en-US" sz="1200" baseline="30000" dirty="0">
                <a:effectLst/>
                <a:latin typeface="Arial" panose="020B0604020202020204" pitchFamily="34" charset="0"/>
                <a:ea typeface="Times New Roman" panose="02020603050405020304" pitchFamily="18" charset="0"/>
              </a:rPr>
              <a:t>51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Beiling Li</a:t>
            </a:r>
            <a:r>
              <a:rPr lang="en-US" sz="1200" baseline="30000" dirty="0">
                <a:effectLst/>
                <a:latin typeface="Arial" panose="020B0604020202020204" pitchFamily="34" charset="0"/>
                <a:ea typeface="Times New Roman" panose="02020603050405020304" pitchFamily="18" charset="0"/>
              </a:rPr>
              <a:t>52</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Jian Wang</a:t>
            </a:r>
            <a:r>
              <a:rPr lang="en-US" sz="1200" baseline="30000" dirty="0">
                <a:effectLst/>
                <a:latin typeface="Arial" panose="020B0604020202020204" pitchFamily="34" charset="0"/>
                <a:ea typeface="Times New Roman" panose="02020603050405020304" pitchFamily="18" charset="0"/>
              </a:rPr>
              <a:t>53</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Dalia Allam</a:t>
            </a:r>
            <a:r>
              <a:rPr lang="en-US" sz="1200" baseline="30000" dirty="0">
                <a:effectLst/>
                <a:latin typeface="Arial" panose="020B0604020202020204" pitchFamily="34" charset="0"/>
                <a:ea typeface="Times New Roman" panose="02020603050405020304" pitchFamily="18" charset="0"/>
              </a:rPr>
              <a:t>54</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Suresh Vasan Venkatachalapathy</a:t>
            </a:r>
            <a:r>
              <a:rPr lang="en-US" sz="1200" baseline="30000" dirty="0">
                <a:effectLst/>
                <a:latin typeface="Arial" panose="020B0604020202020204" pitchFamily="34" charset="0"/>
                <a:ea typeface="Times New Roman" panose="02020603050405020304" pitchFamily="18" charset="0"/>
              </a:rPr>
              <a:t>55</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AJAY KUMAR DUSEJA</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Carlos Benitez</a:t>
            </a:r>
            <a:r>
              <a:rPr lang="en-US" sz="1200" baseline="30000" dirty="0">
                <a:effectLst/>
                <a:latin typeface="Arial" panose="020B0604020202020204" pitchFamily="34" charset="0"/>
                <a:ea typeface="Times New Roman" panose="02020603050405020304" pitchFamily="18" charset="0"/>
              </a:rPr>
              <a:t>56</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STEPHEN RIORDAN</a:t>
            </a:r>
            <a:r>
              <a:rPr lang="en-US" sz="1200" baseline="30000" dirty="0">
                <a:effectLst/>
                <a:latin typeface="Arial" panose="020B0604020202020204" pitchFamily="34" charset="0"/>
                <a:ea typeface="Times New Roman" panose="02020603050405020304" pitchFamily="18" charset="0"/>
              </a:rPr>
              <a:t>57</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Rosemary Faulkes</a:t>
            </a:r>
            <a:r>
              <a:rPr lang="en-US" sz="1200" baseline="30000" dirty="0">
                <a:effectLst/>
                <a:latin typeface="Arial" panose="020B0604020202020204" pitchFamily="34" charset="0"/>
                <a:ea typeface="Times New Roman" panose="02020603050405020304" pitchFamily="18" charset="0"/>
              </a:rPr>
              <a:t>58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Danielle Adebayo</a:t>
            </a:r>
            <a:r>
              <a:rPr lang="en-US" sz="1200" baseline="30000" dirty="0">
                <a:effectLst/>
                <a:latin typeface="Arial" panose="020B0604020202020204" pitchFamily="34" charset="0"/>
                <a:ea typeface="Times New Roman" panose="02020603050405020304" pitchFamily="18" charset="0"/>
              </a:rPr>
              <a:t>59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Diana Yung</a:t>
            </a:r>
            <a:r>
              <a:rPr lang="en-US" sz="1200" baseline="30000" dirty="0">
                <a:effectLst/>
                <a:latin typeface="Arial" panose="020B0604020202020204" pitchFamily="34" charset="0"/>
                <a:ea typeface="Times New Roman" panose="02020603050405020304" pitchFamily="18" charset="0"/>
              </a:rPr>
              <a:t>60</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Yu Sung Kim</a:t>
            </a:r>
            <a:r>
              <a:rPr lang="en-US" sz="1200" baseline="30000" dirty="0">
                <a:effectLst/>
                <a:latin typeface="Arial" panose="020B0604020202020204" pitchFamily="34" charset="0"/>
                <a:ea typeface="Times New Roman" panose="02020603050405020304" pitchFamily="18" charset="0"/>
              </a:rPr>
              <a:t>61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Hooi  Ling Si</a:t>
            </a:r>
            <a:r>
              <a:rPr lang="en-US" sz="1200" baseline="30000" dirty="0">
                <a:effectLst/>
                <a:latin typeface="Arial" panose="020B0604020202020204" pitchFamily="34" charset="0"/>
                <a:ea typeface="Times New Roman" panose="02020603050405020304" pitchFamily="18" charset="0"/>
              </a:rPr>
              <a:t>62</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Radha Krishan Dhiman</a:t>
            </a:r>
            <a:r>
              <a:rPr lang="en-US" sz="1200" baseline="30000" dirty="0">
                <a:effectLst/>
                <a:latin typeface="Arial" panose="020B0604020202020204" pitchFamily="34" charset="0"/>
                <a:ea typeface="Times New Roman" panose="02020603050405020304" pitchFamily="18" charset="0"/>
              </a:rPr>
              <a:t>63</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Fuchen</a:t>
            </a:r>
            <a:r>
              <a:rPr lang="en-US" sz="1200" dirty="0">
                <a:effectLst/>
                <a:latin typeface="Arial" panose="020B0604020202020204" pitchFamily="34" charset="0"/>
                <a:ea typeface="Times New Roman" panose="02020603050405020304" pitchFamily="18" charset="0"/>
              </a:rPr>
              <a:t> Dong</a:t>
            </a:r>
            <a:r>
              <a:rPr lang="en-US" sz="1200" baseline="30000" dirty="0">
                <a:effectLst/>
                <a:latin typeface="Arial" panose="020B0604020202020204" pitchFamily="34" charset="0"/>
                <a:ea typeface="Times New Roman" panose="02020603050405020304" pitchFamily="18" charset="0"/>
              </a:rPr>
              <a:t>64</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Huan Deng</a:t>
            </a:r>
            <a:r>
              <a:rPr lang="en-US" sz="1200" baseline="30000" dirty="0">
                <a:effectLst/>
                <a:latin typeface="Arial" panose="020B0604020202020204" pitchFamily="34" charset="0"/>
                <a:ea typeface="Times New Roman" panose="02020603050405020304" pitchFamily="18" charset="0"/>
              </a:rPr>
              <a:t>65</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Dedong</a:t>
            </a:r>
            <a:r>
              <a:rPr lang="en-US" sz="1200" dirty="0">
                <a:effectLst/>
                <a:latin typeface="Arial" panose="020B0604020202020204" pitchFamily="34" charset="0"/>
                <a:ea typeface="Times New Roman" panose="02020603050405020304" pitchFamily="18" charset="0"/>
              </a:rPr>
              <a:t> Yin</a:t>
            </a:r>
            <a:r>
              <a:rPr lang="en-US" sz="1200" baseline="30000" dirty="0">
                <a:effectLst/>
                <a:latin typeface="Arial" panose="020B0604020202020204" pitchFamily="34" charset="0"/>
                <a:ea typeface="Times New Roman" panose="02020603050405020304" pitchFamily="18" charset="0"/>
              </a:rPr>
              <a:t>66</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Chenghai</a:t>
            </a:r>
            <a:r>
              <a:rPr lang="en-US" sz="1200" dirty="0">
                <a:effectLst/>
                <a:latin typeface="Arial" panose="020B0604020202020204" pitchFamily="34" charset="0"/>
                <a:ea typeface="Times New Roman" panose="02020603050405020304" pitchFamily="18" charset="0"/>
              </a:rPr>
              <a:t> Liu</a:t>
            </a:r>
            <a:r>
              <a:rPr lang="en-US" sz="1200" baseline="30000" dirty="0">
                <a:effectLst/>
                <a:latin typeface="Arial" panose="020B0604020202020204" pitchFamily="34" charset="0"/>
                <a:ea typeface="Times New Roman" panose="02020603050405020304" pitchFamily="18" charset="0"/>
              </a:rPr>
              <a:t>67</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Hiang</a:t>
            </a:r>
            <a:r>
              <a:rPr lang="en-US" sz="1200" dirty="0">
                <a:effectLst/>
                <a:latin typeface="Arial" panose="020B0604020202020204" pitchFamily="34" charset="0"/>
                <a:ea typeface="Times New Roman" panose="02020603050405020304" pitchFamily="18" charset="0"/>
              </a:rPr>
              <a:t> Keat Tan</a:t>
            </a:r>
            <a:r>
              <a:rPr lang="en-US" sz="1200" baseline="30000" dirty="0">
                <a:effectLst/>
                <a:latin typeface="Arial" panose="020B0604020202020204" pitchFamily="34" charset="0"/>
                <a:ea typeface="Times New Roman" panose="02020603050405020304" pitchFamily="18" charset="0"/>
              </a:rPr>
              <a:t>68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Gerry MacQuillan</a:t>
            </a:r>
            <a:r>
              <a:rPr lang="en-US" sz="1200" baseline="30000" dirty="0">
                <a:effectLst/>
                <a:latin typeface="Arial" panose="020B0604020202020204" pitchFamily="34" charset="0"/>
                <a:ea typeface="Times New Roman" panose="02020603050405020304" pitchFamily="18" charset="0"/>
              </a:rPr>
              <a:t>69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ANIL ARORA</a:t>
            </a:r>
            <a:r>
              <a:rPr lang="en-US" sz="1200" baseline="30000" dirty="0">
                <a:effectLst/>
                <a:latin typeface="Arial" panose="020B0604020202020204" pitchFamily="34" charset="0"/>
                <a:ea typeface="Times New Roman" panose="02020603050405020304" pitchFamily="18" charset="0"/>
              </a:rPr>
              <a:t>70</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Amany Zekry</a:t>
            </a:r>
            <a:r>
              <a:rPr lang="en-US" sz="1200" baseline="30000" dirty="0">
                <a:effectLst/>
                <a:latin typeface="Arial" panose="020B0604020202020204" pitchFamily="34" charset="0"/>
                <a:ea typeface="Times New Roman" panose="02020603050405020304" pitchFamily="18" charset="0"/>
              </a:rPr>
              <a:t>71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Helena Katchman</a:t>
            </a:r>
            <a:r>
              <a:rPr lang="en-US" sz="1200" baseline="30000" dirty="0">
                <a:effectLst/>
                <a:latin typeface="Arial" panose="020B0604020202020204" pitchFamily="34" charset="0"/>
                <a:ea typeface="Times New Roman" panose="02020603050405020304" pitchFamily="18" charset="0"/>
              </a:rPr>
              <a:t>72</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Chuanwu</a:t>
            </a:r>
            <a:r>
              <a:rPr lang="en-US" sz="1200" dirty="0">
                <a:effectLst/>
                <a:latin typeface="Arial" panose="020B0604020202020204" pitchFamily="34" charset="0"/>
                <a:ea typeface="Times New Roman" panose="02020603050405020304" pitchFamily="18" charset="0"/>
              </a:rPr>
              <a:t> Zhu</a:t>
            </a:r>
            <a:r>
              <a:rPr lang="en-US" sz="1200" baseline="30000" dirty="0">
                <a:effectLst/>
                <a:latin typeface="Arial" panose="020B0604020202020204" pitchFamily="34" charset="0"/>
                <a:ea typeface="Times New Roman" panose="02020603050405020304" pitchFamily="18" charset="0"/>
              </a:rPr>
              <a:t>73</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MAN SU</a:t>
            </a:r>
            <a:r>
              <a:rPr lang="en-US" sz="1200" baseline="30000" dirty="0">
                <a:effectLst/>
                <a:latin typeface="Arial" panose="020B0604020202020204" pitchFamily="34" charset="0"/>
                <a:ea typeface="Times New Roman" panose="02020603050405020304" pitchFamily="18" charset="0"/>
              </a:rPr>
              <a:t>74</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Qunfang</a:t>
            </a:r>
            <a:r>
              <a:rPr lang="en-US" sz="1200" dirty="0">
                <a:effectLst/>
                <a:latin typeface="Arial" panose="020B0604020202020204" pitchFamily="34" charset="0"/>
                <a:ea typeface="Times New Roman" panose="02020603050405020304" pitchFamily="18" charset="0"/>
              </a:rPr>
              <a:t> Rao</a:t>
            </a:r>
            <a:r>
              <a:rPr lang="en-US" sz="1200" baseline="30000" dirty="0">
                <a:effectLst/>
                <a:latin typeface="Arial" panose="020B0604020202020204" pitchFamily="34" charset="0"/>
                <a:ea typeface="Times New Roman" panose="02020603050405020304" pitchFamily="18" charset="0"/>
              </a:rPr>
              <a:t>75</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Mingqin</a:t>
            </a:r>
            <a:r>
              <a:rPr lang="en-US" sz="1200" dirty="0">
                <a:effectLst/>
                <a:latin typeface="Arial" panose="020B0604020202020204" pitchFamily="34" charset="0"/>
                <a:ea typeface="Times New Roman" panose="02020603050405020304" pitchFamily="18" charset="0"/>
              </a:rPr>
              <a:t> Lu</a:t>
            </a:r>
            <a:r>
              <a:rPr lang="en-US" sz="1200" baseline="30000" dirty="0">
                <a:effectLst/>
                <a:latin typeface="Arial" panose="020B0604020202020204" pitchFamily="34" charset="0"/>
                <a:ea typeface="Times New Roman" panose="02020603050405020304" pitchFamily="18" charset="0"/>
              </a:rPr>
              <a:t>76</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Xinrui Wang</a:t>
            </a:r>
            <a:r>
              <a:rPr lang="en-US" sz="1200" baseline="30000" dirty="0">
                <a:effectLst/>
                <a:latin typeface="Arial" panose="020B0604020202020204" pitchFamily="34" charset="0"/>
                <a:ea typeface="Times New Roman" panose="02020603050405020304" pitchFamily="18" charset="0"/>
              </a:rPr>
              <a:t>77</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Liyang</a:t>
            </a:r>
            <a:r>
              <a:rPr lang="en-US" sz="1200" dirty="0">
                <a:effectLst/>
                <a:latin typeface="Arial" panose="020B0604020202020204" pitchFamily="34" charset="0"/>
                <a:ea typeface="Times New Roman" panose="02020603050405020304" pitchFamily="18" charset="0"/>
              </a:rPr>
              <a:t> Wu</a:t>
            </a:r>
            <a:r>
              <a:rPr lang="en-US" sz="1200" baseline="30000" dirty="0">
                <a:effectLst/>
                <a:latin typeface="Arial" panose="020B0604020202020204" pitchFamily="34" charset="0"/>
                <a:ea typeface="Times New Roman" panose="02020603050405020304" pitchFamily="18" charset="0"/>
              </a:rPr>
              <a:t>78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FENG PENG</a:t>
            </a:r>
            <a:r>
              <a:rPr lang="en-US" sz="1200" baseline="30000" dirty="0">
                <a:effectLst/>
                <a:latin typeface="Arial" panose="020B0604020202020204" pitchFamily="34" charset="0"/>
                <a:ea typeface="Times New Roman" panose="02020603050405020304" pitchFamily="18" charset="0"/>
              </a:rPr>
              <a:t>79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Caiyan Zhao</a:t>
            </a:r>
            <a:r>
              <a:rPr lang="en-US" sz="1200" baseline="30000" dirty="0">
                <a:effectLst/>
                <a:latin typeface="Arial" panose="020B0604020202020204" pitchFamily="34" charset="0"/>
                <a:ea typeface="Times New Roman" panose="02020603050405020304" pitchFamily="18" charset="0"/>
              </a:rPr>
              <a:t>80</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ZHEN XU</a:t>
            </a:r>
            <a:r>
              <a:rPr lang="en-US" sz="1200" baseline="30000" dirty="0">
                <a:effectLst/>
                <a:latin typeface="Arial" panose="020B0604020202020204" pitchFamily="34" charset="0"/>
                <a:ea typeface="Times New Roman" panose="02020603050405020304" pitchFamily="18" charset="0"/>
              </a:rPr>
              <a:t>81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Jin Guan</a:t>
            </a:r>
            <a:r>
              <a:rPr lang="en-US" sz="1200" baseline="30000" dirty="0">
                <a:effectLst/>
                <a:latin typeface="Arial" panose="020B0604020202020204" pitchFamily="34" charset="0"/>
                <a:ea typeface="Times New Roman" panose="02020603050405020304" pitchFamily="18" charset="0"/>
              </a:rPr>
              <a:t>82</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Feng Guo</a:t>
            </a:r>
            <a:r>
              <a:rPr lang="en-US" sz="1200" baseline="30000" dirty="0">
                <a:effectLst/>
                <a:latin typeface="Arial" panose="020B0604020202020204" pitchFamily="34" charset="0"/>
                <a:ea typeface="Times New Roman" panose="02020603050405020304" pitchFamily="18" charset="0"/>
              </a:rPr>
              <a:t>83</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Dominik Bettinger</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Times New Roman" panose="02020603050405020304" pitchFamily="18" charset="0"/>
              </a:rPr>
              <a:t>Ruveena</a:t>
            </a:r>
            <a:r>
              <a:rPr lang="en-US" sz="1200" dirty="0">
                <a:effectLst/>
                <a:latin typeface="Arial" panose="020B0604020202020204" pitchFamily="34" charset="0"/>
                <a:ea typeface="Times New Roman" panose="02020603050405020304" pitchFamily="18" charset="0"/>
              </a:rPr>
              <a:t> Bhavani</a:t>
            </a:r>
            <a:r>
              <a:rPr lang="en-US" sz="1200" baseline="30000" dirty="0">
                <a:effectLst/>
                <a:latin typeface="Arial" panose="020B0604020202020204" pitchFamily="34" charset="0"/>
                <a:ea typeface="Times New Roman" panose="02020603050405020304" pitchFamily="18" charset="0"/>
              </a:rPr>
              <a:t>84</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Puneeta Tandon</a:t>
            </a:r>
            <a:r>
              <a:rPr lang="en-US" sz="1200" baseline="30000" dirty="0">
                <a:effectLst/>
                <a:latin typeface="Arial" panose="020B0604020202020204" pitchFamily="34" charset="0"/>
                <a:ea typeface="Times New Roman" panose="02020603050405020304" pitchFamily="18" charset="0"/>
              </a:rPr>
              <a:t>85</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NABIHA FAISAL</a:t>
            </a:r>
            <a:r>
              <a:rPr lang="en-US" sz="1200" baseline="30000" dirty="0">
                <a:effectLst/>
                <a:latin typeface="Arial" panose="020B0604020202020204" pitchFamily="34" charset="0"/>
                <a:ea typeface="Times New Roman" panose="02020603050405020304" pitchFamily="18" charset="0"/>
              </a:rPr>
              <a:t>86</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Suditi Rahematpura</a:t>
            </a:r>
            <a:r>
              <a:rPr lang="en-US" sz="1200" baseline="30000" dirty="0">
                <a:effectLst/>
                <a:latin typeface="Arial" panose="020B0604020202020204" pitchFamily="34" charset="0"/>
                <a:ea typeface="Times New Roman" panose="02020603050405020304" pitchFamily="18" charset="0"/>
              </a:rPr>
              <a:t>87</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Ricardo Cabello   Negrillo</a:t>
            </a:r>
            <a:r>
              <a:rPr lang="en-US" sz="1200" baseline="30000" dirty="0">
                <a:effectLst/>
                <a:latin typeface="Arial" panose="020B0604020202020204" pitchFamily="34" charset="0"/>
                <a:ea typeface="Times New Roman" panose="02020603050405020304" pitchFamily="18" charset="0"/>
              </a:rPr>
              <a:t>88</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Natalia Filipek</a:t>
            </a:r>
            <a:r>
              <a:rPr lang="en-US" sz="1200" baseline="30000" dirty="0">
                <a:effectLst/>
                <a:latin typeface="Arial" panose="020B0604020202020204" pitchFamily="34" charset="0"/>
                <a:ea typeface="Times New Roman" panose="02020603050405020304" pitchFamily="18" charset="0"/>
              </a:rPr>
              <a:t>89</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Somaya Albhaisi</a:t>
            </a:r>
            <a:r>
              <a:rPr lang="en-US" sz="1200" baseline="30000" dirty="0">
                <a:effectLst/>
                <a:latin typeface="Arial" panose="020B0604020202020204" pitchFamily="34" charset="0"/>
                <a:ea typeface="Times New Roman" panose="02020603050405020304" pitchFamily="18" charset="0"/>
              </a:rPr>
              <a:t>90</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Leroy Thacker</a:t>
            </a:r>
            <a:r>
              <a:rPr lang="en-US" sz="1200" baseline="30000" dirty="0">
                <a:effectLst/>
                <a:latin typeface="Arial" panose="020B0604020202020204" pitchFamily="34" charset="0"/>
                <a:ea typeface="Times New Roman" panose="02020603050405020304" pitchFamily="18" charset="0"/>
              </a:rPr>
              <a:t>91</a:t>
            </a:r>
            <a:r>
              <a:rPr lang="en-US" sz="1200"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Times New Roman" panose="02020603050405020304" pitchFamily="18" charset="0"/>
              </a:rPr>
              <a:t>BRIAN BUSH</a:t>
            </a:r>
            <a:r>
              <a:rPr lang="en-US" sz="1200" baseline="30000" dirty="0">
                <a:effectLst/>
                <a:latin typeface="Arial" panose="020B0604020202020204" pitchFamily="34" charset="0"/>
                <a:ea typeface="Times New Roman" panose="02020603050405020304" pitchFamily="18" charset="0"/>
              </a:rPr>
              <a:t>92</a:t>
            </a:r>
            <a:r>
              <a:rPr lang="en-US" sz="1200" dirty="0">
                <a:effectLst/>
                <a:latin typeface="Arial" panose="020B0604020202020204" pitchFamily="34" charset="0"/>
                <a:ea typeface="Arial" panose="020B0604020202020204" pitchFamily="34" charset="0"/>
              </a:rPr>
              <a:t>, </a:t>
            </a:r>
            <a:r>
              <a:rPr lang="en-US" sz="1200" u="sng" dirty="0">
                <a:effectLst/>
                <a:latin typeface="Arial" panose="020B0604020202020204" pitchFamily="34" charset="0"/>
                <a:ea typeface="Times New Roman" panose="02020603050405020304" pitchFamily="18" charset="0"/>
              </a:rPr>
              <a:t>Jasmohan Bajaj</a:t>
            </a:r>
            <a:r>
              <a:rPr lang="en-US" sz="1200" baseline="30000" dirty="0">
                <a:effectLst/>
                <a:latin typeface="Arial" panose="020B0604020202020204" pitchFamily="34" charset="0"/>
                <a:ea typeface="Times New Roman" panose="02020603050405020304" pitchFamily="18" charset="0"/>
              </a:rPr>
              <a:t>92</a:t>
            </a:r>
            <a:endParaRPr lang="en-GB" sz="1200" dirty="0">
              <a:effectLst/>
              <a:latin typeface="Times New Roman" panose="02020603050405020304" pitchFamily="18" charset="0"/>
              <a:ea typeface="Times New Roman" panose="02020603050405020304" pitchFamily="18" charset="0"/>
            </a:endParaRPr>
          </a:p>
          <a:p>
            <a:pPr algn="l"/>
            <a:r>
              <a:rPr lang="en-US" sz="1200" i="1" baseline="30000" dirty="0">
                <a:effectLst/>
                <a:latin typeface="Arial" panose="020B0604020202020204" pitchFamily="34" charset="0"/>
                <a:ea typeface="Times New Roman" panose="02020603050405020304" pitchFamily="18" charset="0"/>
              </a:rPr>
              <a:t>1</a:t>
            </a:r>
            <a:r>
              <a:rPr lang="en-US" sz="1200" i="1" dirty="0">
                <a:effectLst/>
                <a:latin typeface="Arial" panose="020B0604020202020204" pitchFamily="34" charset="0"/>
                <a:ea typeface="Times New Roman" panose="02020603050405020304" pitchFamily="18" charset="0"/>
              </a:rPr>
              <a:t>University of Toronto, Toronto, Canada, Toronto, Canada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a:t>
            </a:r>
            <a:r>
              <a:rPr lang="en-US" sz="1200" i="1" dirty="0">
                <a:effectLst/>
                <a:latin typeface="Arial" panose="020B0604020202020204" pitchFamily="34" charset="0"/>
                <a:ea typeface="Times New Roman" panose="02020603050405020304" pitchFamily="18" charset="0"/>
              </a:rPr>
              <a:t>Institute of Liver and Biliary Sciences, New Delhi,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a:t>
            </a:r>
            <a:r>
              <a:rPr lang="en-US" sz="1200" i="1" dirty="0">
                <a:effectLst/>
                <a:latin typeface="Arial" panose="020B0604020202020204" pitchFamily="34" charset="0"/>
                <a:ea typeface="Times New Roman" panose="02020603050405020304" pitchFamily="18" charset="0"/>
              </a:rPr>
              <a:t>Ruijin Hospital, Shanghai Jiao Tong University School of Medicine, Shanghai, China, Sanghai,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a:t>
            </a:r>
            <a:r>
              <a:rPr lang="en-US" sz="1200" i="1" dirty="0">
                <a:effectLst/>
                <a:latin typeface="Arial" panose="020B0604020202020204" pitchFamily="34" charset="0"/>
                <a:ea typeface="Times New Roman" panose="02020603050405020304" pitchFamily="18" charset="0"/>
              </a:rPr>
              <a:t>Mayo Clinic School of Medicine, Rochester, Rochester, United States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a:t>
            </a:r>
            <a:r>
              <a:rPr lang="en-US" sz="1200" i="1" dirty="0">
                <a:effectLst/>
                <a:latin typeface="Arial" panose="020B0604020202020204" pitchFamily="34" charset="0"/>
                <a:ea typeface="Times New Roman" panose="02020603050405020304" pitchFamily="18" charset="0"/>
              </a:rPr>
              <a:t>St Paul’s Hospital, Millenium Medical College, Addis Ababa, Ethiopia, Addis Ababa, Ethiopia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a:t>
            </a:r>
            <a:r>
              <a:rPr lang="en-US" sz="1200" i="1" dirty="0">
                <a:effectLst/>
                <a:latin typeface="Arial" panose="020B0604020202020204" pitchFamily="34" charset="0"/>
                <a:ea typeface="Times New Roman" panose="02020603050405020304" pitchFamily="18" charset="0"/>
              </a:rPr>
              <a:t>University of Edinburgh, Edinburgh, UK, Edinburg,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a:t>
            </a:r>
            <a:r>
              <a:rPr lang="en-US" sz="1200" i="1" dirty="0">
                <a:effectLst/>
                <a:latin typeface="Arial" panose="020B0604020202020204" pitchFamily="34" charset="0"/>
                <a:ea typeface="Times New Roman" panose="02020603050405020304" pitchFamily="18" charset="0"/>
              </a:rPr>
              <a:t>Instituto Nacional de </a:t>
            </a:r>
            <a:r>
              <a:rPr lang="en-US" sz="1200" i="1" dirty="0" err="1">
                <a:effectLst/>
                <a:latin typeface="Arial" panose="020B0604020202020204" pitchFamily="34" charset="0"/>
                <a:ea typeface="Times New Roman" panose="02020603050405020304" pitchFamily="18" charset="0"/>
              </a:rPr>
              <a:t>Ciencias</a:t>
            </a:r>
            <a:r>
              <a:rPr lang="en-US" sz="1200" i="1" dirty="0">
                <a:effectLst/>
                <a:latin typeface="Arial" panose="020B0604020202020204" pitchFamily="34" charset="0"/>
                <a:ea typeface="Times New Roman" panose="02020603050405020304" pitchFamily="18" charset="0"/>
              </a:rPr>
              <a:t> </a:t>
            </a:r>
            <a:r>
              <a:rPr lang="en-US" sz="1200" i="1" dirty="0" err="1">
                <a:effectLst/>
                <a:latin typeface="Arial" panose="020B0604020202020204" pitchFamily="34" charset="0"/>
                <a:ea typeface="Times New Roman" panose="02020603050405020304" pitchFamily="18" charset="0"/>
              </a:rPr>
              <a:t>Médicas</a:t>
            </a:r>
            <a:r>
              <a:rPr lang="en-US" sz="1200" i="1" dirty="0">
                <a:effectLst/>
                <a:latin typeface="Arial" panose="020B0604020202020204" pitchFamily="34" charset="0"/>
                <a:ea typeface="Times New Roman" panose="02020603050405020304" pitchFamily="18" charset="0"/>
              </a:rPr>
              <a:t> y </a:t>
            </a:r>
            <a:r>
              <a:rPr lang="en-US" sz="1200" i="1" dirty="0" err="1">
                <a:effectLst/>
                <a:latin typeface="Arial" panose="020B0604020202020204" pitchFamily="34" charset="0"/>
                <a:ea typeface="Times New Roman" panose="02020603050405020304" pitchFamily="18" charset="0"/>
              </a:rPr>
              <a:t>Nutrición</a:t>
            </a:r>
            <a:r>
              <a:rPr lang="en-US" sz="1200" i="1" dirty="0">
                <a:effectLst/>
                <a:latin typeface="Arial" panose="020B0604020202020204" pitchFamily="34" charset="0"/>
                <a:ea typeface="Times New Roman" panose="02020603050405020304" pitchFamily="18" charset="0"/>
              </a:rPr>
              <a:t> Salvador </a:t>
            </a:r>
            <a:r>
              <a:rPr lang="en-US" sz="1200" i="1" dirty="0" err="1">
                <a:effectLst/>
                <a:latin typeface="Arial" panose="020B0604020202020204" pitchFamily="34" charset="0"/>
                <a:ea typeface="Times New Roman" panose="02020603050405020304" pitchFamily="18" charset="0"/>
              </a:rPr>
              <a:t>Zubirán</a:t>
            </a:r>
            <a:r>
              <a:rPr lang="en-US" sz="1200" i="1" dirty="0">
                <a:effectLst/>
                <a:latin typeface="Arial" panose="020B0604020202020204" pitchFamily="34" charset="0"/>
                <a:ea typeface="Times New Roman" panose="02020603050405020304" pitchFamily="18" charset="0"/>
              </a:rPr>
              <a:t>, Mexico City, Mexico, Mexico city, Mexico</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a:t>
            </a:r>
            <a:r>
              <a:rPr lang="en-US" sz="1200" i="1" dirty="0">
                <a:effectLst/>
                <a:latin typeface="Arial" panose="020B0604020202020204" pitchFamily="34" charset="0"/>
                <a:ea typeface="Times New Roman" panose="02020603050405020304" pitchFamily="18" charset="0"/>
              </a:rPr>
              <a:t>Hospital de </a:t>
            </a:r>
            <a:r>
              <a:rPr lang="en-US" sz="1200" i="1" dirty="0" err="1">
                <a:effectLst/>
                <a:latin typeface="Arial" panose="020B0604020202020204" pitchFamily="34" charset="0"/>
                <a:ea typeface="Times New Roman" panose="02020603050405020304" pitchFamily="18" charset="0"/>
              </a:rPr>
              <a:t>Clínicas</a:t>
            </a:r>
            <a:r>
              <a:rPr lang="en-US" sz="1200" i="1" dirty="0">
                <a:effectLst/>
                <a:latin typeface="Arial" panose="020B0604020202020204" pitchFamily="34" charset="0"/>
                <a:ea typeface="Times New Roman" panose="02020603050405020304" pitchFamily="18" charset="0"/>
              </a:rPr>
              <a:t> de Porto Alegre, </a:t>
            </a:r>
            <a:r>
              <a:rPr lang="en-US" sz="1200" i="1" dirty="0" err="1">
                <a:effectLst/>
                <a:latin typeface="Arial" panose="020B0604020202020204" pitchFamily="34" charset="0"/>
                <a:ea typeface="Times New Roman" panose="02020603050405020304" pitchFamily="18" charset="0"/>
              </a:rPr>
              <a:t>Universidade</a:t>
            </a:r>
            <a:r>
              <a:rPr lang="en-US" sz="1200" i="1" dirty="0">
                <a:effectLst/>
                <a:latin typeface="Arial" panose="020B0604020202020204" pitchFamily="34" charset="0"/>
                <a:ea typeface="Times New Roman" panose="02020603050405020304" pitchFamily="18" charset="0"/>
              </a:rPr>
              <a:t> Federal do Rio Grande do Sul, Porto Alegre, Brazil, Porto Alegre, Brazil</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9</a:t>
            </a:r>
            <a:r>
              <a:rPr lang="en-US" sz="1200" i="1" dirty="0">
                <a:effectLst/>
                <a:latin typeface="Arial" panose="020B0604020202020204" pitchFamily="34" charset="0"/>
                <a:ea typeface="Times New Roman" panose="02020603050405020304" pitchFamily="18" charset="0"/>
              </a:rPr>
              <a:t>Storr Liver Centre, The </a:t>
            </a:r>
            <a:r>
              <a:rPr lang="en-US" sz="1200" i="1" dirty="0" err="1">
                <a:effectLst/>
                <a:latin typeface="Arial" panose="020B0604020202020204" pitchFamily="34" charset="0"/>
                <a:ea typeface="Times New Roman" panose="02020603050405020304" pitchFamily="18" charset="0"/>
              </a:rPr>
              <a:t>Westmead</a:t>
            </a:r>
            <a:r>
              <a:rPr lang="en-US" sz="1200" i="1" dirty="0">
                <a:effectLst/>
                <a:latin typeface="Arial" panose="020B0604020202020204" pitchFamily="34" charset="0"/>
                <a:ea typeface="Times New Roman" panose="02020603050405020304" pitchFamily="18" charset="0"/>
              </a:rPr>
              <a:t> Institute for Medical Research and </a:t>
            </a:r>
            <a:r>
              <a:rPr lang="en-US" sz="1200" i="1" dirty="0" err="1">
                <a:effectLst/>
                <a:latin typeface="Arial" panose="020B0604020202020204" pitchFamily="34" charset="0"/>
                <a:ea typeface="Times New Roman" panose="02020603050405020304" pitchFamily="18" charset="0"/>
              </a:rPr>
              <a:t>Westmead</a:t>
            </a:r>
            <a:r>
              <a:rPr lang="en-US" sz="1200" i="1" dirty="0">
                <a:effectLst/>
                <a:latin typeface="Arial" panose="020B0604020202020204" pitchFamily="34" charset="0"/>
                <a:ea typeface="Times New Roman" panose="02020603050405020304" pitchFamily="18" charset="0"/>
              </a:rPr>
              <a:t> Hospital, University of Sydney, Sydney, Australia, Sydney, Australia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10</a:t>
            </a:r>
            <a:r>
              <a:rPr lang="en-US" sz="1200" i="1" dirty="0">
                <a:effectLst/>
                <a:latin typeface="Arial" panose="020B0604020202020204" pitchFamily="34" charset="0"/>
                <a:ea typeface="Times New Roman" panose="02020603050405020304" pitchFamily="18" charset="0"/>
              </a:rPr>
              <a:t>2nd Department of Medicine, Medical School, </a:t>
            </a:r>
            <a:r>
              <a:rPr lang="en-US" sz="1200" i="1" dirty="0" err="1">
                <a:effectLst/>
                <a:latin typeface="Arial" panose="020B0604020202020204" pitchFamily="34" charset="0"/>
                <a:ea typeface="Times New Roman" panose="02020603050405020304" pitchFamily="18" charset="0"/>
              </a:rPr>
              <a:t>Natinal</a:t>
            </a:r>
            <a:r>
              <a:rPr lang="en-US" sz="1200" i="1" dirty="0">
                <a:effectLst/>
                <a:latin typeface="Arial" panose="020B0604020202020204" pitchFamily="34" charset="0"/>
                <a:ea typeface="Times New Roman" panose="02020603050405020304" pitchFamily="18" charset="0"/>
              </a:rPr>
              <a:t> &amp; </a:t>
            </a:r>
            <a:r>
              <a:rPr lang="en-US" sz="1200" i="1" dirty="0" err="1">
                <a:effectLst/>
                <a:latin typeface="Arial" panose="020B0604020202020204" pitchFamily="34" charset="0"/>
                <a:ea typeface="Times New Roman" panose="02020603050405020304" pitchFamily="18" charset="0"/>
              </a:rPr>
              <a:t>Kapodistrian</a:t>
            </a:r>
            <a:r>
              <a:rPr lang="en-US" sz="1200" i="1" dirty="0">
                <a:effectLst/>
                <a:latin typeface="Arial" panose="020B0604020202020204" pitchFamily="34" charset="0"/>
                <a:ea typeface="Times New Roman" panose="02020603050405020304" pitchFamily="18" charset="0"/>
              </a:rPr>
              <a:t> University of Athens, </a:t>
            </a:r>
            <a:r>
              <a:rPr lang="en-US" sz="1200" i="1" dirty="0" err="1">
                <a:effectLst/>
                <a:latin typeface="Arial" panose="020B0604020202020204" pitchFamily="34" charset="0"/>
                <a:ea typeface="Times New Roman" panose="02020603050405020304" pitchFamily="18" charset="0"/>
              </a:rPr>
              <a:t>Hippokration</a:t>
            </a:r>
            <a:r>
              <a:rPr lang="en-US" sz="1200" i="1" dirty="0">
                <a:effectLst/>
                <a:latin typeface="Arial" panose="020B0604020202020204" pitchFamily="34" charset="0"/>
                <a:ea typeface="Times New Roman" panose="02020603050405020304" pitchFamily="18" charset="0"/>
              </a:rPr>
              <a:t> General Hospital, Athens, Greece, Athens, Greece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11</a:t>
            </a:r>
            <a:r>
              <a:rPr lang="en-US" sz="1200" i="1" dirty="0">
                <a:effectLst/>
                <a:latin typeface="Arial" panose="020B0604020202020204" pitchFamily="34" charset="0"/>
                <a:ea typeface="Times New Roman" panose="02020603050405020304" pitchFamily="18" charset="0"/>
              </a:rPr>
              <a:t>Akdeniz University School of Medicine, Antalya, Antalya, Türkiye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12</a:t>
            </a:r>
            <a:r>
              <a:rPr lang="en-US" sz="1200" i="1" dirty="0">
                <a:effectLst/>
                <a:latin typeface="Arial" panose="020B0604020202020204" pitchFamily="34" charset="0"/>
                <a:ea typeface="Times New Roman" panose="02020603050405020304" pitchFamily="18" charset="0"/>
              </a:rPr>
              <a:t>Amsterdam UMC, Amsterdam, Netherlands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13</a:t>
            </a:r>
            <a:r>
              <a:rPr lang="en-US" sz="1200" i="1" dirty="0">
                <a:effectLst/>
                <a:latin typeface="Arial" panose="020B0604020202020204" pitchFamily="34" charset="0"/>
                <a:ea typeface="Times New Roman" panose="02020603050405020304" pitchFamily="18" charset="0"/>
              </a:rPr>
              <a:t>Ankara University, School of Medicine, Ankara, Ankara, Türkiye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14</a:t>
            </a:r>
            <a:r>
              <a:rPr lang="en-US" sz="1200" i="1" dirty="0">
                <a:effectLst/>
                <a:latin typeface="Arial" panose="020B0604020202020204" pitchFamily="34" charset="0"/>
                <a:ea typeface="Times New Roman" panose="02020603050405020304" pitchFamily="18" charset="0"/>
              </a:rPr>
              <a:t>Apollo Hospitals, Delhi, Delhi,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15</a:t>
            </a:r>
            <a:r>
              <a:rPr lang="en-US" sz="1200" i="1" dirty="0">
                <a:effectLst/>
                <a:latin typeface="Arial" panose="020B0604020202020204" pitchFamily="34" charset="0"/>
                <a:ea typeface="Times New Roman" panose="02020603050405020304" pitchFamily="18" charset="0"/>
              </a:rPr>
              <a:t>Asian institute of Gastroenterology, Hyderabad, Hyderabad,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16</a:t>
            </a:r>
            <a:r>
              <a:rPr lang="en-US" sz="1200" i="1" dirty="0">
                <a:effectLst/>
                <a:latin typeface="Arial" panose="020B0604020202020204" pitchFamily="34" charset="0"/>
                <a:ea typeface="Times New Roman" panose="02020603050405020304" pitchFamily="18" charset="0"/>
              </a:rPr>
              <a:t>Baylor University Medical Center, Dallas, Texas, United States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17</a:t>
            </a:r>
            <a:r>
              <a:rPr lang="en-US" sz="1200" i="1" dirty="0">
                <a:effectLst/>
                <a:latin typeface="Arial" panose="020B0604020202020204" pitchFamily="34" charset="0"/>
                <a:ea typeface="Times New Roman" panose="02020603050405020304" pitchFamily="18" charset="0"/>
              </a:rPr>
              <a:t>Beijing Youan Hospital, Capital Medical University, Beijing,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18</a:t>
            </a:r>
            <a:r>
              <a:rPr lang="en-US" sz="1200" i="1" dirty="0">
                <a:effectLst/>
                <a:latin typeface="Arial" panose="020B0604020202020204" pitchFamily="34" charset="0"/>
                <a:ea typeface="Times New Roman" panose="02020603050405020304" pitchFamily="18" charset="0"/>
              </a:rPr>
              <a:t>Ruijin Hospital, Shanghai Jiao Tong University School of Medicine, Shanghai, China, </a:t>
            </a:r>
            <a:r>
              <a:rPr lang="en-US" sz="1200" i="1" dirty="0" err="1">
                <a:effectLst/>
                <a:latin typeface="Arial" panose="020B0604020202020204" pitchFamily="34" charset="0"/>
                <a:ea typeface="Times New Roman" panose="02020603050405020304" pitchFamily="18" charset="0"/>
              </a:rPr>
              <a:t>Shangahi</a:t>
            </a:r>
            <a:r>
              <a:rPr lang="en-US" sz="1200" i="1" dirty="0">
                <a:effectLst/>
                <a:latin typeface="Arial" panose="020B0604020202020204" pitchFamily="34" charset="0"/>
                <a:ea typeface="Times New Roman" panose="02020603050405020304" pitchFamily="18" charset="0"/>
              </a:rPr>
              <a:t>,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19</a:t>
            </a:r>
            <a:r>
              <a:rPr lang="en-US" sz="1200" i="1" dirty="0">
                <a:effectLst/>
                <a:latin typeface="Arial" panose="020B0604020202020204" pitchFamily="34" charset="0"/>
                <a:ea typeface="Times New Roman" panose="02020603050405020304" pitchFamily="18" charset="0"/>
              </a:rPr>
              <a:t>Center of Infectious Disease, West China Hospital of Sichuan University, Sichuan,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20</a:t>
            </a:r>
            <a:r>
              <a:rPr lang="en-US" sz="1200" i="1" dirty="0">
                <a:effectLst/>
                <a:latin typeface="Arial" panose="020B0604020202020204" pitchFamily="34" charset="0"/>
                <a:ea typeface="Times New Roman" panose="02020603050405020304" pitchFamily="18" charset="0"/>
              </a:rPr>
              <a:t>Centro Médico ISSEMYM, Toluca, Mexico</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21</a:t>
            </a:r>
            <a:r>
              <a:rPr lang="en-US" sz="1200" i="1" dirty="0">
                <a:effectLst/>
                <a:latin typeface="Arial" panose="020B0604020202020204" pitchFamily="34" charset="0"/>
                <a:ea typeface="Times New Roman" panose="02020603050405020304" pitchFamily="18" charset="0"/>
              </a:rPr>
              <a:t>Christian Medical College, Vellore, </a:t>
            </a:r>
            <a:r>
              <a:rPr lang="en-US" sz="1200" i="1" dirty="0" err="1">
                <a:effectLst/>
                <a:latin typeface="Arial" panose="020B0604020202020204" pitchFamily="34" charset="0"/>
                <a:ea typeface="Times New Roman" panose="02020603050405020304" pitchFamily="18" charset="0"/>
              </a:rPr>
              <a:t>Vellor</a:t>
            </a:r>
            <a:r>
              <a:rPr lang="en-US" sz="1200" i="1" dirty="0">
                <a:effectLst/>
                <a:latin typeface="Arial" panose="020B0604020202020204" pitchFamily="34" charset="0"/>
                <a:ea typeface="Times New Roman" panose="02020603050405020304" pitchFamily="18" charset="0"/>
              </a:rPr>
              <a:t>,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22</a:t>
            </a:r>
            <a:r>
              <a:rPr lang="en-US" sz="1200" i="1" dirty="0">
                <a:effectLst/>
                <a:latin typeface="Arial" panose="020B0604020202020204" pitchFamily="34" charset="0"/>
                <a:ea typeface="Times New Roman" panose="02020603050405020304" pitchFamily="18" charset="0"/>
              </a:rPr>
              <a:t>CHU de </a:t>
            </a:r>
            <a:r>
              <a:rPr lang="en-US" sz="1200" i="1" dirty="0" err="1">
                <a:effectLst/>
                <a:latin typeface="Arial" panose="020B0604020202020204" pitchFamily="34" charset="0"/>
                <a:ea typeface="Times New Roman" panose="02020603050405020304" pitchFamily="18" charset="0"/>
              </a:rPr>
              <a:t>Cocody</a:t>
            </a:r>
            <a:r>
              <a:rPr lang="en-US" sz="1200" i="1" dirty="0">
                <a:effectLst/>
                <a:latin typeface="Arial" panose="020B0604020202020204" pitchFamily="34" charset="0"/>
                <a:ea typeface="Times New Roman" panose="02020603050405020304" pitchFamily="18" charset="0"/>
              </a:rPr>
              <a:t>, Abidjan, Cote d Ivoire, Abidjan, Côte </a:t>
            </a:r>
            <a:r>
              <a:rPr lang="en-US" sz="1200" i="1" dirty="0" err="1">
                <a:effectLst/>
                <a:latin typeface="Arial" panose="020B0604020202020204" pitchFamily="34" charset="0"/>
                <a:ea typeface="Times New Roman" panose="02020603050405020304" pitchFamily="18" charset="0"/>
              </a:rPr>
              <a:t>d'lvoire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23</a:t>
            </a:r>
            <a:r>
              <a:rPr lang="en-US" sz="1200" i="1" dirty="0">
                <a:effectLst/>
                <a:latin typeface="Arial" panose="020B0604020202020204" pitchFamily="34" charset="0"/>
                <a:ea typeface="Times New Roman" panose="02020603050405020304" pitchFamily="18" charset="0"/>
              </a:rPr>
              <a:t>Chulalongkorn University and King Chulalongkorn Memorial Hospital, Bangkok, Thailand, Bangkok, Thailand</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24</a:t>
            </a:r>
            <a:r>
              <a:rPr lang="en-US" sz="1200" i="1" dirty="0">
                <a:effectLst/>
                <a:latin typeface="Arial" panose="020B0604020202020204" pitchFamily="34" charset="0"/>
                <a:ea typeface="Times New Roman" panose="02020603050405020304" pitchFamily="18" charset="0"/>
              </a:rPr>
              <a:t>Cleveland Clinic Abu Dhabi, Abu Dhabi, United Arab Emirates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25</a:t>
            </a:r>
            <a:r>
              <a:rPr lang="en-US" sz="1200" i="1" dirty="0">
                <a:effectLst/>
                <a:latin typeface="Arial" panose="020B0604020202020204" pitchFamily="34" charset="0"/>
                <a:ea typeface="Times New Roman" panose="02020603050405020304" pitchFamily="18" charset="0"/>
              </a:rPr>
              <a:t>Department of Gastroenterology &amp; Hepatology, Changi General Hospital, Singapore, </a:t>
            </a:r>
            <a:r>
              <a:rPr lang="en-US" sz="1200" i="1" dirty="0" err="1">
                <a:effectLst/>
                <a:latin typeface="Arial" panose="020B0604020202020204" pitchFamily="34" charset="0"/>
                <a:ea typeface="Times New Roman" panose="02020603050405020304" pitchFamily="18" charset="0"/>
              </a:rPr>
              <a:t>Simei</a:t>
            </a:r>
            <a:r>
              <a:rPr lang="en-US" sz="1200" i="1" dirty="0">
                <a:effectLst/>
                <a:latin typeface="Arial" panose="020B0604020202020204" pitchFamily="34" charset="0"/>
                <a:ea typeface="Times New Roman" panose="02020603050405020304" pitchFamily="18" charset="0"/>
              </a:rPr>
              <a:t>, Singapore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26</a:t>
            </a:r>
            <a:r>
              <a:rPr lang="en-US" sz="1200" i="1" dirty="0">
                <a:effectLst/>
                <a:latin typeface="Arial" panose="020B0604020202020204" pitchFamily="34" charset="0"/>
                <a:ea typeface="Times New Roman" panose="02020603050405020304" pitchFamily="18" charset="0"/>
              </a:rPr>
              <a:t>Department of Infectious Disease, Union Hospital, Tongji Medical College, Huazhong University of Science and Technology, Wuhan, China, Wuhan,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27</a:t>
            </a:r>
            <a:r>
              <a:rPr lang="en-US" sz="1200" i="1" dirty="0">
                <a:effectLst/>
                <a:latin typeface="Arial" panose="020B0604020202020204" pitchFamily="34" charset="0"/>
                <a:ea typeface="Times New Roman" panose="02020603050405020304" pitchFamily="18" charset="0"/>
              </a:rPr>
              <a:t>Dr. Rela Institute and Medical Centre, Chennai, Chennai,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28</a:t>
            </a:r>
            <a:r>
              <a:rPr lang="en-US" sz="1200" i="1" dirty="0">
                <a:effectLst/>
                <a:latin typeface="Arial" panose="020B0604020202020204" pitchFamily="34" charset="0"/>
                <a:ea typeface="Times New Roman" panose="02020603050405020304" pitchFamily="18" charset="0"/>
              </a:rPr>
              <a:t>Duke University, Durham, United States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29</a:t>
            </a:r>
            <a:r>
              <a:rPr lang="en-US" sz="1200" i="1" dirty="0">
                <a:effectLst/>
                <a:latin typeface="Arial" panose="020B0604020202020204" pitchFamily="34" charset="0"/>
                <a:ea typeface="Times New Roman" panose="02020603050405020304" pitchFamily="18" charset="0"/>
              </a:rPr>
              <a:t>Ege University School of Medicine, Izmir, Izmir, Türkiye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30</a:t>
            </a:r>
            <a:r>
              <a:rPr lang="en-US" sz="1200" i="1" dirty="0">
                <a:effectLst/>
                <a:latin typeface="Arial" panose="020B0604020202020204" pitchFamily="34" charset="0"/>
                <a:ea typeface="Times New Roman" panose="02020603050405020304" pitchFamily="18" charset="0"/>
              </a:rPr>
              <a:t>Gaziantep University School of Medicine, Gaziantep, Gaziantep, Türkiye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31</a:t>
            </a:r>
            <a:r>
              <a:rPr lang="en-US" sz="1200" i="1" dirty="0">
                <a:effectLst/>
                <a:latin typeface="Arial" panose="020B0604020202020204" pitchFamily="34" charset="0"/>
                <a:ea typeface="Times New Roman" panose="02020603050405020304" pitchFamily="18" charset="0"/>
              </a:rPr>
              <a:t>Glasgow Royal Infirmary, Glasgow,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32</a:t>
            </a:r>
            <a:r>
              <a:rPr lang="en-US" sz="1200" i="1" dirty="0">
                <a:effectLst/>
                <a:latin typeface="Arial" panose="020B0604020202020204" pitchFamily="34" charset="0"/>
                <a:ea typeface="Times New Roman" panose="02020603050405020304" pitchFamily="18" charset="0"/>
              </a:rPr>
              <a:t>Hepatology, Hospital General Dr. Manuel Gea Gonzlez, Mexico City, Mexico city, Mexico</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33</a:t>
            </a:r>
            <a:r>
              <a:rPr lang="en-US" sz="1200" i="1" dirty="0">
                <a:effectLst/>
                <a:latin typeface="Arial" panose="020B0604020202020204" pitchFamily="34" charset="0"/>
                <a:ea typeface="Times New Roman" panose="02020603050405020304" pitchFamily="18" charset="0"/>
              </a:rPr>
              <a:t>Hospital Civil de Guadalajara Fray Antonio Alcalde, Guadalajara, Guadalajara, Mexico</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34</a:t>
            </a:r>
            <a:r>
              <a:rPr lang="en-US" sz="1200" i="1" dirty="0">
                <a:effectLst/>
                <a:latin typeface="Arial" panose="020B0604020202020204" pitchFamily="34" charset="0"/>
                <a:ea typeface="Times New Roman" panose="02020603050405020304" pitchFamily="18" charset="0"/>
              </a:rPr>
              <a:t>Hospital das </a:t>
            </a:r>
            <a:r>
              <a:rPr lang="en-US" sz="1200" i="1" dirty="0" err="1">
                <a:effectLst/>
                <a:latin typeface="Arial" panose="020B0604020202020204" pitchFamily="34" charset="0"/>
                <a:ea typeface="Times New Roman" panose="02020603050405020304" pitchFamily="18" charset="0"/>
              </a:rPr>
              <a:t>Clínicas</a:t>
            </a:r>
            <a:r>
              <a:rPr lang="en-US" sz="1200" i="1" dirty="0">
                <a:effectLst/>
                <a:latin typeface="Arial" panose="020B0604020202020204" pitchFamily="34" charset="0"/>
                <a:ea typeface="Times New Roman" panose="02020603050405020304" pitchFamily="18" charset="0"/>
              </a:rPr>
              <a:t> da </a:t>
            </a:r>
            <a:r>
              <a:rPr lang="en-US" sz="1200" i="1" dirty="0" err="1">
                <a:effectLst/>
                <a:latin typeface="Arial" panose="020B0604020202020204" pitchFamily="34" charset="0"/>
                <a:ea typeface="Times New Roman" panose="02020603050405020304" pitchFamily="18" charset="0"/>
              </a:rPr>
              <a:t>Faculdade</a:t>
            </a:r>
            <a:r>
              <a:rPr lang="en-US" sz="1200" i="1" dirty="0">
                <a:effectLst/>
                <a:latin typeface="Arial" panose="020B0604020202020204" pitchFamily="34" charset="0"/>
                <a:ea typeface="Times New Roman" panose="02020603050405020304" pitchFamily="18" charset="0"/>
              </a:rPr>
              <a:t> de Medicina da </a:t>
            </a:r>
            <a:r>
              <a:rPr lang="en-US" sz="1200" i="1" dirty="0" err="1">
                <a:effectLst/>
                <a:latin typeface="Arial" panose="020B0604020202020204" pitchFamily="34" charset="0"/>
                <a:ea typeface="Times New Roman" panose="02020603050405020304" pitchFamily="18" charset="0"/>
              </a:rPr>
              <a:t>Universidade</a:t>
            </a:r>
            <a:r>
              <a:rPr lang="en-US" sz="1200" i="1" dirty="0">
                <a:effectLst/>
                <a:latin typeface="Arial" panose="020B0604020202020204" pitchFamily="34" charset="0"/>
                <a:ea typeface="Times New Roman" panose="02020603050405020304" pitchFamily="18" charset="0"/>
              </a:rPr>
              <a:t> de São Paulo, De Sao Paulo, Brazil</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35</a:t>
            </a:r>
            <a:r>
              <a:rPr lang="en-US" sz="1200" i="1" dirty="0">
                <a:effectLst/>
                <a:latin typeface="Arial" panose="020B0604020202020204" pitchFamily="34" charset="0"/>
                <a:ea typeface="Times New Roman" panose="02020603050405020304" pitchFamily="18" charset="0"/>
              </a:rPr>
              <a:t>Hospital El Cruce, Argentina, Argentina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36</a:t>
            </a:r>
            <a:r>
              <a:rPr lang="en-US" sz="1200" i="1" dirty="0">
                <a:effectLst/>
                <a:latin typeface="Arial" panose="020B0604020202020204" pitchFamily="34" charset="0"/>
                <a:ea typeface="Times New Roman" panose="02020603050405020304" pitchFamily="18" charset="0"/>
              </a:rPr>
              <a:t>Hospital Federal de </a:t>
            </a:r>
            <a:r>
              <a:rPr lang="en-US" sz="1200" i="1" dirty="0" err="1">
                <a:effectLst/>
                <a:latin typeface="Arial" panose="020B0604020202020204" pitchFamily="34" charset="0"/>
                <a:ea typeface="Times New Roman" panose="02020603050405020304" pitchFamily="18" charset="0"/>
              </a:rPr>
              <a:t>Bonsucesso</a:t>
            </a:r>
            <a:r>
              <a:rPr lang="en-US" sz="1200" i="1" dirty="0">
                <a:effectLst/>
                <a:latin typeface="Arial" panose="020B0604020202020204" pitchFamily="34" charset="0"/>
                <a:ea typeface="Times New Roman" panose="02020603050405020304" pitchFamily="18" charset="0"/>
              </a:rPr>
              <a:t>, Rio De </a:t>
            </a:r>
            <a:r>
              <a:rPr lang="en-US" sz="1200" i="1" dirty="0" err="1">
                <a:effectLst/>
                <a:latin typeface="Arial" panose="020B0604020202020204" pitchFamily="34" charset="0"/>
                <a:ea typeface="Times New Roman" panose="02020603050405020304" pitchFamily="18" charset="0"/>
              </a:rPr>
              <a:t>janerio</a:t>
            </a:r>
            <a:r>
              <a:rPr lang="en-US" sz="1200" i="1" dirty="0">
                <a:effectLst/>
                <a:latin typeface="Arial" panose="020B0604020202020204" pitchFamily="34" charset="0"/>
                <a:ea typeface="Times New Roman" panose="02020603050405020304" pitchFamily="18" charset="0"/>
              </a:rPr>
              <a:t>, Brazil</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37</a:t>
            </a:r>
            <a:r>
              <a:rPr lang="en-US" sz="1200" i="1" dirty="0">
                <a:effectLst/>
                <a:latin typeface="Arial" panose="020B0604020202020204" pitchFamily="34" charset="0"/>
                <a:ea typeface="Times New Roman" panose="02020603050405020304" pitchFamily="18" charset="0"/>
              </a:rPr>
              <a:t>Hospital General de México "Dr. Eduardo Liceaga", Mexico city, Mexico</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38</a:t>
            </a:r>
            <a:r>
              <a:rPr lang="en-US" sz="1200" i="1" dirty="0">
                <a:effectLst/>
                <a:latin typeface="Arial" panose="020B0604020202020204" pitchFamily="34" charset="0"/>
                <a:ea typeface="Times New Roman" panose="02020603050405020304" pitchFamily="18" charset="0"/>
              </a:rPr>
              <a:t>Hospital Italiano de Buenos Aires, Argentina, </a:t>
            </a:r>
            <a:r>
              <a:rPr lang="en-US" sz="1200" i="1" dirty="0" err="1">
                <a:effectLst/>
                <a:latin typeface="Arial" panose="020B0604020202020204" pitchFamily="34" charset="0"/>
                <a:ea typeface="Times New Roman" panose="02020603050405020304" pitchFamily="18" charset="0"/>
              </a:rPr>
              <a:t>Burnos</a:t>
            </a:r>
            <a:r>
              <a:rPr lang="en-US" sz="1200" i="1" dirty="0">
                <a:effectLst/>
                <a:latin typeface="Arial" panose="020B0604020202020204" pitchFamily="34" charset="0"/>
                <a:ea typeface="Times New Roman" panose="02020603050405020304" pitchFamily="18" charset="0"/>
              </a:rPr>
              <a:t> Aires, Argentina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39</a:t>
            </a:r>
            <a:r>
              <a:rPr lang="en-US" sz="1200" i="1" dirty="0">
                <a:effectLst/>
                <a:latin typeface="Arial" panose="020B0604020202020204" pitchFamily="34" charset="0"/>
                <a:ea typeface="Times New Roman" panose="02020603050405020304" pitchFamily="18" charset="0"/>
              </a:rPr>
              <a:t>Instituto de la Salud </a:t>
            </a:r>
            <a:r>
              <a:rPr lang="en-US" sz="1200" i="1" dirty="0" err="1">
                <a:effectLst/>
                <a:latin typeface="Arial" panose="020B0604020202020204" pitchFamily="34" charset="0"/>
                <a:ea typeface="Times New Roman" panose="02020603050405020304" pitchFamily="18" charset="0"/>
              </a:rPr>
              <a:t>Digestiva</a:t>
            </a:r>
            <a:r>
              <a:rPr lang="en-US" sz="1200" i="1" dirty="0">
                <a:effectLst/>
                <a:latin typeface="Arial" panose="020B0604020202020204" pitchFamily="34" charset="0"/>
                <a:ea typeface="Times New Roman" panose="02020603050405020304" pitchFamily="18" charset="0"/>
              </a:rPr>
              <a:t>, Guadalajara, Guadalajara, Mexico</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40</a:t>
            </a:r>
            <a:r>
              <a:rPr lang="en-US" sz="1200" i="1" dirty="0">
                <a:effectLst/>
                <a:latin typeface="Arial" panose="020B0604020202020204" pitchFamily="34" charset="0"/>
                <a:ea typeface="Times New Roman" panose="02020603050405020304" pitchFamily="18" charset="0"/>
              </a:rPr>
              <a:t>Instituto Nacional de </a:t>
            </a:r>
            <a:r>
              <a:rPr lang="en-US" sz="1200" i="1" dirty="0" err="1">
                <a:effectLst/>
                <a:latin typeface="Arial" panose="020B0604020202020204" pitchFamily="34" charset="0"/>
                <a:ea typeface="Times New Roman" panose="02020603050405020304" pitchFamily="18" charset="0"/>
              </a:rPr>
              <a:t>Ciencias</a:t>
            </a:r>
            <a:r>
              <a:rPr lang="en-US" sz="1200" i="1" dirty="0">
                <a:effectLst/>
                <a:latin typeface="Arial" panose="020B0604020202020204" pitchFamily="34" charset="0"/>
                <a:ea typeface="Times New Roman" panose="02020603050405020304" pitchFamily="18" charset="0"/>
              </a:rPr>
              <a:t> </a:t>
            </a:r>
            <a:r>
              <a:rPr lang="en-US" sz="1200" i="1" dirty="0" err="1">
                <a:effectLst/>
                <a:latin typeface="Arial" panose="020B0604020202020204" pitchFamily="34" charset="0"/>
                <a:ea typeface="Times New Roman" panose="02020603050405020304" pitchFamily="18" charset="0"/>
              </a:rPr>
              <a:t>Médicas</a:t>
            </a:r>
            <a:r>
              <a:rPr lang="en-US" sz="1200" i="1" dirty="0">
                <a:effectLst/>
                <a:latin typeface="Arial" panose="020B0604020202020204" pitchFamily="34" charset="0"/>
                <a:ea typeface="Times New Roman" panose="02020603050405020304" pitchFamily="18" charset="0"/>
              </a:rPr>
              <a:t> y </a:t>
            </a:r>
            <a:r>
              <a:rPr lang="en-US" sz="1200" i="1" dirty="0" err="1">
                <a:effectLst/>
                <a:latin typeface="Arial" panose="020B0604020202020204" pitchFamily="34" charset="0"/>
                <a:ea typeface="Times New Roman" panose="02020603050405020304" pitchFamily="18" charset="0"/>
              </a:rPr>
              <a:t>Nutrición</a:t>
            </a:r>
            <a:r>
              <a:rPr lang="en-US" sz="1200" i="1" dirty="0">
                <a:effectLst/>
                <a:latin typeface="Arial" panose="020B0604020202020204" pitchFamily="34" charset="0"/>
                <a:ea typeface="Times New Roman" panose="02020603050405020304" pitchFamily="18" charset="0"/>
              </a:rPr>
              <a:t> "Salvador </a:t>
            </a:r>
            <a:r>
              <a:rPr lang="en-US" sz="1200" i="1" dirty="0" err="1">
                <a:effectLst/>
                <a:latin typeface="Arial" panose="020B0604020202020204" pitchFamily="34" charset="0"/>
                <a:ea typeface="Times New Roman" panose="02020603050405020304" pitchFamily="18" charset="0"/>
              </a:rPr>
              <a:t>Zubirán</a:t>
            </a:r>
            <a:r>
              <a:rPr lang="en-US" sz="1200" i="1" dirty="0">
                <a:effectLst/>
                <a:latin typeface="Arial" panose="020B0604020202020204" pitchFamily="34" charset="0"/>
                <a:ea typeface="Times New Roman" panose="02020603050405020304" pitchFamily="18" charset="0"/>
              </a:rPr>
              <a:t>", Mexico City, Mexico city, Mexico</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41</a:t>
            </a:r>
            <a:r>
              <a:rPr lang="en-US" sz="1200" i="1" dirty="0">
                <a:effectLst/>
                <a:latin typeface="Arial" panose="020B0604020202020204" pitchFamily="34" charset="0"/>
                <a:ea typeface="Times New Roman" panose="02020603050405020304" pitchFamily="18" charset="0"/>
              </a:rPr>
              <a:t>Jaslok Hospital, Mumbai, Mumbai,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42</a:t>
            </a:r>
            <a:r>
              <a:rPr lang="en-US" sz="1200" i="1" dirty="0">
                <a:effectLst/>
                <a:latin typeface="Arial" panose="020B0604020202020204" pitchFamily="34" charset="0"/>
                <a:ea typeface="Times New Roman" panose="02020603050405020304" pitchFamily="18" charset="0"/>
              </a:rPr>
              <a:t>John Hunter Hospital, Newcastle, New castle,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43</a:t>
            </a:r>
            <a:r>
              <a:rPr lang="en-US" sz="1200" i="1" dirty="0">
                <a:effectLst/>
                <a:latin typeface="Arial" panose="020B0604020202020204" pitchFamily="34" charset="0"/>
                <a:ea typeface="Times New Roman" panose="02020603050405020304" pitchFamily="18" charset="0"/>
              </a:rPr>
              <a:t>Jos University Teaching Hospital Jos, Nigeria, Nigeria, Nigeria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44</a:t>
            </a:r>
            <a:r>
              <a:rPr lang="en-US" sz="1200" i="1" dirty="0">
                <a:effectLst/>
                <a:latin typeface="Arial" panose="020B0604020202020204" pitchFamily="34" charset="0"/>
                <a:ea typeface="Times New Roman" panose="02020603050405020304" pitchFamily="18" charset="0"/>
              </a:rPr>
              <a:t>KIMS, Bhubaneswar, Odisha, Odisha,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45</a:t>
            </a:r>
            <a:r>
              <a:rPr lang="en-US" sz="1200" i="1" dirty="0">
                <a:effectLst/>
                <a:latin typeface="Arial" panose="020B0604020202020204" pitchFamily="34" charset="0"/>
                <a:ea typeface="Times New Roman" panose="02020603050405020304" pitchFamily="18" charset="0"/>
              </a:rPr>
              <a:t>Liverpool Hospital, united Kingdom,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46</a:t>
            </a:r>
            <a:r>
              <a:rPr lang="en-US" sz="1200" i="1" dirty="0">
                <a:effectLst/>
                <a:latin typeface="Arial" panose="020B0604020202020204" pitchFamily="34" charset="0"/>
                <a:ea typeface="Times New Roman" panose="02020603050405020304" pitchFamily="18" charset="0"/>
              </a:rPr>
              <a:t>Marmara University School of Medicine, Istanbul, </a:t>
            </a:r>
            <a:r>
              <a:rPr lang="en-US" sz="1200" i="1" dirty="0" err="1">
                <a:effectLst/>
                <a:latin typeface="Arial" panose="020B0604020202020204" pitchFamily="34" charset="0"/>
                <a:ea typeface="Times New Roman" panose="02020603050405020304" pitchFamily="18" charset="0"/>
              </a:rPr>
              <a:t>Instabul</a:t>
            </a:r>
            <a:r>
              <a:rPr lang="en-US" sz="1200" i="1" dirty="0">
                <a:effectLst/>
                <a:latin typeface="Arial" panose="020B0604020202020204" pitchFamily="34" charset="0"/>
                <a:ea typeface="Times New Roman" panose="02020603050405020304" pitchFamily="18" charset="0"/>
              </a:rPr>
              <a:t>, Türkiye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47</a:t>
            </a:r>
            <a:r>
              <a:rPr lang="en-US" sz="1200" i="1" dirty="0">
                <a:effectLst/>
                <a:latin typeface="Arial" panose="020B0604020202020204" pitchFamily="34" charset="0"/>
                <a:ea typeface="Times New Roman" panose="02020603050405020304" pitchFamily="18" charset="0"/>
              </a:rPr>
              <a:t>Mayo Clinic, Scottsdale, Scottsdale, United States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48</a:t>
            </a:r>
            <a:r>
              <a:rPr lang="en-US" sz="1200" i="1" dirty="0">
                <a:effectLst/>
                <a:latin typeface="Arial" panose="020B0604020202020204" pitchFamily="34" charset="0"/>
                <a:ea typeface="Times New Roman" panose="02020603050405020304" pitchFamily="18" charset="0"/>
              </a:rPr>
              <a:t>Mengchao Hepatobiliary Hospital of Fujian Medical University, </a:t>
            </a:r>
            <a:r>
              <a:rPr lang="en-US" sz="1200" i="1" dirty="0" err="1">
                <a:effectLst/>
                <a:latin typeface="Arial" panose="020B0604020202020204" pitchFamily="34" charset="0"/>
                <a:ea typeface="Times New Roman" panose="02020603050405020304" pitchFamily="18" charset="0"/>
              </a:rPr>
              <a:t>Fuijan</a:t>
            </a:r>
            <a:r>
              <a:rPr lang="en-US" sz="1200" i="1" dirty="0">
                <a:effectLst/>
                <a:latin typeface="Arial" panose="020B0604020202020204" pitchFamily="34" charset="0"/>
                <a:ea typeface="Times New Roman" panose="02020603050405020304" pitchFamily="18" charset="0"/>
              </a:rPr>
              <a:t>,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49</a:t>
            </a:r>
            <a:r>
              <a:rPr lang="en-US" sz="1200" i="1" dirty="0">
                <a:effectLst/>
                <a:latin typeface="Arial" panose="020B0604020202020204" pitchFamily="34" charset="0"/>
                <a:ea typeface="Times New Roman" panose="02020603050405020304" pitchFamily="18" charset="0"/>
              </a:rPr>
              <a:t>Mercy Medical Center, Baltimore, Baltimore,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50</a:t>
            </a:r>
            <a:r>
              <a:rPr lang="en-US" sz="1200" i="1" dirty="0">
                <a:effectLst/>
                <a:latin typeface="Arial" panose="020B0604020202020204" pitchFamily="34" charset="0"/>
                <a:ea typeface="Times New Roman" panose="02020603050405020304" pitchFamily="18" charset="0"/>
              </a:rPr>
              <a:t>Mersin University School of Medicine, Mersin, Mersin, Türkiye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51</a:t>
            </a:r>
            <a:r>
              <a:rPr lang="en-US" sz="1200" i="1" dirty="0">
                <a:effectLst/>
                <a:latin typeface="Arial" panose="020B0604020202020204" pitchFamily="34" charset="0"/>
                <a:ea typeface="Times New Roman" panose="02020603050405020304" pitchFamily="18" charset="0"/>
              </a:rPr>
              <a:t>Mustapha Bacha University Hospital, Algiers, Algiers, Algeria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52</a:t>
            </a:r>
            <a:r>
              <a:rPr lang="en-US" sz="1200" i="1" dirty="0">
                <a:effectLst/>
                <a:latin typeface="Arial" panose="020B0604020202020204" pitchFamily="34" charset="0"/>
                <a:ea typeface="Times New Roman" panose="02020603050405020304" pitchFamily="18" charset="0"/>
              </a:rPr>
              <a:t>Nanfang Hospital, Southern Medical University, Guangzhou,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53</a:t>
            </a:r>
            <a:r>
              <a:rPr lang="en-US" sz="1200" i="1" dirty="0">
                <a:effectLst/>
                <a:latin typeface="Arial" panose="020B0604020202020204" pitchFamily="34" charset="0"/>
                <a:ea typeface="Times New Roman" panose="02020603050405020304" pitchFamily="18" charset="0"/>
              </a:rPr>
              <a:t>Nanjing Drum Tower Hospital, The Affiliated Hospital of Nanjing University Medical School, Nanjing,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54</a:t>
            </a:r>
            <a:r>
              <a:rPr lang="en-US" sz="1200" i="1" dirty="0">
                <a:effectLst/>
                <a:latin typeface="Arial" panose="020B0604020202020204" pitchFamily="34" charset="0"/>
                <a:ea typeface="Times New Roman" panose="02020603050405020304" pitchFamily="18" charset="0"/>
              </a:rPr>
              <a:t>National Center for Gastrointestinal and Liver Disease, Khartoum, Khartoum, Sudan</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55</a:t>
            </a:r>
            <a:r>
              <a:rPr lang="en-US" sz="1200" i="1" dirty="0">
                <a:effectLst/>
                <a:latin typeface="Arial" panose="020B0604020202020204" pitchFamily="34" charset="0"/>
                <a:ea typeface="Times New Roman" panose="02020603050405020304" pitchFamily="18" charset="0"/>
              </a:rPr>
              <a:t>NIHR Nottingham Biomedical Research Centre, Nottingham University Hospitals NHS Trust and University of Nottingham, Nottingham, Nottingham,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56</a:t>
            </a:r>
            <a:r>
              <a:rPr lang="en-US" sz="1200" i="1" dirty="0">
                <a:effectLst/>
                <a:latin typeface="Arial" panose="020B0604020202020204" pitchFamily="34" charset="0"/>
                <a:ea typeface="Times New Roman" panose="02020603050405020304" pitchFamily="18" charset="0"/>
              </a:rPr>
              <a:t>Pontificia Catholic University of Chile, Santiago, Santiago, American Samoa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57</a:t>
            </a:r>
            <a:r>
              <a:rPr lang="en-US" sz="1200" i="1" dirty="0">
                <a:effectLst/>
                <a:latin typeface="Arial" panose="020B0604020202020204" pitchFamily="34" charset="0"/>
                <a:ea typeface="Times New Roman" panose="02020603050405020304" pitchFamily="18" charset="0"/>
              </a:rPr>
              <a:t>Prince of Wales Hospital, Sydney, Sydney, Australia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58</a:t>
            </a:r>
            <a:r>
              <a:rPr lang="en-US" sz="1200" i="1" dirty="0">
                <a:effectLst/>
                <a:latin typeface="Arial" panose="020B0604020202020204" pitchFamily="34" charset="0"/>
                <a:ea typeface="Times New Roman" panose="02020603050405020304" pitchFamily="18" charset="0"/>
              </a:rPr>
              <a:t>Queen Elizabeth University Hospitals, Birmingham, Birmingham,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59</a:t>
            </a:r>
            <a:r>
              <a:rPr lang="en-US" sz="1200" i="1" dirty="0">
                <a:effectLst/>
                <a:latin typeface="Arial" panose="020B0604020202020204" pitchFamily="34" charset="0"/>
                <a:ea typeface="Times New Roman" panose="02020603050405020304" pitchFamily="18" charset="0"/>
              </a:rPr>
              <a:t>Royal Berkshire Hospital, Reading,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60</a:t>
            </a:r>
            <a:r>
              <a:rPr lang="en-US" sz="1200" i="1" dirty="0">
                <a:effectLst/>
                <a:latin typeface="Arial" panose="020B0604020202020204" pitchFamily="34" charset="0"/>
                <a:ea typeface="Times New Roman" panose="02020603050405020304" pitchFamily="18" charset="0"/>
              </a:rPr>
              <a:t>Royal Infirmary of Edinburgh, Edinburg, United Kingdom</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61</a:t>
            </a:r>
            <a:r>
              <a:rPr lang="en-US" sz="1200" i="1" dirty="0">
                <a:effectLst/>
                <a:latin typeface="Arial" panose="020B0604020202020204" pitchFamily="34" charset="0"/>
                <a:ea typeface="Times New Roman" panose="02020603050405020304" pitchFamily="18" charset="0"/>
              </a:rPr>
              <a:t>Royal North Shore Hospital, NSW, Australia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62</a:t>
            </a:r>
            <a:r>
              <a:rPr lang="en-US" sz="1200" i="1" dirty="0">
                <a:effectLst/>
                <a:latin typeface="Arial" panose="020B0604020202020204" pitchFamily="34" charset="0"/>
                <a:ea typeface="Times New Roman" panose="02020603050405020304" pitchFamily="18" charset="0"/>
              </a:rPr>
              <a:t>Royal Perth Hospital, Perth, Perth, Australia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63</a:t>
            </a:r>
            <a:r>
              <a:rPr lang="en-US" sz="1200" i="1" dirty="0">
                <a:effectLst/>
                <a:latin typeface="Arial" panose="020B0604020202020204" pitchFamily="34" charset="0"/>
                <a:ea typeface="Times New Roman" panose="02020603050405020304" pitchFamily="18" charset="0"/>
              </a:rPr>
              <a:t>Sanjay Gandhi Postgraduate Institute of Medical Research, Lucknow, Lucknow,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64</a:t>
            </a:r>
            <a:r>
              <a:rPr lang="en-US" sz="1200" i="1" dirty="0">
                <a:effectLst/>
                <a:latin typeface="Arial" panose="020B0604020202020204" pitchFamily="34" charset="0"/>
                <a:ea typeface="Times New Roman" panose="02020603050405020304" pitchFamily="18" charset="0"/>
              </a:rPr>
              <a:t>School of Medicine, Ren Ji Hospital, Shanghai Jiao Tong University, Shanghai,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65</a:t>
            </a:r>
            <a:r>
              <a:rPr lang="en-US" sz="1200" i="1" dirty="0">
                <a:effectLst/>
                <a:latin typeface="Arial" panose="020B0604020202020204" pitchFamily="34" charset="0"/>
                <a:ea typeface="Times New Roman" panose="02020603050405020304" pitchFamily="18" charset="0"/>
              </a:rPr>
              <a:t>Second Affiliated Hospital of Chongqing Medical University, Chongqing,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66</a:t>
            </a:r>
            <a:r>
              <a:rPr lang="en-US" sz="1200" i="1" dirty="0">
                <a:effectLst/>
                <a:latin typeface="Arial" panose="020B0604020202020204" pitchFamily="34" charset="0"/>
                <a:ea typeface="Times New Roman" panose="02020603050405020304" pitchFamily="18" charset="0"/>
              </a:rPr>
              <a:t>Second Hospital of Shandong University, Shandong,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67</a:t>
            </a:r>
            <a:r>
              <a:rPr lang="en-US" sz="1200" i="1" dirty="0">
                <a:effectLst/>
                <a:latin typeface="Arial" panose="020B0604020202020204" pitchFamily="34" charset="0"/>
                <a:ea typeface="Times New Roman" panose="02020603050405020304" pitchFamily="18" charset="0"/>
              </a:rPr>
              <a:t>Shuguang Hospital Affiliated to Shanghai University of Traditional Chinese Medicine, Shanghai,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68</a:t>
            </a:r>
            <a:r>
              <a:rPr lang="en-US" sz="1200" i="1" dirty="0">
                <a:effectLst/>
                <a:latin typeface="Arial" panose="020B0604020202020204" pitchFamily="34" charset="0"/>
                <a:ea typeface="Times New Roman" panose="02020603050405020304" pitchFamily="18" charset="0"/>
              </a:rPr>
              <a:t>Singapore General Hospital, Singapore, Singapore</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69</a:t>
            </a:r>
            <a:r>
              <a:rPr lang="en-US" sz="1200" i="1" dirty="0">
                <a:effectLst/>
                <a:latin typeface="Arial" panose="020B0604020202020204" pitchFamily="34" charset="0"/>
                <a:ea typeface="Times New Roman" panose="02020603050405020304" pitchFamily="18" charset="0"/>
              </a:rPr>
              <a:t>Sir Charles Gairdner Hospital, </a:t>
            </a:r>
            <a:r>
              <a:rPr lang="en-US" sz="1200" i="1" dirty="0" err="1">
                <a:effectLst/>
                <a:latin typeface="Arial" panose="020B0604020202020204" pitchFamily="34" charset="0"/>
                <a:ea typeface="Times New Roman" panose="02020603050405020304" pitchFamily="18" charset="0"/>
              </a:rPr>
              <a:t>Nedlands</a:t>
            </a:r>
            <a:r>
              <a:rPr lang="en-US" sz="1200" i="1" dirty="0">
                <a:effectLst/>
                <a:latin typeface="Arial" panose="020B0604020202020204" pitchFamily="34" charset="0"/>
                <a:ea typeface="Times New Roman" panose="02020603050405020304" pitchFamily="18" charset="0"/>
              </a:rPr>
              <a:t>, Australia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70</a:t>
            </a:r>
            <a:r>
              <a:rPr lang="en-US" sz="1200" i="1" dirty="0">
                <a:effectLst/>
                <a:latin typeface="Arial" panose="020B0604020202020204" pitchFamily="34" charset="0"/>
                <a:ea typeface="Times New Roman" panose="02020603050405020304" pitchFamily="18" charset="0"/>
              </a:rPr>
              <a:t>Sir Ganga Ram Hospital, Delhi, Delhi,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71</a:t>
            </a:r>
            <a:r>
              <a:rPr lang="en-US" sz="1200" i="1" dirty="0">
                <a:effectLst/>
                <a:latin typeface="Arial" panose="020B0604020202020204" pitchFamily="34" charset="0"/>
                <a:ea typeface="Times New Roman" panose="02020603050405020304" pitchFamily="18" charset="0"/>
              </a:rPr>
              <a:t>St George Liver Clinic, NSW, Australia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72</a:t>
            </a:r>
            <a:r>
              <a:rPr lang="en-US" sz="1200" i="1" dirty="0">
                <a:effectLst/>
                <a:latin typeface="Arial" panose="020B0604020202020204" pitchFamily="34" charset="0"/>
                <a:ea typeface="Times New Roman" panose="02020603050405020304" pitchFamily="18" charset="0"/>
              </a:rPr>
              <a:t>Tel-Aviv </a:t>
            </a:r>
            <a:r>
              <a:rPr lang="en-US" sz="1200" i="1" dirty="0" err="1">
                <a:effectLst/>
                <a:latin typeface="Arial" panose="020B0604020202020204" pitchFamily="34" charset="0"/>
                <a:ea typeface="Times New Roman" panose="02020603050405020304" pitchFamily="18" charset="0"/>
              </a:rPr>
              <a:t>Sourasky</a:t>
            </a:r>
            <a:r>
              <a:rPr lang="en-US" sz="1200" i="1" dirty="0">
                <a:effectLst/>
                <a:latin typeface="Arial" panose="020B0604020202020204" pitchFamily="34" charset="0"/>
                <a:ea typeface="Times New Roman" panose="02020603050405020304" pitchFamily="18" charset="0"/>
              </a:rPr>
              <a:t> Medical Center, Tel Aviv, Israel, Tel Aviv, Israel</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73</a:t>
            </a:r>
            <a:r>
              <a:rPr lang="en-US" sz="1200" i="1" dirty="0">
                <a:effectLst/>
                <a:latin typeface="Arial" panose="020B0604020202020204" pitchFamily="34" charset="0"/>
                <a:ea typeface="Times New Roman" panose="02020603050405020304" pitchFamily="18" charset="0"/>
              </a:rPr>
              <a:t>The Fifth People's Hospital of Suzhou, Suzhou,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74</a:t>
            </a:r>
            <a:r>
              <a:rPr lang="en-US" sz="1200" i="1" dirty="0">
                <a:effectLst/>
                <a:latin typeface="Arial" panose="020B0604020202020204" pitchFamily="34" charset="0"/>
                <a:ea typeface="Times New Roman" panose="02020603050405020304" pitchFamily="18" charset="0"/>
              </a:rPr>
              <a:t>The First Affiliated Hospital of Guangxi Medical University, Nanning,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75</a:t>
            </a:r>
            <a:r>
              <a:rPr lang="en-US" sz="1200" i="1" dirty="0">
                <a:effectLst/>
                <a:latin typeface="Arial" panose="020B0604020202020204" pitchFamily="34" charset="0"/>
                <a:ea typeface="Times New Roman" panose="02020603050405020304" pitchFamily="18" charset="0"/>
              </a:rPr>
              <a:t>The First Affiliated Hospital of Nanchang University, Nanchang,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76</a:t>
            </a:r>
            <a:r>
              <a:rPr lang="en-US" sz="1200" i="1" dirty="0">
                <a:effectLst/>
                <a:latin typeface="Arial" panose="020B0604020202020204" pitchFamily="34" charset="0"/>
                <a:ea typeface="Times New Roman" panose="02020603050405020304" pitchFamily="18" charset="0"/>
              </a:rPr>
              <a:t>The First Affiliated Hospital of Wenzhou Medical University, Wenzhou,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77</a:t>
            </a:r>
            <a:r>
              <a:rPr lang="en-US" sz="1200" i="1" dirty="0">
                <a:effectLst/>
                <a:latin typeface="Arial" panose="020B0604020202020204" pitchFamily="34" charset="0"/>
                <a:ea typeface="Times New Roman" panose="02020603050405020304" pitchFamily="18" charset="0"/>
              </a:rPr>
              <a:t>The First Hospital of Jilin University, Changchun,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78</a:t>
            </a:r>
            <a:r>
              <a:rPr lang="en-US" sz="1200" i="1" dirty="0">
                <a:effectLst/>
                <a:latin typeface="Arial" panose="020B0604020202020204" pitchFamily="34" charset="0"/>
                <a:ea typeface="Times New Roman" panose="02020603050405020304" pitchFamily="18" charset="0"/>
              </a:rPr>
              <a:t>The first people's hospital of </a:t>
            </a:r>
            <a:r>
              <a:rPr lang="en-US" sz="1200" i="1" dirty="0" err="1">
                <a:effectLst/>
                <a:latin typeface="Arial" panose="020B0604020202020204" pitchFamily="34" charset="0"/>
                <a:ea typeface="Times New Roman" panose="02020603050405020304" pitchFamily="18" charset="0"/>
              </a:rPr>
              <a:t>LanZhou</a:t>
            </a:r>
            <a:r>
              <a:rPr lang="en-US" sz="1200" i="1" dirty="0">
                <a:effectLst/>
                <a:latin typeface="Arial" panose="020B0604020202020204" pitchFamily="34" charset="0"/>
                <a:ea typeface="Times New Roman" panose="02020603050405020304" pitchFamily="18" charset="0"/>
              </a:rPr>
              <a:t>, Lanzhou,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79</a:t>
            </a:r>
            <a:r>
              <a:rPr lang="en-US" sz="1200" i="1" dirty="0">
                <a:effectLst/>
                <a:latin typeface="Arial" panose="020B0604020202020204" pitchFamily="34" charset="0"/>
                <a:ea typeface="Times New Roman" panose="02020603050405020304" pitchFamily="18" charset="0"/>
              </a:rPr>
              <a:t>The Second </a:t>
            </a:r>
            <a:r>
              <a:rPr lang="en-US" sz="1200" i="1" dirty="0" err="1">
                <a:effectLst/>
                <a:latin typeface="Arial" panose="020B0604020202020204" pitchFamily="34" charset="0"/>
                <a:ea typeface="Times New Roman" panose="02020603050405020304" pitchFamily="18" charset="0"/>
              </a:rPr>
              <a:t>XiangYa</a:t>
            </a:r>
            <a:r>
              <a:rPr lang="en-US" sz="1200" i="1" dirty="0">
                <a:effectLst/>
                <a:latin typeface="Arial" panose="020B0604020202020204" pitchFamily="34" charset="0"/>
                <a:ea typeface="Times New Roman" panose="02020603050405020304" pitchFamily="18" charset="0"/>
              </a:rPr>
              <a:t> Hospital of Central South University, Hunan,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80</a:t>
            </a:r>
            <a:r>
              <a:rPr lang="en-US" sz="1200" i="1" dirty="0">
                <a:effectLst/>
                <a:latin typeface="Arial" panose="020B0604020202020204" pitchFamily="34" charset="0"/>
                <a:ea typeface="Times New Roman" panose="02020603050405020304" pitchFamily="18" charset="0"/>
              </a:rPr>
              <a:t>The Third Affiliated Hospital of Hebei Medical University, Hebei,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81</a:t>
            </a:r>
            <a:r>
              <a:rPr lang="en-US" sz="1200" i="1" dirty="0">
                <a:effectLst/>
                <a:latin typeface="Arial" panose="020B0604020202020204" pitchFamily="34" charset="0"/>
                <a:ea typeface="Times New Roman" panose="02020603050405020304" pitchFamily="18" charset="0"/>
              </a:rPr>
              <a:t>The Third Affiliated Hospital of Sun Yat-sen University, Guangzhou, </a:t>
            </a:r>
            <a:r>
              <a:rPr lang="en-US" sz="1200" i="1" dirty="0" err="1">
                <a:effectLst/>
                <a:latin typeface="Arial" panose="020B0604020202020204" pitchFamily="34" charset="0"/>
                <a:ea typeface="Times New Roman" panose="02020603050405020304" pitchFamily="18" charset="0"/>
              </a:rPr>
              <a:t>Guanzhou</a:t>
            </a:r>
            <a:r>
              <a:rPr lang="en-US" sz="1200" i="1" dirty="0">
                <a:effectLst/>
                <a:latin typeface="Arial" panose="020B0604020202020204" pitchFamily="34" charset="0"/>
                <a:ea typeface="Times New Roman" panose="02020603050405020304" pitchFamily="18" charset="0"/>
              </a:rPr>
              <a:t>,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82</a:t>
            </a:r>
            <a:r>
              <a:rPr lang="en-US" sz="1200" i="1" dirty="0">
                <a:effectLst/>
                <a:latin typeface="Arial" panose="020B0604020202020204" pitchFamily="34" charset="0"/>
                <a:ea typeface="Times New Roman" panose="02020603050405020304" pitchFamily="18" charset="0"/>
              </a:rPr>
              <a:t>The Third People's Hospital of Guilin, Guilin,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83</a:t>
            </a:r>
            <a:r>
              <a:rPr lang="en-US" sz="1200" i="1" dirty="0">
                <a:effectLst/>
                <a:latin typeface="Arial" panose="020B0604020202020204" pitchFamily="34" charset="0"/>
                <a:ea typeface="Times New Roman" panose="02020603050405020304" pitchFamily="18" charset="0"/>
              </a:rPr>
              <a:t>Traditional Chinese Medicine Hospital of Xinjiang Uygur Autonomous Region, Xinjiang, China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84</a:t>
            </a:r>
            <a:r>
              <a:rPr lang="en-US" sz="1200" i="1" dirty="0">
                <a:effectLst/>
                <a:latin typeface="Arial" panose="020B0604020202020204" pitchFamily="34" charset="0"/>
                <a:ea typeface="Times New Roman" panose="02020603050405020304" pitchFamily="18" charset="0"/>
              </a:rPr>
              <a:t>Universiti Malaya Medical Centre, Kuala Lumpur, Malaysia, Kaula Lumpur, Malaysia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85</a:t>
            </a:r>
            <a:r>
              <a:rPr lang="en-US" sz="1200" i="1" dirty="0">
                <a:effectLst/>
                <a:latin typeface="Arial" panose="020B0604020202020204" pitchFamily="34" charset="0"/>
                <a:ea typeface="Times New Roman" panose="02020603050405020304" pitchFamily="18" charset="0"/>
              </a:rPr>
              <a:t>University of Alberta, Edmonton, Alberta, Canada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86</a:t>
            </a:r>
            <a:r>
              <a:rPr lang="en-US" sz="1200" i="1" dirty="0">
                <a:effectLst/>
                <a:latin typeface="Arial" panose="020B0604020202020204" pitchFamily="34" charset="0"/>
                <a:ea typeface="Times New Roman" panose="02020603050405020304" pitchFamily="18" charset="0"/>
              </a:rPr>
              <a:t>University of Manitoba, Winnipeg, Winnipeg, Canada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87</a:t>
            </a:r>
            <a:r>
              <a:rPr lang="en-US" sz="1200" i="1" dirty="0">
                <a:effectLst/>
                <a:latin typeface="Arial" panose="020B0604020202020204" pitchFamily="34" charset="0"/>
                <a:ea typeface="Times New Roman" panose="02020603050405020304" pitchFamily="18" charset="0"/>
              </a:rPr>
              <a:t>University of Pennsylvania, Pennsylvania, United States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88</a:t>
            </a:r>
            <a:r>
              <a:rPr lang="en-US" sz="1200" i="1" dirty="0">
                <a:effectLst/>
                <a:latin typeface="Arial" panose="020B0604020202020204" pitchFamily="34" charset="0"/>
                <a:ea typeface="Times New Roman" panose="02020603050405020304" pitchFamily="18" charset="0"/>
              </a:rPr>
              <a:t>University of Pittsburgh, Pittsburgh, United States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89</a:t>
            </a:r>
            <a:r>
              <a:rPr lang="en-US" sz="1200" i="1" dirty="0">
                <a:effectLst/>
                <a:latin typeface="Arial" panose="020B0604020202020204" pitchFamily="34" charset="0"/>
                <a:ea typeface="Times New Roman" panose="02020603050405020304" pitchFamily="18" charset="0"/>
              </a:rPr>
              <a:t>University of Washington, Washington, United States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90</a:t>
            </a:r>
            <a:r>
              <a:rPr lang="en-US" sz="1200" i="1" dirty="0">
                <a:effectLst/>
                <a:latin typeface="Arial" panose="020B0604020202020204" pitchFamily="34" charset="0"/>
                <a:ea typeface="Times New Roman" panose="02020603050405020304" pitchFamily="18" charset="0"/>
              </a:rPr>
              <a:t>Virginia Commonwealth University, Richmond, Richmond, United States</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91</a:t>
            </a:r>
            <a:r>
              <a:rPr lang="en-US" sz="1200" i="1" dirty="0">
                <a:effectLst/>
                <a:latin typeface="Arial" panose="020B0604020202020204" pitchFamily="34" charset="0"/>
                <a:ea typeface="Times New Roman" panose="02020603050405020304" pitchFamily="18" charset="0"/>
              </a:rPr>
              <a:t>Virginia Commonwealth University, Richmond, India</a:t>
            </a:r>
            <a:r>
              <a:rPr lang="en-US" sz="1200" dirty="0">
                <a:effectLst/>
                <a:latin typeface="Arial" panose="020B0604020202020204" pitchFamily="34" charset="0"/>
                <a:ea typeface="Arial" panose="020B0604020202020204" pitchFamily="34" charset="0"/>
              </a:rPr>
              <a:t>, </a:t>
            </a:r>
            <a:r>
              <a:rPr lang="en-US" sz="1200" i="1" baseline="30000" dirty="0">
                <a:effectLst/>
                <a:latin typeface="Arial" panose="020B0604020202020204" pitchFamily="34" charset="0"/>
                <a:ea typeface="Times New Roman" panose="02020603050405020304" pitchFamily="18" charset="0"/>
              </a:rPr>
              <a:t>92</a:t>
            </a:r>
            <a:r>
              <a:rPr lang="en-US" sz="1200" i="1" dirty="0">
                <a:effectLst/>
                <a:latin typeface="Arial" panose="020B0604020202020204" pitchFamily="34" charset="0"/>
                <a:ea typeface="Times New Roman" panose="02020603050405020304" pitchFamily="18" charset="0"/>
              </a:rPr>
              <a:t>Virginia Commonwealth University, Richmond, United States</a:t>
            </a:r>
            <a:endParaRPr lang="en-GB" sz="1200" dirty="0">
              <a:effectLst/>
              <a:latin typeface="Times New Roman" panose="02020603050405020304" pitchFamily="18" charset="0"/>
              <a:ea typeface="Times New Roman" panose="02020603050405020304" pitchFamily="18" charset="0"/>
            </a:endParaRPr>
          </a:p>
          <a:p>
            <a:pPr algn="l"/>
            <a:r>
              <a:rPr lang="en-US" sz="1200" dirty="0">
                <a:effectLst/>
                <a:latin typeface="Arial" panose="020B0604020202020204" pitchFamily="34" charset="0"/>
                <a:ea typeface="Times New Roman" panose="02020603050405020304" pitchFamily="18" charset="0"/>
              </a:rPr>
              <a:t>Email:</a:t>
            </a:r>
            <a:r>
              <a:rPr lang="en-US" sz="1200" i="1" dirty="0">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florence.wong@utoronto.ca</a:t>
            </a:r>
            <a:endParaRPr lang="en-GB" sz="1200" dirty="0">
              <a:effectLst/>
              <a:latin typeface="Times New Roman" panose="02020603050405020304" pitchFamily="18" charset="0"/>
              <a:ea typeface="Times New Roman" panose="02020603050405020304" pitchFamily="18" charset="0"/>
            </a:endParaRPr>
          </a:p>
          <a:p>
            <a:pPr algn="l"/>
            <a:r>
              <a:rPr lang="en-US" sz="1200" dirty="0">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lgn="l">
              <a:lnSpc>
                <a:spcPct val="150000"/>
              </a:lnSpc>
            </a:pPr>
            <a:r>
              <a:rPr lang="en-GB" sz="1200" b="1" kern="100" dirty="0">
                <a:solidFill>
                  <a:srgbClr val="000000"/>
                </a:solidFill>
                <a:effectLst/>
                <a:latin typeface="Calibri" panose="020F0502020204030204" pitchFamily="34" charset="0"/>
                <a:ea typeface="Calibri" panose="020F0502020204030204" pitchFamily="34" charset="0"/>
                <a:cs typeface="Times New Roman (Corpo CS)"/>
              </a:rPr>
              <a:t>Background and Aims</a:t>
            </a:r>
            <a:r>
              <a:rPr lang="en-GB" sz="1200" kern="100" dirty="0">
                <a:solidFill>
                  <a:srgbClr val="000000"/>
                </a:solidFill>
                <a:effectLst/>
                <a:latin typeface="Calibri" panose="020F0502020204030204" pitchFamily="34" charset="0"/>
                <a:ea typeface="Calibri" panose="020F0502020204030204" pitchFamily="34" charset="0"/>
                <a:cs typeface="Times New Roman (Corpo CS)"/>
              </a:rPr>
              <a:t>: </a:t>
            </a:r>
            <a:r>
              <a:rPr lang="en-US" sz="1200" kern="100" dirty="0">
                <a:solidFill>
                  <a:srgbClr val="000000"/>
                </a:solidFill>
                <a:effectLst/>
                <a:latin typeface="Calibri" panose="020F0502020204030204" pitchFamily="34" charset="0"/>
                <a:ea typeface="Calibri" panose="020F0502020204030204" pitchFamily="34" charset="0"/>
                <a:cs typeface="Calibri (Corpo)"/>
              </a:rPr>
              <a:t>The presence of chronic kidney disease (CKD) predisposes a patient to the development of acute kidney injury (AKI). While AKI and CKD are well understood in cirrhosis, the entity of acute-on-chronic kidney disease (AoCKD) in cirrhosis is not well defined. </a:t>
            </a:r>
            <a:endParaRPr lang="en-GB" sz="1200" kern="100" dirty="0">
              <a:solidFill>
                <a:srgbClr val="000000"/>
              </a:solidFill>
              <a:effectLst/>
              <a:latin typeface="Calibri" panose="020F0502020204030204" pitchFamily="34" charset="0"/>
              <a:ea typeface="Calibri" panose="020F0502020204030204" pitchFamily="34" charset="0"/>
              <a:cs typeface="Times New Roman (Corpo CS)"/>
            </a:endParaRPr>
          </a:p>
          <a:p>
            <a:pPr algn="l">
              <a:lnSpc>
                <a:spcPct val="150000"/>
              </a:lnSpc>
            </a:pPr>
            <a:r>
              <a:rPr lang="en-US" sz="1200" b="1" kern="100" dirty="0">
                <a:solidFill>
                  <a:srgbClr val="000000"/>
                </a:solidFill>
                <a:effectLst/>
                <a:latin typeface="Calibri" panose="020F0502020204030204" pitchFamily="34" charset="0"/>
                <a:ea typeface="Calibri" panose="020F0502020204030204" pitchFamily="34" charset="0"/>
                <a:cs typeface="Calibri (Corpo)"/>
              </a:rPr>
              <a:t>Aim:</a:t>
            </a:r>
            <a:r>
              <a:rPr lang="en-US" sz="1200" kern="100" dirty="0">
                <a:solidFill>
                  <a:srgbClr val="000000"/>
                </a:solidFill>
                <a:effectLst/>
                <a:latin typeface="Calibri" panose="020F0502020204030204" pitchFamily="34" charset="0"/>
                <a:ea typeface="Calibri" panose="020F0502020204030204" pitchFamily="34" charset="0"/>
                <a:cs typeface="Calibri (Corpo)"/>
              </a:rPr>
              <a:t> To define AoCKD in a global cohort of inpatients with cirrhosis, and its impact on patient outcomes. </a:t>
            </a:r>
          </a:p>
          <a:p>
            <a:pPr algn="l">
              <a:lnSpc>
                <a:spcPct val="150000"/>
              </a:lnSpc>
            </a:pPr>
            <a:r>
              <a:rPr lang="en-US" sz="1200" b="1" kern="100" dirty="0">
                <a:solidFill>
                  <a:srgbClr val="000000"/>
                </a:solidFill>
                <a:effectLst/>
                <a:latin typeface="Calibri" panose="020F0502020204030204" pitchFamily="34" charset="0"/>
                <a:ea typeface="Calibri" panose="020F0502020204030204" pitchFamily="34" charset="0"/>
                <a:cs typeface="Calibri (Corpo)"/>
              </a:rPr>
              <a:t>Methods: </a:t>
            </a:r>
            <a:r>
              <a:rPr lang="en-US" sz="1200" kern="100" dirty="0">
                <a:solidFill>
                  <a:srgbClr val="000000"/>
                </a:solidFill>
                <a:effectLst/>
                <a:latin typeface="Calibri" panose="020F0502020204030204" pitchFamily="34" charset="0"/>
                <a:ea typeface="Calibri" panose="020F0502020204030204" pitchFamily="34" charset="0"/>
                <a:cs typeface="Calibri (Corpo)"/>
              </a:rPr>
              <a:t>AoCKD is defined by AKI superimposed on CKD (GFR&lt;60ml/min /1.73m</a:t>
            </a:r>
            <a:r>
              <a:rPr lang="en-US" sz="1200" kern="100" baseline="30000" dirty="0">
                <a:solidFill>
                  <a:srgbClr val="000000"/>
                </a:solidFill>
                <a:effectLst/>
                <a:latin typeface="Calibri" panose="020F0502020204030204" pitchFamily="34" charset="0"/>
                <a:ea typeface="Calibri" panose="020F0502020204030204" pitchFamily="34" charset="0"/>
                <a:cs typeface="Calibri (Corpo)"/>
              </a:rPr>
              <a:t>2</a:t>
            </a:r>
            <a:r>
              <a:rPr lang="en-US" sz="1200" kern="100" dirty="0">
                <a:solidFill>
                  <a:srgbClr val="000000"/>
                </a:solidFill>
                <a:effectLst/>
                <a:latin typeface="Calibri" panose="020F0502020204030204" pitchFamily="34" charset="0"/>
                <a:ea typeface="Calibri" panose="020F0502020204030204" pitchFamily="34" charset="0"/>
                <a:cs typeface="Calibri (Corpo)"/>
              </a:rPr>
              <a:t> for &gt;3months), either as 0.3mg/dL increase in &lt;48 hours, or a 50% rise from an elevated serum creatinine (</a:t>
            </a:r>
            <a:r>
              <a:rPr lang="en-US" sz="1200" kern="100" dirty="0" err="1">
                <a:solidFill>
                  <a:srgbClr val="000000"/>
                </a:solidFill>
                <a:effectLst/>
                <a:latin typeface="Calibri" panose="020F0502020204030204" pitchFamily="34" charset="0"/>
                <a:ea typeface="Calibri" panose="020F0502020204030204" pitchFamily="34" charset="0"/>
                <a:cs typeface="Calibri (Corpo)"/>
              </a:rPr>
              <a:t>sCr</a:t>
            </a:r>
            <a:r>
              <a:rPr lang="en-US" sz="1200" kern="100" dirty="0">
                <a:solidFill>
                  <a:srgbClr val="000000"/>
                </a:solidFill>
                <a:effectLst/>
                <a:latin typeface="Calibri" panose="020F0502020204030204" pitchFamily="34" charset="0"/>
                <a:ea typeface="Calibri" panose="020F0502020204030204" pitchFamily="34" charset="0"/>
                <a:cs typeface="Calibri (Corpo)"/>
              </a:rPr>
              <a:t>) in ≤7 days. The CLEARED consortium enrolled in-patients with cirrhosis worldwide from 127 countries &amp; collected data on demographics, cirrhosis complications, co-morbid conditions, and patient outcomes. The incidence and features of AKI superimposed on CKD (CKD+) were compared to those without (CKD-), and its impact on patient outcomes assessed. </a:t>
            </a:r>
            <a:endParaRPr lang="en-GB" sz="1200" kern="100" dirty="0">
              <a:solidFill>
                <a:srgbClr val="000000"/>
              </a:solidFill>
              <a:effectLst/>
              <a:latin typeface="Calibri" panose="020F0502020204030204" pitchFamily="34" charset="0"/>
              <a:ea typeface="Calibri" panose="020F0502020204030204" pitchFamily="34" charset="0"/>
              <a:cs typeface="Times New Roman (Corpo CS)"/>
            </a:endParaRPr>
          </a:p>
          <a:p>
            <a:pPr algn="l">
              <a:lnSpc>
                <a:spcPct val="150000"/>
              </a:lnSpc>
            </a:pPr>
            <a:r>
              <a:rPr lang="en-US" sz="1200" b="1" kern="100" dirty="0">
                <a:solidFill>
                  <a:srgbClr val="000000"/>
                </a:solidFill>
                <a:effectLst/>
                <a:latin typeface="Calibri" panose="020F0502020204030204" pitchFamily="34" charset="0"/>
                <a:ea typeface="Calibri" panose="020F0502020204030204" pitchFamily="34" charset="0"/>
                <a:cs typeface="Calibri (Corpo)"/>
              </a:rPr>
              <a:t>Results:</a:t>
            </a:r>
            <a:r>
              <a:rPr lang="en-US" sz="1200" kern="100" dirty="0">
                <a:solidFill>
                  <a:srgbClr val="000000"/>
                </a:solidFill>
                <a:effectLst/>
                <a:latin typeface="Calibri" panose="020F0502020204030204" pitchFamily="34" charset="0"/>
                <a:ea typeface="Calibri" panose="020F0502020204030204" pitchFamily="34" charset="0"/>
                <a:cs typeface="Calibri (Corpo)"/>
              </a:rPr>
              <a:t> 38% (n=2733 of 7040) CKD+ patients had a median [interquartile range or IQR] baseline </a:t>
            </a:r>
            <a:r>
              <a:rPr lang="en-US" sz="1200" kern="100" dirty="0" err="1">
                <a:solidFill>
                  <a:srgbClr val="000000"/>
                </a:solidFill>
                <a:effectLst/>
                <a:latin typeface="Calibri" panose="020F0502020204030204" pitchFamily="34" charset="0"/>
                <a:ea typeface="Calibri" panose="020F0502020204030204" pitchFamily="34" charset="0"/>
                <a:cs typeface="Calibri (Corpo)"/>
              </a:rPr>
              <a:t>sCr</a:t>
            </a:r>
            <a:r>
              <a:rPr lang="en-US" sz="1200" kern="100" dirty="0">
                <a:solidFill>
                  <a:srgbClr val="000000"/>
                </a:solidFill>
                <a:effectLst/>
                <a:latin typeface="Calibri" panose="020F0502020204030204" pitchFamily="34" charset="0"/>
                <a:ea typeface="Calibri" panose="020F0502020204030204" pitchFamily="34" charset="0"/>
                <a:cs typeface="Calibri (Corpo)"/>
              </a:rPr>
              <a:t> of 1.2 [0.92, 1.70]mg/dL, significantly higher than that in CKD- patients (0.71 [0.60, 0.86]mg/dL, p&lt;0.001). 63.5% of CKD+ patients developed AKI, with 42%, 28% and 30% being stage 1, 2 and 3 AKI respectively. In contrast, only 12.4% of CKD- patients developed AKI (p&lt;0.001), who mostly had stage 1 (54%) with less having stage 2 (22%) and stage 3 (24%) AKI (p&lt;0.001 vs. CKD+ patients). The median [IQR} peak </a:t>
            </a:r>
            <a:r>
              <a:rPr lang="en-US" sz="1200" kern="100" dirty="0" err="1">
                <a:solidFill>
                  <a:srgbClr val="000000"/>
                </a:solidFill>
                <a:effectLst/>
                <a:latin typeface="Calibri" panose="020F0502020204030204" pitchFamily="34" charset="0"/>
                <a:ea typeface="Calibri" panose="020F0502020204030204" pitchFamily="34" charset="0"/>
                <a:cs typeface="Calibri (Corpo)"/>
              </a:rPr>
              <a:t>sCr</a:t>
            </a:r>
            <a:r>
              <a:rPr lang="en-US" sz="1200" kern="100" dirty="0">
                <a:solidFill>
                  <a:srgbClr val="000000"/>
                </a:solidFill>
                <a:effectLst/>
                <a:latin typeface="Calibri" panose="020F0502020204030204" pitchFamily="34" charset="0"/>
                <a:ea typeface="Calibri" panose="020F0502020204030204" pitchFamily="34" charset="0"/>
                <a:cs typeface="Calibri (Corpo)"/>
              </a:rPr>
              <a:t> in CKD+ patients were 2.40 [1.76, 3.59] mg/dL, significantly higher than that of 1.52 [1.20, 2.27]mg/dL in CKD- patients (p&lt;0.001). More CKD+ patients (85%) received albumin for their AKI, vs. 72% in CKD- patients (p&lt;0.001). Similar proportions of patients received either norepinephrine or </a:t>
            </a:r>
            <a:r>
              <a:rPr lang="en-US" sz="1200" kern="100" dirty="0" err="1">
                <a:solidFill>
                  <a:srgbClr val="000000"/>
                </a:solidFill>
                <a:effectLst/>
                <a:latin typeface="Calibri" panose="020F0502020204030204" pitchFamily="34" charset="0"/>
                <a:ea typeface="Calibri" panose="020F0502020204030204" pitchFamily="34" charset="0"/>
                <a:cs typeface="Calibri (Corpo)"/>
              </a:rPr>
              <a:t>terlipressin</a:t>
            </a:r>
            <a:r>
              <a:rPr lang="en-US" sz="1200" kern="100" dirty="0">
                <a:solidFill>
                  <a:srgbClr val="000000"/>
                </a:solidFill>
                <a:effectLst/>
                <a:latin typeface="Calibri" panose="020F0502020204030204" pitchFamily="34" charset="0"/>
                <a:ea typeface="Calibri" panose="020F0502020204030204" pitchFamily="34" charset="0"/>
                <a:cs typeface="Calibri (Corpo)"/>
              </a:rPr>
              <a:t> as treatment for their AKI (p&gt;0.05), but significantly more CKD+ patients received midodrine (11.9% vs.7.0 in CKD- patients, p=0.0018). 48.3% of CKD- patients recovered from their AKI vs. 41.5% of CKD+ patients, who mostly had a partial resolution of their AKI (30.1% vs. 19.6% in CKD- patients) (p&lt;0.001). The median [IQR] discharge </a:t>
            </a:r>
            <a:r>
              <a:rPr lang="en-US" sz="1200" kern="100" dirty="0" err="1">
                <a:solidFill>
                  <a:srgbClr val="000000"/>
                </a:solidFill>
                <a:effectLst/>
                <a:latin typeface="Calibri" panose="020F0502020204030204" pitchFamily="34" charset="0"/>
                <a:ea typeface="Calibri" panose="020F0502020204030204" pitchFamily="34" charset="0"/>
                <a:cs typeface="Calibri (Corpo)"/>
              </a:rPr>
              <a:t>sCr</a:t>
            </a:r>
            <a:r>
              <a:rPr lang="en-US" sz="1200" kern="100" dirty="0">
                <a:solidFill>
                  <a:srgbClr val="000000"/>
                </a:solidFill>
                <a:effectLst/>
                <a:latin typeface="Calibri" panose="020F0502020204030204" pitchFamily="34" charset="0"/>
                <a:ea typeface="Calibri" panose="020F0502020204030204" pitchFamily="34" charset="0"/>
                <a:cs typeface="Calibri (Corpo)"/>
              </a:rPr>
              <a:t> in the CKD+ patients was 1.49 [1.02, 2.40]mg/dL, which was significantly higher than that in CKD- patients (1.10 [0.80, 1.65]mg/dL, p&lt;0.001). Hence more CKD+ patients (15.2%) went onto dialysis compared to CKD- patients (7.3%) (p=0.02). The factors associated with the development of AoCKD were prior AKI/HRS (Odds Ratio or </a:t>
            </a:r>
            <a:r>
              <a:rPr lang="en-US" sz="1200" kern="100" dirty="0" err="1">
                <a:solidFill>
                  <a:srgbClr val="000000"/>
                </a:solidFill>
                <a:effectLst/>
                <a:latin typeface="Calibri" panose="020F0502020204030204" pitchFamily="34" charset="0"/>
                <a:ea typeface="Calibri" panose="020F0502020204030204" pitchFamily="34" charset="0"/>
                <a:cs typeface="Calibri (Corpo)"/>
              </a:rPr>
              <a:t>OR</a:t>
            </a:r>
            <a:r>
              <a:rPr lang="en-US" sz="1200" kern="100" dirty="0">
                <a:solidFill>
                  <a:srgbClr val="000000"/>
                </a:solidFill>
                <a:effectLst/>
                <a:latin typeface="Calibri" panose="020F0502020204030204" pitchFamily="34" charset="0"/>
                <a:ea typeface="Calibri" panose="020F0502020204030204" pitchFamily="34" charset="0"/>
                <a:cs typeface="Calibri (Corpo)"/>
              </a:rPr>
              <a:t>: 3.22), infection at admission (OR:1.73) and admission MELD-Na (OR: 1.11), Factors associated with AKI resolution amongst CKD+ patients were a lower peak </a:t>
            </a:r>
            <a:r>
              <a:rPr lang="en-US" sz="1200" kern="100" dirty="0" err="1">
                <a:solidFill>
                  <a:srgbClr val="000000"/>
                </a:solidFill>
                <a:effectLst/>
                <a:latin typeface="Calibri" panose="020F0502020204030204" pitchFamily="34" charset="0"/>
                <a:ea typeface="Calibri" panose="020F0502020204030204" pitchFamily="34" charset="0"/>
                <a:cs typeface="Calibri (Corpo)"/>
              </a:rPr>
              <a:t>sCr</a:t>
            </a:r>
            <a:r>
              <a:rPr lang="en-US" sz="1200" kern="100" dirty="0">
                <a:solidFill>
                  <a:srgbClr val="000000"/>
                </a:solidFill>
                <a:effectLst/>
                <a:latin typeface="Calibri" panose="020F0502020204030204" pitchFamily="34" charset="0"/>
                <a:ea typeface="Calibri" panose="020F0502020204030204" pitchFamily="34" charset="0"/>
                <a:cs typeface="Calibri (Corpo)"/>
              </a:rPr>
              <a:t> (OR: 0.70), norepinephrine use (OR: 0.51), living in a high-income country (OR:0.65). </a:t>
            </a:r>
            <a:endParaRPr lang="en-GB" sz="1200" kern="100" dirty="0">
              <a:solidFill>
                <a:srgbClr val="000000"/>
              </a:solidFill>
              <a:effectLst/>
              <a:latin typeface="Calibri" panose="020F0502020204030204" pitchFamily="34" charset="0"/>
              <a:ea typeface="Calibri" panose="020F0502020204030204" pitchFamily="34" charset="0"/>
              <a:cs typeface="Times New Roman (Corpo CS)"/>
            </a:endParaRPr>
          </a:p>
          <a:p>
            <a:pPr algn="l">
              <a:lnSpc>
                <a:spcPct val="150000"/>
              </a:lnSpc>
            </a:pPr>
            <a:r>
              <a:rPr lang="en-US" sz="1200" b="1" kern="100" dirty="0">
                <a:solidFill>
                  <a:srgbClr val="000000"/>
                </a:solidFill>
                <a:effectLst/>
                <a:latin typeface="Calibri" panose="020F0502020204030204" pitchFamily="34" charset="0"/>
                <a:ea typeface="Calibri" panose="020F0502020204030204" pitchFamily="34" charset="0"/>
                <a:cs typeface="Calibri (Corpo)"/>
              </a:rPr>
              <a:t>Conclusion: </a:t>
            </a:r>
            <a:r>
              <a:rPr lang="en-US" sz="1200" kern="100" dirty="0">
                <a:solidFill>
                  <a:srgbClr val="000000"/>
                </a:solidFill>
                <a:effectLst/>
                <a:latin typeface="Calibri" panose="020F0502020204030204" pitchFamily="34" charset="0"/>
                <a:ea typeface="Calibri" panose="020F0502020204030204" pitchFamily="34" charset="0"/>
                <a:cs typeface="Calibri (Corpo)"/>
              </a:rPr>
              <a:t>AoCKD is common amongst inpatients with cirrhosis, particularly in those with prior AKI, often associated with lower chance for resolution, especially if admitted with infection. Therefore, it is imperative that prompt treatment, especially in well-resourced countries be provided to improve patient outcomes.</a:t>
            </a:r>
            <a:endParaRPr lang="fr-CH" dirty="0"/>
          </a:p>
        </p:txBody>
      </p:sp>
      <p:sp>
        <p:nvSpPr>
          <p:cNvPr id="4" name="Slide Number Placeholder 3">
            <a:extLst>
              <a:ext uri="{FF2B5EF4-FFF2-40B4-BE49-F238E27FC236}">
                <a16:creationId xmlns:a16="http://schemas.microsoft.com/office/drawing/2014/main" id="{01E87BED-D6A1-9A75-CB5F-125FA2C320C7}"/>
              </a:ext>
            </a:extLst>
          </p:cNvPr>
          <p:cNvSpPr>
            <a:spLocks noGrp="1"/>
          </p:cNvSpPr>
          <p:nvPr>
            <p:ph type="sldNum" sz="quarter" idx="5"/>
          </p:nvPr>
        </p:nvSpPr>
        <p:spPr/>
        <p:txBody>
          <a:bodyPr/>
          <a:lstStyle/>
          <a:p>
            <a:fld id="{F872C0F0-71E7-46B6-AA6F-1D7E0E2B8B3E}" type="slidenum">
              <a:rPr lang="en-US" smtClean="0"/>
              <a:t>8</a:t>
            </a:fld>
            <a:endParaRPr lang="en-US"/>
          </a:p>
        </p:txBody>
      </p:sp>
    </p:spTree>
    <p:extLst>
      <p:ext uri="{BB962C8B-B14F-4D97-AF65-F5344CB8AC3E}">
        <p14:creationId xmlns:p14="http://schemas.microsoft.com/office/powerpoint/2010/main" val="352749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AA37F-B552-2918-D5C6-BAFFCC2274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10E5DE-D5F2-ADC6-4A22-1D8558BC8B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C0F880-4E50-309F-1089-D3B67B7543F4}"/>
              </a:ext>
            </a:extLst>
          </p:cNvPr>
          <p:cNvSpPr>
            <a:spLocks noGrp="1"/>
          </p:cNvSpPr>
          <p:nvPr>
            <p:ph type="body" idx="1"/>
          </p:nvPr>
        </p:nvSpPr>
        <p:spPr/>
        <p:txBody>
          <a:bodyPr/>
          <a:lstStyle/>
          <a:p>
            <a:pPr>
              <a:buNone/>
            </a:pPr>
            <a:r>
              <a:rPr lang="en-US" sz="1000" b="1" dirty="0">
                <a:effectLst/>
                <a:latin typeface="Arial" panose="020B0604020202020204" pitchFamily="34" charset="0"/>
                <a:ea typeface="Times New Roman" panose="02020603050405020304" pitchFamily="18" charset="0"/>
              </a:rPr>
              <a:t>Abbreviations: </a:t>
            </a:r>
            <a:r>
              <a:rPr lang="en-US" dirty="0"/>
              <a:t>ACLF = Acute-on-Chronic Liver Failure; AD = acute decompensation; AKI = Acute Kidney Injury; MAP = Mean Arterial Pressure; MELD-Na = Model for End-Stage Liver Disease with Sodium; NSBBs = non-selective beta-blockers; OR = Odds Ratio; PSM = Propensity Score Matching; </a:t>
            </a:r>
            <a:r>
              <a:rPr lang="en-US" dirty="0" err="1"/>
              <a:t>sHR</a:t>
            </a:r>
            <a:r>
              <a:rPr lang="en-US" dirty="0"/>
              <a:t> = sub-Hazard Ratio.</a:t>
            </a:r>
            <a:endParaRPr lang="en-US" sz="1200" i="1" kern="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0" dirty="0">
              <a:effectLst/>
              <a:latin typeface="Arial" panose="020B0604020202020204" pitchFamily="34" charset="0"/>
            </a:endParaRPr>
          </a:p>
          <a:p>
            <a:r>
              <a:rPr lang="en-US" sz="1200" b="1" kern="100" dirty="0">
                <a:solidFill>
                  <a:srgbClr val="000000"/>
                </a:solidFill>
                <a:effectLst/>
                <a:latin typeface="Calibri" panose="020F0502020204030204" pitchFamily="34" charset="0"/>
                <a:ea typeface="Calibri" panose="020F0502020204030204" pitchFamily="34" charset="0"/>
                <a:cs typeface="Times New Roman (Corpo CS)"/>
              </a:rPr>
              <a:t>OS-043-YI</a:t>
            </a:r>
            <a:endParaRPr lang="en-GB" sz="1200" kern="100" dirty="0">
              <a:solidFill>
                <a:srgbClr val="000000"/>
              </a:solidFill>
              <a:effectLst/>
              <a:latin typeface="Calibri" panose="020F0502020204030204" pitchFamily="34" charset="0"/>
              <a:ea typeface="Calibri" panose="020F0502020204030204" pitchFamily="34" charset="0"/>
              <a:cs typeface="Times New Roman (Corpo CS)"/>
            </a:endParaRPr>
          </a:p>
          <a:p>
            <a:r>
              <a:rPr lang="en-US" sz="1200" b="1" kern="100" dirty="0">
                <a:solidFill>
                  <a:srgbClr val="000000"/>
                </a:solidFill>
                <a:effectLst/>
                <a:latin typeface="Calibri" panose="020F0502020204030204" pitchFamily="34" charset="0"/>
                <a:ea typeface="Calibri" panose="020F0502020204030204" pitchFamily="34" charset="0"/>
                <a:cs typeface="Times New Roman (Corpo CS)"/>
              </a:rPr>
              <a:t>Clinical impact of non-selective beta-blockers in patients with cirrhosis and acute kidney injury: a post hoc analysis of the international club of ascites GLOBAL-AKI study</a:t>
            </a:r>
            <a:endParaRPr lang="en-GB" sz="1200" b="1" kern="100" dirty="0">
              <a:solidFill>
                <a:srgbClr val="000000"/>
              </a:solidFill>
              <a:effectLst/>
              <a:latin typeface="Calibri" panose="020F0502020204030204" pitchFamily="34" charset="0"/>
              <a:ea typeface="Calibri" panose="020F0502020204030204" pitchFamily="34" charset="0"/>
              <a:cs typeface="Times New Roman (Corpo CS)"/>
            </a:endParaRPr>
          </a:p>
          <a:p>
            <a:pPr>
              <a:lnSpc>
                <a:spcPct val="115000"/>
              </a:lnSpc>
            </a:pPr>
            <a:r>
              <a:rPr lang="en-US" sz="1200" u="sng" dirty="0">
                <a:effectLst/>
                <a:highlight>
                  <a:srgbClr val="FFFF00"/>
                </a:highlight>
                <a:latin typeface="Arial" panose="020B0604020202020204" pitchFamily="34" charset="0"/>
                <a:ea typeface="Times New Roman" panose="02020603050405020304" pitchFamily="18" charset="0"/>
              </a:rPr>
              <a:t>Simone Incicco</a:t>
            </a:r>
            <a:r>
              <a:rPr lang="en-US" sz="1200" baseline="30000" dirty="0">
                <a:effectLst/>
                <a:highlight>
                  <a:srgbClr val="FFFF00"/>
                </a:highlight>
                <a:latin typeface="Arial" panose="020B0604020202020204" pitchFamily="34" charset="0"/>
                <a:ea typeface="Times New Roman" panose="02020603050405020304" pitchFamily="18" charset="0"/>
              </a:rPr>
              <a:t>1</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Kavish Patidar</a:t>
            </a:r>
            <a:r>
              <a:rPr lang="en-US" sz="1200" baseline="30000" dirty="0">
                <a:effectLst/>
                <a:highlight>
                  <a:srgbClr val="FFFF00"/>
                </a:highlight>
                <a:latin typeface="Arial" panose="020B0604020202020204" pitchFamily="34" charset="0"/>
                <a:ea typeface="Times New Roman" panose="02020603050405020304" pitchFamily="18" charset="0"/>
              </a:rPr>
              <a:t>2 3</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Ann Thu Ma</a:t>
            </a:r>
            <a:r>
              <a:rPr lang="en-US" sz="1200" baseline="30000" dirty="0">
                <a:effectLst/>
                <a:highlight>
                  <a:srgbClr val="FFFF00"/>
                </a:highlight>
                <a:latin typeface="Arial" panose="020B0604020202020204" pitchFamily="34" charset="0"/>
                <a:ea typeface="Times New Roman" panose="02020603050405020304" pitchFamily="18" charset="0"/>
              </a:rPr>
              <a:t>4</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Adrià Juanola</a:t>
            </a:r>
            <a:r>
              <a:rPr lang="en-US" sz="1200" baseline="30000" dirty="0">
                <a:effectLst/>
                <a:highlight>
                  <a:srgbClr val="FFFF00"/>
                </a:highlight>
                <a:latin typeface="Arial" panose="020B0604020202020204" pitchFamily="34" charset="0"/>
                <a:ea typeface="Times New Roman" panose="02020603050405020304" pitchFamily="18" charset="0"/>
              </a:rPr>
              <a:t>5</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Anna Barone</a:t>
            </a:r>
            <a:r>
              <a:rPr lang="en-US" sz="1200" baseline="30000" dirty="0">
                <a:effectLst/>
                <a:highlight>
                  <a:srgbClr val="FFFF00"/>
                </a:highlight>
                <a:latin typeface="Arial" panose="020B0604020202020204" pitchFamily="34" charset="0"/>
                <a:ea typeface="Times New Roman" panose="02020603050405020304" pitchFamily="18" charset="0"/>
              </a:rPr>
              <a:t>1</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ANAND KULKARNI</a:t>
            </a:r>
            <a:r>
              <a:rPr lang="en-US" sz="1200" baseline="30000" dirty="0">
                <a:effectLst/>
                <a:highlight>
                  <a:srgbClr val="FFFF00"/>
                </a:highlight>
                <a:latin typeface="Arial" panose="020B0604020202020204" pitchFamily="34" charset="0"/>
                <a:ea typeface="Times New Roman" panose="02020603050405020304" pitchFamily="18" charset="0"/>
              </a:rPr>
              <a:t>6</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José Luis Pérez-Hernández</a:t>
            </a:r>
            <a:r>
              <a:rPr lang="en-US" sz="1200" baseline="30000" dirty="0">
                <a:effectLst/>
                <a:highlight>
                  <a:srgbClr val="FFFF00"/>
                </a:highlight>
                <a:latin typeface="Arial" panose="020B0604020202020204" pitchFamily="34" charset="0"/>
                <a:ea typeface="Times New Roman" panose="02020603050405020304" pitchFamily="18" charset="0"/>
              </a:rPr>
              <a:t>7</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Brian  Wentworth</a:t>
            </a:r>
            <a:r>
              <a:rPr lang="en-US" sz="1200" baseline="30000" dirty="0">
                <a:effectLst/>
                <a:highlight>
                  <a:srgbClr val="FFFF00"/>
                </a:highlight>
                <a:latin typeface="Arial" panose="020B0604020202020204" pitchFamily="34" charset="0"/>
                <a:ea typeface="Times New Roman" panose="02020603050405020304" pitchFamily="18" charset="0"/>
              </a:rPr>
              <a:t>8</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Sumeet Asrani</a:t>
            </a:r>
            <a:r>
              <a:rPr lang="en-US" sz="1200" baseline="30000" dirty="0">
                <a:effectLst/>
                <a:highlight>
                  <a:srgbClr val="FFFF00"/>
                </a:highlight>
                <a:latin typeface="Arial" panose="020B0604020202020204" pitchFamily="34" charset="0"/>
                <a:ea typeface="Times New Roman" panose="02020603050405020304" pitchFamily="18" charset="0"/>
              </a:rPr>
              <a:t>9</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Carlo Alessandria</a:t>
            </a:r>
            <a:r>
              <a:rPr lang="en-US" sz="1200" baseline="30000" dirty="0">
                <a:effectLst/>
                <a:highlight>
                  <a:srgbClr val="FFFF00"/>
                </a:highlight>
                <a:latin typeface="Arial" panose="020B0604020202020204" pitchFamily="34" charset="0"/>
                <a:ea typeface="Times New Roman" panose="02020603050405020304" pitchFamily="18" charset="0"/>
              </a:rPr>
              <a:t>10</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Nadia </a:t>
            </a:r>
            <a:r>
              <a:rPr lang="en-US" sz="1200" dirty="0" err="1">
                <a:effectLst/>
                <a:highlight>
                  <a:srgbClr val="FFFF00"/>
                </a:highlight>
                <a:latin typeface="Arial" panose="020B0604020202020204" pitchFamily="34" charset="0"/>
                <a:ea typeface="Times New Roman" panose="02020603050405020304" pitchFamily="18" charset="0"/>
              </a:rPr>
              <a:t>Abdelaaty</a:t>
            </a:r>
            <a:r>
              <a:rPr lang="en-US" sz="1200" dirty="0">
                <a:effectLst/>
                <a:highlight>
                  <a:srgbClr val="FFFF00"/>
                </a:highlight>
                <a:latin typeface="Arial" panose="020B0604020202020204" pitchFamily="34" charset="0"/>
                <a:ea typeface="Times New Roman" panose="02020603050405020304" pitchFamily="18" charset="0"/>
              </a:rPr>
              <a:t> Abdelkader</a:t>
            </a:r>
            <a:r>
              <a:rPr lang="en-US" sz="1200" baseline="30000" dirty="0">
                <a:effectLst/>
                <a:highlight>
                  <a:srgbClr val="FFFF00"/>
                </a:highlight>
                <a:latin typeface="Arial" panose="020B0604020202020204" pitchFamily="34" charset="0"/>
                <a:ea typeface="Times New Roman" panose="02020603050405020304" pitchFamily="18" charset="0"/>
              </a:rPr>
              <a:t>11</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Yu Jun Wong</a:t>
            </a:r>
            <a:r>
              <a:rPr lang="en-US" sz="1200" baseline="30000" dirty="0">
                <a:effectLst/>
                <a:highlight>
                  <a:srgbClr val="FFFF00"/>
                </a:highlight>
                <a:latin typeface="Arial" panose="020B0604020202020204" pitchFamily="34" charset="0"/>
                <a:ea typeface="Times New Roman" panose="02020603050405020304" pitchFamily="18" charset="0"/>
              </a:rPr>
              <a:t>12 13</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Qing Xie</a:t>
            </a:r>
            <a:r>
              <a:rPr lang="en-US" sz="1200" baseline="30000" dirty="0">
                <a:effectLst/>
                <a:highlight>
                  <a:srgbClr val="FFFF00"/>
                </a:highlight>
                <a:latin typeface="Arial" panose="020B0604020202020204" pitchFamily="34" charset="0"/>
                <a:ea typeface="Times New Roman" panose="02020603050405020304" pitchFamily="18" charset="0"/>
              </a:rPr>
              <a:t>14</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Nikolaos T. Pyrsopoulos</a:t>
            </a:r>
            <a:r>
              <a:rPr lang="en-US" sz="1200" baseline="30000" dirty="0">
                <a:effectLst/>
                <a:highlight>
                  <a:srgbClr val="FFFF00"/>
                </a:highlight>
                <a:latin typeface="Arial" panose="020B0604020202020204" pitchFamily="34" charset="0"/>
                <a:ea typeface="Times New Roman" panose="02020603050405020304" pitchFamily="18" charset="0"/>
              </a:rPr>
              <a:t>15</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Sung-Eun Kim</a:t>
            </a:r>
            <a:r>
              <a:rPr lang="en-US" sz="1200" baseline="30000" dirty="0">
                <a:effectLst/>
                <a:highlight>
                  <a:srgbClr val="FFFF00"/>
                </a:highlight>
                <a:latin typeface="Arial" panose="020B0604020202020204" pitchFamily="34" charset="0"/>
                <a:ea typeface="Times New Roman" panose="02020603050405020304" pitchFamily="18" charset="0"/>
              </a:rPr>
              <a:t>16</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Yasser Fouad</a:t>
            </a:r>
            <a:r>
              <a:rPr lang="en-US" sz="1200" baseline="30000" dirty="0">
                <a:effectLst/>
                <a:highlight>
                  <a:srgbClr val="FFFF00"/>
                </a:highlight>
                <a:latin typeface="Arial" panose="020B0604020202020204" pitchFamily="34" charset="0"/>
                <a:ea typeface="Times New Roman" panose="02020603050405020304" pitchFamily="18" charset="0"/>
              </a:rPr>
              <a:t>17</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Aldo Torre</a:t>
            </a:r>
            <a:r>
              <a:rPr lang="en-US" sz="1200" baseline="30000" dirty="0">
                <a:effectLst/>
                <a:highlight>
                  <a:srgbClr val="FFFF00"/>
                </a:highlight>
                <a:latin typeface="Arial" panose="020B0604020202020204" pitchFamily="34" charset="0"/>
                <a:ea typeface="Times New Roman" panose="02020603050405020304" pitchFamily="18" charset="0"/>
              </a:rPr>
              <a:t>18</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Eira Cerda Reyes</a:t>
            </a:r>
            <a:r>
              <a:rPr lang="en-US" sz="1200" baseline="30000" dirty="0">
                <a:effectLst/>
                <a:highlight>
                  <a:srgbClr val="FFFF00"/>
                </a:highlight>
                <a:latin typeface="Arial" panose="020B0604020202020204" pitchFamily="34" charset="0"/>
                <a:ea typeface="Times New Roman" panose="02020603050405020304" pitchFamily="18" charset="0"/>
              </a:rPr>
              <a:t>19</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Javier Diaz-Ferrer</a:t>
            </a:r>
            <a:r>
              <a:rPr lang="en-US" sz="1200" baseline="30000" dirty="0">
                <a:effectLst/>
                <a:highlight>
                  <a:srgbClr val="FFFF00"/>
                </a:highlight>
                <a:latin typeface="Arial" panose="020B0604020202020204" pitchFamily="34" charset="0"/>
                <a:ea typeface="Times New Roman" panose="02020603050405020304" pitchFamily="18" charset="0"/>
              </a:rPr>
              <a:t>20</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Rakhi Maiwall</a:t>
            </a:r>
            <a:r>
              <a:rPr lang="en-US" sz="1200" baseline="30000" dirty="0">
                <a:effectLst/>
                <a:highlight>
                  <a:srgbClr val="FFFF00"/>
                </a:highlight>
                <a:latin typeface="Arial" panose="020B0604020202020204" pitchFamily="34" charset="0"/>
                <a:ea typeface="Times New Roman" panose="02020603050405020304" pitchFamily="18" charset="0"/>
              </a:rPr>
              <a:t>21</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Douglas Simonetto</a:t>
            </a:r>
            <a:r>
              <a:rPr lang="en-US" sz="1200" baseline="30000" dirty="0">
                <a:effectLst/>
                <a:highlight>
                  <a:srgbClr val="FFFF00"/>
                </a:highlight>
                <a:latin typeface="Arial" panose="020B0604020202020204" pitchFamily="34" charset="0"/>
                <a:ea typeface="Times New Roman" panose="02020603050405020304" pitchFamily="18" charset="0"/>
              </a:rPr>
              <a:t>22</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Maria Papp</a:t>
            </a:r>
            <a:r>
              <a:rPr lang="en-US" sz="1200" baseline="30000" dirty="0">
                <a:effectLst/>
                <a:highlight>
                  <a:srgbClr val="FFFF00"/>
                </a:highlight>
                <a:latin typeface="Arial" panose="020B0604020202020204" pitchFamily="34" charset="0"/>
                <a:ea typeface="Times New Roman" panose="02020603050405020304" pitchFamily="18" charset="0"/>
              </a:rPr>
              <a:t>23</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Eric Orman</a:t>
            </a:r>
            <a:r>
              <a:rPr lang="en-US" sz="1200" baseline="30000" dirty="0">
                <a:effectLst/>
                <a:highlight>
                  <a:srgbClr val="FFFF00"/>
                </a:highlight>
                <a:latin typeface="Arial" panose="020B0604020202020204" pitchFamily="34" charset="0"/>
                <a:ea typeface="Times New Roman" panose="02020603050405020304" pitchFamily="18" charset="0"/>
              </a:rPr>
              <a:t>24</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Giovanni Perricone</a:t>
            </a:r>
            <a:r>
              <a:rPr lang="en-US" sz="1200" baseline="30000" dirty="0">
                <a:effectLst/>
                <a:highlight>
                  <a:srgbClr val="FFFF00"/>
                </a:highlight>
                <a:latin typeface="Arial" panose="020B0604020202020204" pitchFamily="34" charset="0"/>
                <a:ea typeface="Times New Roman" panose="02020603050405020304" pitchFamily="18" charset="0"/>
              </a:rPr>
              <a:t>25</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Cristina Solé</a:t>
            </a:r>
            <a:r>
              <a:rPr lang="en-US" sz="1200" baseline="30000" dirty="0">
                <a:effectLst/>
                <a:highlight>
                  <a:srgbClr val="FFFF00"/>
                </a:highlight>
                <a:latin typeface="Arial" panose="020B0604020202020204" pitchFamily="34" charset="0"/>
                <a:ea typeface="Times New Roman" panose="02020603050405020304" pitchFamily="18" charset="0"/>
              </a:rPr>
              <a:t>26</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Christian M. Lange</a:t>
            </a:r>
            <a:r>
              <a:rPr lang="en-US" sz="1200" baseline="30000" dirty="0">
                <a:effectLst/>
                <a:highlight>
                  <a:srgbClr val="FFFF00"/>
                </a:highlight>
                <a:latin typeface="Arial" panose="020B0604020202020204" pitchFamily="34" charset="0"/>
                <a:ea typeface="Times New Roman" panose="02020603050405020304" pitchFamily="18" charset="0"/>
              </a:rPr>
              <a:t>27</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Alberto Farias</a:t>
            </a:r>
            <a:r>
              <a:rPr lang="en-US" sz="1200" baseline="30000" dirty="0">
                <a:effectLst/>
                <a:highlight>
                  <a:srgbClr val="FFFF00"/>
                </a:highlight>
                <a:latin typeface="Arial" panose="020B0604020202020204" pitchFamily="34" charset="0"/>
                <a:ea typeface="Times New Roman" panose="02020603050405020304" pitchFamily="18" charset="0"/>
              </a:rPr>
              <a:t>28</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Gustavo Pereira</a:t>
            </a:r>
            <a:r>
              <a:rPr lang="en-US" sz="1200" baseline="30000" dirty="0">
                <a:effectLst/>
                <a:highlight>
                  <a:srgbClr val="FFFF00"/>
                </a:highlight>
                <a:latin typeface="Arial" panose="020B0604020202020204" pitchFamily="34" charset="0"/>
                <a:ea typeface="Times New Roman" panose="02020603050405020304" pitchFamily="18" charset="0"/>
              </a:rPr>
              <a:t>29</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Adrian Gadano</a:t>
            </a:r>
            <a:r>
              <a:rPr lang="en-US" sz="1200" baseline="30000" dirty="0">
                <a:effectLst/>
                <a:highlight>
                  <a:srgbClr val="FFFF00"/>
                </a:highlight>
                <a:latin typeface="Arial" panose="020B0604020202020204" pitchFamily="34" charset="0"/>
                <a:ea typeface="Times New Roman" panose="02020603050405020304" pitchFamily="18" charset="0"/>
              </a:rPr>
              <a:t>30</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Paolo </a:t>
            </a:r>
            <a:r>
              <a:rPr lang="en-US" sz="1200" dirty="0" err="1">
                <a:effectLst/>
                <a:highlight>
                  <a:srgbClr val="FFFF00"/>
                </a:highlight>
                <a:latin typeface="Arial" panose="020B0604020202020204" pitchFamily="34" charset="0"/>
                <a:ea typeface="Times New Roman" panose="02020603050405020304" pitchFamily="18" charset="0"/>
              </a:rPr>
              <a:t>Caraceni</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Thierry Thévenot</a:t>
            </a:r>
            <a:r>
              <a:rPr lang="en-US" sz="1200" baseline="30000" dirty="0">
                <a:effectLst/>
                <a:highlight>
                  <a:srgbClr val="FFFF00"/>
                </a:highlight>
                <a:latin typeface="Arial" panose="020B0604020202020204" pitchFamily="34" charset="0"/>
                <a:ea typeface="Times New Roman" panose="02020603050405020304" pitchFamily="18" charset="0"/>
              </a:rPr>
              <a:t>31</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Nipun Verma</a:t>
            </a:r>
            <a:r>
              <a:rPr lang="en-US" sz="1200" baseline="30000" dirty="0">
                <a:effectLst/>
                <a:highlight>
                  <a:srgbClr val="FFFF00"/>
                </a:highlight>
                <a:latin typeface="Arial" panose="020B0604020202020204" pitchFamily="34" charset="0"/>
                <a:ea typeface="Times New Roman" panose="02020603050405020304" pitchFamily="18" charset="0"/>
              </a:rPr>
              <a:t>32</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Jeong Han Kim</a:t>
            </a:r>
            <a:r>
              <a:rPr lang="en-US" sz="1200" baseline="30000" dirty="0">
                <a:effectLst/>
                <a:highlight>
                  <a:srgbClr val="FFFF00"/>
                </a:highlight>
                <a:latin typeface="Arial" panose="020B0604020202020204" pitchFamily="34" charset="0"/>
                <a:ea typeface="Times New Roman" panose="02020603050405020304" pitchFamily="18" charset="0"/>
              </a:rPr>
              <a:t>33</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Julio D. Vorobioff</a:t>
            </a:r>
            <a:r>
              <a:rPr lang="en-US" sz="1200" baseline="30000" dirty="0">
                <a:effectLst/>
                <a:highlight>
                  <a:srgbClr val="FFFF00"/>
                </a:highlight>
                <a:latin typeface="Arial" panose="020B0604020202020204" pitchFamily="34" charset="0"/>
                <a:ea typeface="Times New Roman" panose="02020603050405020304" pitchFamily="18" charset="0"/>
              </a:rPr>
              <a:t>34</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Jacqueline Cordova-Gallardo</a:t>
            </a:r>
            <a:r>
              <a:rPr lang="en-US" sz="1200" baseline="30000" dirty="0">
                <a:effectLst/>
                <a:highlight>
                  <a:srgbClr val="FFFF00"/>
                </a:highlight>
                <a:latin typeface="Arial" panose="020B0604020202020204" pitchFamily="34" charset="0"/>
                <a:ea typeface="Times New Roman" panose="02020603050405020304" pitchFamily="18" charset="0"/>
              </a:rPr>
              <a:t>35</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Vladimir Ivashkin</a:t>
            </a:r>
            <a:r>
              <a:rPr lang="en-US" sz="1200" baseline="30000" dirty="0">
                <a:effectLst/>
                <a:highlight>
                  <a:srgbClr val="FFFF00"/>
                </a:highlight>
                <a:latin typeface="Arial" panose="020B0604020202020204" pitchFamily="34" charset="0"/>
                <a:ea typeface="Times New Roman" panose="02020603050405020304" pitchFamily="18" charset="0"/>
              </a:rPr>
              <a:t>36</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Juan Pablo Roblero</a:t>
            </a:r>
            <a:r>
              <a:rPr lang="en-US" sz="1200" baseline="30000" dirty="0">
                <a:effectLst/>
                <a:highlight>
                  <a:srgbClr val="FFFF00"/>
                </a:highlight>
                <a:latin typeface="Arial" panose="020B0604020202020204" pitchFamily="34" charset="0"/>
                <a:ea typeface="Times New Roman" panose="02020603050405020304" pitchFamily="18" charset="0"/>
              </a:rPr>
              <a:t>37</a:t>
            </a:r>
            <a:r>
              <a:rPr lang="en-US" sz="1200" dirty="0">
                <a:effectLst/>
                <a:highlight>
                  <a:srgbClr val="FFFF00"/>
                </a:highlight>
                <a:latin typeface="Arial" panose="020B0604020202020204" pitchFamily="34" charset="0"/>
                <a:ea typeface="Arial" panose="020B0604020202020204" pitchFamily="34" charset="0"/>
              </a:rPr>
              <a:t>, </a:t>
            </a:r>
            <a:r>
              <a:rPr lang="en-US" sz="1200" dirty="0" err="1">
                <a:effectLst/>
                <a:highlight>
                  <a:srgbClr val="FFFF00"/>
                </a:highlight>
                <a:latin typeface="Arial" panose="020B0604020202020204" pitchFamily="34" charset="0"/>
                <a:ea typeface="Times New Roman" panose="02020603050405020304" pitchFamily="18" charset="0"/>
              </a:rPr>
              <a:t>Raoel</a:t>
            </a:r>
            <a:r>
              <a:rPr lang="en-US" sz="1200" dirty="0">
                <a:effectLst/>
                <a:highlight>
                  <a:srgbClr val="FFFF00"/>
                </a:highlight>
                <a:latin typeface="Arial" panose="020B0604020202020204" pitchFamily="34" charset="0"/>
                <a:ea typeface="Times New Roman" panose="02020603050405020304" pitchFamily="18" charset="0"/>
              </a:rPr>
              <a:t> Maan</a:t>
            </a:r>
            <a:r>
              <a:rPr lang="en-US" sz="1200" baseline="30000" dirty="0">
                <a:effectLst/>
                <a:highlight>
                  <a:srgbClr val="FFFF00"/>
                </a:highlight>
                <a:latin typeface="Arial" panose="020B0604020202020204" pitchFamily="34" charset="0"/>
                <a:ea typeface="Times New Roman" panose="02020603050405020304" pitchFamily="18" charset="0"/>
              </a:rPr>
              <a:t>38</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Claudio Toledo</a:t>
            </a:r>
            <a:r>
              <a:rPr lang="en-US" sz="1200" baseline="30000" dirty="0">
                <a:effectLst/>
                <a:highlight>
                  <a:srgbClr val="FFFF00"/>
                </a:highlight>
                <a:latin typeface="Arial" panose="020B0604020202020204" pitchFamily="34" charset="0"/>
                <a:ea typeface="Times New Roman" panose="02020603050405020304" pitchFamily="18" charset="0"/>
              </a:rPr>
              <a:t>39</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Stefania Gioia</a:t>
            </a:r>
            <a:r>
              <a:rPr lang="en-US" sz="1200" baseline="30000" dirty="0">
                <a:effectLst/>
                <a:highlight>
                  <a:srgbClr val="FFFF00"/>
                </a:highlight>
                <a:latin typeface="Arial" panose="020B0604020202020204" pitchFamily="34" charset="0"/>
                <a:ea typeface="Times New Roman" panose="02020603050405020304" pitchFamily="18" charset="0"/>
              </a:rPr>
              <a:t>40</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Eduardo Fassio</a:t>
            </a:r>
            <a:r>
              <a:rPr lang="en-US" sz="1200" baseline="30000" dirty="0">
                <a:effectLst/>
                <a:highlight>
                  <a:srgbClr val="FFFF00"/>
                </a:highlight>
                <a:latin typeface="Arial" panose="020B0604020202020204" pitchFamily="34" charset="0"/>
                <a:ea typeface="Times New Roman" panose="02020603050405020304" pitchFamily="18" charset="0"/>
              </a:rPr>
              <a:t>41</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Mónica Marino</a:t>
            </a:r>
            <a:r>
              <a:rPr lang="en-US" sz="1200" baseline="30000" dirty="0">
                <a:effectLst/>
                <a:highlight>
                  <a:srgbClr val="FFFF00"/>
                </a:highlight>
                <a:latin typeface="Arial" panose="020B0604020202020204" pitchFamily="34" charset="0"/>
                <a:ea typeface="Times New Roman" panose="02020603050405020304" pitchFamily="18" charset="0"/>
              </a:rPr>
              <a:t>42</a:t>
            </a:r>
            <a:r>
              <a:rPr lang="en-US" sz="1200" dirty="0">
                <a:effectLst/>
                <a:highlight>
                  <a:srgbClr val="FFFF00"/>
                </a:highlight>
                <a:latin typeface="Arial" panose="020B0604020202020204" pitchFamily="34" charset="0"/>
                <a:ea typeface="Arial" panose="020B0604020202020204" pitchFamily="34" charset="0"/>
              </a:rPr>
              <a:t>, </a:t>
            </a:r>
            <a:r>
              <a:rPr lang="en-US" sz="1200" dirty="0" err="1">
                <a:effectLst/>
                <a:highlight>
                  <a:srgbClr val="FFFF00"/>
                </a:highlight>
                <a:latin typeface="Arial" panose="020B0604020202020204" pitchFamily="34" charset="0"/>
                <a:ea typeface="Times New Roman" panose="02020603050405020304" pitchFamily="18" charset="0"/>
              </a:rPr>
              <a:t>Puria</a:t>
            </a:r>
            <a:r>
              <a:rPr lang="en-US" sz="1200" dirty="0">
                <a:effectLst/>
                <a:highlight>
                  <a:srgbClr val="FFFF00"/>
                </a:highlight>
                <a:latin typeface="Arial" panose="020B0604020202020204" pitchFamily="34" charset="0"/>
                <a:ea typeface="Times New Roman" panose="02020603050405020304" pitchFamily="18" charset="0"/>
              </a:rPr>
              <a:t> Nabilou</a:t>
            </a:r>
            <a:r>
              <a:rPr lang="en-US" sz="1200" baseline="30000" dirty="0">
                <a:effectLst/>
                <a:highlight>
                  <a:srgbClr val="FFFF00"/>
                </a:highlight>
                <a:latin typeface="Arial" panose="020B0604020202020204" pitchFamily="34" charset="0"/>
                <a:ea typeface="Times New Roman" panose="02020603050405020304" pitchFamily="18" charset="0"/>
              </a:rPr>
              <a:t>43</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Victor Vargas</a:t>
            </a:r>
            <a:r>
              <a:rPr lang="en-US" sz="1200" baseline="30000" dirty="0">
                <a:effectLst/>
                <a:highlight>
                  <a:srgbClr val="FFFF00"/>
                </a:highlight>
                <a:latin typeface="Arial" panose="020B0604020202020204" pitchFamily="34" charset="0"/>
                <a:ea typeface="Times New Roman" panose="02020603050405020304" pitchFamily="18" charset="0"/>
              </a:rPr>
              <a:t>44</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Manuela Merli</a:t>
            </a:r>
            <a:r>
              <a:rPr lang="en-US" sz="1200" baseline="30000" dirty="0">
                <a:effectLst/>
                <a:highlight>
                  <a:srgbClr val="FFFF00"/>
                </a:highlight>
                <a:latin typeface="Arial" panose="020B0604020202020204" pitchFamily="34" charset="0"/>
                <a:ea typeface="Times New Roman" panose="02020603050405020304" pitchFamily="18" charset="0"/>
              </a:rPr>
              <a:t>40</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Luciana </a:t>
            </a:r>
            <a:r>
              <a:rPr lang="en-US" sz="1200" dirty="0" err="1">
                <a:effectLst/>
                <a:highlight>
                  <a:srgbClr val="FFFF00"/>
                </a:highlight>
                <a:latin typeface="Arial" panose="020B0604020202020204" pitchFamily="34" charset="0"/>
                <a:ea typeface="Times New Roman" panose="02020603050405020304" pitchFamily="18" charset="0"/>
              </a:rPr>
              <a:t>Lofego</a:t>
            </a:r>
            <a:r>
              <a:rPr lang="en-US" sz="1200" dirty="0">
                <a:effectLst/>
                <a:highlight>
                  <a:srgbClr val="FFFF00"/>
                </a:highlight>
                <a:latin typeface="Arial" panose="020B0604020202020204" pitchFamily="34" charset="0"/>
                <a:ea typeface="Times New Roman" panose="02020603050405020304" pitchFamily="18" charset="0"/>
              </a:rPr>
              <a:t> Goncalves</a:t>
            </a:r>
            <a:r>
              <a:rPr lang="en-US" sz="1200" baseline="30000" dirty="0">
                <a:effectLst/>
                <a:highlight>
                  <a:srgbClr val="FFFF00"/>
                </a:highlight>
                <a:latin typeface="Arial" panose="020B0604020202020204" pitchFamily="34" charset="0"/>
                <a:ea typeface="Times New Roman" panose="02020603050405020304" pitchFamily="18" charset="0"/>
              </a:rPr>
              <a:t>45</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Liane Rabinowich</a:t>
            </a:r>
            <a:r>
              <a:rPr lang="en-US" sz="1200" baseline="30000" dirty="0">
                <a:effectLst/>
                <a:highlight>
                  <a:srgbClr val="FFFF00"/>
                </a:highlight>
                <a:latin typeface="Arial" panose="020B0604020202020204" pitchFamily="34" charset="0"/>
                <a:ea typeface="Times New Roman" panose="02020603050405020304" pitchFamily="18" charset="0"/>
              </a:rPr>
              <a:t>46 47</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Aleksander Krag</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Lorenz Balcar</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Pedro Montes</a:t>
            </a:r>
            <a:r>
              <a:rPr lang="en-US" sz="1200" baseline="30000" dirty="0">
                <a:effectLst/>
                <a:highlight>
                  <a:srgbClr val="FFFF00"/>
                </a:highlight>
                <a:latin typeface="Arial" panose="020B0604020202020204" pitchFamily="34" charset="0"/>
                <a:ea typeface="Times New Roman" panose="02020603050405020304" pitchFamily="18" charset="0"/>
              </a:rPr>
              <a:t>48</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Angelo Z. Mattos</a:t>
            </a:r>
            <a:r>
              <a:rPr lang="en-US" sz="1200" baseline="30000" dirty="0">
                <a:effectLst/>
                <a:highlight>
                  <a:srgbClr val="FFFF00"/>
                </a:highlight>
                <a:latin typeface="Arial" panose="020B0604020202020204" pitchFamily="34" charset="0"/>
                <a:ea typeface="Times New Roman" panose="02020603050405020304" pitchFamily="18" charset="0"/>
              </a:rPr>
              <a:t>49</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Tony Bruns</a:t>
            </a:r>
            <a:r>
              <a:rPr lang="en-US" sz="1200" baseline="30000" dirty="0">
                <a:effectLst/>
                <a:highlight>
                  <a:srgbClr val="FFFF00"/>
                </a:highlight>
                <a:latin typeface="Arial" panose="020B0604020202020204" pitchFamily="34" charset="0"/>
                <a:ea typeface="Times New Roman" panose="02020603050405020304" pitchFamily="18" charset="0"/>
              </a:rPr>
              <a:t>50</a:t>
            </a:r>
            <a:r>
              <a:rPr lang="en-US" sz="1200" dirty="0">
                <a:effectLst/>
                <a:highlight>
                  <a:srgbClr val="FFFF00"/>
                </a:highlight>
                <a:latin typeface="Arial" panose="020B0604020202020204" pitchFamily="34" charset="0"/>
                <a:ea typeface="Arial" panose="020B0604020202020204" pitchFamily="34" charset="0"/>
              </a:rPr>
              <a:t>, </a:t>
            </a:r>
            <a:r>
              <a:rPr lang="en-US" sz="1200" dirty="0" err="1">
                <a:effectLst/>
                <a:highlight>
                  <a:srgbClr val="FFFF00"/>
                </a:highlight>
                <a:latin typeface="Arial" panose="020B0604020202020204" pitchFamily="34" charset="0"/>
                <a:ea typeface="Times New Roman" panose="02020603050405020304" pitchFamily="18" charset="0"/>
              </a:rPr>
              <a:t>Abdulsemed</a:t>
            </a:r>
            <a:r>
              <a:rPr lang="en-US" sz="1200" dirty="0">
                <a:effectLst/>
                <a:highlight>
                  <a:srgbClr val="FFFF00"/>
                </a:highlight>
                <a:latin typeface="Arial" panose="020B0604020202020204" pitchFamily="34" charset="0"/>
                <a:ea typeface="Times New Roman" panose="02020603050405020304" pitchFamily="18" charset="0"/>
              </a:rPr>
              <a:t> Mohammed Nur</a:t>
            </a:r>
            <a:r>
              <a:rPr lang="en-US" sz="1200" baseline="30000" dirty="0">
                <a:effectLst/>
                <a:highlight>
                  <a:srgbClr val="FFFF00"/>
                </a:highlight>
                <a:latin typeface="Arial" panose="020B0604020202020204" pitchFamily="34" charset="0"/>
                <a:ea typeface="Times New Roman" panose="02020603050405020304" pitchFamily="18" charset="0"/>
              </a:rPr>
              <a:t>51</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Wim Laleman</a:t>
            </a:r>
            <a:r>
              <a:rPr lang="en-US" sz="1200" baseline="30000" dirty="0">
                <a:effectLst/>
                <a:highlight>
                  <a:srgbClr val="FFFF00"/>
                </a:highlight>
                <a:latin typeface="Arial" panose="020B0604020202020204" pitchFamily="34" charset="0"/>
                <a:ea typeface="Times New Roman" panose="02020603050405020304" pitchFamily="18" charset="0"/>
              </a:rPr>
              <a:t>52</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Enrique Carrera Estupiñan </a:t>
            </a:r>
            <a:r>
              <a:rPr lang="en-US" sz="1200" baseline="30000" dirty="0">
                <a:effectLst/>
                <a:highlight>
                  <a:srgbClr val="FFFF00"/>
                </a:highlight>
                <a:latin typeface="Arial" panose="020B0604020202020204" pitchFamily="34" charset="0"/>
                <a:ea typeface="Times New Roman" panose="02020603050405020304" pitchFamily="18" charset="0"/>
              </a:rPr>
              <a:t>53</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Maria Cecilia Cabrera</a:t>
            </a:r>
            <a:r>
              <a:rPr lang="en-US" sz="1200" baseline="30000" dirty="0">
                <a:effectLst/>
                <a:highlight>
                  <a:srgbClr val="FFFF00"/>
                </a:highlight>
                <a:latin typeface="Arial" panose="020B0604020202020204" pitchFamily="34" charset="0"/>
                <a:ea typeface="Times New Roman" panose="02020603050405020304" pitchFamily="18" charset="0"/>
              </a:rPr>
              <a:t>54</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Marcos Girala</a:t>
            </a:r>
            <a:r>
              <a:rPr lang="en-US" sz="1200" baseline="30000" dirty="0">
                <a:effectLst/>
                <a:highlight>
                  <a:srgbClr val="FFFF00"/>
                </a:highlight>
                <a:latin typeface="Arial" panose="020B0604020202020204" pitchFamily="34" charset="0"/>
                <a:ea typeface="Times New Roman" panose="02020603050405020304" pitchFamily="18" charset="0"/>
              </a:rPr>
              <a:t>55</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Hrishikesh Samant</a:t>
            </a:r>
            <a:r>
              <a:rPr lang="en-US" sz="1200" baseline="30000" dirty="0">
                <a:effectLst/>
                <a:highlight>
                  <a:srgbClr val="FFFF00"/>
                </a:highlight>
                <a:latin typeface="Arial" panose="020B0604020202020204" pitchFamily="34" charset="0"/>
                <a:ea typeface="Times New Roman" panose="02020603050405020304" pitchFamily="18" charset="0"/>
              </a:rPr>
              <a:t>56</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Sarah Raevens</a:t>
            </a:r>
            <a:r>
              <a:rPr lang="en-US" sz="1200" baseline="30000" dirty="0">
                <a:effectLst/>
                <a:highlight>
                  <a:srgbClr val="FFFF00"/>
                </a:highlight>
                <a:latin typeface="Arial" panose="020B0604020202020204" pitchFamily="34" charset="0"/>
                <a:ea typeface="Times New Roman" panose="02020603050405020304" pitchFamily="18" charset="0"/>
              </a:rPr>
              <a:t>57</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Joao Madaleno</a:t>
            </a:r>
            <a:r>
              <a:rPr lang="en-US" sz="1200" baseline="30000" dirty="0">
                <a:effectLst/>
                <a:highlight>
                  <a:srgbClr val="FFFF00"/>
                </a:highlight>
                <a:latin typeface="Arial" panose="020B0604020202020204" pitchFamily="34" charset="0"/>
                <a:ea typeface="Times New Roman" panose="02020603050405020304" pitchFamily="18" charset="0"/>
              </a:rPr>
              <a:t>58</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W. Ray Kim</a:t>
            </a:r>
            <a:r>
              <a:rPr lang="en-US" sz="1200" baseline="30000" dirty="0">
                <a:effectLst/>
                <a:highlight>
                  <a:srgbClr val="FFFF00"/>
                </a:highlight>
                <a:latin typeface="Arial" panose="020B0604020202020204" pitchFamily="34" charset="0"/>
                <a:ea typeface="Times New Roman" panose="02020603050405020304" pitchFamily="18" charset="0"/>
              </a:rPr>
              <a:t>59</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Juan Pablo Arab</a:t>
            </a:r>
            <a:r>
              <a:rPr lang="en-US" sz="1200" baseline="30000" dirty="0">
                <a:effectLst/>
                <a:highlight>
                  <a:srgbClr val="FFFF00"/>
                </a:highlight>
                <a:latin typeface="Arial" panose="020B0604020202020204" pitchFamily="34" charset="0"/>
                <a:ea typeface="Times New Roman" panose="02020603050405020304" pitchFamily="18" charset="0"/>
              </a:rPr>
              <a:t>60</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José Presa</a:t>
            </a:r>
            <a:r>
              <a:rPr lang="en-US" sz="1200" baseline="30000" dirty="0">
                <a:effectLst/>
                <a:highlight>
                  <a:srgbClr val="FFFF00"/>
                </a:highlight>
                <a:latin typeface="Arial" panose="020B0604020202020204" pitchFamily="34" charset="0"/>
                <a:ea typeface="Times New Roman" panose="02020603050405020304" pitchFamily="18" charset="0"/>
              </a:rPr>
              <a:t>61</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Carlos Noronha Ferreira</a:t>
            </a:r>
            <a:r>
              <a:rPr lang="en-US" sz="1200" baseline="30000" dirty="0">
                <a:effectLst/>
                <a:highlight>
                  <a:srgbClr val="FFFF00"/>
                </a:highlight>
                <a:latin typeface="Arial" panose="020B0604020202020204" pitchFamily="34" charset="0"/>
                <a:ea typeface="Times New Roman" panose="02020603050405020304" pitchFamily="18" charset="0"/>
              </a:rPr>
              <a:t>62</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Antonio Galante</a:t>
            </a:r>
            <a:r>
              <a:rPr lang="en-US" sz="1200" baseline="30000" dirty="0">
                <a:effectLst/>
                <a:highlight>
                  <a:srgbClr val="FFFF00"/>
                </a:highlight>
                <a:latin typeface="Arial" panose="020B0604020202020204" pitchFamily="34" charset="0"/>
                <a:ea typeface="Times New Roman" panose="02020603050405020304" pitchFamily="18" charset="0"/>
              </a:rPr>
              <a:t>63</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Andrew S. Allegretti</a:t>
            </a:r>
            <a:r>
              <a:rPr lang="en-US" sz="1200" baseline="30000" dirty="0">
                <a:effectLst/>
                <a:highlight>
                  <a:srgbClr val="FFFF00"/>
                </a:highlight>
                <a:latin typeface="Arial" panose="020B0604020202020204" pitchFamily="34" charset="0"/>
                <a:ea typeface="Times New Roman" panose="02020603050405020304" pitchFamily="18" charset="0"/>
              </a:rPr>
              <a:t>64</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R. Bart Takkenberg</a:t>
            </a:r>
            <a:r>
              <a:rPr lang="en-US" sz="1200" baseline="30000" dirty="0">
                <a:effectLst/>
                <a:highlight>
                  <a:srgbClr val="FFFF00"/>
                </a:highlight>
                <a:latin typeface="Arial" panose="020B0604020202020204" pitchFamily="34" charset="0"/>
                <a:ea typeface="Times New Roman" panose="02020603050405020304" pitchFamily="18" charset="0"/>
              </a:rPr>
              <a:t>65</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Sebastián Marciano</a:t>
            </a:r>
            <a:r>
              <a:rPr lang="en-US" sz="1200" baseline="30000" dirty="0">
                <a:effectLst/>
                <a:highlight>
                  <a:srgbClr val="FFFF00"/>
                </a:highlight>
                <a:latin typeface="Arial" panose="020B0604020202020204" pitchFamily="34" charset="0"/>
                <a:ea typeface="Times New Roman" panose="02020603050405020304" pitchFamily="18" charset="0"/>
              </a:rPr>
              <a:t>30</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Shiv Kumar Sarin</a:t>
            </a:r>
            <a:r>
              <a:rPr lang="en-US" sz="1200" baseline="30000" dirty="0">
                <a:effectLst/>
                <a:highlight>
                  <a:srgbClr val="FFFF00"/>
                </a:highlight>
                <a:latin typeface="Arial" panose="020B0604020202020204" pitchFamily="34" charset="0"/>
                <a:ea typeface="Times New Roman" panose="02020603050405020304" pitchFamily="18" charset="0"/>
              </a:rPr>
              <a:t>21</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François Durand</a:t>
            </a:r>
            <a:r>
              <a:rPr lang="en-US" sz="1200" baseline="30000" dirty="0">
                <a:effectLst/>
                <a:highlight>
                  <a:srgbClr val="FFFF00"/>
                </a:highlight>
                <a:latin typeface="Arial" panose="020B0604020202020204" pitchFamily="34" charset="0"/>
                <a:ea typeface="Times New Roman" panose="02020603050405020304" pitchFamily="18" charset="0"/>
              </a:rPr>
              <a:t>66</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Pere </a:t>
            </a:r>
            <a:r>
              <a:rPr lang="en-US" sz="1200" dirty="0" err="1">
                <a:effectLst/>
                <a:highlight>
                  <a:srgbClr val="FFFF00"/>
                </a:highlight>
                <a:latin typeface="Arial" panose="020B0604020202020204" pitchFamily="34" charset="0"/>
                <a:ea typeface="Times New Roman" panose="02020603050405020304" pitchFamily="18" charset="0"/>
              </a:rPr>
              <a:t>Ginès</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Paolo Angeli</a:t>
            </a:r>
            <a:r>
              <a:rPr lang="en-US" sz="1200" baseline="30000" dirty="0">
                <a:effectLst/>
                <a:highlight>
                  <a:srgbClr val="FFFF00"/>
                </a:highlight>
                <a:latin typeface="Arial" panose="020B0604020202020204" pitchFamily="34" charset="0"/>
                <a:ea typeface="Times New Roman" panose="02020603050405020304" pitchFamily="18" charset="0"/>
              </a:rPr>
              <a:t>1</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Elsa Solà</a:t>
            </a:r>
            <a:r>
              <a:rPr lang="en-US" sz="1200" baseline="30000" dirty="0">
                <a:effectLst/>
                <a:highlight>
                  <a:srgbClr val="FFFF00"/>
                </a:highlight>
                <a:latin typeface="Arial" panose="020B0604020202020204" pitchFamily="34" charset="0"/>
                <a:ea typeface="Times New Roman" panose="02020603050405020304" pitchFamily="18" charset="0"/>
              </a:rPr>
              <a:t>59</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Salvatore Piano</a:t>
            </a:r>
            <a:endParaRPr lang="en-GB" sz="1200" dirty="0">
              <a:effectLst/>
              <a:latin typeface="Times New Roman" panose="02020603050405020304" pitchFamily="18" charset="0"/>
              <a:ea typeface="Times New Roman" panose="02020603050405020304" pitchFamily="18" charset="0"/>
            </a:endParaRPr>
          </a:p>
          <a:p>
            <a:r>
              <a:rPr lang="en-US" sz="1200" i="1" baseline="30000" dirty="0">
                <a:effectLst/>
                <a:highlight>
                  <a:srgbClr val="FFFF00"/>
                </a:highlight>
                <a:latin typeface="Arial" panose="020B0604020202020204" pitchFamily="34" charset="0"/>
                <a:ea typeface="Times New Roman" panose="02020603050405020304" pitchFamily="18" charset="0"/>
              </a:rPr>
              <a:t>1</a:t>
            </a:r>
            <a:r>
              <a:rPr lang="en-US" sz="1200" i="1" dirty="0">
                <a:effectLst/>
                <a:highlight>
                  <a:srgbClr val="FFFF00"/>
                </a:highlight>
                <a:latin typeface="Arial" panose="020B0604020202020204" pitchFamily="34" charset="0"/>
                <a:ea typeface="Times New Roman" panose="02020603050405020304" pitchFamily="18" charset="0"/>
              </a:rPr>
              <a:t>Department of Medicine, University of Padova, Padova, Italy</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2</a:t>
            </a:r>
            <a:r>
              <a:rPr lang="en-US" sz="1200" i="1" dirty="0">
                <a:effectLst/>
                <a:highlight>
                  <a:srgbClr val="FFFF00"/>
                </a:highlight>
                <a:latin typeface="Arial" panose="020B0604020202020204" pitchFamily="34" charset="0"/>
                <a:ea typeface="Times New Roman" panose="02020603050405020304" pitchFamily="18" charset="0"/>
              </a:rPr>
              <a:t>Baylor College of Medicine, Houston, TX, United States</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3</a:t>
            </a:r>
            <a:r>
              <a:rPr lang="en-US" sz="1200" i="1" dirty="0">
                <a:effectLst/>
                <a:highlight>
                  <a:srgbClr val="FFFF00"/>
                </a:highlight>
                <a:latin typeface="Arial" panose="020B0604020202020204" pitchFamily="34" charset="0"/>
                <a:ea typeface="Times New Roman" panose="02020603050405020304" pitchFamily="18" charset="0"/>
              </a:rPr>
              <a:t>Michael E. DeBakey Veterans Affairs Medical Center, Houston, TX, United States</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4</a:t>
            </a:r>
            <a:r>
              <a:rPr lang="en-US" sz="1200" i="1" dirty="0">
                <a:effectLst/>
                <a:highlight>
                  <a:srgbClr val="FFFF00"/>
                </a:highlight>
                <a:latin typeface="Arial" panose="020B0604020202020204" pitchFamily="34" charset="0"/>
                <a:ea typeface="Times New Roman" panose="02020603050405020304" pitchFamily="18" charset="0"/>
              </a:rPr>
              <a:t>Toronto Centre for Liver Disease, University Health Network, Toronto, Canada</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5</a:t>
            </a:r>
            <a:r>
              <a:rPr lang="en-US" sz="1200" i="1" dirty="0">
                <a:effectLst/>
                <a:highlight>
                  <a:srgbClr val="FFFF00"/>
                </a:highlight>
                <a:latin typeface="Arial" panose="020B0604020202020204" pitchFamily="34" charset="0"/>
                <a:ea typeface="Times New Roman" panose="02020603050405020304" pitchFamily="18" charset="0"/>
              </a:rPr>
              <a:t>Hospital Clinic de Barcelona, Barcelona, Spain</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6</a:t>
            </a:r>
            <a:r>
              <a:rPr lang="en-US" sz="1200" i="1" dirty="0">
                <a:effectLst/>
                <a:highlight>
                  <a:srgbClr val="FFFF00"/>
                </a:highlight>
                <a:latin typeface="Arial" panose="020B0604020202020204" pitchFamily="34" charset="0"/>
                <a:ea typeface="Times New Roman" panose="02020603050405020304" pitchFamily="18" charset="0"/>
              </a:rPr>
              <a:t>Asian institute of gastroenterology hospital, Hyderabad, India</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7</a:t>
            </a:r>
            <a:r>
              <a:rPr lang="en-US" sz="1200" i="1" dirty="0">
                <a:effectLst/>
                <a:highlight>
                  <a:srgbClr val="FFFF00"/>
                </a:highlight>
                <a:latin typeface="Arial" panose="020B0604020202020204" pitchFamily="34" charset="0"/>
                <a:ea typeface="Times New Roman" panose="02020603050405020304" pitchFamily="18" charset="0"/>
              </a:rPr>
              <a:t>Hospital General de México "Dr. Eduardo Liceaga",, Mexico City, Mexico</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8</a:t>
            </a:r>
            <a:r>
              <a:rPr lang="en-US" sz="1200" i="1" dirty="0">
                <a:effectLst/>
                <a:highlight>
                  <a:srgbClr val="FFFF00"/>
                </a:highlight>
                <a:latin typeface="Arial" panose="020B0604020202020204" pitchFamily="34" charset="0"/>
                <a:ea typeface="Times New Roman" panose="02020603050405020304" pitchFamily="18" charset="0"/>
              </a:rPr>
              <a:t>University of Virginia, Charlottesville, United States</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9</a:t>
            </a:r>
            <a:r>
              <a:rPr lang="en-US" sz="1200" i="1" dirty="0">
                <a:effectLst/>
                <a:highlight>
                  <a:srgbClr val="FFFF00"/>
                </a:highlight>
                <a:latin typeface="Arial" panose="020B0604020202020204" pitchFamily="34" charset="0"/>
                <a:ea typeface="Times New Roman" panose="02020603050405020304" pitchFamily="18" charset="0"/>
              </a:rPr>
              <a:t>Baylor University Medical Center, Dallas, United States</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10</a:t>
            </a:r>
            <a:r>
              <a:rPr lang="en-US" sz="1200" i="1" dirty="0">
                <a:effectLst/>
                <a:highlight>
                  <a:srgbClr val="FFFF00"/>
                </a:highlight>
                <a:latin typeface="Arial" panose="020B0604020202020204" pitchFamily="34" charset="0"/>
                <a:ea typeface="Times New Roman" panose="02020603050405020304" pitchFamily="18" charset="0"/>
              </a:rPr>
              <a:t>University of Turin, Turin, Italy</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11</a:t>
            </a:r>
            <a:r>
              <a:rPr lang="en-US" sz="1200" i="1" dirty="0">
                <a:effectLst/>
                <a:highlight>
                  <a:srgbClr val="FFFF00"/>
                </a:highlight>
                <a:latin typeface="Arial" panose="020B0604020202020204" pitchFamily="34" charset="0"/>
                <a:ea typeface="Times New Roman" panose="02020603050405020304" pitchFamily="18" charset="0"/>
              </a:rPr>
              <a:t>Ain Shams University, Cairo, Egypt</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12</a:t>
            </a:r>
            <a:r>
              <a:rPr lang="en-US" sz="1200" i="1" dirty="0">
                <a:effectLst/>
                <a:highlight>
                  <a:srgbClr val="FFFF00"/>
                </a:highlight>
                <a:latin typeface="Arial" panose="020B0604020202020204" pitchFamily="34" charset="0"/>
                <a:ea typeface="Times New Roman" panose="02020603050405020304" pitchFamily="18" charset="0"/>
              </a:rPr>
              <a:t>Changi General Hospital, Singapore, Singapore</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13</a:t>
            </a:r>
            <a:r>
              <a:rPr lang="en-US" sz="1200" i="1" dirty="0">
                <a:effectLst/>
                <a:highlight>
                  <a:srgbClr val="FFFF00"/>
                </a:highlight>
                <a:latin typeface="Arial" panose="020B0604020202020204" pitchFamily="34" charset="0"/>
                <a:ea typeface="Times New Roman" panose="02020603050405020304" pitchFamily="18" charset="0"/>
              </a:rPr>
              <a:t>Duke- NUS Medical School, Singapore, Singapore</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14</a:t>
            </a:r>
            <a:r>
              <a:rPr lang="en-US" sz="1200" i="1" dirty="0">
                <a:effectLst/>
                <a:highlight>
                  <a:srgbClr val="FFFF00"/>
                </a:highlight>
                <a:latin typeface="Arial" panose="020B0604020202020204" pitchFamily="34" charset="0"/>
                <a:ea typeface="Times New Roman" panose="02020603050405020304" pitchFamily="18" charset="0"/>
              </a:rPr>
              <a:t>Shanghai Jiao Tong University School of Medicine, </a:t>
            </a:r>
            <a:r>
              <a:rPr lang="en-US" sz="1200" i="1" dirty="0" err="1">
                <a:effectLst/>
                <a:highlight>
                  <a:srgbClr val="FFFF00"/>
                </a:highlight>
                <a:latin typeface="Arial" panose="020B0604020202020204" pitchFamily="34" charset="0"/>
                <a:ea typeface="Times New Roman" panose="02020603050405020304" pitchFamily="18" charset="0"/>
              </a:rPr>
              <a:t>Shangai</a:t>
            </a:r>
            <a:r>
              <a:rPr lang="en-US" sz="1200" i="1" dirty="0">
                <a:effectLst/>
                <a:highlight>
                  <a:srgbClr val="FFFF00"/>
                </a:highlight>
                <a:latin typeface="Arial" panose="020B0604020202020204" pitchFamily="34" charset="0"/>
                <a:ea typeface="Times New Roman" panose="02020603050405020304" pitchFamily="18" charset="0"/>
              </a:rPr>
              <a:t>, China</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15</a:t>
            </a:r>
            <a:r>
              <a:rPr lang="en-US" sz="1200" i="1" dirty="0">
                <a:effectLst/>
                <a:highlight>
                  <a:srgbClr val="FFFF00"/>
                </a:highlight>
                <a:latin typeface="Arial" panose="020B0604020202020204" pitchFamily="34" charset="0"/>
                <a:ea typeface="Times New Roman" panose="02020603050405020304" pitchFamily="18" charset="0"/>
              </a:rPr>
              <a:t>Rutgers New Jersey Medical School, Newark, United States</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16</a:t>
            </a:r>
            <a:r>
              <a:rPr lang="en-US" sz="1200" i="1" dirty="0">
                <a:effectLst/>
                <a:highlight>
                  <a:srgbClr val="FFFF00"/>
                </a:highlight>
                <a:latin typeface="Arial" panose="020B0604020202020204" pitchFamily="34" charset="0"/>
                <a:ea typeface="Times New Roman" panose="02020603050405020304" pitchFamily="18" charset="0"/>
              </a:rPr>
              <a:t>Hallym University Sacred Heart Hospital, Anyang, Korea, Rep. of South</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17</a:t>
            </a:r>
            <a:r>
              <a:rPr lang="en-US" sz="1200" i="1" dirty="0">
                <a:effectLst/>
                <a:highlight>
                  <a:srgbClr val="FFFF00"/>
                </a:highlight>
                <a:latin typeface="Arial" panose="020B0604020202020204" pitchFamily="34" charset="0"/>
                <a:ea typeface="Times New Roman" panose="02020603050405020304" pitchFamily="18" charset="0"/>
              </a:rPr>
              <a:t>Minia University, Minia, Egypt</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18</a:t>
            </a:r>
            <a:r>
              <a:rPr lang="en-US" sz="1200" i="1" dirty="0">
                <a:effectLst/>
                <a:highlight>
                  <a:srgbClr val="FFFF00"/>
                </a:highlight>
                <a:latin typeface="Arial" panose="020B0604020202020204" pitchFamily="34" charset="0"/>
                <a:ea typeface="Times New Roman" panose="02020603050405020304" pitchFamily="18" charset="0"/>
              </a:rPr>
              <a:t>Medical Center ABC, Mexico City, Mexico</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19</a:t>
            </a:r>
            <a:r>
              <a:rPr lang="en-US" sz="1200" i="1" dirty="0">
                <a:effectLst/>
                <a:highlight>
                  <a:srgbClr val="FFFF00"/>
                </a:highlight>
                <a:latin typeface="Arial" panose="020B0604020202020204" pitchFamily="34" charset="0"/>
                <a:ea typeface="Times New Roman" panose="02020603050405020304" pitchFamily="18" charset="0"/>
              </a:rPr>
              <a:t>Military Hospital, Mexico City, Mexico</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20</a:t>
            </a:r>
            <a:r>
              <a:rPr lang="en-US" sz="1200" i="1" dirty="0">
                <a:effectLst/>
                <a:highlight>
                  <a:srgbClr val="FFFF00"/>
                </a:highlight>
                <a:latin typeface="Arial" panose="020B0604020202020204" pitchFamily="34" charset="0"/>
                <a:ea typeface="Times New Roman" panose="02020603050405020304" pitchFamily="18" charset="0"/>
              </a:rPr>
              <a:t>Hospital Edgardo Rebagliati-</a:t>
            </a:r>
            <a:r>
              <a:rPr lang="en-US" sz="1200" i="1" dirty="0" err="1">
                <a:effectLst/>
                <a:highlight>
                  <a:srgbClr val="FFFF00"/>
                </a:highlight>
                <a:latin typeface="Arial" panose="020B0604020202020204" pitchFamily="34" charset="0"/>
                <a:ea typeface="Times New Roman" panose="02020603050405020304" pitchFamily="18" charset="0"/>
              </a:rPr>
              <a:t>Clínica</a:t>
            </a:r>
            <a:r>
              <a:rPr lang="en-US" sz="1200" i="1" dirty="0">
                <a:effectLst/>
                <a:highlight>
                  <a:srgbClr val="FFFF00"/>
                </a:highlight>
                <a:latin typeface="Arial" panose="020B0604020202020204" pitchFamily="34" charset="0"/>
                <a:ea typeface="Times New Roman" panose="02020603050405020304" pitchFamily="18" charset="0"/>
              </a:rPr>
              <a:t> Internacional, Lima, Peru</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21</a:t>
            </a:r>
            <a:r>
              <a:rPr lang="en-US" sz="1200" i="1" dirty="0">
                <a:effectLst/>
                <a:highlight>
                  <a:srgbClr val="FFFF00"/>
                </a:highlight>
                <a:latin typeface="Arial" panose="020B0604020202020204" pitchFamily="34" charset="0"/>
                <a:ea typeface="Times New Roman" panose="02020603050405020304" pitchFamily="18" charset="0"/>
              </a:rPr>
              <a:t>Institute of Liver and Biliary Sciences, New Delhi, India</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22</a:t>
            </a:r>
            <a:r>
              <a:rPr lang="en-US" sz="1200" i="1" dirty="0">
                <a:effectLst/>
                <a:highlight>
                  <a:srgbClr val="FFFF00"/>
                </a:highlight>
                <a:latin typeface="Arial" panose="020B0604020202020204" pitchFamily="34" charset="0"/>
                <a:ea typeface="Times New Roman" panose="02020603050405020304" pitchFamily="18" charset="0"/>
              </a:rPr>
              <a:t>Mayo Clinic, Rochester, United States</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23</a:t>
            </a:r>
            <a:r>
              <a:rPr lang="en-US" sz="1200" i="1" dirty="0">
                <a:effectLst/>
                <a:highlight>
                  <a:srgbClr val="FFFF00"/>
                </a:highlight>
                <a:latin typeface="Arial" panose="020B0604020202020204" pitchFamily="34" charset="0"/>
                <a:ea typeface="Times New Roman" panose="02020603050405020304" pitchFamily="18" charset="0"/>
              </a:rPr>
              <a:t>University of Debrecen, Debrecen, Hungary</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24</a:t>
            </a:r>
            <a:r>
              <a:rPr lang="en-US" sz="1200" i="1" dirty="0">
                <a:effectLst/>
                <a:highlight>
                  <a:srgbClr val="FFFF00"/>
                </a:highlight>
                <a:latin typeface="Arial" panose="020B0604020202020204" pitchFamily="34" charset="0"/>
                <a:ea typeface="Times New Roman" panose="02020603050405020304" pitchFamily="18" charset="0"/>
              </a:rPr>
              <a:t>Indiana University School of Medicine, Indianapolis, United States</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25</a:t>
            </a:r>
            <a:r>
              <a:rPr lang="en-US" sz="1200" i="1" dirty="0">
                <a:effectLst/>
                <a:highlight>
                  <a:srgbClr val="FFFF00"/>
                </a:highlight>
                <a:latin typeface="Arial" panose="020B0604020202020204" pitchFamily="34" charset="0"/>
                <a:ea typeface="Times New Roman" panose="02020603050405020304" pitchFamily="18" charset="0"/>
              </a:rPr>
              <a:t>ASST Grande Ospedale Metropolitano Niguarda, Milan, Italy</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26</a:t>
            </a:r>
            <a:r>
              <a:rPr lang="en-US" sz="1200" i="1" dirty="0">
                <a:effectLst/>
                <a:highlight>
                  <a:srgbClr val="FFFF00"/>
                </a:highlight>
                <a:latin typeface="Arial" panose="020B0604020202020204" pitchFamily="34" charset="0"/>
                <a:ea typeface="Times New Roman" panose="02020603050405020304" pitchFamily="18" charset="0"/>
              </a:rPr>
              <a:t>Parc </a:t>
            </a:r>
            <a:r>
              <a:rPr lang="en-US" sz="1200" i="1" dirty="0" err="1">
                <a:effectLst/>
                <a:highlight>
                  <a:srgbClr val="FFFF00"/>
                </a:highlight>
                <a:latin typeface="Arial" panose="020B0604020202020204" pitchFamily="34" charset="0"/>
                <a:ea typeface="Times New Roman" panose="02020603050405020304" pitchFamily="18" charset="0"/>
              </a:rPr>
              <a:t>Tauli</a:t>
            </a:r>
            <a:r>
              <a:rPr lang="en-US" sz="1200" i="1" dirty="0">
                <a:effectLst/>
                <a:highlight>
                  <a:srgbClr val="FFFF00"/>
                </a:highlight>
                <a:latin typeface="Arial" panose="020B0604020202020204" pitchFamily="34" charset="0"/>
                <a:ea typeface="Times New Roman" panose="02020603050405020304" pitchFamily="18" charset="0"/>
              </a:rPr>
              <a:t> Hospital </a:t>
            </a:r>
            <a:r>
              <a:rPr lang="en-US" sz="1200" i="1" dirty="0" err="1">
                <a:effectLst/>
                <a:highlight>
                  <a:srgbClr val="FFFF00"/>
                </a:highlight>
                <a:latin typeface="Arial" panose="020B0604020202020204" pitchFamily="34" charset="0"/>
                <a:ea typeface="Times New Roman" panose="02020603050405020304" pitchFamily="18" charset="0"/>
              </a:rPr>
              <a:t>Universitari</a:t>
            </a:r>
            <a:r>
              <a:rPr lang="en-US" sz="1200" i="1" dirty="0">
                <a:effectLst/>
                <a:highlight>
                  <a:srgbClr val="FFFF00"/>
                </a:highlight>
                <a:latin typeface="Arial" panose="020B0604020202020204" pitchFamily="34" charset="0"/>
                <a:ea typeface="Times New Roman" panose="02020603050405020304" pitchFamily="18" charset="0"/>
              </a:rPr>
              <a:t>, Barcelona, Spain</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27</a:t>
            </a:r>
            <a:r>
              <a:rPr lang="en-US" sz="1200" i="1" dirty="0">
                <a:effectLst/>
                <a:highlight>
                  <a:srgbClr val="FFFF00"/>
                </a:highlight>
                <a:latin typeface="Arial" panose="020B0604020202020204" pitchFamily="34" charset="0"/>
                <a:ea typeface="Times New Roman" panose="02020603050405020304" pitchFamily="18" charset="0"/>
              </a:rPr>
              <a:t>LMU University Hospital Munich, Munich, Germany</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28</a:t>
            </a:r>
            <a:r>
              <a:rPr lang="en-US" sz="1200" i="1" dirty="0">
                <a:effectLst/>
                <a:highlight>
                  <a:srgbClr val="FFFF00"/>
                </a:highlight>
                <a:latin typeface="Arial" panose="020B0604020202020204" pitchFamily="34" charset="0"/>
                <a:ea typeface="Times New Roman" panose="02020603050405020304" pitchFamily="18" charset="0"/>
              </a:rPr>
              <a:t>University of Sao Paulo, São Paulo, Brazil</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29</a:t>
            </a:r>
            <a:r>
              <a:rPr lang="en-US" sz="1200" i="1" dirty="0">
                <a:effectLst/>
                <a:highlight>
                  <a:srgbClr val="FFFF00"/>
                </a:highlight>
                <a:latin typeface="Arial" panose="020B0604020202020204" pitchFamily="34" charset="0"/>
                <a:ea typeface="Times New Roman" panose="02020603050405020304" pitchFamily="18" charset="0"/>
              </a:rPr>
              <a:t>Bonsucesso Federal Hospital, Rio de Janeiro, Brazil</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30</a:t>
            </a:r>
            <a:r>
              <a:rPr lang="en-US" sz="1200" i="1" dirty="0">
                <a:effectLst/>
                <a:highlight>
                  <a:srgbClr val="FFFF00"/>
                </a:highlight>
                <a:latin typeface="Arial" panose="020B0604020202020204" pitchFamily="34" charset="0"/>
                <a:ea typeface="Times New Roman" panose="02020603050405020304" pitchFamily="18" charset="0"/>
              </a:rPr>
              <a:t>Hospital Italiano de Buenos Aires, Buenos Aires, Argentina</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31</a:t>
            </a:r>
            <a:r>
              <a:rPr lang="en-US" sz="1200" i="1" dirty="0">
                <a:effectLst/>
                <a:highlight>
                  <a:srgbClr val="FFFF00"/>
                </a:highlight>
                <a:latin typeface="Arial" panose="020B0604020202020204" pitchFamily="34" charset="0"/>
                <a:ea typeface="Times New Roman" panose="02020603050405020304" pitchFamily="18" charset="0"/>
              </a:rPr>
              <a:t>CHRU de </a:t>
            </a:r>
            <a:r>
              <a:rPr lang="en-US" sz="1200" i="1" dirty="0" err="1">
                <a:effectLst/>
                <a:highlight>
                  <a:srgbClr val="FFFF00"/>
                </a:highlight>
                <a:latin typeface="Arial" panose="020B0604020202020204" pitchFamily="34" charset="0"/>
                <a:ea typeface="Times New Roman" panose="02020603050405020304" pitchFamily="18" charset="0"/>
              </a:rPr>
              <a:t>Besançon</a:t>
            </a:r>
            <a:r>
              <a:rPr lang="en-US" sz="1200" i="1" dirty="0">
                <a:effectLst/>
                <a:highlight>
                  <a:srgbClr val="FFFF00"/>
                </a:highlight>
                <a:latin typeface="Arial" panose="020B0604020202020204" pitchFamily="34" charset="0"/>
                <a:ea typeface="Times New Roman" panose="02020603050405020304" pitchFamily="18" charset="0"/>
              </a:rPr>
              <a:t>, </a:t>
            </a:r>
            <a:r>
              <a:rPr lang="en-US" sz="1200" i="1" dirty="0" err="1">
                <a:effectLst/>
                <a:highlight>
                  <a:srgbClr val="FFFF00"/>
                </a:highlight>
                <a:latin typeface="Arial" panose="020B0604020202020204" pitchFamily="34" charset="0"/>
                <a:ea typeface="Times New Roman" panose="02020603050405020304" pitchFamily="18" charset="0"/>
              </a:rPr>
              <a:t>Besançon</a:t>
            </a:r>
            <a:r>
              <a:rPr lang="en-US" sz="1200" i="1" dirty="0">
                <a:effectLst/>
                <a:highlight>
                  <a:srgbClr val="FFFF00"/>
                </a:highlight>
                <a:latin typeface="Arial" panose="020B0604020202020204" pitchFamily="34" charset="0"/>
                <a:ea typeface="Times New Roman" panose="02020603050405020304" pitchFamily="18" charset="0"/>
              </a:rPr>
              <a:t>, France</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32</a:t>
            </a:r>
            <a:r>
              <a:rPr lang="en-US" sz="1200" i="1" dirty="0">
                <a:effectLst/>
                <a:highlight>
                  <a:srgbClr val="FFFF00"/>
                </a:highlight>
                <a:latin typeface="Arial" panose="020B0604020202020204" pitchFamily="34" charset="0"/>
                <a:ea typeface="Times New Roman" panose="02020603050405020304" pitchFamily="18" charset="0"/>
              </a:rPr>
              <a:t>Postgraduate Institute of Medical Education and Research, Chandigarh, India</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33</a:t>
            </a:r>
            <a:r>
              <a:rPr lang="en-US" sz="1200" i="1" dirty="0">
                <a:effectLst/>
                <a:highlight>
                  <a:srgbClr val="FFFF00"/>
                </a:highlight>
                <a:latin typeface="Arial" panose="020B0604020202020204" pitchFamily="34" charset="0"/>
                <a:ea typeface="Times New Roman" panose="02020603050405020304" pitchFamily="18" charset="0"/>
              </a:rPr>
              <a:t>Konkuk University School of Medicine, Seoul, Korea, Rep. of South</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34</a:t>
            </a:r>
            <a:r>
              <a:rPr lang="en-US" sz="1200" i="1" dirty="0">
                <a:effectLst/>
                <a:highlight>
                  <a:srgbClr val="FFFF00"/>
                </a:highlight>
                <a:latin typeface="Arial" panose="020B0604020202020204" pitchFamily="34" charset="0"/>
                <a:ea typeface="Times New Roman" panose="02020603050405020304" pitchFamily="18" charset="0"/>
              </a:rPr>
              <a:t>University of Rosario Medical School, Rosario, Argentina</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35</a:t>
            </a:r>
            <a:r>
              <a:rPr lang="en-US" sz="1200" i="1" dirty="0">
                <a:effectLst/>
                <a:highlight>
                  <a:srgbClr val="FFFF00"/>
                </a:highlight>
                <a:latin typeface="Arial" panose="020B0604020202020204" pitchFamily="34" charset="0"/>
                <a:ea typeface="Times New Roman" panose="02020603050405020304" pitchFamily="18" charset="0"/>
              </a:rPr>
              <a:t>Hospital General Dr Manuel Gea Gonzalez, </a:t>
            </a:r>
            <a:r>
              <a:rPr lang="en-US" sz="1200" i="1" dirty="0" err="1">
                <a:effectLst/>
                <a:highlight>
                  <a:srgbClr val="FFFF00"/>
                </a:highlight>
                <a:latin typeface="Arial" panose="020B0604020202020204" pitchFamily="34" charset="0"/>
                <a:ea typeface="Times New Roman" panose="02020603050405020304" pitchFamily="18" charset="0"/>
              </a:rPr>
              <a:t>Tlalpan</a:t>
            </a:r>
            <a:r>
              <a:rPr lang="en-US" sz="1200" i="1" dirty="0">
                <a:effectLst/>
                <a:highlight>
                  <a:srgbClr val="FFFF00"/>
                </a:highlight>
                <a:latin typeface="Arial" panose="020B0604020202020204" pitchFamily="34" charset="0"/>
                <a:ea typeface="Times New Roman" panose="02020603050405020304" pitchFamily="18" charset="0"/>
              </a:rPr>
              <a:t>, Mexico</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36</a:t>
            </a:r>
            <a:r>
              <a:rPr lang="en-US" sz="1200" i="1" dirty="0">
                <a:effectLst/>
                <a:highlight>
                  <a:srgbClr val="FFFF00"/>
                </a:highlight>
                <a:latin typeface="Arial" panose="020B0604020202020204" pitchFamily="34" charset="0"/>
                <a:ea typeface="Times New Roman" panose="02020603050405020304" pitchFamily="18" charset="0"/>
              </a:rPr>
              <a:t>Sechenov First Moscow State Medical University, Moscow, Russian Federation</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37</a:t>
            </a:r>
            <a:r>
              <a:rPr lang="en-US" sz="1200" i="1" dirty="0">
                <a:effectLst/>
                <a:highlight>
                  <a:srgbClr val="FFFF00"/>
                </a:highlight>
                <a:latin typeface="Arial" panose="020B0604020202020204" pitchFamily="34" charset="0"/>
                <a:ea typeface="Times New Roman" panose="02020603050405020304" pitchFamily="18" charset="0"/>
              </a:rPr>
              <a:t>Hospital </a:t>
            </a:r>
            <a:r>
              <a:rPr lang="en-US" sz="1200" i="1" dirty="0" err="1">
                <a:effectLst/>
                <a:highlight>
                  <a:srgbClr val="FFFF00"/>
                </a:highlight>
                <a:latin typeface="Arial" panose="020B0604020202020204" pitchFamily="34" charset="0"/>
                <a:ea typeface="Times New Roman" panose="02020603050405020304" pitchFamily="18" charset="0"/>
              </a:rPr>
              <a:t>Clínico</a:t>
            </a:r>
            <a:r>
              <a:rPr lang="en-US" sz="1200" i="1" dirty="0">
                <a:effectLst/>
                <a:highlight>
                  <a:srgbClr val="FFFF00"/>
                </a:highlight>
                <a:latin typeface="Arial" panose="020B0604020202020204" pitchFamily="34" charset="0"/>
                <a:ea typeface="Times New Roman" panose="02020603050405020304" pitchFamily="18" charset="0"/>
              </a:rPr>
              <a:t> Universidad de Chile, Santiago, Chile</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38</a:t>
            </a:r>
            <a:r>
              <a:rPr lang="en-US" sz="1200" i="1" dirty="0">
                <a:effectLst/>
                <a:highlight>
                  <a:srgbClr val="FFFF00"/>
                </a:highlight>
                <a:latin typeface="Arial" panose="020B0604020202020204" pitchFamily="34" charset="0"/>
                <a:ea typeface="Times New Roman" panose="02020603050405020304" pitchFamily="18" charset="0"/>
              </a:rPr>
              <a:t>Erasmus University Medical Center, Rotterdam, Netherlands</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39</a:t>
            </a:r>
            <a:r>
              <a:rPr lang="en-US" sz="1200" i="1" dirty="0">
                <a:effectLst/>
                <a:highlight>
                  <a:srgbClr val="FFFF00"/>
                </a:highlight>
                <a:latin typeface="Arial" panose="020B0604020202020204" pitchFamily="34" charset="0"/>
                <a:ea typeface="Times New Roman" panose="02020603050405020304" pitchFamily="18" charset="0"/>
              </a:rPr>
              <a:t>Universidad Australe de Chile, Valdivia, Chile</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40</a:t>
            </a:r>
            <a:r>
              <a:rPr lang="en-US" sz="1200" i="1" dirty="0">
                <a:effectLst/>
                <a:highlight>
                  <a:srgbClr val="FFFF00"/>
                </a:highlight>
                <a:latin typeface="Arial" panose="020B0604020202020204" pitchFamily="34" charset="0"/>
                <a:ea typeface="Times New Roman" panose="02020603050405020304" pitchFamily="18" charset="0"/>
              </a:rPr>
              <a:t>La Sapienza, University of Rome, Rome, Italy</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41</a:t>
            </a:r>
            <a:r>
              <a:rPr lang="en-US" sz="1200" i="1" dirty="0">
                <a:effectLst/>
                <a:highlight>
                  <a:srgbClr val="FFFF00"/>
                </a:highlight>
                <a:latin typeface="Arial" panose="020B0604020202020204" pitchFamily="34" charset="0"/>
                <a:ea typeface="Times New Roman" panose="02020603050405020304" pitchFamily="18" charset="0"/>
              </a:rPr>
              <a:t>Hospital Nacional Prof. Alejandro Posadas, El Palomar, Buenos Aires, Argentina</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42</a:t>
            </a:r>
            <a:r>
              <a:rPr lang="en-US" sz="1200" i="1" dirty="0">
                <a:effectLst/>
                <a:highlight>
                  <a:srgbClr val="FFFF00"/>
                </a:highlight>
                <a:latin typeface="Arial" panose="020B0604020202020204" pitchFamily="34" charset="0"/>
                <a:ea typeface="Times New Roman" panose="02020603050405020304" pitchFamily="18" charset="0"/>
              </a:rPr>
              <a:t>Carlos </a:t>
            </a:r>
            <a:r>
              <a:rPr lang="en-US" sz="1200" i="1" dirty="0" err="1">
                <a:effectLst/>
                <a:highlight>
                  <a:srgbClr val="FFFF00"/>
                </a:highlight>
                <a:latin typeface="Arial" panose="020B0604020202020204" pitchFamily="34" charset="0"/>
                <a:ea typeface="Times New Roman" panose="02020603050405020304" pitchFamily="18" charset="0"/>
              </a:rPr>
              <a:t>Bonorino</a:t>
            </a:r>
            <a:r>
              <a:rPr lang="en-US" sz="1200" i="1" dirty="0">
                <a:effectLst/>
                <a:highlight>
                  <a:srgbClr val="FFFF00"/>
                </a:highlight>
                <a:latin typeface="Arial" panose="020B0604020202020204" pitchFamily="34" charset="0"/>
                <a:ea typeface="Times New Roman" panose="02020603050405020304" pitchFamily="18" charset="0"/>
              </a:rPr>
              <a:t> </a:t>
            </a:r>
            <a:r>
              <a:rPr lang="en-US" sz="1200" i="1" dirty="0" err="1">
                <a:effectLst/>
                <a:highlight>
                  <a:srgbClr val="FFFF00"/>
                </a:highlight>
                <a:latin typeface="Arial" panose="020B0604020202020204" pitchFamily="34" charset="0"/>
                <a:ea typeface="Times New Roman" panose="02020603050405020304" pitchFamily="18" charset="0"/>
              </a:rPr>
              <a:t>Udaondo</a:t>
            </a:r>
            <a:r>
              <a:rPr lang="en-US" sz="1200" i="1" dirty="0">
                <a:effectLst/>
                <a:highlight>
                  <a:srgbClr val="FFFF00"/>
                </a:highlight>
                <a:latin typeface="Arial" panose="020B0604020202020204" pitchFamily="34" charset="0"/>
                <a:ea typeface="Times New Roman" panose="02020603050405020304" pitchFamily="18" charset="0"/>
              </a:rPr>
              <a:t> Hospital, Buenos Aires, Argentina</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43</a:t>
            </a:r>
            <a:r>
              <a:rPr lang="en-US" sz="1200" i="1" dirty="0">
                <a:effectLst/>
                <a:highlight>
                  <a:srgbClr val="FFFF00"/>
                </a:highlight>
                <a:latin typeface="Arial" panose="020B0604020202020204" pitchFamily="34" charset="0"/>
                <a:ea typeface="Times New Roman" panose="02020603050405020304" pitchFamily="18" charset="0"/>
              </a:rPr>
              <a:t>Copenhagen University Hospital Hvidovre, Hvidovre, Denmark</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44</a:t>
            </a:r>
            <a:r>
              <a:rPr lang="en-US" sz="1200" i="1" dirty="0">
                <a:effectLst/>
                <a:highlight>
                  <a:srgbClr val="FFFF00"/>
                </a:highlight>
                <a:latin typeface="Arial" panose="020B0604020202020204" pitchFamily="34" charset="0"/>
                <a:ea typeface="Times New Roman" panose="02020603050405020304" pitchFamily="18" charset="0"/>
              </a:rPr>
              <a:t>Hospital Vall </a:t>
            </a:r>
            <a:r>
              <a:rPr lang="en-US" sz="1200" i="1" dirty="0" err="1">
                <a:effectLst/>
                <a:highlight>
                  <a:srgbClr val="FFFF00"/>
                </a:highlight>
                <a:latin typeface="Arial" panose="020B0604020202020204" pitchFamily="34" charset="0"/>
                <a:ea typeface="Times New Roman" panose="02020603050405020304" pitchFamily="18" charset="0"/>
              </a:rPr>
              <a:t>d'Hebron</a:t>
            </a:r>
            <a:r>
              <a:rPr lang="en-US" sz="1200" i="1" dirty="0">
                <a:effectLst/>
                <a:highlight>
                  <a:srgbClr val="FFFF00"/>
                </a:highlight>
                <a:latin typeface="Arial" panose="020B0604020202020204" pitchFamily="34" charset="0"/>
                <a:ea typeface="Times New Roman" panose="02020603050405020304" pitchFamily="18" charset="0"/>
              </a:rPr>
              <a:t>, Barcelona, Spain</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45</a:t>
            </a:r>
            <a:r>
              <a:rPr lang="en-US" sz="1200" i="1" dirty="0">
                <a:effectLst/>
                <a:highlight>
                  <a:srgbClr val="FFFF00"/>
                </a:highlight>
                <a:latin typeface="Arial" panose="020B0604020202020204" pitchFamily="34" charset="0"/>
                <a:ea typeface="Times New Roman" panose="02020603050405020304" pitchFamily="18" charset="0"/>
              </a:rPr>
              <a:t>University Hospital - Federal University of Espirito Santo, </a:t>
            </a:r>
            <a:r>
              <a:rPr lang="en-US" sz="1200" i="1" dirty="0" err="1">
                <a:effectLst/>
                <a:highlight>
                  <a:srgbClr val="FFFF00"/>
                </a:highlight>
                <a:latin typeface="Arial" panose="020B0604020202020204" pitchFamily="34" charset="0"/>
                <a:ea typeface="Times New Roman" panose="02020603050405020304" pitchFamily="18" charset="0"/>
              </a:rPr>
              <a:t>Vitòria</a:t>
            </a:r>
            <a:r>
              <a:rPr lang="en-US" sz="1200" i="1" dirty="0">
                <a:effectLst/>
                <a:highlight>
                  <a:srgbClr val="FFFF00"/>
                </a:highlight>
                <a:latin typeface="Arial" panose="020B0604020202020204" pitchFamily="34" charset="0"/>
                <a:ea typeface="Times New Roman" panose="02020603050405020304" pitchFamily="18" charset="0"/>
              </a:rPr>
              <a:t>, Brazil</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46</a:t>
            </a:r>
            <a:r>
              <a:rPr lang="en-US" sz="1200" i="1" dirty="0">
                <a:effectLst/>
                <a:highlight>
                  <a:srgbClr val="FFFF00"/>
                </a:highlight>
                <a:latin typeface="Arial" panose="020B0604020202020204" pitchFamily="34" charset="0"/>
                <a:ea typeface="Times New Roman" panose="02020603050405020304" pitchFamily="18" charset="0"/>
              </a:rPr>
              <a:t>Tel Aviv </a:t>
            </a:r>
            <a:r>
              <a:rPr lang="en-US" sz="1200" i="1" dirty="0" err="1">
                <a:effectLst/>
                <a:highlight>
                  <a:srgbClr val="FFFF00"/>
                </a:highlight>
                <a:latin typeface="Arial" panose="020B0604020202020204" pitchFamily="34" charset="0"/>
                <a:ea typeface="Times New Roman" panose="02020603050405020304" pitchFamily="18" charset="0"/>
              </a:rPr>
              <a:t>Sourasky</a:t>
            </a:r>
            <a:r>
              <a:rPr lang="en-US" sz="1200" i="1" dirty="0">
                <a:effectLst/>
                <a:highlight>
                  <a:srgbClr val="FFFF00"/>
                </a:highlight>
                <a:latin typeface="Arial" panose="020B0604020202020204" pitchFamily="34" charset="0"/>
                <a:ea typeface="Times New Roman" panose="02020603050405020304" pitchFamily="18" charset="0"/>
              </a:rPr>
              <a:t> Medical Center, Tel Aviv, Israel</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47</a:t>
            </a:r>
            <a:r>
              <a:rPr lang="en-US" sz="1200" i="1" dirty="0">
                <a:effectLst/>
                <a:highlight>
                  <a:srgbClr val="FFFF00"/>
                </a:highlight>
                <a:latin typeface="Arial" panose="020B0604020202020204" pitchFamily="34" charset="0"/>
                <a:ea typeface="Times New Roman" panose="02020603050405020304" pitchFamily="18" charset="0"/>
              </a:rPr>
              <a:t>Tel Aviv University, Tel Aviv, Israel</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48</a:t>
            </a:r>
            <a:r>
              <a:rPr lang="en-US" sz="1200" i="1" dirty="0">
                <a:effectLst/>
                <a:highlight>
                  <a:srgbClr val="FFFF00"/>
                </a:highlight>
                <a:latin typeface="Arial" panose="020B0604020202020204" pitchFamily="34" charset="0"/>
                <a:ea typeface="Times New Roman" panose="02020603050405020304" pitchFamily="18" charset="0"/>
              </a:rPr>
              <a:t>Hospital Nacional Daniel A. Carrion, Bellavista, Peru</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49</a:t>
            </a:r>
            <a:r>
              <a:rPr lang="en-US" sz="1200" i="1" dirty="0">
                <a:effectLst/>
                <a:highlight>
                  <a:srgbClr val="FFFF00"/>
                </a:highlight>
                <a:latin typeface="Arial" panose="020B0604020202020204" pitchFamily="34" charset="0"/>
                <a:ea typeface="Times New Roman" panose="02020603050405020304" pitchFamily="18" charset="0"/>
              </a:rPr>
              <a:t>Federal University of Health Sciences of Porto Alegre, Porto Alegre, Brazil</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50</a:t>
            </a:r>
            <a:r>
              <a:rPr lang="en-US" sz="1200" i="1" dirty="0">
                <a:effectLst/>
                <a:highlight>
                  <a:srgbClr val="FFFF00"/>
                </a:highlight>
                <a:latin typeface="Arial" panose="020B0604020202020204" pitchFamily="34" charset="0"/>
                <a:ea typeface="Times New Roman" panose="02020603050405020304" pitchFamily="18" charset="0"/>
              </a:rPr>
              <a:t>University Hospital RWTH Aachen, Aachen, Germany</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51</a:t>
            </a:r>
            <a:r>
              <a:rPr lang="en-US" sz="1200" i="1" dirty="0">
                <a:effectLst/>
                <a:highlight>
                  <a:srgbClr val="FFFF00"/>
                </a:highlight>
                <a:latin typeface="Arial" panose="020B0604020202020204" pitchFamily="34" charset="0"/>
                <a:ea typeface="Times New Roman" panose="02020603050405020304" pitchFamily="18" charset="0"/>
              </a:rPr>
              <a:t>Addis Abeba University, Addis Abeba, Ethiopia</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52</a:t>
            </a:r>
            <a:r>
              <a:rPr lang="en-US" sz="1200" i="1" dirty="0">
                <a:effectLst/>
                <a:highlight>
                  <a:srgbClr val="FFFF00"/>
                </a:highlight>
                <a:latin typeface="Arial" panose="020B0604020202020204" pitchFamily="34" charset="0"/>
                <a:ea typeface="Times New Roman" panose="02020603050405020304" pitchFamily="18" charset="0"/>
              </a:rPr>
              <a:t>University Hospitals Leuven, Leuven, Belgium</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53</a:t>
            </a:r>
            <a:r>
              <a:rPr lang="en-US" sz="1200" i="1" dirty="0">
                <a:effectLst/>
                <a:highlight>
                  <a:srgbClr val="FFFF00"/>
                </a:highlight>
                <a:latin typeface="Arial" panose="020B0604020202020204" pitchFamily="34" charset="0"/>
                <a:ea typeface="Times New Roman" panose="02020603050405020304" pitchFamily="18" charset="0"/>
              </a:rPr>
              <a:t>Hospital Eugenio Espejo, Quito, Ecuador</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54</a:t>
            </a:r>
            <a:r>
              <a:rPr lang="en-US" sz="1200" i="1" dirty="0">
                <a:effectLst/>
                <a:highlight>
                  <a:srgbClr val="FFFF00"/>
                </a:highlight>
                <a:latin typeface="Arial" panose="020B0604020202020204" pitchFamily="34" charset="0"/>
                <a:ea typeface="Times New Roman" panose="02020603050405020304" pitchFamily="18" charset="0"/>
              </a:rPr>
              <a:t>Guillermo Almenara Hospital, Lima, Peru</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55</a:t>
            </a:r>
            <a:r>
              <a:rPr lang="en-US" sz="1200" i="1" dirty="0">
                <a:effectLst/>
                <a:highlight>
                  <a:srgbClr val="FFFF00"/>
                </a:highlight>
                <a:latin typeface="Arial" panose="020B0604020202020204" pitchFamily="34" charset="0"/>
                <a:ea typeface="Times New Roman" panose="02020603050405020304" pitchFamily="18" charset="0"/>
              </a:rPr>
              <a:t>Universidad Nacional de </a:t>
            </a:r>
            <a:r>
              <a:rPr lang="en-US" sz="1200" i="1" dirty="0" err="1">
                <a:effectLst/>
                <a:highlight>
                  <a:srgbClr val="FFFF00"/>
                </a:highlight>
                <a:latin typeface="Arial" panose="020B0604020202020204" pitchFamily="34" charset="0"/>
                <a:ea typeface="Times New Roman" panose="02020603050405020304" pitchFamily="18" charset="0"/>
              </a:rPr>
              <a:t>Asunciòn</a:t>
            </a:r>
            <a:r>
              <a:rPr lang="en-US" sz="1200" i="1" dirty="0">
                <a:effectLst/>
                <a:highlight>
                  <a:srgbClr val="FFFF00"/>
                </a:highlight>
                <a:latin typeface="Arial" panose="020B0604020202020204" pitchFamily="34" charset="0"/>
                <a:ea typeface="Times New Roman" panose="02020603050405020304" pitchFamily="18" charset="0"/>
              </a:rPr>
              <a:t>, </a:t>
            </a:r>
            <a:r>
              <a:rPr lang="en-US" sz="1200" i="1" dirty="0" err="1">
                <a:effectLst/>
                <a:highlight>
                  <a:srgbClr val="FFFF00"/>
                </a:highlight>
                <a:latin typeface="Arial" panose="020B0604020202020204" pitchFamily="34" charset="0"/>
                <a:ea typeface="Times New Roman" panose="02020603050405020304" pitchFamily="18" charset="0"/>
              </a:rPr>
              <a:t>Asunciòn</a:t>
            </a:r>
            <a:r>
              <a:rPr lang="en-US" sz="1200" i="1" dirty="0">
                <a:effectLst/>
                <a:highlight>
                  <a:srgbClr val="FFFF00"/>
                </a:highlight>
                <a:latin typeface="Arial" panose="020B0604020202020204" pitchFamily="34" charset="0"/>
                <a:ea typeface="Times New Roman" panose="02020603050405020304" pitchFamily="18" charset="0"/>
              </a:rPr>
              <a:t>, Paraguay</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56</a:t>
            </a:r>
            <a:r>
              <a:rPr lang="en-US" sz="1200" i="1" dirty="0">
                <a:effectLst/>
                <a:highlight>
                  <a:srgbClr val="FFFF00"/>
                </a:highlight>
                <a:latin typeface="Arial" panose="020B0604020202020204" pitchFamily="34" charset="0"/>
                <a:ea typeface="Times New Roman" panose="02020603050405020304" pitchFamily="18" charset="0"/>
              </a:rPr>
              <a:t>Ochsner Transplant Center, New Orleans, United States</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57</a:t>
            </a:r>
            <a:r>
              <a:rPr lang="en-US" sz="1200" i="1" dirty="0">
                <a:effectLst/>
                <a:highlight>
                  <a:srgbClr val="FFFF00"/>
                </a:highlight>
                <a:latin typeface="Arial" panose="020B0604020202020204" pitchFamily="34" charset="0"/>
                <a:ea typeface="Times New Roman" panose="02020603050405020304" pitchFamily="18" charset="0"/>
              </a:rPr>
              <a:t>Ghent University Hospital, Ghent, Belgium</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58</a:t>
            </a:r>
            <a:r>
              <a:rPr lang="en-US" sz="1200" i="1" dirty="0">
                <a:effectLst/>
                <a:highlight>
                  <a:srgbClr val="FFFF00"/>
                </a:highlight>
                <a:latin typeface="Arial" panose="020B0604020202020204" pitchFamily="34" charset="0"/>
                <a:ea typeface="Times New Roman" panose="02020603050405020304" pitchFamily="18" charset="0"/>
              </a:rPr>
              <a:t>Centro </a:t>
            </a:r>
            <a:r>
              <a:rPr lang="en-US" sz="1200" i="1" dirty="0" err="1">
                <a:effectLst/>
                <a:highlight>
                  <a:srgbClr val="FFFF00"/>
                </a:highlight>
                <a:latin typeface="Arial" panose="020B0604020202020204" pitchFamily="34" charset="0"/>
                <a:ea typeface="Times New Roman" panose="02020603050405020304" pitchFamily="18" charset="0"/>
              </a:rPr>
              <a:t>Hospitalar</a:t>
            </a:r>
            <a:r>
              <a:rPr lang="en-US" sz="1200" i="1" dirty="0">
                <a:effectLst/>
                <a:highlight>
                  <a:srgbClr val="FFFF00"/>
                </a:highlight>
                <a:latin typeface="Arial" panose="020B0604020202020204" pitchFamily="34" charset="0"/>
                <a:ea typeface="Times New Roman" panose="02020603050405020304" pitchFamily="18" charset="0"/>
              </a:rPr>
              <a:t> e Universitário de Coimbra, Coimbra, Portugal</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59</a:t>
            </a:r>
            <a:r>
              <a:rPr lang="en-US" sz="1200" i="1" dirty="0">
                <a:effectLst/>
                <a:highlight>
                  <a:srgbClr val="FFFF00"/>
                </a:highlight>
                <a:latin typeface="Arial" panose="020B0604020202020204" pitchFamily="34" charset="0"/>
                <a:ea typeface="Times New Roman" panose="02020603050405020304" pitchFamily="18" charset="0"/>
              </a:rPr>
              <a:t>Stanford University School of Medicine, Stanford, United States</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60</a:t>
            </a:r>
            <a:r>
              <a:rPr lang="en-US" sz="1200" i="1" dirty="0">
                <a:effectLst/>
                <a:highlight>
                  <a:srgbClr val="FFFF00"/>
                </a:highlight>
                <a:latin typeface="Arial" panose="020B0604020202020204" pitchFamily="34" charset="0"/>
                <a:ea typeface="Times New Roman" panose="02020603050405020304" pitchFamily="18" charset="0"/>
              </a:rPr>
              <a:t>Pontificia Universidad Católica de Chile, Santiago, Chile</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61</a:t>
            </a:r>
            <a:r>
              <a:rPr lang="en-US" sz="1200" i="1" dirty="0">
                <a:effectLst/>
                <a:highlight>
                  <a:srgbClr val="FFFF00"/>
                </a:highlight>
                <a:latin typeface="Arial" panose="020B0604020202020204" pitchFamily="34" charset="0"/>
                <a:ea typeface="Times New Roman" panose="02020603050405020304" pitchFamily="18" charset="0"/>
              </a:rPr>
              <a:t>Centro </a:t>
            </a:r>
            <a:r>
              <a:rPr lang="en-US" sz="1200" i="1" dirty="0" err="1">
                <a:effectLst/>
                <a:highlight>
                  <a:srgbClr val="FFFF00"/>
                </a:highlight>
                <a:latin typeface="Arial" panose="020B0604020202020204" pitchFamily="34" charset="0"/>
                <a:ea typeface="Times New Roman" panose="02020603050405020304" pitchFamily="18" charset="0"/>
              </a:rPr>
              <a:t>Hospitalar</a:t>
            </a:r>
            <a:r>
              <a:rPr lang="en-US" sz="1200" i="1" dirty="0">
                <a:effectLst/>
                <a:highlight>
                  <a:srgbClr val="FFFF00"/>
                </a:highlight>
                <a:latin typeface="Arial" panose="020B0604020202020204" pitchFamily="34" charset="0"/>
                <a:ea typeface="Times New Roman" panose="02020603050405020304" pitchFamily="18" charset="0"/>
              </a:rPr>
              <a:t> de </a:t>
            </a:r>
            <a:r>
              <a:rPr lang="en-US" sz="1200" i="1" dirty="0" err="1">
                <a:effectLst/>
                <a:highlight>
                  <a:srgbClr val="FFFF00"/>
                </a:highlight>
                <a:latin typeface="Arial" panose="020B0604020202020204" pitchFamily="34" charset="0"/>
                <a:ea typeface="Times New Roman" panose="02020603050405020304" pitchFamily="18" charset="0"/>
              </a:rPr>
              <a:t>Trás</a:t>
            </a:r>
            <a:r>
              <a:rPr lang="en-US" sz="1200" i="1" dirty="0">
                <a:effectLst/>
                <a:highlight>
                  <a:srgbClr val="FFFF00"/>
                </a:highlight>
                <a:latin typeface="Arial" panose="020B0604020202020204" pitchFamily="34" charset="0"/>
                <a:ea typeface="Times New Roman" panose="02020603050405020304" pitchFamily="18" charset="0"/>
              </a:rPr>
              <a:t>-</a:t>
            </a:r>
            <a:r>
              <a:rPr lang="en-US" sz="1200" i="1" dirty="0" err="1">
                <a:effectLst/>
                <a:highlight>
                  <a:srgbClr val="FFFF00"/>
                </a:highlight>
                <a:latin typeface="Arial" panose="020B0604020202020204" pitchFamily="34" charset="0"/>
                <a:ea typeface="Times New Roman" panose="02020603050405020304" pitchFamily="18" charset="0"/>
              </a:rPr>
              <a:t>os</a:t>
            </a:r>
            <a:r>
              <a:rPr lang="en-US" sz="1200" i="1" dirty="0">
                <a:effectLst/>
                <a:highlight>
                  <a:srgbClr val="FFFF00"/>
                </a:highlight>
                <a:latin typeface="Arial" panose="020B0604020202020204" pitchFamily="34" charset="0"/>
                <a:ea typeface="Times New Roman" panose="02020603050405020304" pitchFamily="18" charset="0"/>
              </a:rPr>
              <a:t>-Montes e Alto Douro, Vila Real, Portugal</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62</a:t>
            </a:r>
            <a:r>
              <a:rPr lang="en-US" sz="1200" i="1" dirty="0">
                <a:effectLst/>
                <a:highlight>
                  <a:srgbClr val="FFFF00"/>
                </a:highlight>
                <a:latin typeface="Arial" panose="020B0604020202020204" pitchFamily="34" charset="0"/>
                <a:ea typeface="Times New Roman" panose="02020603050405020304" pitchFamily="18" charset="0"/>
              </a:rPr>
              <a:t>Hospital de Santa Maria - Centro </a:t>
            </a:r>
            <a:r>
              <a:rPr lang="en-US" sz="1200" i="1" dirty="0" err="1">
                <a:effectLst/>
                <a:highlight>
                  <a:srgbClr val="FFFF00"/>
                </a:highlight>
                <a:latin typeface="Arial" panose="020B0604020202020204" pitchFamily="34" charset="0"/>
                <a:ea typeface="Times New Roman" panose="02020603050405020304" pitchFamily="18" charset="0"/>
              </a:rPr>
              <a:t>Hospitalar</a:t>
            </a:r>
            <a:r>
              <a:rPr lang="en-US" sz="1200" i="1" dirty="0">
                <a:effectLst/>
                <a:highlight>
                  <a:srgbClr val="FFFF00"/>
                </a:highlight>
                <a:latin typeface="Arial" panose="020B0604020202020204" pitchFamily="34" charset="0"/>
                <a:ea typeface="Times New Roman" panose="02020603050405020304" pitchFamily="18" charset="0"/>
              </a:rPr>
              <a:t> Universitário Lisboa Norte, Lisbon, Portugal</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63</a:t>
            </a:r>
            <a:r>
              <a:rPr lang="en-US" sz="1200" i="1" dirty="0">
                <a:effectLst/>
                <a:highlight>
                  <a:srgbClr val="FFFF00"/>
                </a:highlight>
                <a:latin typeface="Arial" panose="020B0604020202020204" pitchFamily="34" charset="0"/>
                <a:ea typeface="Times New Roman" panose="02020603050405020304" pitchFamily="18" charset="0"/>
              </a:rPr>
              <a:t>Ente </a:t>
            </a:r>
            <a:r>
              <a:rPr lang="en-US" sz="1200" i="1" dirty="0" err="1">
                <a:effectLst/>
                <a:highlight>
                  <a:srgbClr val="FFFF00"/>
                </a:highlight>
                <a:latin typeface="Arial" panose="020B0604020202020204" pitchFamily="34" charset="0"/>
                <a:ea typeface="Times New Roman" panose="02020603050405020304" pitchFamily="18" charset="0"/>
              </a:rPr>
              <a:t>Ospedaliero</a:t>
            </a:r>
            <a:r>
              <a:rPr lang="en-US" sz="1200" i="1" dirty="0">
                <a:effectLst/>
                <a:highlight>
                  <a:srgbClr val="FFFF00"/>
                </a:highlight>
                <a:latin typeface="Arial" panose="020B0604020202020204" pitchFamily="34" charset="0"/>
                <a:ea typeface="Times New Roman" panose="02020603050405020304" pitchFamily="18" charset="0"/>
              </a:rPr>
              <a:t> </a:t>
            </a:r>
            <a:r>
              <a:rPr lang="en-US" sz="1200" i="1" dirty="0" err="1">
                <a:effectLst/>
                <a:highlight>
                  <a:srgbClr val="FFFF00"/>
                </a:highlight>
                <a:latin typeface="Arial" panose="020B0604020202020204" pitchFamily="34" charset="0"/>
                <a:ea typeface="Times New Roman" panose="02020603050405020304" pitchFamily="18" charset="0"/>
              </a:rPr>
              <a:t>Cantonale</a:t>
            </a:r>
            <a:r>
              <a:rPr lang="en-US" sz="1200" i="1" dirty="0">
                <a:effectLst/>
                <a:highlight>
                  <a:srgbClr val="FFFF00"/>
                </a:highlight>
                <a:latin typeface="Arial" panose="020B0604020202020204" pitchFamily="34" charset="0"/>
                <a:ea typeface="Times New Roman" panose="02020603050405020304" pitchFamily="18" charset="0"/>
              </a:rPr>
              <a:t> and Università </a:t>
            </a:r>
            <a:r>
              <a:rPr lang="en-US" sz="1200" i="1" dirty="0" err="1">
                <a:effectLst/>
                <a:highlight>
                  <a:srgbClr val="FFFF00"/>
                </a:highlight>
                <a:latin typeface="Arial" panose="020B0604020202020204" pitchFamily="34" charset="0"/>
                <a:ea typeface="Times New Roman" panose="02020603050405020304" pitchFamily="18" charset="0"/>
              </a:rPr>
              <a:t>della</a:t>
            </a:r>
            <a:r>
              <a:rPr lang="en-US" sz="1200" i="1" dirty="0">
                <a:effectLst/>
                <a:highlight>
                  <a:srgbClr val="FFFF00"/>
                </a:highlight>
                <a:latin typeface="Arial" panose="020B0604020202020204" pitchFamily="34" charset="0"/>
                <a:ea typeface="Times New Roman" panose="02020603050405020304" pitchFamily="18" charset="0"/>
              </a:rPr>
              <a:t> Svizzera </a:t>
            </a:r>
            <a:r>
              <a:rPr lang="en-US" sz="1200" i="1" dirty="0" err="1">
                <a:effectLst/>
                <a:highlight>
                  <a:srgbClr val="FFFF00"/>
                </a:highlight>
                <a:latin typeface="Arial" panose="020B0604020202020204" pitchFamily="34" charset="0"/>
                <a:ea typeface="Times New Roman" panose="02020603050405020304" pitchFamily="18" charset="0"/>
              </a:rPr>
              <a:t>Italiana</a:t>
            </a:r>
            <a:r>
              <a:rPr lang="en-US" sz="1200" i="1" dirty="0">
                <a:effectLst/>
                <a:highlight>
                  <a:srgbClr val="FFFF00"/>
                </a:highlight>
                <a:latin typeface="Arial" panose="020B0604020202020204" pitchFamily="34" charset="0"/>
                <a:ea typeface="Times New Roman" panose="02020603050405020304" pitchFamily="18" charset="0"/>
              </a:rPr>
              <a:t>, Lugano, Switzerland</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64</a:t>
            </a:r>
            <a:r>
              <a:rPr lang="en-US" sz="1200" i="1" dirty="0">
                <a:effectLst/>
                <a:highlight>
                  <a:srgbClr val="FFFF00"/>
                </a:highlight>
                <a:latin typeface="Arial" panose="020B0604020202020204" pitchFamily="34" charset="0"/>
                <a:ea typeface="Times New Roman" panose="02020603050405020304" pitchFamily="18" charset="0"/>
              </a:rPr>
              <a:t>Massachusetts General Hospital, Boston, United States</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65</a:t>
            </a:r>
            <a:r>
              <a:rPr lang="en-US" sz="1200" i="1" dirty="0">
                <a:effectLst/>
                <a:highlight>
                  <a:srgbClr val="FFFF00"/>
                </a:highlight>
                <a:latin typeface="Arial" panose="020B0604020202020204" pitchFamily="34" charset="0"/>
                <a:ea typeface="Times New Roman" panose="02020603050405020304" pitchFamily="18" charset="0"/>
              </a:rPr>
              <a:t>Amsterdam University Medical Centers, Amsterdam, Netherlands</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66</a:t>
            </a:r>
            <a:r>
              <a:rPr lang="en-US" sz="1200" i="1" dirty="0">
                <a:effectLst/>
                <a:highlight>
                  <a:srgbClr val="FFFF00"/>
                </a:highlight>
                <a:latin typeface="Arial" panose="020B0604020202020204" pitchFamily="34" charset="0"/>
                <a:ea typeface="Times New Roman" panose="02020603050405020304" pitchFamily="18" charset="0"/>
              </a:rPr>
              <a:t>Beaujon Hospital, Clichy, France</a:t>
            </a:r>
            <a:endParaRPr lang="en-GB" sz="1200" dirty="0">
              <a:effectLst/>
              <a:latin typeface="Times New Roman" panose="02020603050405020304" pitchFamily="18" charset="0"/>
              <a:ea typeface="Times New Roman" panose="02020603050405020304" pitchFamily="18" charset="0"/>
            </a:endParaRPr>
          </a:p>
          <a:p>
            <a:r>
              <a:rPr lang="en-US" sz="1200" dirty="0">
                <a:effectLst/>
                <a:highlight>
                  <a:srgbClr val="FFFF00"/>
                </a:highlight>
                <a:latin typeface="Arial" panose="020B0604020202020204" pitchFamily="34" charset="0"/>
                <a:ea typeface="Times New Roman" panose="02020603050405020304" pitchFamily="18" charset="0"/>
              </a:rPr>
              <a:t>Email:</a:t>
            </a:r>
            <a:r>
              <a:rPr lang="en-US" sz="1200" i="1" dirty="0">
                <a:effectLst/>
                <a:highlight>
                  <a:srgbClr val="FFFF00"/>
                </a:highlight>
                <a:latin typeface="Arial" panose="020B0604020202020204" pitchFamily="34" charset="0"/>
                <a:ea typeface="Times New Roman" panose="02020603050405020304" pitchFamily="18" charset="0"/>
              </a:rPr>
              <a:t> </a:t>
            </a:r>
            <a:r>
              <a:rPr lang="en-US" sz="1200" dirty="0">
                <a:effectLst/>
                <a:highlight>
                  <a:srgbClr val="FFFF00"/>
                </a:highlight>
                <a:latin typeface="Arial" panose="020B0604020202020204" pitchFamily="34" charset="0"/>
                <a:ea typeface="Times New Roman" panose="02020603050405020304" pitchFamily="18" charset="0"/>
              </a:rPr>
              <a:t>salvatore.piano@unipd.it</a:t>
            </a:r>
            <a:endParaRPr lang="en-GB" sz="1200" dirty="0">
              <a:effectLst/>
              <a:latin typeface="Times New Roman" panose="02020603050405020304" pitchFamily="18" charset="0"/>
              <a:ea typeface="Times New Roman" panose="02020603050405020304" pitchFamily="18" charset="0"/>
            </a:endParaRPr>
          </a:p>
          <a:p>
            <a:r>
              <a:rPr lang="en-US" sz="1200" dirty="0">
                <a:effectLst/>
                <a:highlight>
                  <a:srgbClr val="FFFF00"/>
                </a:highligh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US" sz="1200" dirty="0">
                <a:effectLst/>
                <a:highlight>
                  <a:srgbClr val="FFFF00"/>
                </a:highligh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lgn="just"/>
            <a:r>
              <a:rPr lang="en-US" sz="1200" b="1"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Background and Aims: </a:t>
            </a:r>
            <a:r>
              <a:rPr lang="en-US" sz="1200"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Non-selective beta-blockers (NSBBs) are extensively used for preventing decompensation in patients with cirrhosis. International guidelines recommend NSBBs discontinuation in patients with cirrhosis and acute kidney injury (AKI). However, this recommendation is based on experts’ opinion and, few studies have evaluated the effects of NSBBs on AKI outcomes</a:t>
            </a:r>
            <a:r>
              <a:rPr lang="en-US" sz="1200" b="1"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a:t>
            </a:r>
            <a:endParaRPr lang="en-GB" sz="1200" kern="100" dirty="0">
              <a:solidFill>
                <a:srgbClr val="000000"/>
              </a:solidFill>
              <a:effectLst/>
              <a:latin typeface="Calibri" panose="020F0502020204030204" pitchFamily="34" charset="0"/>
              <a:ea typeface="Calibri" panose="020F0502020204030204" pitchFamily="34" charset="0"/>
              <a:cs typeface="Times New Roman (Corpo CS)"/>
            </a:endParaRPr>
          </a:p>
          <a:p>
            <a:pPr algn="just"/>
            <a:r>
              <a:rPr lang="en-US" sz="1200" b="1"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Method:</a:t>
            </a:r>
            <a:r>
              <a:rPr lang="en-US" sz="1200"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 Post hoc analysis of ICA GLOBAL-AKI study, a multicenter intercontinental study that prospectively enrolled</a:t>
            </a:r>
            <a:r>
              <a:rPr lang="en-US" sz="1200" b="1"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 </a:t>
            </a:r>
            <a:r>
              <a:rPr lang="en-US" sz="1200"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patients hospitalized for acute decompensation (AD) of cirrhosis from July 2022 to May 2023. AKI outcomes were compared between patients on NSBBs at AKI diagnosis and those who were not. A subgroup analysis further examined outcomes between patients in whom NSBBs were continued during hospitalization and those in whom were tapered/withdrawn within 48-72 hours from AKI diagnosis. Propensity score-matching (PSM, 1:1 ratio) was used to balance age, sex, MELD-Na, mean arterial pressure (MAP), presence of ascites, hepatic encephalopathy, AKI stage, acute on chronic liver failure (ACLF) grade at AKI diagnosis and whether patients were from low or middle-income countries. Main outcome were 28-day mortality and AKI non-resolution.</a:t>
            </a:r>
            <a:endParaRPr lang="en-GB" sz="1200" kern="100" dirty="0">
              <a:solidFill>
                <a:srgbClr val="000000"/>
              </a:solidFill>
              <a:effectLst/>
              <a:latin typeface="Calibri" panose="020F0502020204030204" pitchFamily="34" charset="0"/>
              <a:ea typeface="Calibri" panose="020F0502020204030204" pitchFamily="34" charset="0"/>
              <a:cs typeface="Times New Roman (Corpo CS)"/>
            </a:endParaRPr>
          </a:p>
          <a:p>
            <a:pPr algn="just"/>
            <a:r>
              <a:rPr lang="en-US" sz="1200" b="1"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Results:</a:t>
            </a:r>
            <a:r>
              <a:rPr lang="en-US" sz="1200"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 503 out of</a:t>
            </a:r>
            <a:r>
              <a:rPr lang="en-US" sz="1200" b="1"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 </a:t>
            </a:r>
            <a:r>
              <a:rPr lang="en-US" sz="1200"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1,238 patients with AKI were on NSBBs treatment at AKI diagnosis (propranolol 55%; carvedilol 45%). Most of patients were receiving less than 80 mg of propranolol and ≤12,5 mg of carvedilol (89%). Before PSM, patients on NSBBs were older and had significantly lower MAP, MELD-Na score and significantly lower prevalence of grade 2 and 3 ACLF. After PSM, all covariates were balanced between the two groups (standardized mean difference [SMD] &lt;0.1). Patients on treatment with NSBBs had lower white blood cells count than those without (9.2 vs 7.4 x10</a:t>
            </a:r>
            <a:r>
              <a:rPr lang="en-US" sz="1200" kern="100" baseline="300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9</a:t>
            </a:r>
            <a:r>
              <a:rPr lang="en-US" sz="1200"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/l; p&lt;0.001). In PSM analysis, patients on NSSBs had lower risk of AKI non-resolution (OR=0.65, p=0.001) and lower risk of 28-day mortality (</a:t>
            </a:r>
            <a:r>
              <a:rPr lang="en-US" sz="1200" kern="100" dirty="0" err="1">
                <a:solidFill>
                  <a:srgbClr val="000000"/>
                </a:solidFill>
                <a:effectLst/>
                <a:highlight>
                  <a:srgbClr val="FFFF00"/>
                </a:highlight>
                <a:latin typeface="Arial" panose="020B0604020202020204" pitchFamily="34" charset="0"/>
                <a:ea typeface="Calibri" panose="020F0502020204030204" pitchFamily="34" charset="0"/>
                <a:cs typeface="Times New Roman (Corpo CS)"/>
              </a:rPr>
              <a:t>sHR</a:t>
            </a:r>
            <a:r>
              <a:rPr lang="en-US" sz="1200"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=0.68; p=0.005). During the first 48/72 hours of hospitalization, NSBBs were continued in 123 patients (26%) and tapered/withdrawn in 350 (76%). Data about NSBBs management were missing in the remaining 37 patients. After PSM, all covariates were balanced between the two groups ([SMD&lt;0.1).  Continuation of NSBBs was neither associated with AKI non-resolution (OR=1.00; p=0.999) nor with 28-day mortality (</a:t>
            </a:r>
            <a:r>
              <a:rPr lang="en-US" sz="1200" kern="100" dirty="0" err="1">
                <a:solidFill>
                  <a:srgbClr val="000000"/>
                </a:solidFill>
                <a:effectLst/>
                <a:highlight>
                  <a:srgbClr val="FFFF00"/>
                </a:highlight>
                <a:latin typeface="Arial" panose="020B0604020202020204" pitchFamily="34" charset="0"/>
                <a:ea typeface="Calibri" panose="020F0502020204030204" pitchFamily="34" charset="0"/>
                <a:cs typeface="Times New Roman (Corpo CS)"/>
              </a:rPr>
              <a:t>sHR</a:t>
            </a:r>
            <a:r>
              <a:rPr lang="en-US" sz="1200"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=0.56; p=0.190). Subgroup analyses in patients with MAP&lt;70 mmHg, serum Na&lt;130 mmol/l and ACLF confirmed the findings.</a:t>
            </a:r>
            <a:endParaRPr lang="en-GB" sz="1200" kern="100" dirty="0">
              <a:solidFill>
                <a:srgbClr val="000000"/>
              </a:solidFill>
              <a:effectLst/>
              <a:latin typeface="Calibri" panose="020F0502020204030204" pitchFamily="34" charset="0"/>
              <a:ea typeface="Calibri" panose="020F0502020204030204" pitchFamily="34" charset="0"/>
              <a:cs typeface="Times New Roman (Corpo CS)"/>
            </a:endParaRPr>
          </a:p>
          <a:p>
            <a:pPr algn="just"/>
            <a:r>
              <a:rPr lang="en-US" sz="1200" b="1"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Conclusion:</a:t>
            </a:r>
            <a:r>
              <a:rPr lang="en-US" sz="1200"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 NSBBs treatment at AKI diagnosis is associated with higher resolution of AKI and lower 28-day mortality in patients with cirrhosis and AKI. Continuation of treatment with NSBBs in patients with cirrhosis and AKI does not seem to be harmful in these patients.</a:t>
            </a:r>
            <a:endParaRPr lang="en-US" sz="1200" b="1" kern="100" dirty="0">
              <a:solidFill>
                <a:srgbClr val="000000"/>
              </a:solidFill>
              <a:effectLst/>
              <a:latin typeface="Calibri" panose="020F0502020204030204" pitchFamily="34" charset="0"/>
              <a:ea typeface="Calibri" panose="020F0502020204030204" pitchFamily="34" charset="0"/>
              <a:cs typeface="Times New Roman (Corpo CS)"/>
            </a:endParaRPr>
          </a:p>
        </p:txBody>
      </p:sp>
      <p:sp>
        <p:nvSpPr>
          <p:cNvPr id="4" name="Slide Number Placeholder 3">
            <a:extLst>
              <a:ext uri="{FF2B5EF4-FFF2-40B4-BE49-F238E27FC236}">
                <a16:creationId xmlns:a16="http://schemas.microsoft.com/office/drawing/2014/main" id="{1E7643F9-B779-9D72-567D-F48B6B1E4624}"/>
              </a:ext>
            </a:extLst>
          </p:cNvPr>
          <p:cNvSpPr>
            <a:spLocks noGrp="1"/>
          </p:cNvSpPr>
          <p:nvPr>
            <p:ph type="sldNum" sz="quarter" idx="5"/>
          </p:nvPr>
        </p:nvSpPr>
        <p:spPr/>
        <p:txBody>
          <a:bodyPr/>
          <a:lstStyle/>
          <a:p>
            <a:fld id="{F872C0F0-71E7-46B6-AA6F-1D7E0E2B8B3E}" type="slidenum">
              <a:rPr lang="en-US" smtClean="0"/>
              <a:t>9</a:t>
            </a:fld>
            <a:endParaRPr lang="en-US"/>
          </a:p>
        </p:txBody>
      </p:sp>
    </p:spTree>
    <p:extLst>
      <p:ext uri="{BB962C8B-B14F-4D97-AF65-F5344CB8AC3E}">
        <p14:creationId xmlns:p14="http://schemas.microsoft.com/office/powerpoint/2010/main" val="3187940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09D2A-4CEB-1C99-A449-5F52061063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9EB1A8-1305-BDED-ABEC-F79D36B9AD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D3178B-30D2-AE61-07D0-A2161EECBEF2}"/>
              </a:ext>
            </a:extLst>
          </p:cNvPr>
          <p:cNvSpPr>
            <a:spLocks noGrp="1"/>
          </p:cNvSpPr>
          <p:nvPr>
            <p:ph type="body" idx="1"/>
          </p:nvPr>
        </p:nvSpPr>
        <p:spPr/>
        <p:txBody>
          <a:bodyPr/>
          <a:lstStyle/>
          <a:p>
            <a:pPr>
              <a:buNone/>
            </a:pPr>
            <a:r>
              <a:rPr lang="en-US" sz="800" b="1" dirty="0">
                <a:effectLst/>
                <a:latin typeface="Arial" panose="020B0604020202020204" pitchFamily="34" charset="0"/>
                <a:ea typeface="Times New Roman" panose="02020603050405020304" pitchFamily="18" charset="0"/>
              </a:rPr>
              <a:t>Abbreviations: </a:t>
            </a:r>
            <a:r>
              <a:rPr lang="en-US" sz="1000" dirty="0"/>
              <a:t>ACLF = Acute-on-Chronic Liver Failure; AD = acute decompensation; AKI = Acute Kidney Injury; MAP = Mean Arterial Pressure; MELD-Na = Model for End-Stage Liver Disease with Sodium; NSBBs = non-selective beta-blockers; OR = Odds Ratio; PSM = Propensity Score Matching; </a:t>
            </a:r>
            <a:r>
              <a:rPr lang="en-US" sz="1000" dirty="0" err="1"/>
              <a:t>sHR</a:t>
            </a:r>
            <a:r>
              <a:rPr lang="en-US" sz="1000" dirty="0"/>
              <a:t> = sub-Hazard Ratio.</a:t>
            </a:r>
            <a:endParaRPr lang="en-US" sz="1000" i="1" kern="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0" dirty="0">
              <a:effectLst/>
              <a:latin typeface="Arial" panose="020B0604020202020204" pitchFamily="34" charset="0"/>
            </a:endParaRPr>
          </a:p>
          <a:p>
            <a:r>
              <a:rPr lang="en-US" sz="1200" b="1" kern="100" dirty="0">
                <a:solidFill>
                  <a:srgbClr val="000000"/>
                </a:solidFill>
                <a:effectLst/>
                <a:latin typeface="Calibri" panose="020F0502020204030204" pitchFamily="34" charset="0"/>
                <a:ea typeface="Calibri" panose="020F0502020204030204" pitchFamily="34" charset="0"/>
                <a:cs typeface="Times New Roman (Corpo CS)"/>
              </a:rPr>
              <a:t>OS-043-YI</a:t>
            </a:r>
            <a:endParaRPr lang="en-GB" sz="1200" kern="100" dirty="0">
              <a:solidFill>
                <a:srgbClr val="000000"/>
              </a:solidFill>
              <a:effectLst/>
              <a:latin typeface="Calibri" panose="020F0502020204030204" pitchFamily="34" charset="0"/>
              <a:ea typeface="Calibri" panose="020F0502020204030204" pitchFamily="34" charset="0"/>
              <a:cs typeface="Times New Roman (Corpo CS)"/>
            </a:endParaRPr>
          </a:p>
          <a:p>
            <a:r>
              <a:rPr lang="en-US" sz="1200" b="1" kern="100" dirty="0">
                <a:solidFill>
                  <a:srgbClr val="000000"/>
                </a:solidFill>
                <a:effectLst/>
                <a:latin typeface="Calibri" panose="020F0502020204030204" pitchFamily="34" charset="0"/>
                <a:ea typeface="Calibri" panose="020F0502020204030204" pitchFamily="34" charset="0"/>
                <a:cs typeface="Times New Roman (Corpo CS)"/>
              </a:rPr>
              <a:t>Clinical impact of non-selective beta-blockers in patients with cirrhosis and acute kidney injury: a post hoc analysis of the international club of ascites GLOBAL-AKI study</a:t>
            </a:r>
            <a:endParaRPr lang="en-GB" sz="1200" b="1" kern="100" dirty="0">
              <a:solidFill>
                <a:srgbClr val="000000"/>
              </a:solidFill>
              <a:effectLst/>
              <a:latin typeface="Calibri" panose="020F0502020204030204" pitchFamily="34" charset="0"/>
              <a:ea typeface="Calibri" panose="020F0502020204030204" pitchFamily="34" charset="0"/>
              <a:cs typeface="Times New Roman (Corpo CS)"/>
            </a:endParaRPr>
          </a:p>
          <a:p>
            <a:pPr>
              <a:lnSpc>
                <a:spcPct val="115000"/>
              </a:lnSpc>
            </a:pPr>
            <a:r>
              <a:rPr lang="en-US" sz="1200" u="sng" dirty="0">
                <a:effectLst/>
                <a:highlight>
                  <a:srgbClr val="FFFF00"/>
                </a:highlight>
                <a:latin typeface="Arial" panose="020B0604020202020204" pitchFamily="34" charset="0"/>
                <a:ea typeface="Times New Roman" panose="02020603050405020304" pitchFamily="18" charset="0"/>
              </a:rPr>
              <a:t>Simone Incicco</a:t>
            </a:r>
            <a:r>
              <a:rPr lang="en-US" sz="1200" baseline="30000" dirty="0">
                <a:effectLst/>
                <a:highlight>
                  <a:srgbClr val="FFFF00"/>
                </a:highlight>
                <a:latin typeface="Arial" panose="020B0604020202020204" pitchFamily="34" charset="0"/>
                <a:ea typeface="Times New Roman" panose="02020603050405020304" pitchFamily="18" charset="0"/>
              </a:rPr>
              <a:t>1</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Kavish Patidar</a:t>
            </a:r>
            <a:r>
              <a:rPr lang="en-US" sz="1200" baseline="30000" dirty="0">
                <a:effectLst/>
                <a:highlight>
                  <a:srgbClr val="FFFF00"/>
                </a:highlight>
                <a:latin typeface="Arial" panose="020B0604020202020204" pitchFamily="34" charset="0"/>
                <a:ea typeface="Times New Roman" panose="02020603050405020304" pitchFamily="18" charset="0"/>
              </a:rPr>
              <a:t>2 3</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Ann Thu Ma</a:t>
            </a:r>
            <a:r>
              <a:rPr lang="en-US" sz="1200" baseline="30000" dirty="0">
                <a:effectLst/>
                <a:highlight>
                  <a:srgbClr val="FFFF00"/>
                </a:highlight>
                <a:latin typeface="Arial" panose="020B0604020202020204" pitchFamily="34" charset="0"/>
                <a:ea typeface="Times New Roman" panose="02020603050405020304" pitchFamily="18" charset="0"/>
              </a:rPr>
              <a:t>4</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Adrià Juanola</a:t>
            </a:r>
            <a:r>
              <a:rPr lang="en-US" sz="1200" baseline="30000" dirty="0">
                <a:effectLst/>
                <a:highlight>
                  <a:srgbClr val="FFFF00"/>
                </a:highlight>
                <a:latin typeface="Arial" panose="020B0604020202020204" pitchFamily="34" charset="0"/>
                <a:ea typeface="Times New Roman" panose="02020603050405020304" pitchFamily="18" charset="0"/>
              </a:rPr>
              <a:t>5</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Anna Barone</a:t>
            </a:r>
            <a:r>
              <a:rPr lang="en-US" sz="1200" baseline="30000" dirty="0">
                <a:effectLst/>
                <a:highlight>
                  <a:srgbClr val="FFFF00"/>
                </a:highlight>
                <a:latin typeface="Arial" panose="020B0604020202020204" pitchFamily="34" charset="0"/>
                <a:ea typeface="Times New Roman" panose="02020603050405020304" pitchFamily="18" charset="0"/>
              </a:rPr>
              <a:t>1</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ANAND KULKARNI</a:t>
            </a:r>
            <a:r>
              <a:rPr lang="en-US" sz="1200" baseline="30000" dirty="0">
                <a:effectLst/>
                <a:highlight>
                  <a:srgbClr val="FFFF00"/>
                </a:highlight>
                <a:latin typeface="Arial" panose="020B0604020202020204" pitchFamily="34" charset="0"/>
                <a:ea typeface="Times New Roman" panose="02020603050405020304" pitchFamily="18" charset="0"/>
              </a:rPr>
              <a:t>6</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José Luis Pérez-Hernández</a:t>
            </a:r>
            <a:r>
              <a:rPr lang="en-US" sz="1200" baseline="30000" dirty="0">
                <a:effectLst/>
                <a:highlight>
                  <a:srgbClr val="FFFF00"/>
                </a:highlight>
                <a:latin typeface="Arial" panose="020B0604020202020204" pitchFamily="34" charset="0"/>
                <a:ea typeface="Times New Roman" panose="02020603050405020304" pitchFamily="18" charset="0"/>
              </a:rPr>
              <a:t>7</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Brian  Wentworth</a:t>
            </a:r>
            <a:r>
              <a:rPr lang="en-US" sz="1200" baseline="30000" dirty="0">
                <a:effectLst/>
                <a:highlight>
                  <a:srgbClr val="FFFF00"/>
                </a:highlight>
                <a:latin typeface="Arial" panose="020B0604020202020204" pitchFamily="34" charset="0"/>
                <a:ea typeface="Times New Roman" panose="02020603050405020304" pitchFamily="18" charset="0"/>
              </a:rPr>
              <a:t>8</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Sumeet Asrani</a:t>
            </a:r>
            <a:r>
              <a:rPr lang="en-US" sz="1200" baseline="30000" dirty="0">
                <a:effectLst/>
                <a:highlight>
                  <a:srgbClr val="FFFF00"/>
                </a:highlight>
                <a:latin typeface="Arial" panose="020B0604020202020204" pitchFamily="34" charset="0"/>
                <a:ea typeface="Times New Roman" panose="02020603050405020304" pitchFamily="18" charset="0"/>
              </a:rPr>
              <a:t>9</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Carlo Alessandria</a:t>
            </a:r>
            <a:r>
              <a:rPr lang="en-US" sz="1200" baseline="30000" dirty="0">
                <a:effectLst/>
                <a:highlight>
                  <a:srgbClr val="FFFF00"/>
                </a:highlight>
                <a:latin typeface="Arial" panose="020B0604020202020204" pitchFamily="34" charset="0"/>
                <a:ea typeface="Times New Roman" panose="02020603050405020304" pitchFamily="18" charset="0"/>
              </a:rPr>
              <a:t>10</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Nadia </a:t>
            </a:r>
            <a:r>
              <a:rPr lang="en-US" sz="1200" dirty="0" err="1">
                <a:effectLst/>
                <a:highlight>
                  <a:srgbClr val="FFFF00"/>
                </a:highlight>
                <a:latin typeface="Arial" panose="020B0604020202020204" pitchFamily="34" charset="0"/>
                <a:ea typeface="Times New Roman" panose="02020603050405020304" pitchFamily="18" charset="0"/>
              </a:rPr>
              <a:t>Abdelaaty</a:t>
            </a:r>
            <a:r>
              <a:rPr lang="en-US" sz="1200" dirty="0">
                <a:effectLst/>
                <a:highlight>
                  <a:srgbClr val="FFFF00"/>
                </a:highlight>
                <a:latin typeface="Arial" panose="020B0604020202020204" pitchFamily="34" charset="0"/>
                <a:ea typeface="Times New Roman" panose="02020603050405020304" pitchFamily="18" charset="0"/>
              </a:rPr>
              <a:t> Abdelkader</a:t>
            </a:r>
            <a:r>
              <a:rPr lang="en-US" sz="1200" baseline="30000" dirty="0">
                <a:effectLst/>
                <a:highlight>
                  <a:srgbClr val="FFFF00"/>
                </a:highlight>
                <a:latin typeface="Arial" panose="020B0604020202020204" pitchFamily="34" charset="0"/>
                <a:ea typeface="Times New Roman" panose="02020603050405020304" pitchFamily="18" charset="0"/>
              </a:rPr>
              <a:t>11</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Yu Jun Wong</a:t>
            </a:r>
            <a:r>
              <a:rPr lang="en-US" sz="1200" baseline="30000" dirty="0">
                <a:effectLst/>
                <a:highlight>
                  <a:srgbClr val="FFFF00"/>
                </a:highlight>
                <a:latin typeface="Arial" panose="020B0604020202020204" pitchFamily="34" charset="0"/>
                <a:ea typeface="Times New Roman" panose="02020603050405020304" pitchFamily="18" charset="0"/>
              </a:rPr>
              <a:t>12 13</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Qing Xie</a:t>
            </a:r>
            <a:r>
              <a:rPr lang="en-US" sz="1200" baseline="30000" dirty="0">
                <a:effectLst/>
                <a:highlight>
                  <a:srgbClr val="FFFF00"/>
                </a:highlight>
                <a:latin typeface="Arial" panose="020B0604020202020204" pitchFamily="34" charset="0"/>
                <a:ea typeface="Times New Roman" panose="02020603050405020304" pitchFamily="18" charset="0"/>
              </a:rPr>
              <a:t>14</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Nikolaos T. Pyrsopoulos</a:t>
            </a:r>
            <a:r>
              <a:rPr lang="en-US" sz="1200" baseline="30000" dirty="0">
                <a:effectLst/>
                <a:highlight>
                  <a:srgbClr val="FFFF00"/>
                </a:highlight>
                <a:latin typeface="Arial" panose="020B0604020202020204" pitchFamily="34" charset="0"/>
                <a:ea typeface="Times New Roman" panose="02020603050405020304" pitchFamily="18" charset="0"/>
              </a:rPr>
              <a:t>15</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Sung-Eun Kim</a:t>
            </a:r>
            <a:r>
              <a:rPr lang="en-US" sz="1200" baseline="30000" dirty="0">
                <a:effectLst/>
                <a:highlight>
                  <a:srgbClr val="FFFF00"/>
                </a:highlight>
                <a:latin typeface="Arial" panose="020B0604020202020204" pitchFamily="34" charset="0"/>
                <a:ea typeface="Times New Roman" panose="02020603050405020304" pitchFamily="18" charset="0"/>
              </a:rPr>
              <a:t>16</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Yasser Fouad</a:t>
            </a:r>
            <a:r>
              <a:rPr lang="en-US" sz="1200" baseline="30000" dirty="0">
                <a:effectLst/>
                <a:highlight>
                  <a:srgbClr val="FFFF00"/>
                </a:highlight>
                <a:latin typeface="Arial" panose="020B0604020202020204" pitchFamily="34" charset="0"/>
                <a:ea typeface="Times New Roman" panose="02020603050405020304" pitchFamily="18" charset="0"/>
              </a:rPr>
              <a:t>17</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Aldo Torre</a:t>
            </a:r>
            <a:r>
              <a:rPr lang="en-US" sz="1200" baseline="30000" dirty="0">
                <a:effectLst/>
                <a:highlight>
                  <a:srgbClr val="FFFF00"/>
                </a:highlight>
                <a:latin typeface="Arial" panose="020B0604020202020204" pitchFamily="34" charset="0"/>
                <a:ea typeface="Times New Roman" panose="02020603050405020304" pitchFamily="18" charset="0"/>
              </a:rPr>
              <a:t>18</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Eira Cerda Reyes</a:t>
            </a:r>
            <a:r>
              <a:rPr lang="en-US" sz="1200" baseline="30000" dirty="0">
                <a:effectLst/>
                <a:highlight>
                  <a:srgbClr val="FFFF00"/>
                </a:highlight>
                <a:latin typeface="Arial" panose="020B0604020202020204" pitchFamily="34" charset="0"/>
                <a:ea typeface="Times New Roman" panose="02020603050405020304" pitchFamily="18" charset="0"/>
              </a:rPr>
              <a:t>19</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Javier Diaz-Ferrer</a:t>
            </a:r>
            <a:r>
              <a:rPr lang="en-US" sz="1200" baseline="30000" dirty="0">
                <a:effectLst/>
                <a:highlight>
                  <a:srgbClr val="FFFF00"/>
                </a:highlight>
                <a:latin typeface="Arial" panose="020B0604020202020204" pitchFamily="34" charset="0"/>
                <a:ea typeface="Times New Roman" panose="02020603050405020304" pitchFamily="18" charset="0"/>
              </a:rPr>
              <a:t>20</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Rakhi Maiwall</a:t>
            </a:r>
            <a:r>
              <a:rPr lang="en-US" sz="1200" baseline="30000" dirty="0">
                <a:effectLst/>
                <a:highlight>
                  <a:srgbClr val="FFFF00"/>
                </a:highlight>
                <a:latin typeface="Arial" panose="020B0604020202020204" pitchFamily="34" charset="0"/>
                <a:ea typeface="Times New Roman" panose="02020603050405020304" pitchFamily="18" charset="0"/>
              </a:rPr>
              <a:t>21</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Douglas Simonetto</a:t>
            </a:r>
            <a:r>
              <a:rPr lang="en-US" sz="1200" baseline="30000" dirty="0">
                <a:effectLst/>
                <a:highlight>
                  <a:srgbClr val="FFFF00"/>
                </a:highlight>
                <a:latin typeface="Arial" panose="020B0604020202020204" pitchFamily="34" charset="0"/>
                <a:ea typeface="Times New Roman" panose="02020603050405020304" pitchFamily="18" charset="0"/>
              </a:rPr>
              <a:t>22</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Maria Papp</a:t>
            </a:r>
            <a:r>
              <a:rPr lang="en-US" sz="1200" baseline="30000" dirty="0">
                <a:effectLst/>
                <a:highlight>
                  <a:srgbClr val="FFFF00"/>
                </a:highlight>
                <a:latin typeface="Arial" panose="020B0604020202020204" pitchFamily="34" charset="0"/>
                <a:ea typeface="Times New Roman" panose="02020603050405020304" pitchFamily="18" charset="0"/>
              </a:rPr>
              <a:t>23</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Eric Orman</a:t>
            </a:r>
            <a:r>
              <a:rPr lang="en-US" sz="1200" baseline="30000" dirty="0">
                <a:effectLst/>
                <a:highlight>
                  <a:srgbClr val="FFFF00"/>
                </a:highlight>
                <a:latin typeface="Arial" panose="020B0604020202020204" pitchFamily="34" charset="0"/>
                <a:ea typeface="Times New Roman" panose="02020603050405020304" pitchFamily="18" charset="0"/>
              </a:rPr>
              <a:t>24</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Giovanni Perricone</a:t>
            </a:r>
            <a:r>
              <a:rPr lang="en-US" sz="1200" baseline="30000" dirty="0">
                <a:effectLst/>
                <a:highlight>
                  <a:srgbClr val="FFFF00"/>
                </a:highlight>
                <a:latin typeface="Arial" panose="020B0604020202020204" pitchFamily="34" charset="0"/>
                <a:ea typeface="Times New Roman" panose="02020603050405020304" pitchFamily="18" charset="0"/>
              </a:rPr>
              <a:t>25</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Cristina Solé</a:t>
            </a:r>
            <a:r>
              <a:rPr lang="en-US" sz="1200" baseline="30000" dirty="0">
                <a:effectLst/>
                <a:highlight>
                  <a:srgbClr val="FFFF00"/>
                </a:highlight>
                <a:latin typeface="Arial" panose="020B0604020202020204" pitchFamily="34" charset="0"/>
                <a:ea typeface="Times New Roman" panose="02020603050405020304" pitchFamily="18" charset="0"/>
              </a:rPr>
              <a:t>26</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Christian M. Lange</a:t>
            </a:r>
            <a:r>
              <a:rPr lang="en-US" sz="1200" baseline="30000" dirty="0">
                <a:effectLst/>
                <a:highlight>
                  <a:srgbClr val="FFFF00"/>
                </a:highlight>
                <a:latin typeface="Arial" panose="020B0604020202020204" pitchFamily="34" charset="0"/>
                <a:ea typeface="Times New Roman" panose="02020603050405020304" pitchFamily="18" charset="0"/>
              </a:rPr>
              <a:t>27</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Alberto Farias</a:t>
            </a:r>
            <a:r>
              <a:rPr lang="en-US" sz="1200" baseline="30000" dirty="0">
                <a:effectLst/>
                <a:highlight>
                  <a:srgbClr val="FFFF00"/>
                </a:highlight>
                <a:latin typeface="Arial" panose="020B0604020202020204" pitchFamily="34" charset="0"/>
                <a:ea typeface="Times New Roman" panose="02020603050405020304" pitchFamily="18" charset="0"/>
              </a:rPr>
              <a:t>28</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Gustavo Pereira</a:t>
            </a:r>
            <a:r>
              <a:rPr lang="en-US" sz="1200" baseline="30000" dirty="0">
                <a:effectLst/>
                <a:highlight>
                  <a:srgbClr val="FFFF00"/>
                </a:highlight>
                <a:latin typeface="Arial" panose="020B0604020202020204" pitchFamily="34" charset="0"/>
                <a:ea typeface="Times New Roman" panose="02020603050405020304" pitchFamily="18" charset="0"/>
              </a:rPr>
              <a:t>29</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Adrian Gadano</a:t>
            </a:r>
            <a:r>
              <a:rPr lang="en-US" sz="1200" baseline="30000" dirty="0">
                <a:effectLst/>
                <a:highlight>
                  <a:srgbClr val="FFFF00"/>
                </a:highlight>
                <a:latin typeface="Arial" panose="020B0604020202020204" pitchFamily="34" charset="0"/>
                <a:ea typeface="Times New Roman" panose="02020603050405020304" pitchFamily="18" charset="0"/>
              </a:rPr>
              <a:t>30</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Paolo </a:t>
            </a:r>
            <a:r>
              <a:rPr lang="en-US" sz="1200" dirty="0" err="1">
                <a:effectLst/>
                <a:highlight>
                  <a:srgbClr val="FFFF00"/>
                </a:highlight>
                <a:latin typeface="Arial" panose="020B0604020202020204" pitchFamily="34" charset="0"/>
                <a:ea typeface="Times New Roman" panose="02020603050405020304" pitchFamily="18" charset="0"/>
              </a:rPr>
              <a:t>Caraceni</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Thierry Thévenot</a:t>
            </a:r>
            <a:r>
              <a:rPr lang="en-US" sz="1200" baseline="30000" dirty="0">
                <a:effectLst/>
                <a:highlight>
                  <a:srgbClr val="FFFF00"/>
                </a:highlight>
                <a:latin typeface="Arial" panose="020B0604020202020204" pitchFamily="34" charset="0"/>
                <a:ea typeface="Times New Roman" panose="02020603050405020304" pitchFamily="18" charset="0"/>
              </a:rPr>
              <a:t>31</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Nipun Verma</a:t>
            </a:r>
            <a:r>
              <a:rPr lang="en-US" sz="1200" baseline="30000" dirty="0">
                <a:effectLst/>
                <a:highlight>
                  <a:srgbClr val="FFFF00"/>
                </a:highlight>
                <a:latin typeface="Arial" panose="020B0604020202020204" pitchFamily="34" charset="0"/>
                <a:ea typeface="Times New Roman" panose="02020603050405020304" pitchFamily="18" charset="0"/>
              </a:rPr>
              <a:t>32</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Jeong Han Kim</a:t>
            </a:r>
            <a:r>
              <a:rPr lang="en-US" sz="1200" baseline="30000" dirty="0">
                <a:effectLst/>
                <a:highlight>
                  <a:srgbClr val="FFFF00"/>
                </a:highlight>
                <a:latin typeface="Arial" panose="020B0604020202020204" pitchFamily="34" charset="0"/>
                <a:ea typeface="Times New Roman" panose="02020603050405020304" pitchFamily="18" charset="0"/>
              </a:rPr>
              <a:t>33</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Julio D. Vorobioff</a:t>
            </a:r>
            <a:r>
              <a:rPr lang="en-US" sz="1200" baseline="30000" dirty="0">
                <a:effectLst/>
                <a:highlight>
                  <a:srgbClr val="FFFF00"/>
                </a:highlight>
                <a:latin typeface="Arial" panose="020B0604020202020204" pitchFamily="34" charset="0"/>
                <a:ea typeface="Times New Roman" panose="02020603050405020304" pitchFamily="18" charset="0"/>
              </a:rPr>
              <a:t>34</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Jacqueline Cordova-Gallardo</a:t>
            </a:r>
            <a:r>
              <a:rPr lang="en-US" sz="1200" baseline="30000" dirty="0">
                <a:effectLst/>
                <a:highlight>
                  <a:srgbClr val="FFFF00"/>
                </a:highlight>
                <a:latin typeface="Arial" panose="020B0604020202020204" pitchFamily="34" charset="0"/>
                <a:ea typeface="Times New Roman" panose="02020603050405020304" pitchFamily="18" charset="0"/>
              </a:rPr>
              <a:t>35</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Vladimir Ivashkin</a:t>
            </a:r>
            <a:r>
              <a:rPr lang="en-US" sz="1200" baseline="30000" dirty="0">
                <a:effectLst/>
                <a:highlight>
                  <a:srgbClr val="FFFF00"/>
                </a:highlight>
                <a:latin typeface="Arial" panose="020B0604020202020204" pitchFamily="34" charset="0"/>
                <a:ea typeface="Times New Roman" panose="02020603050405020304" pitchFamily="18" charset="0"/>
              </a:rPr>
              <a:t>36</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Juan Pablo Roblero</a:t>
            </a:r>
            <a:r>
              <a:rPr lang="en-US" sz="1200" baseline="30000" dirty="0">
                <a:effectLst/>
                <a:highlight>
                  <a:srgbClr val="FFFF00"/>
                </a:highlight>
                <a:latin typeface="Arial" panose="020B0604020202020204" pitchFamily="34" charset="0"/>
                <a:ea typeface="Times New Roman" panose="02020603050405020304" pitchFamily="18" charset="0"/>
              </a:rPr>
              <a:t>37</a:t>
            </a:r>
            <a:r>
              <a:rPr lang="en-US" sz="1200" dirty="0">
                <a:effectLst/>
                <a:highlight>
                  <a:srgbClr val="FFFF00"/>
                </a:highlight>
                <a:latin typeface="Arial" panose="020B0604020202020204" pitchFamily="34" charset="0"/>
                <a:ea typeface="Arial" panose="020B0604020202020204" pitchFamily="34" charset="0"/>
              </a:rPr>
              <a:t>, </a:t>
            </a:r>
            <a:r>
              <a:rPr lang="en-US" sz="1200" dirty="0" err="1">
                <a:effectLst/>
                <a:highlight>
                  <a:srgbClr val="FFFF00"/>
                </a:highlight>
                <a:latin typeface="Arial" panose="020B0604020202020204" pitchFamily="34" charset="0"/>
                <a:ea typeface="Times New Roman" panose="02020603050405020304" pitchFamily="18" charset="0"/>
              </a:rPr>
              <a:t>Raoel</a:t>
            </a:r>
            <a:r>
              <a:rPr lang="en-US" sz="1200" dirty="0">
                <a:effectLst/>
                <a:highlight>
                  <a:srgbClr val="FFFF00"/>
                </a:highlight>
                <a:latin typeface="Arial" panose="020B0604020202020204" pitchFamily="34" charset="0"/>
                <a:ea typeface="Times New Roman" panose="02020603050405020304" pitchFamily="18" charset="0"/>
              </a:rPr>
              <a:t> Maan</a:t>
            </a:r>
            <a:r>
              <a:rPr lang="en-US" sz="1200" baseline="30000" dirty="0">
                <a:effectLst/>
                <a:highlight>
                  <a:srgbClr val="FFFF00"/>
                </a:highlight>
                <a:latin typeface="Arial" panose="020B0604020202020204" pitchFamily="34" charset="0"/>
                <a:ea typeface="Times New Roman" panose="02020603050405020304" pitchFamily="18" charset="0"/>
              </a:rPr>
              <a:t>38</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Claudio Toledo</a:t>
            </a:r>
            <a:r>
              <a:rPr lang="en-US" sz="1200" baseline="30000" dirty="0">
                <a:effectLst/>
                <a:highlight>
                  <a:srgbClr val="FFFF00"/>
                </a:highlight>
                <a:latin typeface="Arial" panose="020B0604020202020204" pitchFamily="34" charset="0"/>
                <a:ea typeface="Times New Roman" panose="02020603050405020304" pitchFamily="18" charset="0"/>
              </a:rPr>
              <a:t>39</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Stefania Gioia</a:t>
            </a:r>
            <a:r>
              <a:rPr lang="en-US" sz="1200" baseline="30000" dirty="0">
                <a:effectLst/>
                <a:highlight>
                  <a:srgbClr val="FFFF00"/>
                </a:highlight>
                <a:latin typeface="Arial" panose="020B0604020202020204" pitchFamily="34" charset="0"/>
                <a:ea typeface="Times New Roman" panose="02020603050405020304" pitchFamily="18" charset="0"/>
              </a:rPr>
              <a:t>40</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Eduardo Fassio</a:t>
            </a:r>
            <a:r>
              <a:rPr lang="en-US" sz="1200" baseline="30000" dirty="0">
                <a:effectLst/>
                <a:highlight>
                  <a:srgbClr val="FFFF00"/>
                </a:highlight>
                <a:latin typeface="Arial" panose="020B0604020202020204" pitchFamily="34" charset="0"/>
                <a:ea typeface="Times New Roman" panose="02020603050405020304" pitchFamily="18" charset="0"/>
              </a:rPr>
              <a:t>41</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Mónica Marino</a:t>
            </a:r>
            <a:r>
              <a:rPr lang="en-US" sz="1200" baseline="30000" dirty="0">
                <a:effectLst/>
                <a:highlight>
                  <a:srgbClr val="FFFF00"/>
                </a:highlight>
                <a:latin typeface="Arial" panose="020B0604020202020204" pitchFamily="34" charset="0"/>
                <a:ea typeface="Times New Roman" panose="02020603050405020304" pitchFamily="18" charset="0"/>
              </a:rPr>
              <a:t>42</a:t>
            </a:r>
            <a:r>
              <a:rPr lang="en-US" sz="1200" dirty="0">
                <a:effectLst/>
                <a:highlight>
                  <a:srgbClr val="FFFF00"/>
                </a:highlight>
                <a:latin typeface="Arial" panose="020B0604020202020204" pitchFamily="34" charset="0"/>
                <a:ea typeface="Arial" panose="020B0604020202020204" pitchFamily="34" charset="0"/>
              </a:rPr>
              <a:t>, </a:t>
            </a:r>
            <a:r>
              <a:rPr lang="en-US" sz="1200" dirty="0" err="1">
                <a:effectLst/>
                <a:highlight>
                  <a:srgbClr val="FFFF00"/>
                </a:highlight>
                <a:latin typeface="Arial" panose="020B0604020202020204" pitchFamily="34" charset="0"/>
                <a:ea typeface="Times New Roman" panose="02020603050405020304" pitchFamily="18" charset="0"/>
              </a:rPr>
              <a:t>Puria</a:t>
            </a:r>
            <a:r>
              <a:rPr lang="en-US" sz="1200" dirty="0">
                <a:effectLst/>
                <a:highlight>
                  <a:srgbClr val="FFFF00"/>
                </a:highlight>
                <a:latin typeface="Arial" panose="020B0604020202020204" pitchFamily="34" charset="0"/>
                <a:ea typeface="Times New Roman" panose="02020603050405020304" pitchFamily="18" charset="0"/>
              </a:rPr>
              <a:t> Nabilou</a:t>
            </a:r>
            <a:r>
              <a:rPr lang="en-US" sz="1200" baseline="30000" dirty="0">
                <a:effectLst/>
                <a:highlight>
                  <a:srgbClr val="FFFF00"/>
                </a:highlight>
                <a:latin typeface="Arial" panose="020B0604020202020204" pitchFamily="34" charset="0"/>
                <a:ea typeface="Times New Roman" panose="02020603050405020304" pitchFamily="18" charset="0"/>
              </a:rPr>
              <a:t>43</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Victor Vargas</a:t>
            </a:r>
            <a:r>
              <a:rPr lang="en-US" sz="1200" baseline="30000" dirty="0">
                <a:effectLst/>
                <a:highlight>
                  <a:srgbClr val="FFFF00"/>
                </a:highlight>
                <a:latin typeface="Arial" panose="020B0604020202020204" pitchFamily="34" charset="0"/>
                <a:ea typeface="Times New Roman" panose="02020603050405020304" pitchFamily="18" charset="0"/>
              </a:rPr>
              <a:t>44</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Manuela Merli</a:t>
            </a:r>
            <a:r>
              <a:rPr lang="en-US" sz="1200" baseline="30000" dirty="0">
                <a:effectLst/>
                <a:highlight>
                  <a:srgbClr val="FFFF00"/>
                </a:highlight>
                <a:latin typeface="Arial" panose="020B0604020202020204" pitchFamily="34" charset="0"/>
                <a:ea typeface="Times New Roman" panose="02020603050405020304" pitchFamily="18" charset="0"/>
              </a:rPr>
              <a:t>40</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Luciana </a:t>
            </a:r>
            <a:r>
              <a:rPr lang="en-US" sz="1200" dirty="0" err="1">
                <a:effectLst/>
                <a:highlight>
                  <a:srgbClr val="FFFF00"/>
                </a:highlight>
                <a:latin typeface="Arial" panose="020B0604020202020204" pitchFamily="34" charset="0"/>
                <a:ea typeface="Times New Roman" panose="02020603050405020304" pitchFamily="18" charset="0"/>
              </a:rPr>
              <a:t>Lofego</a:t>
            </a:r>
            <a:r>
              <a:rPr lang="en-US" sz="1200" dirty="0">
                <a:effectLst/>
                <a:highlight>
                  <a:srgbClr val="FFFF00"/>
                </a:highlight>
                <a:latin typeface="Arial" panose="020B0604020202020204" pitchFamily="34" charset="0"/>
                <a:ea typeface="Times New Roman" panose="02020603050405020304" pitchFamily="18" charset="0"/>
              </a:rPr>
              <a:t> Goncalves</a:t>
            </a:r>
            <a:r>
              <a:rPr lang="en-US" sz="1200" baseline="30000" dirty="0">
                <a:effectLst/>
                <a:highlight>
                  <a:srgbClr val="FFFF00"/>
                </a:highlight>
                <a:latin typeface="Arial" panose="020B0604020202020204" pitchFamily="34" charset="0"/>
                <a:ea typeface="Times New Roman" panose="02020603050405020304" pitchFamily="18" charset="0"/>
              </a:rPr>
              <a:t>45</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Liane Rabinowich</a:t>
            </a:r>
            <a:r>
              <a:rPr lang="en-US" sz="1200" baseline="30000" dirty="0">
                <a:effectLst/>
                <a:highlight>
                  <a:srgbClr val="FFFF00"/>
                </a:highlight>
                <a:latin typeface="Arial" panose="020B0604020202020204" pitchFamily="34" charset="0"/>
                <a:ea typeface="Times New Roman" panose="02020603050405020304" pitchFamily="18" charset="0"/>
              </a:rPr>
              <a:t>46 47</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Aleksander Krag</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Lorenz Balcar</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Pedro Montes</a:t>
            </a:r>
            <a:r>
              <a:rPr lang="en-US" sz="1200" baseline="30000" dirty="0">
                <a:effectLst/>
                <a:highlight>
                  <a:srgbClr val="FFFF00"/>
                </a:highlight>
                <a:latin typeface="Arial" panose="020B0604020202020204" pitchFamily="34" charset="0"/>
                <a:ea typeface="Times New Roman" panose="02020603050405020304" pitchFamily="18" charset="0"/>
              </a:rPr>
              <a:t>48</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Angelo Z. Mattos</a:t>
            </a:r>
            <a:r>
              <a:rPr lang="en-US" sz="1200" baseline="30000" dirty="0">
                <a:effectLst/>
                <a:highlight>
                  <a:srgbClr val="FFFF00"/>
                </a:highlight>
                <a:latin typeface="Arial" panose="020B0604020202020204" pitchFamily="34" charset="0"/>
                <a:ea typeface="Times New Roman" panose="02020603050405020304" pitchFamily="18" charset="0"/>
              </a:rPr>
              <a:t>49</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Tony Bruns</a:t>
            </a:r>
            <a:r>
              <a:rPr lang="en-US" sz="1200" baseline="30000" dirty="0">
                <a:effectLst/>
                <a:highlight>
                  <a:srgbClr val="FFFF00"/>
                </a:highlight>
                <a:latin typeface="Arial" panose="020B0604020202020204" pitchFamily="34" charset="0"/>
                <a:ea typeface="Times New Roman" panose="02020603050405020304" pitchFamily="18" charset="0"/>
              </a:rPr>
              <a:t>50</a:t>
            </a:r>
            <a:r>
              <a:rPr lang="en-US" sz="1200" dirty="0">
                <a:effectLst/>
                <a:highlight>
                  <a:srgbClr val="FFFF00"/>
                </a:highlight>
                <a:latin typeface="Arial" panose="020B0604020202020204" pitchFamily="34" charset="0"/>
                <a:ea typeface="Arial" panose="020B0604020202020204" pitchFamily="34" charset="0"/>
              </a:rPr>
              <a:t>, </a:t>
            </a:r>
            <a:r>
              <a:rPr lang="en-US" sz="1200" dirty="0" err="1">
                <a:effectLst/>
                <a:highlight>
                  <a:srgbClr val="FFFF00"/>
                </a:highlight>
                <a:latin typeface="Arial" panose="020B0604020202020204" pitchFamily="34" charset="0"/>
                <a:ea typeface="Times New Roman" panose="02020603050405020304" pitchFamily="18" charset="0"/>
              </a:rPr>
              <a:t>Abdulsemed</a:t>
            </a:r>
            <a:r>
              <a:rPr lang="en-US" sz="1200" dirty="0">
                <a:effectLst/>
                <a:highlight>
                  <a:srgbClr val="FFFF00"/>
                </a:highlight>
                <a:latin typeface="Arial" panose="020B0604020202020204" pitchFamily="34" charset="0"/>
                <a:ea typeface="Times New Roman" panose="02020603050405020304" pitchFamily="18" charset="0"/>
              </a:rPr>
              <a:t> Mohammed Nur</a:t>
            </a:r>
            <a:r>
              <a:rPr lang="en-US" sz="1200" baseline="30000" dirty="0">
                <a:effectLst/>
                <a:highlight>
                  <a:srgbClr val="FFFF00"/>
                </a:highlight>
                <a:latin typeface="Arial" panose="020B0604020202020204" pitchFamily="34" charset="0"/>
                <a:ea typeface="Times New Roman" panose="02020603050405020304" pitchFamily="18" charset="0"/>
              </a:rPr>
              <a:t>51</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Wim Laleman</a:t>
            </a:r>
            <a:r>
              <a:rPr lang="en-US" sz="1200" baseline="30000" dirty="0">
                <a:effectLst/>
                <a:highlight>
                  <a:srgbClr val="FFFF00"/>
                </a:highlight>
                <a:latin typeface="Arial" panose="020B0604020202020204" pitchFamily="34" charset="0"/>
                <a:ea typeface="Times New Roman" panose="02020603050405020304" pitchFamily="18" charset="0"/>
              </a:rPr>
              <a:t>52</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Enrique Carrera Estupiñan </a:t>
            </a:r>
            <a:r>
              <a:rPr lang="en-US" sz="1200" baseline="30000" dirty="0">
                <a:effectLst/>
                <a:highlight>
                  <a:srgbClr val="FFFF00"/>
                </a:highlight>
                <a:latin typeface="Arial" panose="020B0604020202020204" pitchFamily="34" charset="0"/>
                <a:ea typeface="Times New Roman" panose="02020603050405020304" pitchFamily="18" charset="0"/>
              </a:rPr>
              <a:t>53</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Maria Cecilia Cabrera</a:t>
            </a:r>
            <a:r>
              <a:rPr lang="en-US" sz="1200" baseline="30000" dirty="0">
                <a:effectLst/>
                <a:highlight>
                  <a:srgbClr val="FFFF00"/>
                </a:highlight>
                <a:latin typeface="Arial" panose="020B0604020202020204" pitchFamily="34" charset="0"/>
                <a:ea typeface="Times New Roman" panose="02020603050405020304" pitchFamily="18" charset="0"/>
              </a:rPr>
              <a:t>54</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Marcos Girala</a:t>
            </a:r>
            <a:r>
              <a:rPr lang="en-US" sz="1200" baseline="30000" dirty="0">
                <a:effectLst/>
                <a:highlight>
                  <a:srgbClr val="FFFF00"/>
                </a:highlight>
                <a:latin typeface="Arial" panose="020B0604020202020204" pitchFamily="34" charset="0"/>
                <a:ea typeface="Times New Roman" panose="02020603050405020304" pitchFamily="18" charset="0"/>
              </a:rPr>
              <a:t>55</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Hrishikesh Samant</a:t>
            </a:r>
            <a:r>
              <a:rPr lang="en-US" sz="1200" baseline="30000" dirty="0">
                <a:effectLst/>
                <a:highlight>
                  <a:srgbClr val="FFFF00"/>
                </a:highlight>
                <a:latin typeface="Arial" panose="020B0604020202020204" pitchFamily="34" charset="0"/>
                <a:ea typeface="Times New Roman" panose="02020603050405020304" pitchFamily="18" charset="0"/>
              </a:rPr>
              <a:t>56</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Sarah Raevens</a:t>
            </a:r>
            <a:r>
              <a:rPr lang="en-US" sz="1200" baseline="30000" dirty="0">
                <a:effectLst/>
                <a:highlight>
                  <a:srgbClr val="FFFF00"/>
                </a:highlight>
                <a:latin typeface="Arial" panose="020B0604020202020204" pitchFamily="34" charset="0"/>
                <a:ea typeface="Times New Roman" panose="02020603050405020304" pitchFamily="18" charset="0"/>
              </a:rPr>
              <a:t>57</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Joao Madaleno</a:t>
            </a:r>
            <a:r>
              <a:rPr lang="en-US" sz="1200" baseline="30000" dirty="0">
                <a:effectLst/>
                <a:highlight>
                  <a:srgbClr val="FFFF00"/>
                </a:highlight>
                <a:latin typeface="Arial" panose="020B0604020202020204" pitchFamily="34" charset="0"/>
                <a:ea typeface="Times New Roman" panose="02020603050405020304" pitchFamily="18" charset="0"/>
              </a:rPr>
              <a:t>58</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W. Ray Kim</a:t>
            </a:r>
            <a:r>
              <a:rPr lang="en-US" sz="1200" baseline="30000" dirty="0">
                <a:effectLst/>
                <a:highlight>
                  <a:srgbClr val="FFFF00"/>
                </a:highlight>
                <a:latin typeface="Arial" panose="020B0604020202020204" pitchFamily="34" charset="0"/>
                <a:ea typeface="Times New Roman" panose="02020603050405020304" pitchFamily="18" charset="0"/>
              </a:rPr>
              <a:t>59</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Juan Pablo Arab</a:t>
            </a:r>
            <a:r>
              <a:rPr lang="en-US" sz="1200" baseline="30000" dirty="0">
                <a:effectLst/>
                <a:highlight>
                  <a:srgbClr val="FFFF00"/>
                </a:highlight>
                <a:latin typeface="Arial" panose="020B0604020202020204" pitchFamily="34" charset="0"/>
                <a:ea typeface="Times New Roman" panose="02020603050405020304" pitchFamily="18" charset="0"/>
              </a:rPr>
              <a:t>60</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José Presa</a:t>
            </a:r>
            <a:r>
              <a:rPr lang="en-US" sz="1200" baseline="30000" dirty="0">
                <a:effectLst/>
                <a:highlight>
                  <a:srgbClr val="FFFF00"/>
                </a:highlight>
                <a:latin typeface="Arial" panose="020B0604020202020204" pitchFamily="34" charset="0"/>
                <a:ea typeface="Times New Roman" panose="02020603050405020304" pitchFamily="18" charset="0"/>
              </a:rPr>
              <a:t>61</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Carlos Noronha Ferreira</a:t>
            </a:r>
            <a:r>
              <a:rPr lang="en-US" sz="1200" baseline="30000" dirty="0">
                <a:effectLst/>
                <a:highlight>
                  <a:srgbClr val="FFFF00"/>
                </a:highlight>
                <a:latin typeface="Arial" panose="020B0604020202020204" pitchFamily="34" charset="0"/>
                <a:ea typeface="Times New Roman" panose="02020603050405020304" pitchFamily="18" charset="0"/>
              </a:rPr>
              <a:t>62</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Antonio Galante</a:t>
            </a:r>
            <a:r>
              <a:rPr lang="en-US" sz="1200" baseline="30000" dirty="0">
                <a:effectLst/>
                <a:highlight>
                  <a:srgbClr val="FFFF00"/>
                </a:highlight>
                <a:latin typeface="Arial" panose="020B0604020202020204" pitchFamily="34" charset="0"/>
                <a:ea typeface="Times New Roman" panose="02020603050405020304" pitchFamily="18" charset="0"/>
              </a:rPr>
              <a:t>63</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Andrew S. Allegretti</a:t>
            </a:r>
            <a:r>
              <a:rPr lang="en-US" sz="1200" baseline="30000" dirty="0">
                <a:effectLst/>
                <a:highlight>
                  <a:srgbClr val="FFFF00"/>
                </a:highlight>
                <a:latin typeface="Arial" panose="020B0604020202020204" pitchFamily="34" charset="0"/>
                <a:ea typeface="Times New Roman" panose="02020603050405020304" pitchFamily="18" charset="0"/>
              </a:rPr>
              <a:t>64</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R. Bart Takkenberg</a:t>
            </a:r>
            <a:r>
              <a:rPr lang="en-US" sz="1200" baseline="30000" dirty="0">
                <a:effectLst/>
                <a:highlight>
                  <a:srgbClr val="FFFF00"/>
                </a:highlight>
                <a:latin typeface="Arial" panose="020B0604020202020204" pitchFamily="34" charset="0"/>
                <a:ea typeface="Times New Roman" panose="02020603050405020304" pitchFamily="18" charset="0"/>
              </a:rPr>
              <a:t>65</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Sebastián Marciano</a:t>
            </a:r>
            <a:r>
              <a:rPr lang="en-US" sz="1200" baseline="30000" dirty="0">
                <a:effectLst/>
                <a:highlight>
                  <a:srgbClr val="FFFF00"/>
                </a:highlight>
                <a:latin typeface="Arial" panose="020B0604020202020204" pitchFamily="34" charset="0"/>
                <a:ea typeface="Times New Roman" panose="02020603050405020304" pitchFamily="18" charset="0"/>
              </a:rPr>
              <a:t>30</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Shiv Kumar Sarin</a:t>
            </a:r>
            <a:r>
              <a:rPr lang="en-US" sz="1200" baseline="30000" dirty="0">
                <a:effectLst/>
                <a:highlight>
                  <a:srgbClr val="FFFF00"/>
                </a:highlight>
                <a:latin typeface="Arial" panose="020B0604020202020204" pitchFamily="34" charset="0"/>
                <a:ea typeface="Times New Roman" panose="02020603050405020304" pitchFamily="18" charset="0"/>
              </a:rPr>
              <a:t>21</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François Durand</a:t>
            </a:r>
            <a:r>
              <a:rPr lang="en-US" sz="1200" baseline="30000" dirty="0">
                <a:effectLst/>
                <a:highlight>
                  <a:srgbClr val="FFFF00"/>
                </a:highlight>
                <a:latin typeface="Arial" panose="020B0604020202020204" pitchFamily="34" charset="0"/>
                <a:ea typeface="Times New Roman" panose="02020603050405020304" pitchFamily="18" charset="0"/>
              </a:rPr>
              <a:t>66</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Pere </a:t>
            </a:r>
            <a:r>
              <a:rPr lang="en-US" sz="1200" dirty="0" err="1">
                <a:effectLst/>
                <a:highlight>
                  <a:srgbClr val="FFFF00"/>
                </a:highlight>
                <a:latin typeface="Arial" panose="020B0604020202020204" pitchFamily="34" charset="0"/>
                <a:ea typeface="Times New Roman" panose="02020603050405020304" pitchFamily="18" charset="0"/>
              </a:rPr>
              <a:t>Ginès</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Paolo Angeli</a:t>
            </a:r>
            <a:r>
              <a:rPr lang="en-US" sz="1200" baseline="30000" dirty="0">
                <a:effectLst/>
                <a:highlight>
                  <a:srgbClr val="FFFF00"/>
                </a:highlight>
                <a:latin typeface="Arial" panose="020B0604020202020204" pitchFamily="34" charset="0"/>
                <a:ea typeface="Times New Roman" panose="02020603050405020304" pitchFamily="18" charset="0"/>
              </a:rPr>
              <a:t>1</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Elsa Solà</a:t>
            </a:r>
            <a:r>
              <a:rPr lang="en-US" sz="1200" baseline="30000" dirty="0">
                <a:effectLst/>
                <a:highlight>
                  <a:srgbClr val="FFFF00"/>
                </a:highlight>
                <a:latin typeface="Arial" panose="020B0604020202020204" pitchFamily="34" charset="0"/>
                <a:ea typeface="Times New Roman" panose="02020603050405020304" pitchFamily="18" charset="0"/>
              </a:rPr>
              <a:t>59</a:t>
            </a:r>
            <a:r>
              <a:rPr lang="en-US" sz="1200" dirty="0">
                <a:effectLst/>
                <a:highlight>
                  <a:srgbClr val="FFFF00"/>
                </a:highlight>
                <a:latin typeface="Arial" panose="020B0604020202020204" pitchFamily="34" charset="0"/>
                <a:ea typeface="Arial" panose="020B0604020202020204" pitchFamily="34" charset="0"/>
              </a:rPr>
              <a:t>, </a:t>
            </a:r>
            <a:r>
              <a:rPr lang="en-US" sz="1200" dirty="0">
                <a:effectLst/>
                <a:highlight>
                  <a:srgbClr val="FFFF00"/>
                </a:highlight>
                <a:latin typeface="Arial" panose="020B0604020202020204" pitchFamily="34" charset="0"/>
                <a:ea typeface="Times New Roman" panose="02020603050405020304" pitchFamily="18" charset="0"/>
              </a:rPr>
              <a:t>Salvatore Piano</a:t>
            </a:r>
            <a:endParaRPr lang="en-GB" sz="1200" dirty="0">
              <a:effectLst/>
              <a:latin typeface="Times New Roman" panose="02020603050405020304" pitchFamily="18" charset="0"/>
              <a:ea typeface="Times New Roman" panose="02020603050405020304" pitchFamily="18" charset="0"/>
            </a:endParaRPr>
          </a:p>
          <a:p>
            <a:r>
              <a:rPr lang="en-US" sz="1200" i="1" baseline="30000" dirty="0">
                <a:effectLst/>
                <a:highlight>
                  <a:srgbClr val="FFFF00"/>
                </a:highlight>
                <a:latin typeface="Arial" panose="020B0604020202020204" pitchFamily="34" charset="0"/>
                <a:ea typeface="Times New Roman" panose="02020603050405020304" pitchFamily="18" charset="0"/>
              </a:rPr>
              <a:t>1</a:t>
            </a:r>
            <a:r>
              <a:rPr lang="en-US" sz="1200" i="1" dirty="0">
                <a:effectLst/>
                <a:highlight>
                  <a:srgbClr val="FFFF00"/>
                </a:highlight>
                <a:latin typeface="Arial" panose="020B0604020202020204" pitchFamily="34" charset="0"/>
                <a:ea typeface="Times New Roman" panose="02020603050405020304" pitchFamily="18" charset="0"/>
              </a:rPr>
              <a:t>Department of Medicine, University of Padova, Padova, Italy</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2</a:t>
            </a:r>
            <a:r>
              <a:rPr lang="en-US" sz="1200" i="1" dirty="0">
                <a:effectLst/>
                <a:highlight>
                  <a:srgbClr val="FFFF00"/>
                </a:highlight>
                <a:latin typeface="Arial" panose="020B0604020202020204" pitchFamily="34" charset="0"/>
                <a:ea typeface="Times New Roman" panose="02020603050405020304" pitchFamily="18" charset="0"/>
              </a:rPr>
              <a:t>Baylor College of Medicine, Houston, TX, United States</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3</a:t>
            </a:r>
            <a:r>
              <a:rPr lang="en-US" sz="1200" i="1" dirty="0">
                <a:effectLst/>
                <a:highlight>
                  <a:srgbClr val="FFFF00"/>
                </a:highlight>
                <a:latin typeface="Arial" panose="020B0604020202020204" pitchFamily="34" charset="0"/>
                <a:ea typeface="Times New Roman" panose="02020603050405020304" pitchFamily="18" charset="0"/>
              </a:rPr>
              <a:t>Michael E. DeBakey Veterans Affairs Medical Center, Houston, TX, United States</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4</a:t>
            </a:r>
            <a:r>
              <a:rPr lang="en-US" sz="1200" i="1" dirty="0">
                <a:effectLst/>
                <a:highlight>
                  <a:srgbClr val="FFFF00"/>
                </a:highlight>
                <a:latin typeface="Arial" panose="020B0604020202020204" pitchFamily="34" charset="0"/>
                <a:ea typeface="Times New Roman" panose="02020603050405020304" pitchFamily="18" charset="0"/>
              </a:rPr>
              <a:t>Toronto Centre for Liver Disease, University Health Network, Toronto, Canada</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5</a:t>
            </a:r>
            <a:r>
              <a:rPr lang="en-US" sz="1200" i="1" dirty="0">
                <a:effectLst/>
                <a:highlight>
                  <a:srgbClr val="FFFF00"/>
                </a:highlight>
                <a:latin typeface="Arial" panose="020B0604020202020204" pitchFamily="34" charset="0"/>
                <a:ea typeface="Times New Roman" panose="02020603050405020304" pitchFamily="18" charset="0"/>
              </a:rPr>
              <a:t>Hospital Clinic de Barcelona, Barcelona, Spain</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6</a:t>
            </a:r>
            <a:r>
              <a:rPr lang="en-US" sz="1200" i="1" dirty="0">
                <a:effectLst/>
                <a:highlight>
                  <a:srgbClr val="FFFF00"/>
                </a:highlight>
                <a:latin typeface="Arial" panose="020B0604020202020204" pitchFamily="34" charset="0"/>
                <a:ea typeface="Times New Roman" panose="02020603050405020304" pitchFamily="18" charset="0"/>
              </a:rPr>
              <a:t>Asian institute of gastroenterology hospital, Hyderabad, India</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7</a:t>
            </a:r>
            <a:r>
              <a:rPr lang="en-US" sz="1200" i="1" dirty="0">
                <a:effectLst/>
                <a:highlight>
                  <a:srgbClr val="FFFF00"/>
                </a:highlight>
                <a:latin typeface="Arial" panose="020B0604020202020204" pitchFamily="34" charset="0"/>
                <a:ea typeface="Times New Roman" panose="02020603050405020304" pitchFamily="18" charset="0"/>
              </a:rPr>
              <a:t>Hospital General de México "Dr. Eduardo Liceaga",, Mexico City, Mexico</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8</a:t>
            </a:r>
            <a:r>
              <a:rPr lang="en-US" sz="1200" i="1" dirty="0">
                <a:effectLst/>
                <a:highlight>
                  <a:srgbClr val="FFFF00"/>
                </a:highlight>
                <a:latin typeface="Arial" panose="020B0604020202020204" pitchFamily="34" charset="0"/>
                <a:ea typeface="Times New Roman" panose="02020603050405020304" pitchFamily="18" charset="0"/>
              </a:rPr>
              <a:t>University of Virginia, Charlottesville, United States</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9</a:t>
            </a:r>
            <a:r>
              <a:rPr lang="en-US" sz="1200" i="1" dirty="0">
                <a:effectLst/>
                <a:highlight>
                  <a:srgbClr val="FFFF00"/>
                </a:highlight>
                <a:latin typeface="Arial" panose="020B0604020202020204" pitchFamily="34" charset="0"/>
                <a:ea typeface="Times New Roman" panose="02020603050405020304" pitchFamily="18" charset="0"/>
              </a:rPr>
              <a:t>Baylor University Medical Center, Dallas, United States</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10</a:t>
            </a:r>
            <a:r>
              <a:rPr lang="en-US" sz="1200" i="1" dirty="0">
                <a:effectLst/>
                <a:highlight>
                  <a:srgbClr val="FFFF00"/>
                </a:highlight>
                <a:latin typeface="Arial" panose="020B0604020202020204" pitchFamily="34" charset="0"/>
                <a:ea typeface="Times New Roman" panose="02020603050405020304" pitchFamily="18" charset="0"/>
              </a:rPr>
              <a:t>University of Turin, Turin, Italy</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11</a:t>
            </a:r>
            <a:r>
              <a:rPr lang="en-US" sz="1200" i="1" dirty="0">
                <a:effectLst/>
                <a:highlight>
                  <a:srgbClr val="FFFF00"/>
                </a:highlight>
                <a:latin typeface="Arial" panose="020B0604020202020204" pitchFamily="34" charset="0"/>
                <a:ea typeface="Times New Roman" panose="02020603050405020304" pitchFamily="18" charset="0"/>
              </a:rPr>
              <a:t>Ain Shams University, Cairo, Egypt</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12</a:t>
            </a:r>
            <a:r>
              <a:rPr lang="en-US" sz="1200" i="1" dirty="0">
                <a:effectLst/>
                <a:highlight>
                  <a:srgbClr val="FFFF00"/>
                </a:highlight>
                <a:latin typeface="Arial" panose="020B0604020202020204" pitchFamily="34" charset="0"/>
                <a:ea typeface="Times New Roman" panose="02020603050405020304" pitchFamily="18" charset="0"/>
              </a:rPr>
              <a:t>Changi General Hospital, Singapore, Singapore</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13</a:t>
            </a:r>
            <a:r>
              <a:rPr lang="en-US" sz="1200" i="1" dirty="0">
                <a:effectLst/>
                <a:highlight>
                  <a:srgbClr val="FFFF00"/>
                </a:highlight>
                <a:latin typeface="Arial" panose="020B0604020202020204" pitchFamily="34" charset="0"/>
                <a:ea typeface="Times New Roman" panose="02020603050405020304" pitchFamily="18" charset="0"/>
              </a:rPr>
              <a:t>Duke- NUS Medical School, Singapore, Singapore</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14</a:t>
            </a:r>
            <a:r>
              <a:rPr lang="en-US" sz="1200" i="1" dirty="0">
                <a:effectLst/>
                <a:highlight>
                  <a:srgbClr val="FFFF00"/>
                </a:highlight>
                <a:latin typeface="Arial" panose="020B0604020202020204" pitchFamily="34" charset="0"/>
                <a:ea typeface="Times New Roman" panose="02020603050405020304" pitchFamily="18" charset="0"/>
              </a:rPr>
              <a:t>Shanghai Jiao Tong University School of Medicine, </a:t>
            </a:r>
            <a:r>
              <a:rPr lang="en-US" sz="1200" i="1" dirty="0" err="1">
                <a:effectLst/>
                <a:highlight>
                  <a:srgbClr val="FFFF00"/>
                </a:highlight>
                <a:latin typeface="Arial" panose="020B0604020202020204" pitchFamily="34" charset="0"/>
                <a:ea typeface="Times New Roman" panose="02020603050405020304" pitchFamily="18" charset="0"/>
              </a:rPr>
              <a:t>Shangai</a:t>
            </a:r>
            <a:r>
              <a:rPr lang="en-US" sz="1200" i="1" dirty="0">
                <a:effectLst/>
                <a:highlight>
                  <a:srgbClr val="FFFF00"/>
                </a:highlight>
                <a:latin typeface="Arial" panose="020B0604020202020204" pitchFamily="34" charset="0"/>
                <a:ea typeface="Times New Roman" panose="02020603050405020304" pitchFamily="18" charset="0"/>
              </a:rPr>
              <a:t>, China</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15</a:t>
            </a:r>
            <a:r>
              <a:rPr lang="en-US" sz="1200" i="1" dirty="0">
                <a:effectLst/>
                <a:highlight>
                  <a:srgbClr val="FFFF00"/>
                </a:highlight>
                <a:latin typeface="Arial" panose="020B0604020202020204" pitchFamily="34" charset="0"/>
                <a:ea typeface="Times New Roman" panose="02020603050405020304" pitchFamily="18" charset="0"/>
              </a:rPr>
              <a:t>Rutgers New Jersey Medical School, Newark, United States</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16</a:t>
            </a:r>
            <a:r>
              <a:rPr lang="en-US" sz="1200" i="1" dirty="0">
                <a:effectLst/>
                <a:highlight>
                  <a:srgbClr val="FFFF00"/>
                </a:highlight>
                <a:latin typeface="Arial" panose="020B0604020202020204" pitchFamily="34" charset="0"/>
                <a:ea typeface="Times New Roman" panose="02020603050405020304" pitchFamily="18" charset="0"/>
              </a:rPr>
              <a:t>Hallym University Sacred Heart Hospital, Anyang, Korea, Rep. of South</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17</a:t>
            </a:r>
            <a:r>
              <a:rPr lang="en-US" sz="1200" i="1" dirty="0">
                <a:effectLst/>
                <a:highlight>
                  <a:srgbClr val="FFFF00"/>
                </a:highlight>
                <a:latin typeface="Arial" panose="020B0604020202020204" pitchFamily="34" charset="0"/>
                <a:ea typeface="Times New Roman" panose="02020603050405020304" pitchFamily="18" charset="0"/>
              </a:rPr>
              <a:t>Minia University, Minia, Egypt</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18</a:t>
            </a:r>
            <a:r>
              <a:rPr lang="en-US" sz="1200" i="1" dirty="0">
                <a:effectLst/>
                <a:highlight>
                  <a:srgbClr val="FFFF00"/>
                </a:highlight>
                <a:latin typeface="Arial" panose="020B0604020202020204" pitchFamily="34" charset="0"/>
                <a:ea typeface="Times New Roman" panose="02020603050405020304" pitchFamily="18" charset="0"/>
              </a:rPr>
              <a:t>Medical Center ABC, Mexico City, Mexico</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19</a:t>
            </a:r>
            <a:r>
              <a:rPr lang="en-US" sz="1200" i="1" dirty="0">
                <a:effectLst/>
                <a:highlight>
                  <a:srgbClr val="FFFF00"/>
                </a:highlight>
                <a:latin typeface="Arial" panose="020B0604020202020204" pitchFamily="34" charset="0"/>
                <a:ea typeface="Times New Roman" panose="02020603050405020304" pitchFamily="18" charset="0"/>
              </a:rPr>
              <a:t>Military Hospital, Mexico City, Mexico</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20</a:t>
            </a:r>
            <a:r>
              <a:rPr lang="en-US" sz="1200" i="1" dirty="0">
                <a:effectLst/>
                <a:highlight>
                  <a:srgbClr val="FFFF00"/>
                </a:highlight>
                <a:latin typeface="Arial" panose="020B0604020202020204" pitchFamily="34" charset="0"/>
                <a:ea typeface="Times New Roman" panose="02020603050405020304" pitchFamily="18" charset="0"/>
              </a:rPr>
              <a:t>Hospital Edgardo Rebagliati-</a:t>
            </a:r>
            <a:r>
              <a:rPr lang="en-US" sz="1200" i="1" dirty="0" err="1">
                <a:effectLst/>
                <a:highlight>
                  <a:srgbClr val="FFFF00"/>
                </a:highlight>
                <a:latin typeface="Arial" panose="020B0604020202020204" pitchFamily="34" charset="0"/>
                <a:ea typeface="Times New Roman" panose="02020603050405020304" pitchFamily="18" charset="0"/>
              </a:rPr>
              <a:t>Clínica</a:t>
            </a:r>
            <a:r>
              <a:rPr lang="en-US" sz="1200" i="1" dirty="0">
                <a:effectLst/>
                <a:highlight>
                  <a:srgbClr val="FFFF00"/>
                </a:highlight>
                <a:latin typeface="Arial" panose="020B0604020202020204" pitchFamily="34" charset="0"/>
                <a:ea typeface="Times New Roman" panose="02020603050405020304" pitchFamily="18" charset="0"/>
              </a:rPr>
              <a:t> Internacional, Lima, Peru</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21</a:t>
            </a:r>
            <a:r>
              <a:rPr lang="en-US" sz="1200" i="1" dirty="0">
                <a:effectLst/>
                <a:highlight>
                  <a:srgbClr val="FFFF00"/>
                </a:highlight>
                <a:latin typeface="Arial" panose="020B0604020202020204" pitchFamily="34" charset="0"/>
                <a:ea typeface="Times New Roman" panose="02020603050405020304" pitchFamily="18" charset="0"/>
              </a:rPr>
              <a:t>Institute of Liver and Biliary Sciences, New Delhi, India</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22</a:t>
            </a:r>
            <a:r>
              <a:rPr lang="en-US" sz="1200" i="1" dirty="0">
                <a:effectLst/>
                <a:highlight>
                  <a:srgbClr val="FFFF00"/>
                </a:highlight>
                <a:latin typeface="Arial" panose="020B0604020202020204" pitchFamily="34" charset="0"/>
                <a:ea typeface="Times New Roman" panose="02020603050405020304" pitchFamily="18" charset="0"/>
              </a:rPr>
              <a:t>Mayo Clinic, Rochester, United States</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23</a:t>
            </a:r>
            <a:r>
              <a:rPr lang="en-US" sz="1200" i="1" dirty="0">
                <a:effectLst/>
                <a:highlight>
                  <a:srgbClr val="FFFF00"/>
                </a:highlight>
                <a:latin typeface="Arial" panose="020B0604020202020204" pitchFamily="34" charset="0"/>
                <a:ea typeface="Times New Roman" panose="02020603050405020304" pitchFamily="18" charset="0"/>
              </a:rPr>
              <a:t>University of Debrecen, Debrecen, Hungary</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24</a:t>
            </a:r>
            <a:r>
              <a:rPr lang="en-US" sz="1200" i="1" dirty="0">
                <a:effectLst/>
                <a:highlight>
                  <a:srgbClr val="FFFF00"/>
                </a:highlight>
                <a:latin typeface="Arial" panose="020B0604020202020204" pitchFamily="34" charset="0"/>
                <a:ea typeface="Times New Roman" panose="02020603050405020304" pitchFamily="18" charset="0"/>
              </a:rPr>
              <a:t>Indiana University School of Medicine, Indianapolis, United States</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25</a:t>
            </a:r>
            <a:r>
              <a:rPr lang="en-US" sz="1200" i="1" dirty="0">
                <a:effectLst/>
                <a:highlight>
                  <a:srgbClr val="FFFF00"/>
                </a:highlight>
                <a:latin typeface="Arial" panose="020B0604020202020204" pitchFamily="34" charset="0"/>
                <a:ea typeface="Times New Roman" panose="02020603050405020304" pitchFamily="18" charset="0"/>
              </a:rPr>
              <a:t>ASST Grande Ospedale Metropolitano Niguarda, Milan, Italy</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26</a:t>
            </a:r>
            <a:r>
              <a:rPr lang="en-US" sz="1200" i="1" dirty="0">
                <a:effectLst/>
                <a:highlight>
                  <a:srgbClr val="FFFF00"/>
                </a:highlight>
                <a:latin typeface="Arial" panose="020B0604020202020204" pitchFamily="34" charset="0"/>
                <a:ea typeface="Times New Roman" panose="02020603050405020304" pitchFamily="18" charset="0"/>
              </a:rPr>
              <a:t>Parc </a:t>
            </a:r>
            <a:r>
              <a:rPr lang="en-US" sz="1200" i="1" dirty="0" err="1">
                <a:effectLst/>
                <a:highlight>
                  <a:srgbClr val="FFFF00"/>
                </a:highlight>
                <a:latin typeface="Arial" panose="020B0604020202020204" pitchFamily="34" charset="0"/>
                <a:ea typeface="Times New Roman" panose="02020603050405020304" pitchFamily="18" charset="0"/>
              </a:rPr>
              <a:t>Tauli</a:t>
            </a:r>
            <a:r>
              <a:rPr lang="en-US" sz="1200" i="1" dirty="0">
                <a:effectLst/>
                <a:highlight>
                  <a:srgbClr val="FFFF00"/>
                </a:highlight>
                <a:latin typeface="Arial" panose="020B0604020202020204" pitchFamily="34" charset="0"/>
                <a:ea typeface="Times New Roman" panose="02020603050405020304" pitchFamily="18" charset="0"/>
              </a:rPr>
              <a:t> Hospital </a:t>
            </a:r>
            <a:r>
              <a:rPr lang="en-US" sz="1200" i="1" dirty="0" err="1">
                <a:effectLst/>
                <a:highlight>
                  <a:srgbClr val="FFFF00"/>
                </a:highlight>
                <a:latin typeface="Arial" panose="020B0604020202020204" pitchFamily="34" charset="0"/>
                <a:ea typeface="Times New Roman" panose="02020603050405020304" pitchFamily="18" charset="0"/>
              </a:rPr>
              <a:t>Universitari</a:t>
            </a:r>
            <a:r>
              <a:rPr lang="en-US" sz="1200" i="1" dirty="0">
                <a:effectLst/>
                <a:highlight>
                  <a:srgbClr val="FFFF00"/>
                </a:highlight>
                <a:latin typeface="Arial" panose="020B0604020202020204" pitchFamily="34" charset="0"/>
                <a:ea typeface="Times New Roman" panose="02020603050405020304" pitchFamily="18" charset="0"/>
              </a:rPr>
              <a:t>, Barcelona, Spain</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27</a:t>
            </a:r>
            <a:r>
              <a:rPr lang="en-US" sz="1200" i="1" dirty="0">
                <a:effectLst/>
                <a:highlight>
                  <a:srgbClr val="FFFF00"/>
                </a:highlight>
                <a:latin typeface="Arial" panose="020B0604020202020204" pitchFamily="34" charset="0"/>
                <a:ea typeface="Times New Roman" panose="02020603050405020304" pitchFamily="18" charset="0"/>
              </a:rPr>
              <a:t>LMU University Hospital Munich, Munich, Germany</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28</a:t>
            </a:r>
            <a:r>
              <a:rPr lang="en-US" sz="1200" i="1" dirty="0">
                <a:effectLst/>
                <a:highlight>
                  <a:srgbClr val="FFFF00"/>
                </a:highlight>
                <a:latin typeface="Arial" panose="020B0604020202020204" pitchFamily="34" charset="0"/>
                <a:ea typeface="Times New Roman" panose="02020603050405020304" pitchFamily="18" charset="0"/>
              </a:rPr>
              <a:t>University of Sao Paulo, São Paulo, Brazil</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29</a:t>
            </a:r>
            <a:r>
              <a:rPr lang="en-US" sz="1200" i="1" dirty="0">
                <a:effectLst/>
                <a:highlight>
                  <a:srgbClr val="FFFF00"/>
                </a:highlight>
                <a:latin typeface="Arial" panose="020B0604020202020204" pitchFamily="34" charset="0"/>
                <a:ea typeface="Times New Roman" panose="02020603050405020304" pitchFamily="18" charset="0"/>
              </a:rPr>
              <a:t>Bonsucesso Federal Hospital, Rio de Janeiro, Brazil</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30</a:t>
            </a:r>
            <a:r>
              <a:rPr lang="en-US" sz="1200" i="1" dirty="0">
                <a:effectLst/>
                <a:highlight>
                  <a:srgbClr val="FFFF00"/>
                </a:highlight>
                <a:latin typeface="Arial" panose="020B0604020202020204" pitchFamily="34" charset="0"/>
                <a:ea typeface="Times New Roman" panose="02020603050405020304" pitchFamily="18" charset="0"/>
              </a:rPr>
              <a:t>Hospital Italiano de Buenos Aires, Buenos Aires, Argentina</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31</a:t>
            </a:r>
            <a:r>
              <a:rPr lang="en-US" sz="1200" i="1" dirty="0">
                <a:effectLst/>
                <a:highlight>
                  <a:srgbClr val="FFFF00"/>
                </a:highlight>
                <a:latin typeface="Arial" panose="020B0604020202020204" pitchFamily="34" charset="0"/>
                <a:ea typeface="Times New Roman" panose="02020603050405020304" pitchFamily="18" charset="0"/>
              </a:rPr>
              <a:t>CHRU de </a:t>
            </a:r>
            <a:r>
              <a:rPr lang="en-US" sz="1200" i="1" dirty="0" err="1">
                <a:effectLst/>
                <a:highlight>
                  <a:srgbClr val="FFFF00"/>
                </a:highlight>
                <a:latin typeface="Arial" panose="020B0604020202020204" pitchFamily="34" charset="0"/>
                <a:ea typeface="Times New Roman" panose="02020603050405020304" pitchFamily="18" charset="0"/>
              </a:rPr>
              <a:t>Besançon</a:t>
            </a:r>
            <a:r>
              <a:rPr lang="en-US" sz="1200" i="1" dirty="0">
                <a:effectLst/>
                <a:highlight>
                  <a:srgbClr val="FFFF00"/>
                </a:highlight>
                <a:latin typeface="Arial" panose="020B0604020202020204" pitchFamily="34" charset="0"/>
                <a:ea typeface="Times New Roman" panose="02020603050405020304" pitchFamily="18" charset="0"/>
              </a:rPr>
              <a:t>, </a:t>
            </a:r>
            <a:r>
              <a:rPr lang="en-US" sz="1200" i="1" dirty="0" err="1">
                <a:effectLst/>
                <a:highlight>
                  <a:srgbClr val="FFFF00"/>
                </a:highlight>
                <a:latin typeface="Arial" panose="020B0604020202020204" pitchFamily="34" charset="0"/>
                <a:ea typeface="Times New Roman" panose="02020603050405020304" pitchFamily="18" charset="0"/>
              </a:rPr>
              <a:t>Besançon</a:t>
            </a:r>
            <a:r>
              <a:rPr lang="en-US" sz="1200" i="1" dirty="0">
                <a:effectLst/>
                <a:highlight>
                  <a:srgbClr val="FFFF00"/>
                </a:highlight>
                <a:latin typeface="Arial" panose="020B0604020202020204" pitchFamily="34" charset="0"/>
                <a:ea typeface="Times New Roman" panose="02020603050405020304" pitchFamily="18" charset="0"/>
              </a:rPr>
              <a:t>, France</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32</a:t>
            </a:r>
            <a:r>
              <a:rPr lang="en-US" sz="1200" i="1" dirty="0">
                <a:effectLst/>
                <a:highlight>
                  <a:srgbClr val="FFFF00"/>
                </a:highlight>
                <a:latin typeface="Arial" panose="020B0604020202020204" pitchFamily="34" charset="0"/>
                <a:ea typeface="Times New Roman" panose="02020603050405020304" pitchFamily="18" charset="0"/>
              </a:rPr>
              <a:t>Postgraduate Institute of Medical Education and Research, Chandigarh, India</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33</a:t>
            </a:r>
            <a:r>
              <a:rPr lang="en-US" sz="1200" i="1" dirty="0">
                <a:effectLst/>
                <a:highlight>
                  <a:srgbClr val="FFFF00"/>
                </a:highlight>
                <a:latin typeface="Arial" panose="020B0604020202020204" pitchFamily="34" charset="0"/>
                <a:ea typeface="Times New Roman" panose="02020603050405020304" pitchFamily="18" charset="0"/>
              </a:rPr>
              <a:t>Konkuk University School of Medicine, Seoul, Korea, Rep. of South</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34</a:t>
            </a:r>
            <a:r>
              <a:rPr lang="en-US" sz="1200" i="1" dirty="0">
                <a:effectLst/>
                <a:highlight>
                  <a:srgbClr val="FFFF00"/>
                </a:highlight>
                <a:latin typeface="Arial" panose="020B0604020202020204" pitchFamily="34" charset="0"/>
                <a:ea typeface="Times New Roman" panose="02020603050405020304" pitchFamily="18" charset="0"/>
              </a:rPr>
              <a:t>University of Rosario Medical School, Rosario, Argentina</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35</a:t>
            </a:r>
            <a:r>
              <a:rPr lang="en-US" sz="1200" i="1" dirty="0">
                <a:effectLst/>
                <a:highlight>
                  <a:srgbClr val="FFFF00"/>
                </a:highlight>
                <a:latin typeface="Arial" panose="020B0604020202020204" pitchFamily="34" charset="0"/>
                <a:ea typeface="Times New Roman" panose="02020603050405020304" pitchFamily="18" charset="0"/>
              </a:rPr>
              <a:t>Hospital General Dr Manuel Gea Gonzalez, </a:t>
            </a:r>
            <a:r>
              <a:rPr lang="en-US" sz="1200" i="1" dirty="0" err="1">
                <a:effectLst/>
                <a:highlight>
                  <a:srgbClr val="FFFF00"/>
                </a:highlight>
                <a:latin typeface="Arial" panose="020B0604020202020204" pitchFamily="34" charset="0"/>
                <a:ea typeface="Times New Roman" panose="02020603050405020304" pitchFamily="18" charset="0"/>
              </a:rPr>
              <a:t>Tlalpan</a:t>
            </a:r>
            <a:r>
              <a:rPr lang="en-US" sz="1200" i="1" dirty="0">
                <a:effectLst/>
                <a:highlight>
                  <a:srgbClr val="FFFF00"/>
                </a:highlight>
                <a:latin typeface="Arial" panose="020B0604020202020204" pitchFamily="34" charset="0"/>
                <a:ea typeface="Times New Roman" panose="02020603050405020304" pitchFamily="18" charset="0"/>
              </a:rPr>
              <a:t>, Mexico</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36</a:t>
            </a:r>
            <a:r>
              <a:rPr lang="en-US" sz="1200" i="1" dirty="0">
                <a:effectLst/>
                <a:highlight>
                  <a:srgbClr val="FFFF00"/>
                </a:highlight>
                <a:latin typeface="Arial" panose="020B0604020202020204" pitchFamily="34" charset="0"/>
                <a:ea typeface="Times New Roman" panose="02020603050405020304" pitchFamily="18" charset="0"/>
              </a:rPr>
              <a:t>Sechenov First Moscow State Medical University, Moscow, Russian Federation</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37</a:t>
            </a:r>
            <a:r>
              <a:rPr lang="en-US" sz="1200" i="1" dirty="0">
                <a:effectLst/>
                <a:highlight>
                  <a:srgbClr val="FFFF00"/>
                </a:highlight>
                <a:latin typeface="Arial" panose="020B0604020202020204" pitchFamily="34" charset="0"/>
                <a:ea typeface="Times New Roman" panose="02020603050405020304" pitchFamily="18" charset="0"/>
              </a:rPr>
              <a:t>Hospital </a:t>
            </a:r>
            <a:r>
              <a:rPr lang="en-US" sz="1200" i="1" dirty="0" err="1">
                <a:effectLst/>
                <a:highlight>
                  <a:srgbClr val="FFFF00"/>
                </a:highlight>
                <a:latin typeface="Arial" panose="020B0604020202020204" pitchFamily="34" charset="0"/>
                <a:ea typeface="Times New Roman" panose="02020603050405020304" pitchFamily="18" charset="0"/>
              </a:rPr>
              <a:t>Clínico</a:t>
            </a:r>
            <a:r>
              <a:rPr lang="en-US" sz="1200" i="1" dirty="0">
                <a:effectLst/>
                <a:highlight>
                  <a:srgbClr val="FFFF00"/>
                </a:highlight>
                <a:latin typeface="Arial" panose="020B0604020202020204" pitchFamily="34" charset="0"/>
                <a:ea typeface="Times New Roman" panose="02020603050405020304" pitchFamily="18" charset="0"/>
              </a:rPr>
              <a:t> Universidad de Chile, Santiago, Chile</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38</a:t>
            </a:r>
            <a:r>
              <a:rPr lang="en-US" sz="1200" i="1" dirty="0">
                <a:effectLst/>
                <a:highlight>
                  <a:srgbClr val="FFFF00"/>
                </a:highlight>
                <a:latin typeface="Arial" panose="020B0604020202020204" pitchFamily="34" charset="0"/>
                <a:ea typeface="Times New Roman" panose="02020603050405020304" pitchFamily="18" charset="0"/>
              </a:rPr>
              <a:t>Erasmus University Medical Center, Rotterdam, Netherlands</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39</a:t>
            </a:r>
            <a:r>
              <a:rPr lang="en-US" sz="1200" i="1" dirty="0">
                <a:effectLst/>
                <a:highlight>
                  <a:srgbClr val="FFFF00"/>
                </a:highlight>
                <a:latin typeface="Arial" panose="020B0604020202020204" pitchFamily="34" charset="0"/>
                <a:ea typeface="Times New Roman" panose="02020603050405020304" pitchFamily="18" charset="0"/>
              </a:rPr>
              <a:t>Universidad Australe de Chile, Valdivia, Chile</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40</a:t>
            </a:r>
            <a:r>
              <a:rPr lang="en-US" sz="1200" i="1" dirty="0">
                <a:effectLst/>
                <a:highlight>
                  <a:srgbClr val="FFFF00"/>
                </a:highlight>
                <a:latin typeface="Arial" panose="020B0604020202020204" pitchFamily="34" charset="0"/>
                <a:ea typeface="Times New Roman" panose="02020603050405020304" pitchFamily="18" charset="0"/>
              </a:rPr>
              <a:t>La Sapienza, University of Rome, Rome, Italy</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41</a:t>
            </a:r>
            <a:r>
              <a:rPr lang="en-US" sz="1200" i="1" dirty="0">
                <a:effectLst/>
                <a:highlight>
                  <a:srgbClr val="FFFF00"/>
                </a:highlight>
                <a:latin typeface="Arial" panose="020B0604020202020204" pitchFamily="34" charset="0"/>
                <a:ea typeface="Times New Roman" panose="02020603050405020304" pitchFamily="18" charset="0"/>
              </a:rPr>
              <a:t>Hospital Nacional Prof. Alejandro Posadas, El Palomar, Buenos Aires, Argentina</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42</a:t>
            </a:r>
            <a:r>
              <a:rPr lang="en-US" sz="1200" i="1" dirty="0">
                <a:effectLst/>
                <a:highlight>
                  <a:srgbClr val="FFFF00"/>
                </a:highlight>
                <a:latin typeface="Arial" panose="020B0604020202020204" pitchFamily="34" charset="0"/>
                <a:ea typeface="Times New Roman" panose="02020603050405020304" pitchFamily="18" charset="0"/>
              </a:rPr>
              <a:t>Carlos </a:t>
            </a:r>
            <a:r>
              <a:rPr lang="en-US" sz="1200" i="1" dirty="0" err="1">
                <a:effectLst/>
                <a:highlight>
                  <a:srgbClr val="FFFF00"/>
                </a:highlight>
                <a:latin typeface="Arial" panose="020B0604020202020204" pitchFamily="34" charset="0"/>
                <a:ea typeface="Times New Roman" panose="02020603050405020304" pitchFamily="18" charset="0"/>
              </a:rPr>
              <a:t>Bonorino</a:t>
            </a:r>
            <a:r>
              <a:rPr lang="en-US" sz="1200" i="1" dirty="0">
                <a:effectLst/>
                <a:highlight>
                  <a:srgbClr val="FFFF00"/>
                </a:highlight>
                <a:latin typeface="Arial" panose="020B0604020202020204" pitchFamily="34" charset="0"/>
                <a:ea typeface="Times New Roman" panose="02020603050405020304" pitchFamily="18" charset="0"/>
              </a:rPr>
              <a:t> </a:t>
            </a:r>
            <a:r>
              <a:rPr lang="en-US" sz="1200" i="1" dirty="0" err="1">
                <a:effectLst/>
                <a:highlight>
                  <a:srgbClr val="FFFF00"/>
                </a:highlight>
                <a:latin typeface="Arial" panose="020B0604020202020204" pitchFamily="34" charset="0"/>
                <a:ea typeface="Times New Roman" panose="02020603050405020304" pitchFamily="18" charset="0"/>
              </a:rPr>
              <a:t>Udaondo</a:t>
            </a:r>
            <a:r>
              <a:rPr lang="en-US" sz="1200" i="1" dirty="0">
                <a:effectLst/>
                <a:highlight>
                  <a:srgbClr val="FFFF00"/>
                </a:highlight>
                <a:latin typeface="Arial" panose="020B0604020202020204" pitchFamily="34" charset="0"/>
                <a:ea typeface="Times New Roman" panose="02020603050405020304" pitchFamily="18" charset="0"/>
              </a:rPr>
              <a:t> Hospital, Buenos Aires, Argentina</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43</a:t>
            </a:r>
            <a:r>
              <a:rPr lang="en-US" sz="1200" i="1" dirty="0">
                <a:effectLst/>
                <a:highlight>
                  <a:srgbClr val="FFFF00"/>
                </a:highlight>
                <a:latin typeface="Arial" panose="020B0604020202020204" pitchFamily="34" charset="0"/>
                <a:ea typeface="Times New Roman" panose="02020603050405020304" pitchFamily="18" charset="0"/>
              </a:rPr>
              <a:t>Copenhagen University Hospital Hvidovre, Hvidovre, Denmark</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44</a:t>
            </a:r>
            <a:r>
              <a:rPr lang="en-US" sz="1200" i="1" dirty="0">
                <a:effectLst/>
                <a:highlight>
                  <a:srgbClr val="FFFF00"/>
                </a:highlight>
                <a:latin typeface="Arial" panose="020B0604020202020204" pitchFamily="34" charset="0"/>
                <a:ea typeface="Times New Roman" panose="02020603050405020304" pitchFamily="18" charset="0"/>
              </a:rPr>
              <a:t>Hospital Vall </a:t>
            </a:r>
            <a:r>
              <a:rPr lang="en-US" sz="1200" i="1" dirty="0" err="1">
                <a:effectLst/>
                <a:highlight>
                  <a:srgbClr val="FFFF00"/>
                </a:highlight>
                <a:latin typeface="Arial" panose="020B0604020202020204" pitchFamily="34" charset="0"/>
                <a:ea typeface="Times New Roman" panose="02020603050405020304" pitchFamily="18" charset="0"/>
              </a:rPr>
              <a:t>d'Hebron</a:t>
            </a:r>
            <a:r>
              <a:rPr lang="en-US" sz="1200" i="1" dirty="0">
                <a:effectLst/>
                <a:highlight>
                  <a:srgbClr val="FFFF00"/>
                </a:highlight>
                <a:latin typeface="Arial" panose="020B0604020202020204" pitchFamily="34" charset="0"/>
                <a:ea typeface="Times New Roman" panose="02020603050405020304" pitchFamily="18" charset="0"/>
              </a:rPr>
              <a:t>, Barcelona, Spain</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45</a:t>
            </a:r>
            <a:r>
              <a:rPr lang="en-US" sz="1200" i="1" dirty="0">
                <a:effectLst/>
                <a:highlight>
                  <a:srgbClr val="FFFF00"/>
                </a:highlight>
                <a:latin typeface="Arial" panose="020B0604020202020204" pitchFamily="34" charset="0"/>
                <a:ea typeface="Times New Roman" panose="02020603050405020304" pitchFamily="18" charset="0"/>
              </a:rPr>
              <a:t>University Hospital - Federal University of Espirito Santo, </a:t>
            </a:r>
            <a:r>
              <a:rPr lang="en-US" sz="1200" i="1" dirty="0" err="1">
                <a:effectLst/>
                <a:highlight>
                  <a:srgbClr val="FFFF00"/>
                </a:highlight>
                <a:latin typeface="Arial" panose="020B0604020202020204" pitchFamily="34" charset="0"/>
                <a:ea typeface="Times New Roman" panose="02020603050405020304" pitchFamily="18" charset="0"/>
              </a:rPr>
              <a:t>Vitòria</a:t>
            </a:r>
            <a:r>
              <a:rPr lang="en-US" sz="1200" i="1" dirty="0">
                <a:effectLst/>
                <a:highlight>
                  <a:srgbClr val="FFFF00"/>
                </a:highlight>
                <a:latin typeface="Arial" panose="020B0604020202020204" pitchFamily="34" charset="0"/>
                <a:ea typeface="Times New Roman" panose="02020603050405020304" pitchFamily="18" charset="0"/>
              </a:rPr>
              <a:t>, Brazil</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46</a:t>
            </a:r>
            <a:r>
              <a:rPr lang="en-US" sz="1200" i="1" dirty="0">
                <a:effectLst/>
                <a:highlight>
                  <a:srgbClr val="FFFF00"/>
                </a:highlight>
                <a:latin typeface="Arial" panose="020B0604020202020204" pitchFamily="34" charset="0"/>
                <a:ea typeface="Times New Roman" panose="02020603050405020304" pitchFamily="18" charset="0"/>
              </a:rPr>
              <a:t>Tel Aviv </a:t>
            </a:r>
            <a:r>
              <a:rPr lang="en-US" sz="1200" i="1" dirty="0" err="1">
                <a:effectLst/>
                <a:highlight>
                  <a:srgbClr val="FFFF00"/>
                </a:highlight>
                <a:latin typeface="Arial" panose="020B0604020202020204" pitchFamily="34" charset="0"/>
                <a:ea typeface="Times New Roman" panose="02020603050405020304" pitchFamily="18" charset="0"/>
              </a:rPr>
              <a:t>Sourasky</a:t>
            </a:r>
            <a:r>
              <a:rPr lang="en-US" sz="1200" i="1" dirty="0">
                <a:effectLst/>
                <a:highlight>
                  <a:srgbClr val="FFFF00"/>
                </a:highlight>
                <a:latin typeface="Arial" panose="020B0604020202020204" pitchFamily="34" charset="0"/>
                <a:ea typeface="Times New Roman" panose="02020603050405020304" pitchFamily="18" charset="0"/>
              </a:rPr>
              <a:t> Medical Center, Tel Aviv, Israel</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47</a:t>
            </a:r>
            <a:r>
              <a:rPr lang="en-US" sz="1200" i="1" dirty="0">
                <a:effectLst/>
                <a:highlight>
                  <a:srgbClr val="FFFF00"/>
                </a:highlight>
                <a:latin typeface="Arial" panose="020B0604020202020204" pitchFamily="34" charset="0"/>
                <a:ea typeface="Times New Roman" panose="02020603050405020304" pitchFamily="18" charset="0"/>
              </a:rPr>
              <a:t>Tel Aviv University, Tel Aviv, Israel</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48</a:t>
            </a:r>
            <a:r>
              <a:rPr lang="en-US" sz="1200" i="1" dirty="0">
                <a:effectLst/>
                <a:highlight>
                  <a:srgbClr val="FFFF00"/>
                </a:highlight>
                <a:latin typeface="Arial" panose="020B0604020202020204" pitchFamily="34" charset="0"/>
                <a:ea typeface="Times New Roman" panose="02020603050405020304" pitchFamily="18" charset="0"/>
              </a:rPr>
              <a:t>Hospital Nacional Daniel A. Carrion, Bellavista, Peru</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49</a:t>
            </a:r>
            <a:r>
              <a:rPr lang="en-US" sz="1200" i="1" dirty="0">
                <a:effectLst/>
                <a:highlight>
                  <a:srgbClr val="FFFF00"/>
                </a:highlight>
                <a:latin typeface="Arial" panose="020B0604020202020204" pitchFamily="34" charset="0"/>
                <a:ea typeface="Times New Roman" panose="02020603050405020304" pitchFamily="18" charset="0"/>
              </a:rPr>
              <a:t>Federal University of Health Sciences of Porto Alegre, Porto Alegre, Brazil</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50</a:t>
            </a:r>
            <a:r>
              <a:rPr lang="en-US" sz="1200" i="1" dirty="0">
                <a:effectLst/>
                <a:highlight>
                  <a:srgbClr val="FFFF00"/>
                </a:highlight>
                <a:latin typeface="Arial" panose="020B0604020202020204" pitchFamily="34" charset="0"/>
                <a:ea typeface="Times New Roman" panose="02020603050405020304" pitchFamily="18" charset="0"/>
              </a:rPr>
              <a:t>University Hospital RWTH Aachen, Aachen, Germany</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51</a:t>
            </a:r>
            <a:r>
              <a:rPr lang="en-US" sz="1200" i="1" dirty="0">
                <a:effectLst/>
                <a:highlight>
                  <a:srgbClr val="FFFF00"/>
                </a:highlight>
                <a:latin typeface="Arial" panose="020B0604020202020204" pitchFamily="34" charset="0"/>
                <a:ea typeface="Times New Roman" panose="02020603050405020304" pitchFamily="18" charset="0"/>
              </a:rPr>
              <a:t>Addis Abeba University, Addis Abeba, Ethiopia</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52</a:t>
            </a:r>
            <a:r>
              <a:rPr lang="en-US" sz="1200" i="1" dirty="0">
                <a:effectLst/>
                <a:highlight>
                  <a:srgbClr val="FFFF00"/>
                </a:highlight>
                <a:latin typeface="Arial" panose="020B0604020202020204" pitchFamily="34" charset="0"/>
                <a:ea typeface="Times New Roman" panose="02020603050405020304" pitchFamily="18" charset="0"/>
              </a:rPr>
              <a:t>University Hospitals Leuven, Leuven, Belgium</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53</a:t>
            </a:r>
            <a:r>
              <a:rPr lang="en-US" sz="1200" i="1" dirty="0">
                <a:effectLst/>
                <a:highlight>
                  <a:srgbClr val="FFFF00"/>
                </a:highlight>
                <a:latin typeface="Arial" panose="020B0604020202020204" pitchFamily="34" charset="0"/>
                <a:ea typeface="Times New Roman" panose="02020603050405020304" pitchFamily="18" charset="0"/>
              </a:rPr>
              <a:t>Hospital Eugenio Espejo, Quito, Ecuador</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54</a:t>
            </a:r>
            <a:r>
              <a:rPr lang="en-US" sz="1200" i="1" dirty="0">
                <a:effectLst/>
                <a:highlight>
                  <a:srgbClr val="FFFF00"/>
                </a:highlight>
                <a:latin typeface="Arial" panose="020B0604020202020204" pitchFamily="34" charset="0"/>
                <a:ea typeface="Times New Roman" panose="02020603050405020304" pitchFamily="18" charset="0"/>
              </a:rPr>
              <a:t>Guillermo Almenara Hospital, Lima, Peru</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55</a:t>
            </a:r>
            <a:r>
              <a:rPr lang="en-US" sz="1200" i="1" dirty="0">
                <a:effectLst/>
                <a:highlight>
                  <a:srgbClr val="FFFF00"/>
                </a:highlight>
                <a:latin typeface="Arial" panose="020B0604020202020204" pitchFamily="34" charset="0"/>
                <a:ea typeface="Times New Roman" panose="02020603050405020304" pitchFamily="18" charset="0"/>
              </a:rPr>
              <a:t>Universidad Nacional de </a:t>
            </a:r>
            <a:r>
              <a:rPr lang="en-US" sz="1200" i="1" dirty="0" err="1">
                <a:effectLst/>
                <a:highlight>
                  <a:srgbClr val="FFFF00"/>
                </a:highlight>
                <a:latin typeface="Arial" panose="020B0604020202020204" pitchFamily="34" charset="0"/>
                <a:ea typeface="Times New Roman" panose="02020603050405020304" pitchFamily="18" charset="0"/>
              </a:rPr>
              <a:t>Asunciòn</a:t>
            </a:r>
            <a:r>
              <a:rPr lang="en-US" sz="1200" i="1" dirty="0">
                <a:effectLst/>
                <a:highlight>
                  <a:srgbClr val="FFFF00"/>
                </a:highlight>
                <a:latin typeface="Arial" panose="020B0604020202020204" pitchFamily="34" charset="0"/>
                <a:ea typeface="Times New Roman" panose="02020603050405020304" pitchFamily="18" charset="0"/>
              </a:rPr>
              <a:t>, </a:t>
            </a:r>
            <a:r>
              <a:rPr lang="en-US" sz="1200" i="1" dirty="0" err="1">
                <a:effectLst/>
                <a:highlight>
                  <a:srgbClr val="FFFF00"/>
                </a:highlight>
                <a:latin typeface="Arial" panose="020B0604020202020204" pitchFamily="34" charset="0"/>
                <a:ea typeface="Times New Roman" panose="02020603050405020304" pitchFamily="18" charset="0"/>
              </a:rPr>
              <a:t>Asunciòn</a:t>
            </a:r>
            <a:r>
              <a:rPr lang="en-US" sz="1200" i="1" dirty="0">
                <a:effectLst/>
                <a:highlight>
                  <a:srgbClr val="FFFF00"/>
                </a:highlight>
                <a:latin typeface="Arial" panose="020B0604020202020204" pitchFamily="34" charset="0"/>
                <a:ea typeface="Times New Roman" panose="02020603050405020304" pitchFamily="18" charset="0"/>
              </a:rPr>
              <a:t>, Paraguay</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56</a:t>
            </a:r>
            <a:r>
              <a:rPr lang="en-US" sz="1200" i="1" dirty="0">
                <a:effectLst/>
                <a:highlight>
                  <a:srgbClr val="FFFF00"/>
                </a:highlight>
                <a:latin typeface="Arial" panose="020B0604020202020204" pitchFamily="34" charset="0"/>
                <a:ea typeface="Times New Roman" panose="02020603050405020304" pitchFamily="18" charset="0"/>
              </a:rPr>
              <a:t>Ochsner Transplant Center, New Orleans, United States</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57</a:t>
            </a:r>
            <a:r>
              <a:rPr lang="en-US" sz="1200" i="1" dirty="0">
                <a:effectLst/>
                <a:highlight>
                  <a:srgbClr val="FFFF00"/>
                </a:highlight>
                <a:latin typeface="Arial" panose="020B0604020202020204" pitchFamily="34" charset="0"/>
                <a:ea typeface="Times New Roman" panose="02020603050405020304" pitchFamily="18" charset="0"/>
              </a:rPr>
              <a:t>Ghent University Hospital, Ghent, Belgium</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58</a:t>
            </a:r>
            <a:r>
              <a:rPr lang="en-US" sz="1200" i="1" dirty="0">
                <a:effectLst/>
                <a:highlight>
                  <a:srgbClr val="FFFF00"/>
                </a:highlight>
                <a:latin typeface="Arial" panose="020B0604020202020204" pitchFamily="34" charset="0"/>
                <a:ea typeface="Times New Roman" panose="02020603050405020304" pitchFamily="18" charset="0"/>
              </a:rPr>
              <a:t>Centro </a:t>
            </a:r>
            <a:r>
              <a:rPr lang="en-US" sz="1200" i="1" dirty="0" err="1">
                <a:effectLst/>
                <a:highlight>
                  <a:srgbClr val="FFFF00"/>
                </a:highlight>
                <a:latin typeface="Arial" panose="020B0604020202020204" pitchFamily="34" charset="0"/>
                <a:ea typeface="Times New Roman" panose="02020603050405020304" pitchFamily="18" charset="0"/>
              </a:rPr>
              <a:t>Hospitalar</a:t>
            </a:r>
            <a:r>
              <a:rPr lang="en-US" sz="1200" i="1" dirty="0">
                <a:effectLst/>
                <a:highlight>
                  <a:srgbClr val="FFFF00"/>
                </a:highlight>
                <a:latin typeface="Arial" panose="020B0604020202020204" pitchFamily="34" charset="0"/>
                <a:ea typeface="Times New Roman" panose="02020603050405020304" pitchFamily="18" charset="0"/>
              </a:rPr>
              <a:t> e Universitário de Coimbra, Coimbra, Portugal</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59</a:t>
            </a:r>
            <a:r>
              <a:rPr lang="en-US" sz="1200" i="1" dirty="0">
                <a:effectLst/>
                <a:highlight>
                  <a:srgbClr val="FFFF00"/>
                </a:highlight>
                <a:latin typeface="Arial" panose="020B0604020202020204" pitchFamily="34" charset="0"/>
                <a:ea typeface="Times New Roman" panose="02020603050405020304" pitchFamily="18" charset="0"/>
              </a:rPr>
              <a:t>Stanford University School of Medicine, Stanford, United States</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60</a:t>
            </a:r>
            <a:r>
              <a:rPr lang="en-US" sz="1200" i="1" dirty="0">
                <a:effectLst/>
                <a:highlight>
                  <a:srgbClr val="FFFF00"/>
                </a:highlight>
                <a:latin typeface="Arial" panose="020B0604020202020204" pitchFamily="34" charset="0"/>
                <a:ea typeface="Times New Roman" panose="02020603050405020304" pitchFamily="18" charset="0"/>
              </a:rPr>
              <a:t>Pontificia Universidad Católica de Chile, Santiago, Chile</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61</a:t>
            </a:r>
            <a:r>
              <a:rPr lang="en-US" sz="1200" i="1" dirty="0">
                <a:effectLst/>
                <a:highlight>
                  <a:srgbClr val="FFFF00"/>
                </a:highlight>
                <a:latin typeface="Arial" panose="020B0604020202020204" pitchFamily="34" charset="0"/>
                <a:ea typeface="Times New Roman" panose="02020603050405020304" pitchFamily="18" charset="0"/>
              </a:rPr>
              <a:t>Centro </a:t>
            </a:r>
            <a:r>
              <a:rPr lang="en-US" sz="1200" i="1" dirty="0" err="1">
                <a:effectLst/>
                <a:highlight>
                  <a:srgbClr val="FFFF00"/>
                </a:highlight>
                <a:latin typeface="Arial" panose="020B0604020202020204" pitchFamily="34" charset="0"/>
                <a:ea typeface="Times New Roman" panose="02020603050405020304" pitchFamily="18" charset="0"/>
              </a:rPr>
              <a:t>Hospitalar</a:t>
            </a:r>
            <a:r>
              <a:rPr lang="en-US" sz="1200" i="1" dirty="0">
                <a:effectLst/>
                <a:highlight>
                  <a:srgbClr val="FFFF00"/>
                </a:highlight>
                <a:latin typeface="Arial" panose="020B0604020202020204" pitchFamily="34" charset="0"/>
                <a:ea typeface="Times New Roman" panose="02020603050405020304" pitchFamily="18" charset="0"/>
              </a:rPr>
              <a:t> de </a:t>
            </a:r>
            <a:r>
              <a:rPr lang="en-US" sz="1200" i="1" dirty="0" err="1">
                <a:effectLst/>
                <a:highlight>
                  <a:srgbClr val="FFFF00"/>
                </a:highlight>
                <a:latin typeface="Arial" panose="020B0604020202020204" pitchFamily="34" charset="0"/>
                <a:ea typeface="Times New Roman" panose="02020603050405020304" pitchFamily="18" charset="0"/>
              </a:rPr>
              <a:t>Trás</a:t>
            </a:r>
            <a:r>
              <a:rPr lang="en-US" sz="1200" i="1" dirty="0">
                <a:effectLst/>
                <a:highlight>
                  <a:srgbClr val="FFFF00"/>
                </a:highlight>
                <a:latin typeface="Arial" panose="020B0604020202020204" pitchFamily="34" charset="0"/>
                <a:ea typeface="Times New Roman" panose="02020603050405020304" pitchFamily="18" charset="0"/>
              </a:rPr>
              <a:t>-</a:t>
            </a:r>
            <a:r>
              <a:rPr lang="en-US" sz="1200" i="1" dirty="0" err="1">
                <a:effectLst/>
                <a:highlight>
                  <a:srgbClr val="FFFF00"/>
                </a:highlight>
                <a:latin typeface="Arial" panose="020B0604020202020204" pitchFamily="34" charset="0"/>
                <a:ea typeface="Times New Roman" panose="02020603050405020304" pitchFamily="18" charset="0"/>
              </a:rPr>
              <a:t>os</a:t>
            </a:r>
            <a:r>
              <a:rPr lang="en-US" sz="1200" i="1" dirty="0">
                <a:effectLst/>
                <a:highlight>
                  <a:srgbClr val="FFFF00"/>
                </a:highlight>
                <a:latin typeface="Arial" panose="020B0604020202020204" pitchFamily="34" charset="0"/>
                <a:ea typeface="Times New Roman" panose="02020603050405020304" pitchFamily="18" charset="0"/>
              </a:rPr>
              <a:t>-Montes e Alto Douro, Vila Real, Portugal</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62</a:t>
            </a:r>
            <a:r>
              <a:rPr lang="en-US" sz="1200" i="1" dirty="0">
                <a:effectLst/>
                <a:highlight>
                  <a:srgbClr val="FFFF00"/>
                </a:highlight>
                <a:latin typeface="Arial" panose="020B0604020202020204" pitchFamily="34" charset="0"/>
                <a:ea typeface="Times New Roman" panose="02020603050405020304" pitchFamily="18" charset="0"/>
              </a:rPr>
              <a:t>Hospital de Santa Maria - Centro </a:t>
            </a:r>
            <a:r>
              <a:rPr lang="en-US" sz="1200" i="1" dirty="0" err="1">
                <a:effectLst/>
                <a:highlight>
                  <a:srgbClr val="FFFF00"/>
                </a:highlight>
                <a:latin typeface="Arial" panose="020B0604020202020204" pitchFamily="34" charset="0"/>
                <a:ea typeface="Times New Roman" panose="02020603050405020304" pitchFamily="18" charset="0"/>
              </a:rPr>
              <a:t>Hospitalar</a:t>
            </a:r>
            <a:r>
              <a:rPr lang="en-US" sz="1200" i="1" dirty="0">
                <a:effectLst/>
                <a:highlight>
                  <a:srgbClr val="FFFF00"/>
                </a:highlight>
                <a:latin typeface="Arial" panose="020B0604020202020204" pitchFamily="34" charset="0"/>
                <a:ea typeface="Times New Roman" panose="02020603050405020304" pitchFamily="18" charset="0"/>
              </a:rPr>
              <a:t> Universitário Lisboa Norte, Lisbon, Portugal</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63</a:t>
            </a:r>
            <a:r>
              <a:rPr lang="en-US" sz="1200" i="1" dirty="0">
                <a:effectLst/>
                <a:highlight>
                  <a:srgbClr val="FFFF00"/>
                </a:highlight>
                <a:latin typeface="Arial" panose="020B0604020202020204" pitchFamily="34" charset="0"/>
                <a:ea typeface="Times New Roman" panose="02020603050405020304" pitchFamily="18" charset="0"/>
              </a:rPr>
              <a:t>Ente </a:t>
            </a:r>
            <a:r>
              <a:rPr lang="en-US" sz="1200" i="1" dirty="0" err="1">
                <a:effectLst/>
                <a:highlight>
                  <a:srgbClr val="FFFF00"/>
                </a:highlight>
                <a:latin typeface="Arial" panose="020B0604020202020204" pitchFamily="34" charset="0"/>
                <a:ea typeface="Times New Roman" panose="02020603050405020304" pitchFamily="18" charset="0"/>
              </a:rPr>
              <a:t>Ospedaliero</a:t>
            </a:r>
            <a:r>
              <a:rPr lang="en-US" sz="1200" i="1" dirty="0">
                <a:effectLst/>
                <a:highlight>
                  <a:srgbClr val="FFFF00"/>
                </a:highlight>
                <a:latin typeface="Arial" panose="020B0604020202020204" pitchFamily="34" charset="0"/>
                <a:ea typeface="Times New Roman" panose="02020603050405020304" pitchFamily="18" charset="0"/>
              </a:rPr>
              <a:t> </a:t>
            </a:r>
            <a:r>
              <a:rPr lang="en-US" sz="1200" i="1" dirty="0" err="1">
                <a:effectLst/>
                <a:highlight>
                  <a:srgbClr val="FFFF00"/>
                </a:highlight>
                <a:latin typeface="Arial" panose="020B0604020202020204" pitchFamily="34" charset="0"/>
                <a:ea typeface="Times New Roman" panose="02020603050405020304" pitchFamily="18" charset="0"/>
              </a:rPr>
              <a:t>Cantonale</a:t>
            </a:r>
            <a:r>
              <a:rPr lang="en-US" sz="1200" i="1" dirty="0">
                <a:effectLst/>
                <a:highlight>
                  <a:srgbClr val="FFFF00"/>
                </a:highlight>
                <a:latin typeface="Arial" panose="020B0604020202020204" pitchFamily="34" charset="0"/>
                <a:ea typeface="Times New Roman" panose="02020603050405020304" pitchFamily="18" charset="0"/>
              </a:rPr>
              <a:t> and Università </a:t>
            </a:r>
            <a:r>
              <a:rPr lang="en-US" sz="1200" i="1" dirty="0" err="1">
                <a:effectLst/>
                <a:highlight>
                  <a:srgbClr val="FFFF00"/>
                </a:highlight>
                <a:latin typeface="Arial" panose="020B0604020202020204" pitchFamily="34" charset="0"/>
                <a:ea typeface="Times New Roman" panose="02020603050405020304" pitchFamily="18" charset="0"/>
              </a:rPr>
              <a:t>della</a:t>
            </a:r>
            <a:r>
              <a:rPr lang="en-US" sz="1200" i="1" dirty="0">
                <a:effectLst/>
                <a:highlight>
                  <a:srgbClr val="FFFF00"/>
                </a:highlight>
                <a:latin typeface="Arial" panose="020B0604020202020204" pitchFamily="34" charset="0"/>
                <a:ea typeface="Times New Roman" panose="02020603050405020304" pitchFamily="18" charset="0"/>
              </a:rPr>
              <a:t> Svizzera </a:t>
            </a:r>
            <a:r>
              <a:rPr lang="en-US" sz="1200" i="1" dirty="0" err="1">
                <a:effectLst/>
                <a:highlight>
                  <a:srgbClr val="FFFF00"/>
                </a:highlight>
                <a:latin typeface="Arial" panose="020B0604020202020204" pitchFamily="34" charset="0"/>
                <a:ea typeface="Times New Roman" panose="02020603050405020304" pitchFamily="18" charset="0"/>
              </a:rPr>
              <a:t>Italiana</a:t>
            </a:r>
            <a:r>
              <a:rPr lang="en-US" sz="1200" i="1" dirty="0">
                <a:effectLst/>
                <a:highlight>
                  <a:srgbClr val="FFFF00"/>
                </a:highlight>
                <a:latin typeface="Arial" panose="020B0604020202020204" pitchFamily="34" charset="0"/>
                <a:ea typeface="Times New Roman" panose="02020603050405020304" pitchFamily="18" charset="0"/>
              </a:rPr>
              <a:t>, Lugano, Switzerland</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64</a:t>
            </a:r>
            <a:r>
              <a:rPr lang="en-US" sz="1200" i="1" dirty="0">
                <a:effectLst/>
                <a:highlight>
                  <a:srgbClr val="FFFF00"/>
                </a:highlight>
                <a:latin typeface="Arial" panose="020B0604020202020204" pitchFamily="34" charset="0"/>
                <a:ea typeface="Times New Roman" panose="02020603050405020304" pitchFamily="18" charset="0"/>
              </a:rPr>
              <a:t>Massachusetts General Hospital, Boston, United States</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65</a:t>
            </a:r>
            <a:r>
              <a:rPr lang="en-US" sz="1200" i="1" dirty="0">
                <a:effectLst/>
                <a:highlight>
                  <a:srgbClr val="FFFF00"/>
                </a:highlight>
                <a:latin typeface="Arial" panose="020B0604020202020204" pitchFamily="34" charset="0"/>
                <a:ea typeface="Times New Roman" panose="02020603050405020304" pitchFamily="18" charset="0"/>
              </a:rPr>
              <a:t>Amsterdam University Medical Centers, Amsterdam, Netherlands</a:t>
            </a:r>
            <a:r>
              <a:rPr lang="en-US" sz="1200" dirty="0">
                <a:effectLst/>
                <a:highlight>
                  <a:srgbClr val="FFFF00"/>
                </a:highlight>
                <a:latin typeface="Arial" panose="020B0604020202020204" pitchFamily="34" charset="0"/>
                <a:ea typeface="Arial" panose="020B0604020202020204" pitchFamily="34" charset="0"/>
              </a:rPr>
              <a:t>, </a:t>
            </a:r>
            <a:r>
              <a:rPr lang="en-US" sz="1200" i="1" baseline="30000" dirty="0">
                <a:effectLst/>
                <a:highlight>
                  <a:srgbClr val="FFFF00"/>
                </a:highlight>
                <a:latin typeface="Arial" panose="020B0604020202020204" pitchFamily="34" charset="0"/>
                <a:ea typeface="Times New Roman" panose="02020603050405020304" pitchFamily="18" charset="0"/>
              </a:rPr>
              <a:t>66</a:t>
            </a:r>
            <a:r>
              <a:rPr lang="en-US" sz="1200" i="1" dirty="0">
                <a:effectLst/>
                <a:highlight>
                  <a:srgbClr val="FFFF00"/>
                </a:highlight>
                <a:latin typeface="Arial" panose="020B0604020202020204" pitchFamily="34" charset="0"/>
                <a:ea typeface="Times New Roman" panose="02020603050405020304" pitchFamily="18" charset="0"/>
              </a:rPr>
              <a:t>Beaujon Hospital, Clichy, France</a:t>
            </a:r>
            <a:endParaRPr lang="en-GB" sz="1200" dirty="0">
              <a:effectLst/>
              <a:latin typeface="Times New Roman" panose="02020603050405020304" pitchFamily="18" charset="0"/>
              <a:ea typeface="Times New Roman" panose="02020603050405020304" pitchFamily="18" charset="0"/>
            </a:endParaRPr>
          </a:p>
          <a:p>
            <a:r>
              <a:rPr lang="en-US" sz="1200" dirty="0">
                <a:effectLst/>
                <a:highlight>
                  <a:srgbClr val="FFFF00"/>
                </a:highlight>
                <a:latin typeface="Arial" panose="020B0604020202020204" pitchFamily="34" charset="0"/>
                <a:ea typeface="Times New Roman" panose="02020603050405020304" pitchFamily="18" charset="0"/>
              </a:rPr>
              <a:t>Email:</a:t>
            </a:r>
            <a:r>
              <a:rPr lang="en-US" sz="1200" i="1" dirty="0">
                <a:effectLst/>
                <a:highlight>
                  <a:srgbClr val="FFFF00"/>
                </a:highlight>
                <a:latin typeface="Arial" panose="020B0604020202020204" pitchFamily="34" charset="0"/>
                <a:ea typeface="Times New Roman" panose="02020603050405020304" pitchFamily="18" charset="0"/>
              </a:rPr>
              <a:t> </a:t>
            </a:r>
            <a:r>
              <a:rPr lang="en-US" sz="1200" dirty="0">
                <a:effectLst/>
                <a:highlight>
                  <a:srgbClr val="FFFF00"/>
                </a:highlight>
                <a:latin typeface="Arial" panose="020B0604020202020204" pitchFamily="34" charset="0"/>
                <a:ea typeface="Times New Roman" panose="02020603050405020304" pitchFamily="18" charset="0"/>
              </a:rPr>
              <a:t>salvatore.piano@unipd.it</a:t>
            </a:r>
            <a:endParaRPr lang="en-GB" sz="1200" dirty="0">
              <a:effectLst/>
              <a:latin typeface="Times New Roman" panose="02020603050405020304" pitchFamily="18" charset="0"/>
              <a:ea typeface="Times New Roman" panose="02020603050405020304" pitchFamily="18" charset="0"/>
            </a:endParaRPr>
          </a:p>
          <a:p>
            <a:r>
              <a:rPr lang="en-US" sz="1200" dirty="0">
                <a:effectLst/>
                <a:highlight>
                  <a:srgbClr val="FFFF00"/>
                </a:highligh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US" sz="1200" dirty="0">
                <a:effectLst/>
                <a:highlight>
                  <a:srgbClr val="FFFF00"/>
                </a:highligh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lgn="just"/>
            <a:r>
              <a:rPr lang="en-US" sz="1200" b="1"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Background and Aims: </a:t>
            </a:r>
            <a:r>
              <a:rPr lang="en-US" sz="1200"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Non-selective beta-blockers (NSBBs) are extensively used for preventing decompensation in patients with cirrhosis. International guidelines recommend NSBBs discontinuation in patients with cirrhosis and acute kidney injury (AKI). However, this recommendation is based on experts’ opinion and, few studies have evaluated the effects of NSBBs on AKI outcomes</a:t>
            </a:r>
            <a:r>
              <a:rPr lang="en-US" sz="1200" b="1"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a:t>
            </a:r>
            <a:endParaRPr lang="en-GB" sz="1200" kern="100" dirty="0">
              <a:solidFill>
                <a:srgbClr val="000000"/>
              </a:solidFill>
              <a:effectLst/>
              <a:latin typeface="Calibri" panose="020F0502020204030204" pitchFamily="34" charset="0"/>
              <a:ea typeface="Calibri" panose="020F0502020204030204" pitchFamily="34" charset="0"/>
              <a:cs typeface="Times New Roman (Corpo CS)"/>
            </a:endParaRPr>
          </a:p>
          <a:p>
            <a:pPr algn="just"/>
            <a:r>
              <a:rPr lang="en-US" sz="1200" b="1"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Method:</a:t>
            </a:r>
            <a:r>
              <a:rPr lang="en-US" sz="1200"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 Post hoc analysis of ICA GLOBAL-AKI study, a multicenter intercontinental study that prospectively enrolled</a:t>
            </a:r>
            <a:r>
              <a:rPr lang="en-US" sz="1200" b="1"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 </a:t>
            </a:r>
            <a:r>
              <a:rPr lang="en-US" sz="1200"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patients hospitalized for acute decompensation (AD) of cirrhosis from July 2022 to May 2023. AKI outcomes were compared between patients on NSBBs at AKI diagnosis and those who were not. A subgroup analysis further examined outcomes between patients in whom NSBBs were continued during hospitalization and those in whom were tapered/withdrawn within 48-72 hours from AKI diagnosis. Propensity score-matching (PSM, 1:1 ratio) was used to balance age, sex, MELD-Na, mean arterial pressure (MAP), presence of ascites, hepatic encephalopathy, AKI stage, acute on chronic liver failure (ACLF) grade at AKI diagnosis and whether patients were from low or middle-income countries. Main outcome were 28-day mortality and AKI non-resolution.</a:t>
            </a:r>
            <a:endParaRPr lang="en-GB" sz="1200" kern="100" dirty="0">
              <a:solidFill>
                <a:srgbClr val="000000"/>
              </a:solidFill>
              <a:effectLst/>
              <a:latin typeface="Calibri" panose="020F0502020204030204" pitchFamily="34" charset="0"/>
              <a:ea typeface="Calibri" panose="020F0502020204030204" pitchFamily="34" charset="0"/>
              <a:cs typeface="Times New Roman (Corpo CS)"/>
            </a:endParaRPr>
          </a:p>
          <a:p>
            <a:pPr algn="just"/>
            <a:r>
              <a:rPr lang="en-US" sz="1200" b="1"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Results:</a:t>
            </a:r>
            <a:r>
              <a:rPr lang="en-US" sz="1200"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 503 out of</a:t>
            </a:r>
            <a:r>
              <a:rPr lang="en-US" sz="1200" b="1"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 </a:t>
            </a:r>
            <a:r>
              <a:rPr lang="en-US" sz="1200"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1,238 patients with AKI were on NSBBs treatment at AKI diagnosis (propranolol 55%; carvedilol 45%). Most of patients were receiving less than 80 mg of propranolol and ≤12,5 mg of carvedilol (89%). Before PSM, patients on NSBBs were older and had significantly lower MAP, MELD-Na score and significantly lower prevalence of grade 2 and 3 ACLF. After PSM, all covariates were balanced between the two groups (standardized mean difference [SMD] &lt;0.1). Patients on treatment with NSBBs had lower white blood cells count than those without (9.2 vs 7.4 x10</a:t>
            </a:r>
            <a:r>
              <a:rPr lang="en-US" sz="1200" kern="100" baseline="300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9</a:t>
            </a:r>
            <a:r>
              <a:rPr lang="en-US" sz="1200"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/l; p&lt;0.001). In PSM analysis, patients on NSSBs had lower risk of AKI non-resolution (OR=0.65, p=0.001) and lower risk of 28-day mortality (</a:t>
            </a:r>
            <a:r>
              <a:rPr lang="en-US" sz="1200" kern="100" dirty="0" err="1">
                <a:solidFill>
                  <a:srgbClr val="000000"/>
                </a:solidFill>
                <a:effectLst/>
                <a:highlight>
                  <a:srgbClr val="FFFF00"/>
                </a:highlight>
                <a:latin typeface="Arial" panose="020B0604020202020204" pitchFamily="34" charset="0"/>
                <a:ea typeface="Calibri" panose="020F0502020204030204" pitchFamily="34" charset="0"/>
                <a:cs typeface="Times New Roman (Corpo CS)"/>
              </a:rPr>
              <a:t>sHR</a:t>
            </a:r>
            <a:r>
              <a:rPr lang="en-US" sz="1200"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=0.68; p=0.005). During the first 48/72 hours of hospitalization, NSBBs were continued in 123 patients (26%) and tapered/withdrawn in 350 (76%). Data about NSBBs management were missing in the remaining 37 patients. After PSM, all covariates were balanced between the two groups ([SMD&lt;0.1).  Continuation of NSBBs was neither associated with AKI non-resolution (OR=1.00; p=0.999) nor with 28-day mortality (</a:t>
            </a:r>
            <a:r>
              <a:rPr lang="en-US" sz="1200" kern="100" dirty="0" err="1">
                <a:solidFill>
                  <a:srgbClr val="000000"/>
                </a:solidFill>
                <a:effectLst/>
                <a:highlight>
                  <a:srgbClr val="FFFF00"/>
                </a:highlight>
                <a:latin typeface="Arial" panose="020B0604020202020204" pitchFamily="34" charset="0"/>
                <a:ea typeface="Calibri" panose="020F0502020204030204" pitchFamily="34" charset="0"/>
                <a:cs typeface="Times New Roman (Corpo CS)"/>
              </a:rPr>
              <a:t>sHR</a:t>
            </a:r>
            <a:r>
              <a:rPr lang="en-US" sz="1200"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=0.56; p=0.190). Subgroup analyses in patients with MAP&lt;70 mmHg, serum Na&lt;130 mmol/l and ACLF confirmed the findings.</a:t>
            </a:r>
            <a:endParaRPr lang="en-GB" sz="1200" kern="100" dirty="0">
              <a:solidFill>
                <a:srgbClr val="000000"/>
              </a:solidFill>
              <a:effectLst/>
              <a:latin typeface="Calibri" panose="020F0502020204030204" pitchFamily="34" charset="0"/>
              <a:ea typeface="Calibri" panose="020F0502020204030204" pitchFamily="34" charset="0"/>
              <a:cs typeface="Times New Roman (Corpo CS)"/>
            </a:endParaRPr>
          </a:p>
          <a:p>
            <a:pPr algn="just"/>
            <a:r>
              <a:rPr lang="en-US" sz="1200" b="1"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Conclusion:</a:t>
            </a:r>
            <a:r>
              <a:rPr lang="en-US" sz="1200" kern="100" dirty="0">
                <a:solidFill>
                  <a:srgbClr val="000000"/>
                </a:solidFill>
                <a:effectLst/>
                <a:highlight>
                  <a:srgbClr val="FFFF00"/>
                </a:highlight>
                <a:latin typeface="Arial" panose="020B0604020202020204" pitchFamily="34" charset="0"/>
                <a:ea typeface="Calibri" panose="020F0502020204030204" pitchFamily="34" charset="0"/>
                <a:cs typeface="Times New Roman (Corpo CS)"/>
              </a:rPr>
              <a:t> NSBBs treatment at AKI diagnosis is associated with higher resolution of AKI and lower 28-day mortality in patients with cirrhosis and AKI. Continuation of treatment with NSBBs in patients with cirrhosis and AKI does not seem to be harmful in these patients.</a:t>
            </a:r>
            <a:endParaRPr lang="en-US" sz="1200" b="1" kern="100" dirty="0">
              <a:solidFill>
                <a:srgbClr val="000000"/>
              </a:solidFill>
              <a:effectLst/>
              <a:latin typeface="Calibri" panose="020F0502020204030204" pitchFamily="34" charset="0"/>
              <a:ea typeface="Calibri" panose="020F0502020204030204" pitchFamily="34" charset="0"/>
              <a:cs typeface="Times New Roman (Corpo CS)"/>
            </a:endParaRPr>
          </a:p>
        </p:txBody>
      </p:sp>
      <p:sp>
        <p:nvSpPr>
          <p:cNvPr id="4" name="Slide Number Placeholder 3">
            <a:extLst>
              <a:ext uri="{FF2B5EF4-FFF2-40B4-BE49-F238E27FC236}">
                <a16:creationId xmlns:a16="http://schemas.microsoft.com/office/drawing/2014/main" id="{F90D94B2-E148-BB81-C1E3-2267CA86BA2D}"/>
              </a:ext>
            </a:extLst>
          </p:cNvPr>
          <p:cNvSpPr>
            <a:spLocks noGrp="1"/>
          </p:cNvSpPr>
          <p:nvPr>
            <p:ph type="sldNum" sz="quarter" idx="5"/>
          </p:nvPr>
        </p:nvSpPr>
        <p:spPr/>
        <p:txBody>
          <a:bodyPr/>
          <a:lstStyle/>
          <a:p>
            <a:fld id="{F872C0F0-71E7-46B6-AA6F-1D7E0E2B8B3E}" type="slidenum">
              <a:rPr lang="en-US" smtClean="0"/>
              <a:t>10</a:t>
            </a:fld>
            <a:endParaRPr lang="en-US"/>
          </a:p>
        </p:txBody>
      </p:sp>
    </p:spTree>
    <p:extLst>
      <p:ext uri="{BB962C8B-B14F-4D97-AF65-F5344CB8AC3E}">
        <p14:creationId xmlns:p14="http://schemas.microsoft.com/office/powerpoint/2010/main" val="1380761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A98EE-67BC-81CB-5864-9B078AC655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26BDE4-4C14-6D93-6E8B-D0F11F7284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44C896-6F4C-7FD9-676A-4B808B84722D}"/>
              </a:ext>
            </a:extLst>
          </p:cNvPr>
          <p:cNvSpPr>
            <a:spLocks noGrp="1"/>
          </p:cNvSpPr>
          <p:nvPr>
            <p:ph type="body" idx="1"/>
          </p:nvPr>
        </p:nvSpPr>
        <p:spPr/>
        <p:txBody>
          <a:bodyPr/>
          <a:lstStyle/>
          <a:p>
            <a:pPr>
              <a:buNone/>
            </a:pPr>
            <a:r>
              <a:rPr lang="en-US" sz="800" b="1" dirty="0">
                <a:effectLst/>
                <a:latin typeface="Arial" panose="020B0604020202020204" pitchFamily="34" charset="0"/>
                <a:ea typeface="Times New Roman" panose="02020603050405020304" pitchFamily="18" charset="0"/>
              </a:rPr>
              <a:t>Abbreviations: </a:t>
            </a:r>
            <a:r>
              <a:rPr lang="en-US" sz="1200" dirty="0"/>
              <a:t>ACLF = Acute-on-Chronic Liver Failure; ADC = acute decompensation of cirrhosis; OCR = Oxygen Consumption Rate; PBMCs = Peripheral Blood Mononuclear Cells.</a:t>
            </a:r>
          </a:p>
          <a:p>
            <a:pPr>
              <a:buNone/>
            </a:pPr>
            <a:endParaRPr lang="en-US" sz="1200" i="1" kern="0" dirty="0">
              <a:effectLst/>
              <a:latin typeface="Arial" panose="020B0604020202020204" pitchFamily="34" charset="0"/>
            </a:endParaRPr>
          </a:p>
          <a:p>
            <a:r>
              <a:rPr lang="en-US" sz="1800" b="1" kern="100" dirty="0">
                <a:solidFill>
                  <a:srgbClr val="000000"/>
                </a:solidFill>
                <a:effectLst/>
                <a:latin typeface="Calibri" panose="020F0502020204030204" pitchFamily="34" charset="0"/>
                <a:ea typeface="Calibri" panose="020F0502020204030204" pitchFamily="34" charset="0"/>
                <a:cs typeface="Times New Roman (Corpo CS)"/>
              </a:rPr>
              <a:t>OS-077</a:t>
            </a:r>
            <a:endParaRPr lang="en-GB" sz="1800" kern="100" dirty="0">
              <a:solidFill>
                <a:srgbClr val="000000"/>
              </a:solidFill>
              <a:effectLst/>
              <a:latin typeface="Calibri" panose="020F0502020204030204" pitchFamily="34" charset="0"/>
              <a:ea typeface="Calibri" panose="020F0502020204030204" pitchFamily="34" charset="0"/>
              <a:cs typeface="Times New Roman (Corpo CS)"/>
            </a:endParaRPr>
          </a:p>
          <a:p>
            <a:r>
              <a:rPr lang="en-US" sz="1800" b="1" kern="100" dirty="0">
                <a:solidFill>
                  <a:srgbClr val="000000"/>
                </a:solidFill>
                <a:effectLst/>
                <a:latin typeface="Calibri" panose="020F0502020204030204" pitchFamily="34" charset="0"/>
                <a:ea typeface="Calibri" panose="020F0502020204030204" pitchFamily="34" charset="0"/>
                <a:cs typeface="Times New Roman (Corpo CS)"/>
              </a:rPr>
              <a:t>Single-cell RNA sequencing of peripheral blood mononuclear cells in patients with acutely decompensated cirrhosis reveals a specific monocyte subset associated with an increased risk of progression to ACLF</a:t>
            </a:r>
            <a:endParaRPr lang="en-GB" sz="1800" kern="100" dirty="0">
              <a:solidFill>
                <a:srgbClr val="000000"/>
              </a:solidFill>
              <a:effectLst/>
              <a:latin typeface="Calibri" panose="020F0502020204030204" pitchFamily="34" charset="0"/>
              <a:ea typeface="Calibri" panose="020F0502020204030204" pitchFamily="34" charset="0"/>
              <a:cs typeface="Times New Roman (Corpo CS)"/>
            </a:endParaRPr>
          </a:p>
          <a:p>
            <a:pPr>
              <a:lnSpc>
                <a:spcPct val="115000"/>
              </a:lnSpc>
            </a:pPr>
            <a:r>
              <a:rPr lang="en-US" sz="1800" u="sng" dirty="0">
                <a:effectLst/>
                <a:latin typeface="Arial" panose="020B0604020202020204" pitchFamily="34" charset="0"/>
                <a:ea typeface="Times New Roman" panose="02020603050405020304" pitchFamily="18" charset="0"/>
              </a:rPr>
              <a:t>Theresa Hildegard Wirtz</a:t>
            </a:r>
            <a:r>
              <a:rPr lang="en-US" sz="1800" baseline="30000" dirty="0">
                <a:effectLst/>
                <a:latin typeface="Arial" panose="020B0604020202020204" pitchFamily="34" charset="0"/>
                <a:ea typeface="Times New Roman" panose="02020603050405020304" pitchFamily="18" charset="0"/>
              </a:rPr>
              <a:t>1</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Sara Palomino</a:t>
            </a:r>
            <a:r>
              <a:rPr lang="en-US" sz="1800" baseline="30000" dirty="0">
                <a:effectLst/>
                <a:latin typeface="Arial" panose="020B0604020202020204" pitchFamily="34" charset="0"/>
                <a:ea typeface="Times New Roman" panose="02020603050405020304" pitchFamily="18" charset="0"/>
              </a:rPr>
              <a:t>2</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Maike Rebecca Pollmanns</a:t>
            </a:r>
            <a:r>
              <a:rPr lang="en-US" sz="1800" baseline="30000" dirty="0">
                <a:effectLst/>
                <a:latin typeface="Arial" panose="020B0604020202020204" pitchFamily="34" charset="0"/>
                <a:ea typeface="Times New Roman" panose="02020603050405020304" pitchFamily="18" charset="0"/>
              </a:rPr>
              <a:t>1</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Estefania Huergo</a:t>
            </a:r>
            <a:r>
              <a:rPr lang="en-US" sz="1800" baseline="30000" dirty="0">
                <a:effectLst/>
                <a:latin typeface="Arial" panose="020B0604020202020204" pitchFamily="34" charset="0"/>
                <a:ea typeface="Times New Roman" panose="02020603050405020304" pitchFamily="18" charset="0"/>
              </a:rPr>
              <a:t>2</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Felix Schreibing</a:t>
            </a:r>
            <a:r>
              <a:rPr lang="en-US" sz="1800" baseline="30000" dirty="0">
                <a:effectLst/>
                <a:latin typeface="Arial" panose="020B0604020202020204" pitchFamily="34" charset="0"/>
                <a:ea typeface="Times New Roman" panose="02020603050405020304" pitchFamily="18" charset="0"/>
              </a:rPr>
              <a:t>3</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Johanna Reißing</a:t>
            </a:r>
            <a:r>
              <a:rPr lang="en-US" sz="1800" baseline="30000" dirty="0">
                <a:effectLst/>
                <a:latin typeface="Arial" panose="020B0604020202020204" pitchFamily="34" charset="0"/>
                <a:ea typeface="Times New Roman" panose="02020603050405020304" pitchFamily="18" charset="0"/>
              </a:rPr>
              <a:t>1</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Cristina Sanchez</a:t>
            </a:r>
            <a:r>
              <a:rPr lang="en-US" sz="1800" baseline="30000" dirty="0">
                <a:effectLst/>
                <a:latin typeface="Arial" panose="020B0604020202020204" pitchFamily="34" charset="0"/>
                <a:ea typeface="Times New Roman" panose="02020603050405020304" pitchFamily="18" charset="0"/>
              </a:rPr>
              <a:t>4</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Cristina López-Vicario</a:t>
            </a:r>
            <a:r>
              <a:rPr lang="en-US" sz="1800" baseline="30000" dirty="0">
                <a:effectLst/>
                <a:latin typeface="Arial" panose="020B0604020202020204" pitchFamily="34" charset="0"/>
                <a:ea typeface="Times New Roman" panose="02020603050405020304" pitchFamily="18" charset="0"/>
              </a:rPr>
              <a:t>4 5 6</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Ana María Aransay</a:t>
            </a:r>
            <a:r>
              <a:rPr lang="en-US" sz="1800" baseline="30000" dirty="0">
                <a:effectLst/>
                <a:latin typeface="Arial" panose="020B0604020202020204" pitchFamily="34" charset="0"/>
                <a:ea typeface="Times New Roman" panose="02020603050405020304" pitchFamily="18" charset="0"/>
              </a:rPr>
              <a:t>6 7</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Maurizio Baldassarre</a:t>
            </a:r>
            <a:r>
              <a:rPr lang="en-US" sz="1800" baseline="30000" dirty="0">
                <a:effectLst/>
                <a:latin typeface="Arial" panose="020B0604020202020204" pitchFamily="34" charset="0"/>
                <a:ea typeface="Times New Roman" panose="02020603050405020304" pitchFamily="18" charset="0"/>
              </a:rPr>
              <a:t>8</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Giacomo Zaccherini</a:t>
            </a:r>
            <a:r>
              <a:rPr lang="en-US" sz="1800" baseline="30000" dirty="0">
                <a:effectLst/>
                <a:latin typeface="Arial" panose="020B0604020202020204" pitchFamily="34" charset="0"/>
                <a:ea typeface="Times New Roman" panose="02020603050405020304" pitchFamily="18" charset="0"/>
              </a:rPr>
              <a:t>8 9</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Enrico Pompili</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Martin Schulz</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Frank Erhard Uschner</a:t>
            </a:r>
            <a:r>
              <a:rPr lang="en-US" sz="1800" baseline="30000" dirty="0">
                <a:effectLst/>
                <a:latin typeface="Arial" panose="020B0604020202020204" pitchFamily="34" charset="0"/>
                <a:ea typeface="Times New Roman" panose="02020603050405020304" pitchFamily="18" charset="0"/>
              </a:rPr>
              <a:t>10</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Sabine Klein</a:t>
            </a:r>
            <a:r>
              <a:rPr lang="en-US" sz="1800" baseline="30000" dirty="0">
                <a:effectLst/>
                <a:latin typeface="Arial" panose="020B0604020202020204" pitchFamily="34" charset="0"/>
                <a:ea typeface="Times New Roman" panose="02020603050405020304" pitchFamily="18" charset="0"/>
              </a:rPr>
              <a:t>10</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Wenyi Gu</a:t>
            </a:r>
            <a:r>
              <a:rPr lang="en-US" sz="1800" baseline="30000" dirty="0">
                <a:effectLst/>
                <a:latin typeface="Arial" panose="020B0604020202020204" pitchFamily="34" charset="0"/>
                <a:ea typeface="Times New Roman" panose="02020603050405020304" pitchFamily="18" charset="0"/>
              </a:rPr>
              <a:t>10</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Robert Schierwagen</a:t>
            </a:r>
            <a:r>
              <a:rPr lang="en-US" sz="1800" baseline="30000" dirty="0">
                <a:effectLst/>
                <a:latin typeface="Arial" panose="020B0604020202020204" pitchFamily="34" charset="0"/>
                <a:ea typeface="Times New Roman" panose="02020603050405020304" pitchFamily="18" charset="0"/>
              </a:rPr>
              <a:t>10</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Shantha Valainathan</a:t>
            </a:r>
            <a:r>
              <a:rPr lang="en-US" sz="1800" baseline="30000" dirty="0">
                <a:effectLst/>
                <a:latin typeface="Arial" panose="020B0604020202020204" pitchFamily="34" charset="0"/>
                <a:ea typeface="Times New Roman" panose="02020603050405020304" pitchFamily="18" charset="0"/>
              </a:rPr>
              <a:t>11</a:t>
            </a:r>
            <a:r>
              <a:rPr lang="en-US" sz="1800" dirty="0">
                <a:effectLst/>
                <a:latin typeface="Arial" panose="020B0604020202020204" pitchFamily="34" charset="0"/>
                <a:ea typeface="Arial" panose="020B0604020202020204" pitchFamily="34" charset="0"/>
              </a:rPr>
              <a:t>, </a:t>
            </a:r>
            <a:r>
              <a:rPr lang="en-US" sz="1800" dirty="0" err="1">
                <a:effectLst/>
                <a:latin typeface="Arial" panose="020B0604020202020204" pitchFamily="34" charset="0"/>
                <a:ea typeface="Times New Roman" panose="02020603050405020304" pitchFamily="18" charset="0"/>
              </a:rPr>
              <a:t>annabelle</a:t>
            </a:r>
            <a:r>
              <a:rPr lang="en-US" sz="1800" dirty="0">
                <a:effectLst/>
                <a:latin typeface="Arial" panose="020B0604020202020204" pitchFamily="34" charset="0"/>
                <a:ea typeface="Times New Roman" panose="02020603050405020304" pitchFamily="18" charset="0"/>
              </a:rPr>
              <a:t> verbeeck</a:t>
            </a:r>
            <a:r>
              <a:rPr lang="en-US" sz="1800" baseline="30000" dirty="0">
                <a:effectLst/>
                <a:latin typeface="Arial" panose="020B0604020202020204" pitchFamily="34" charset="0"/>
                <a:ea typeface="Times New Roman" panose="02020603050405020304" pitchFamily="18" charset="0"/>
              </a:rPr>
              <a:t>11</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Daniela Campion</a:t>
            </a:r>
            <a:r>
              <a:rPr lang="en-US" sz="1800" baseline="30000" dirty="0">
                <a:effectLst/>
                <a:latin typeface="Arial" panose="020B0604020202020204" pitchFamily="34" charset="0"/>
                <a:ea typeface="Times New Roman" panose="02020603050405020304" pitchFamily="18" charset="0"/>
              </a:rPr>
              <a:t>12</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Ilaria Giovo</a:t>
            </a:r>
            <a:r>
              <a:rPr lang="en-US" sz="1800" baseline="30000" dirty="0">
                <a:effectLst/>
                <a:latin typeface="Arial" panose="020B0604020202020204" pitchFamily="34" charset="0"/>
                <a:ea typeface="Times New Roman" panose="02020603050405020304" pitchFamily="18" charset="0"/>
              </a:rPr>
              <a:t>12</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Alexander Koch</a:t>
            </a:r>
            <a:r>
              <a:rPr lang="en-US" sz="1800" baseline="30000" dirty="0">
                <a:effectLst/>
                <a:latin typeface="Arial" panose="020B0604020202020204" pitchFamily="34" charset="0"/>
                <a:ea typeface="Times New Roman" panose="02020603050405020304" pitchFamily="18" charset="0"/>
              </a:rPr>
              <a:t>1</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Rafael Kramann</a:t>
            </a:r>
            <a:r>
              <a:rPr lang="en-US" sz="1800" baseline="30000" dirty="0">
                <a:effectLst/>
                <a:latin typeface="Arial" panose="020B0604020202020204" pitchFamily="34" charset="0"/>
                <a:ea typeface="Times New Roman" panose="02020603050405020304" pitchFamily="18" charset="0"/>
              </a:rPr>
              <a:t>3 13</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Tony Bruns</a:t>
            </a:r>
            <a:r>
              <a:rPr lang="en-US" sz="1800" baseline="30000" dirty="0">
                <a:effectLst/>
                <a:latin typeface="Arial" panose="020B0604020202020204" pitchFamily="34" charset="0"/>
                <a:ea typeface="Times New Roman" panose="02020603050405020304" pitchFamily="18" charset="0"/>
              </a:rPr>
              <a:t>1</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Narsis Kiani</a:t>
            </a:r>
            <a:r>
              <a:rPr lang="en-US" sz="1800" baseline="30000" dirty="0">
                <a:effectLst/>
                <a:latin typeface="Arial" panose="020B0604020202020204" pitchFamily="34" charset="0"/>
                <a:ea typeface="Times New Roman" panose="02020603050405020304" pitchFamily="18" charset="0"/>
              </a:rPr>
              <a:t>14</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Paolo </a:t>
            </a:r>
            <a:r>
              <a:rPr lang="en-US" sz="1800" dirty="0" err="1">
                <a:effectLst/>
                <a:latin typeface="Arial" panose="020B0604020202020204" pitchFamily="34" charset="0"/>
                <a:ea typeface="Times New Roman" panose="02020603050405020304" pitchFamily="18" charset="0"/>
              </a:rPr>
              <a:t>Caraceni</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Carlo Alessandria</a:t>
            </a:r>
            <a:r>
              <a:rPr lang="en-US" sz="1800" baseline="30000" dirty="0">
                <a:effectLst/>
                <a:latin typeface="Arial" panose="020B0604020202020204" pitchFamily="34" charset="0"/>
                <a:ea typeface="Times New Roman" panose="02020603050405020304" pitchFamily="18" charset="0"/>
              </a:rPr>
              <a:t>12</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Richard Moreau</a:t>
            </a:r>
            <a:r>
              <a:rPr lang="en-US" sz="1800" baseline="30000" dirty="0">
                <a:effectLst/>
                <a:latin typeface="Arial" panose="020B0604020202020204" pitchFamily="34" charset="0"/>
                <a:ea typeface="Times New Roman" panose="02020603050405020304" pitchFamily="18" charset="0"/>
              </a:rPr>
              <a:t>4 11 15</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Jonel Trebicka</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Joan Clària</a:t>
            </a:r>
            <a:r>
              <a:rPr lang="en-US" sz="1800" baseline="30000" dirty="0">
                <a:effectLst/>
                <a:latin typeface="Arial" panose="020B0604020202020204" pitchFamily="34" charset="0"/>
                <a:ea typeface="Times New Roman" panose="02020603050405020304" pitchFamily="18" charset="0"/>
              </a:rPr>
              <a:t>4 5 6 16</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Núria Planell</a:t>
            </a:r>
            <a:r>
              <a:rPr lang="en-US" sz="1800" baseline="30000" dirty="0">
                <a:effectLst/>
                <a:latin typeface="Arial" panose="020B0604020202020204" pitchFamily="34" charset="0"/>
                <a:ea typeface="Times New Roman" panose="02020603050405020304" pitchFamily="18" charset="0"/>
              </a:rPr>
              <a:t>17</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Pierre-Emmanuel Rautou</a:t>
            </a:r>
            <a:r>
              <a:rPr lang="en-US" sz="1800" baseline="30000" dirty="0">
                <a:effectLst/>
                <a:latin typeface="Arial" panose="020B0604020202020204" pitchFamily="34" charset="0"/>
                <a:ea typeface="Times New Roman" panose="02020603050405020304" pitchFamily="18" charset="0"/>
              </a:rPr>
              <a:t>4 11 15</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Christian Trautwein</a:t>
            </a:r>
            <a:r>
              <a:rPr lang="en-US" sz="1800" baseline="30000" dirty="0">
                <a:effectLst/>
                <a:latin typeface="Arial" panose="020B0604020202020204" pitchFamily="34" charset="0"/>
                <a:ea typeface="Times New Roman" panose="02020603050405020304" pitchFamily="18" charset="0"/>
              </a:rPr>
              <a:t>1 18 19</a:t>
            </a:r>
            <a:r>
              <a:rPr lang="en-US" sz="180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Times New Roman" panose="02020603050405020304" pitchFamily="18" charset="0"/>
              </a:rPr>
              <a:t>David Gómez-Cabrero</a:t>
            </a:r>
            <a:r>
              <a:rPr lang="en-US" sz="1800" baseline="30000" dirty="0">
                <a:effectLst/>
                <a:latin typeface="Arial" panose="020B0604020202020204" pitchFamily="34" charset="0"/>
                <a:ea typeface="Times New Roman" panose="02020603050405020304" pitchFamily="18" charset="0"/>
              </a:rPr>
              <a:t>2 20</a:t>
            </a:r>
            <a:endParaRPr lang="en-GB" sz="1800" dirty="0">
              <a:effectLst/>
              <a:latin typeface="Times New Roman" panose="02020603050405020304" pitchFamily="18" charset="0"/>
              <a:ea typeface="Times New Roman" panose="02020603050405020304" pitchFamily="18" charset="0"/>
            </a:endParaRPr>
          </a:p>
          <a:p>
            <a:r>
              <a:rPr lang="en-US" sz="1800" i="1" baseline="30000" dirty="0">
                <a:effectLst/>
                <a:latin typeface="Arial" panose="020B0604020202020204" pitchFamily="34" charset="0"/>
                <a:ea typeface="Times New Roman" panose="02020603050405020304" pitchFamily="18" charset="0"/>
              </a:rPr>
              <a:t>1</a:t>
            </a:r>
            <a:r>
              <a:rPr lang="en-US" sz="1800" i="1" dirty="0">
                <a:effectLst/>
                <a:latin typeface="Arial" panose="020B0604020202020204" pitchFamily="34" charset="0"/>
                <a:ea typeface="Times New Roman" panose="02020603050405020304" pitchFamily="18" charset="0"/>
              </a:rPr>
              <a:t>Medical Department III, University Hospital RWTH Aachen, Aachen, Germany</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2</a:t>
            </a:r>
            <a:r>
              <a:rPr lang="en-US" sz="1800" i="1" dirty="0">
                <a:effectLst/>
                <a:latin typeface="Arial" panose="020B0604020202020204" pitchFamily="34" charset="0"/>
                <a:ea typeface="Times New Roman" panose="02020603050405020304" pitchFamily="18" charset="0"/>
              </a:rPr>
              <a:t>Translational Bioinformatics Unit (</a:t>
            </a:r>
            <a:r>
              <a:rPr lang="en-US" sz="1800" i="1" dirty="0" err="1">
                <a:effectLst/>
                <a:latin typeface="Arial" panose="020B0604020202020204" pitchFamily="34" charset="0"/>
                <a:ea typeface="Times New Roman" panose="02020603050405020304" pitchFamily="18" charset="0"/>
              </a:rPr>
              <a:t>TransBio</a:t>
            </a:r>
            <a:r>
              <a:rPr lang="en-US" sz="1800" i="1" dirty="0">
                <a:effectLst/>
                <a:latin typeface="Arial" panose="020B0604020202020204" pitchFamily="34" charset="0"/>
                <a:ea typeface="Times New Roman" panose="02020603050405020304" pitchFamily="18" charset="0"/>
              </a:rPr>
              <a:t>), </a:t>
            </a:r>
            <a:r>
              <a:rPr lang="en-US" sz="1800" i="1" dirty="0" err="1">
                <a:effectLst/>
                <a:latin typeface="Arial" panose="020B0604020202020204" pitchFamily="34" charset="0"/>
                <a:ea typeface="Times New Roman" panose="02020603050405020304" pitchFamily="18" charset="0"/>
              </a:rPr>
              <a:t>Navarrabiomed</a:t>
            </a:r>
            <a:r>
              <a:rPr lang="en-US" sz="1800" i="1" dirty="0">
                <a:effectLst/>
                <a:latin typeface="Arial" panose="020B0604020202020204" pitchFamily="34" charset="0"/>
                <a:ea typeface="Times New Roman" panose="02020603050405020304" pitchFamily="18" charset="0"/>
              </a:rPr>
              <a:t>, Navarra Health Department (CHN), Public University of Navarra (UPNA), Navarra Institute for Health Research (</a:t>
            </a:r>
            <a:r>
              <a:rPr lang="en-US" sz="1800" i="1" dirty="0" err="1">
                <a:effectLst/>
                <a:latin typeface="Arial" panose="020B0604020202020204" pitchFamily="34" charset="0"/>
                <a:ea typeface="Times New Roman" panose="02020603050405020304" pitchFamily="18" charset="0"/>
              </a:rPr>
              <a:t>IdiSNA</a:t>
            </a:r>
            <a:r>
              <a:rPr lang="en-US" sz="1800" i="1" dirty="0">
                <a:effectLst/>
                <a:latin typeface="Arial" panose="020B0604020202020204" pitchFamily="34" charset="0"/>
                <a:ea typeface="Times New Roman" panose="02020603050405020304" pitchFamily="18" charset="0"/>
              </a:rPr>
              <a:t>), Pamplona, Spain</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3</a:t>
            </a:r>
            <a:r>
              <a:rPr lang="en-US" sz="1800" i="1" dirty="0">
                <a:effectLst/>
                <a:latin typeface="Arial" panose="020B0604020202020204" pitchFamily="34" charset="0"/>
                <a:ea typeface="Times New Roman" panose="02020603050405020304" pitchFamily="18" charset="0"/>
              </a:rPr>
              <a:t>Department of Medicine 2 (Nephrology, Rheumatology, Clinical Immunology and Hypertension), RWTH Aachen University, Medical Faculty, Aachen, Germany</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4</a:t>
            </a:r>
            <a:r>
              <a:rPr lang="en-US" sz="1800" i="1" dirty="0">
                <a:effectLst/>
                <a:latin typeface="Arial" panose="020B0604020202020204" pitchFamily="34" charset="0"/>
                <a:ea typeface="Times New Roman" panose="02020603050405020304" pitchFamily="18" charset="0"/>
              </a:rPr>
              <a:t>European Foundation for the Study of Chronic Liver Failure (EF CLIF) and Grifols Chair, Barcelona, Spain</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5</a:t>
            </a:r>
            <a:r>
              <a:rPr lang="en-US" sz="1800" i="1" dirty="0">
                <a:effectLst/>
                <a:latin typeface="Arial" panose="020B0604020202020204" pitchFamily="34" charset="0"/>
                <a:ea typeface="Times New Roman" panose="02020603050405020304" pitchFamily="18" charset="0"/>
              </a:rPr>
              <a:t>Biochemistry and Molecular Genetics Service, Hospital Clinic-IDIBAPS, Barcelona, Spain</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6</a:t>
            </a:r>
            <a:r>
              <a:rPr lang="en-US" sz="1800" i="1" dirty="0">
                <a:effectLst/>
                <a:latin typeface="Arial" panose="020B0604020202020204" pitchFamily="34" charset="0"/>
                <a:ea typeface="Times New Roman" panose="02020603050405020304" pitchFamily="18" charset="0"/>
              </a:rPr>
              <a:t>CIBERehd, Madrid, Spain</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7</a:t>
            </a:r>
            <a:r>
              <a:rPr lang="en-US" sz="1800" i="1" dirty="0">
                <a:effectLst/>
                <a:latin typeface="Arial" panose="020B0604020202020204" pitchFamily="34" charset="0"/>
                <a:ea typeface="Times New Roman" panose="02020603050405020304" pitchFamily="18" charset="0"/>
              </a:rPr>
              <a:t>Center for Cooperative Research in Biosciences (CIC </a:t>
            </a:r>
            <a:r>
              <a:rPr lang="en-US" sz="1800" i="1" dirty="0" err="1">
                <a:effectLst/>
                <a:latin typeface="Arial" panose="020B0604020202020204" pitchFamily="34" charset="0"/>
                <a:ea typeface="Times New Roman" panose="02020603050405020304" pitchFamily="18" charset="0"/>
              </a:rPr>
              <a:t>bioGUNE</a:t>
            </a:r>
            <a:r>
              <a:rPr lang="en-US" sz="1800" i="1" dirty="0">
                <a:effectLst/>
                <a:latin typeface="Arial" panose="020B0604020202020204" pitchFamily="34" charset="0"/>
                <a:ea typeface="Times New Roman" panose="02020603050405020304" pitchFamily="18" charset="0"/>
              </a:rPr>
              <a:t>), </a:t>
            </a:r>
            <a:r>
              <a:rPr lang="en-US" sz="1800" i="1" dirty="0" err="1">
                <a:effectLst/>
                <a:latin typeface="Arial" panose="020B0604020202020204" pitchFamily="34" charset="0"/>
                <a:ea typeface="Times New Roman" panose="02020603050405020304" pitchFamily="18" charset="0"/>
              </a:rPr>
              <a:t>Derio</a:t>
            </a:r>
            <a:r>
              <a:rPr lang="en-US" sz="1800" i="1" dirty="0">
                <a:effectLst/>
                <a:latin typeface="Arial" panose="020B0604020202020204" pitchFamily="34" charset="0"/>
                <a:ea typeface="Times New Roman" panose="02020603050405020304" pitchFamily="18" charset="0"/>
              </a:rPr>
              <a:t>, Bizkaia, Spain</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8</a:t>
            </a:r>
            <a:r>
              <a:rPr lang="en-US" sz="1800" i="1" dirty="0">
                <a:effectLst/>
                <a:latin typeface="Arial" panose="020B0604020202020204" pitchFamily="34" charset="0"/>
                <a:ea typeface="Times New Roman" panose="02020603050405020304" pitchFamily="18" charset="0"/>
              </a:rPr>
              <a:t>Unit of Semeiotics, Liver and Alcohol-related Diseases, IRCCS Azienda </a:t>
            </a:r>
            <a:r>
              <a:rPr lang="en-US" sz="1800" i="1" dirty="0" err="1">
                <a:effectLst/>
                <a:latin typeface="Arial" panose="020B0604020202020204" pitchFamily="34" charset="0"/>
                <a:ea typeface="Times New Roman" panose="02020603050405020304" pitchFamily="18" charset="0"/>
              </a:rPr>
              <a:t>Ospedaliero-Universitaria</a:t>
            </a:r>
            <a:r>
              <a:rPr lang="en-US" sz="1800" i="1" dirty="0">
                <a:effectLst/>
                <a:latin typeface="Arial" panose="020B0604020202020204" pitchFamily="34" charset="0"/>
                <a:ea typeface="Times New Roman" panose="02020603050405020304" pitchFamily="18" charset="0"/>
              </a:rPr>
              <a:t> di Bologna, Bologna, Italy</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9</a:t>
            </a:r>
            <a:r>
              <a:rPr lang="en-US" sz="1800" i="1" dirty="0">
                <a:effectLst/>
                <a:latin typeface="Arial" panose="020B0604020202020204" pitchFamily="34" charset="0"/>
                <a:ea typeface="Times New Roman" panose="02020603050405020304" pitchFamily="18" charset="0"/>
              </a:rPr>
              <a:t>Department of Medical and Surgical Sciences (DIMEC), Alma Mater </a:t>
            </a:r>
            <a:r>
              <a:rPr lang="en-US" sz="1800" i="1" dirty="0" err="1">
                <a:effectLst/>
                <a:latin typeface="Arial" panose="020B0604020202020204" pitchFamily="34" charset="0"/>
                <a:ea typeface="Times New Roman" panose="02020603050405020304" pitchFamily="18" charset="0"/>
              </a:rPr>
              <a:t>Studiorum</a:t>
            </a:r>
            <a:r>
              <a:rPr lang="en-US" sz="1800" i="1" dirty="0">
                <a:effectLst/>
                <a:latin typeface="Arial" panose="020B0604020202020204" pitchFamily="34" charset="0"/>
                <a:ea typeface="Times New Roman" panose="02020603050405020304" pitchFamily="18" charset="0"/>
              </a:rPr>
              <a:t>, University of Bologna, Bologna, Italy</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10</a:t>
            </a:r>
            <a:r>
              <a:rPr lang="en-US" sz="1800" i="1" dirty="0">
                <a:effectLst/>
                <a:latin typeface="Arial" panose="020B0604020202020204" pitchFamily="34" charset="0"/>
                <a:ea typeface="Times New Roman" panose="02020603050405020304" pitchFamily="18" charset="0"/>
              </a:rPr>
              <a:t>Department of Internal Medicine B, University Hospital Muenster, Muenster, Germany</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11</a:t>
            </a:r>
            <a:r>
              <a:rPr lang="en-US" sz="1800" i="1" dirty="0">
                <a:effectLst/>
                <a:latin typeface="Arial" panose="020B0604020202020204" pitchFamily="34" charset="0"/>
                <a:ea typeface="Times New Roman" panose="02020603050405020304" pitchFamily="18" charset="0"/>
              </a:rPr>
              <a:t>AP-HP, </a:t>
            </a:r>
            <a:r>
              <a:rPr lang="en-US" sz="1800" i="1" dirty="0" err="1">
                <a:effectLst/>
                <a:latin typeface="Arial" panose="020B0604020202020204" pitchFamily="34" charset="0"/>
                <a:ea typeface="Times New Roman" panose="02020603050405020304" pitchFamily="18" charset="0"/>
              </a:rPr>
              <a:t>Hôpital</a:t>
            </a:r>
            <a:r>
              <a:rPr lang="en-US" sz="1800" i="1" dirty="0">
                <a:effectLst/>
                <a:latin typeface="Arial" panose="020B0604020202020204" pitchFamily="34" charset="0"/>
                <a:ea typeface="Times New Roman" panose="02020603050405020304" pitchFamily="18" charset="0"/>
              </a:rPr>
              <a:t> Beaujon, Service </a:t>
            </a:r>
            <a:r>
              <a:rPr lang="en-US" sz="1800" i="1" dirty="0" err="1">
                <a:effectLst/>
                <a:latin typeface="Arial" panose="020B0604020202020204" pitchFamily="34" charset="0"/>
                <a:ea typeface="Times New Roman" panose="02020603050405020304" pitchFamily="18" charset="0"/>
              </a:rPr>
              <a:t>d´Hepatologie</a:t>
            </a:r>
            <a:r>
              <a:rPr lang="en-US" sz="1800" i="1" dirty="0">
                <a:effectLst/>
                <a:latin typeface="Arial" panose="020B0604020202020204" pitchFamily="34" charset="0"/>
                <a:ea typeface="Times New Roman" panose="02020603050405020304" pitchFamily="18" charset="0"/>
              </a:rPr>
              <a:t>, DMU DIGEST, Centre de </a:t>
            </a:r>
            <a:r>
              <a:rPr lang="en-US" sz="1800" i="1" dirty="0" err="1">
                <a:effectLst/>
                <a:latin typeface="Arial" panose="020B0604020202020204" pitchFamily="34" charset="0"/>
                <a:ea typeface="Times New Roman" panose="02020603050405020304" pitchFamily="18" charset="0"/>
              </a:rPr>
              <a:t>Référence</a:t>
            </a:r>
            <a:r>
              <a:rPr lang="en-US" sz="1800" i="1" dirty="0">
                <a:effectLst/>
                <a:latin typeface="Arial" panose="020B0604020202020204" pitchFamily="34" charset="0"/>
                <a:ea typeface="Times New Roman" panose="02020603050405020304" pitchFamily="18" charset="0"/>
              </a:rPr>
              <a:t> des Maladies </a:t>
            </a:r>
            <a:r>
              <a:rPr lang="en-US" sz="1800" i="1" dirty="0" err="1">
                <a:effectLst/>
                <a:latin typeface="Arial" panose="020B0604020202020204" pitchFamily="34" charset="0"/>
                <a:ea typeface="Times New Roman" panose="02020603050405020304" pitchFamily="18" charset="0"/>
              </a:rPr>
              <a:t>Vasculaires</a:t>
            </a:r>
            <a:r>
              <a:rPr lang="en-US" sz="1800" i="1" dirty="0">
                <a:effectLst/>
                <a:latin typeface="Arial" panose="020B0604020202020204" pitchFamily="34" charset="0"/>
                <a:ea typeface="Times New Roman" panose="02020603050405020304" pitchFamily="18" charset="0"/>
              </a:rPr>
              <a:t> du Foie, FILFOIE, ERN RARE-LIVER, Clichy, France</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12</a:t>
            </a:r>
            <a:r>
              <a:rPr lang="en-US" sz="1800" i="1" dirty="0">
                <a:effectLst/>
                <a:latin typeface="Arial" panose="020B0604020202020204" pitchFamily="34" charset="0"/>
                <a:ea typeface="Times New Roman" panose="02020603050405020304" pitchFamily="18" charset="0"/>
              </a:rPr>
              <a:t>Division of Gastroenterology and Hepatology, A.O.U. Città </a:t>
            </a:r>
            <a:r>
              <a:rPr lang="en-US" sz="1800" i="1" dirty="0" err="1">
                <a:effectLst/>
                <a:latin typeface="Arial" panose="020B0604020202020204" pitchFamily="34" charset="0"/>
                <a:ea typeface="Times New Roman" panose="02020603050405020304" pitchFamily="18" charset="0"/>
              </a:rPr>
              <a:t>della</a:t>
            </a:r>
            <a:r>
              <a:rPr lang="en-US" sz="1800" i="1" dirty="0">
                <a:effectLst/>
                <a:latin typeface="Arial" panose="020B0604020202020204" pitchFamily="34" charset="0"/>
                <a:ea typeface="Times New Roman" panose="02020603050405020304" pitchFamily="18" charset="0"/>
              </a:rPr>
              <a:t> Salute e </a:t>
            </a:r>
            <a:r>
              <a:rPr lang="en-US" sz="1800" i="1" dirty="0" err="1">
                <a:effectLst/>
                <a:latin typeface="Arial" panose="020B0604020202020204" pitchFamily="34" charset="0"/>
                <a:ea typeface="Times New Roman" panose="02020603050405020304" pitchFamily="18" charset="0"/>
              </a:rPr>
              <a:t>della</a:t>
            </a:r>
            <a:r>
              <a:rPr lang="en-US" sz="1800" i="1" dirty="0">
                <a:effectLst/>
                <a:latin typeface="Arial" panose="020B0604020202020204" pitchFamily="34" charset="0"/>
                <a:ea typeface="Times New Roman" panose="02020603050405020304" pitchFamily="18" charset="0"/>
              </a:rPr>
              <a:t> </a:t>
            </a:r>
            <a:r>
              <a:rPr lang="en-US" sz="1800" i="1" dirty="0" err="1">
                <a:effectLst/>
                <a:latin typeface="Arial" panose="020B0604020202020204" pitchFamily="34" charset="0"/>
                <a:ea typeface="Times New Roman" panose="02020603050405020304" pitchFamily="18" charset="0"/>
              </a:rPr>
              <a:t>Scienza</a:t>
            </a:r>
            <a:r>
              <a:rPr lang="en-US" sz="1800" i="1" dirty="0">
                <a:effectLst/>
                <a:latin typeface="Arial" panose="020B0604020202020204" pitchFamily="34" charset="0"/>
                <a:ea typeface="Times New Roman" panose="02020603050405020304" pitchFamily="18" charset="0"/>
              </a:rPr>
              <a:t> di Torino, Torino, Italy</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13</a:t>
            </a:r>
            <a:r>
              <a:rPr lang="en-US" sz="1800" i="1" dirty="0">
                <a:effectLst/>
                <a:latin typeface="Arial" panose="020B0604020202020204" pitchFamily="34" charset="0"/>
                <a:ea typeface="Times New Roman" panose="02020603050405020304" pitchFamily="18" charset="0"/>
              </a:rPr>
              <a:t>Department of Internal Medicine, Nephrology and Transplantation, Erasmus Medical Center, Rotterdam, Netherlands</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14</a:t>
            </a:r>
            <a:r>
              <a:rPr lang="en-US" sz="1800" i="1" dirty="0">
                <a:effectLst/>
                <a:latin typeface="Arial" panose="020B0604020202020204" pitchFamily="34" charset="0"/>
                <a:ea typeface="Times New Roman" panose="02020603050405020304" pitchFamily="18" charset="0"/>
              </a:rPr>
              <a:t>Algorithmic Dynamics lab, Karolinska </a:t>
            </a:r>
            <a:r>
              <a:rPr lang="en-US" sz="1800" i="1" dirty="0" err="1">
                <a:effectLst/>
                <a:latin typeface="Arial" panose="020B0604020202020204" pitchFamily="34" charset="0"/>
                <a:ea typeface="Times New Roman" panose="02020603050405020304" pitchFamily="18" charset="0"/>
              </a:rPr>
              <a:t>Institutet</a:t>
            </a:r>
            <a:r>
              <a:rPr lang="en-US" sz="1800" i="1" dirty="0">
                <a:effectLst/>
                <a:latin typeface="Arial" panose="020B0604020202020204" pitchFamily="34" charset="0"/>
                <a:ea typeface="Times New Roman" panose="02020603050405020304" pitchFamily="18" charset="0"/>
              </a:rPr>
              <a:t>, Solna, Sweden</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15</a:t>
            </a:r>
            <a:r>
              <a:rPr lang="en-US" sz="1800" i="1" dirty="0">
                <a:effectLst/>
                <a:latin typeface="Arial" panose="020B0604020202020204" pitchFamily="34" charset="0"/>
                <a:ea typeface="Times New Roman" panose="02020603050405020304" pitchFamily="18" charset="0"/>
              </a:rPr>
              <a:t>Université Paris-Cité, Inserm, Centre de recherche sur </a:t>
            </a:r>
            <a:r>
              <a:rPr lang="en-US" sz="1800" i="1" dirty="0" err="1">
                <a:effectLst/>
                <a:latin typeface="Arial" panose="020B0604020202020204" pitchFamily="34" charset="0"/>
                <a:ea typeface="Times New Roman" panose="02020603050405020304" pitchFamily="18" charset="0"/>
              </a:rPr>
              <a:t>l´inflammation</a:t>
            </a:r>
            <a:r>
              <a:rPr lang="en-US" sz="1800" i="1" dirty="0">
                <a:effectLst/>
                <a:latin typeface="Arial" panose="020B0604020202020204" pitchFamily="34" charset="0"/>
                <a:ea typeface="Times New Roman" panose="02020603050405020304" pitchFamily="18" charset="0"/>
              </a:rPr>
              <a:t>, UMR 1149, Paris, France</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16</a:t>
            </a:r>
            <a:r>
              <a:rPr lang="en-US" sz="1800" i="1" dirty="0">
                <a:effectLst/>
                <a:latin typeface="Arial" panose="020B0604020202020204" pitchFamily="34" charset="0"/>
                <a:ea typeface="Times New Roman" panose="02020603050405020304" pitchFamily="18" charset="0"/>
              </a:rPr>
              <a:t>Department of Biomedical Sciences, University of Barcelona, Barcelona, Spain</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17</a:t>
            </a:r>
            <a:r>
              <a:rPr lang="en-US" sz="1800" i="1" dirty="0">
                <a:effectLst/>
                <a:latin typeface="Arial" panose="020B0604020202020204" pitchFamily="34" charset="0"/>
                <a:ea typeface="Times New Roman" panose="02020603050405020304" pitchFamily="18" charset="0"/>
              </a:rPr>
              <a:t>Universidad de Navarra, Centro de </a:t>
            </a:r>
            <a:r>
              <a:rPr lang="en-US" sz="1800" i="1" dirty="0" err="1">
                <a:effectLst/>
                <a:latin typeface="Arial" panose="020B0604020202020204" pitchFamily="34" charset="0"/>
                <a:ea typeface="Times New Roman" panose="02020603050405020304" pitchFamily="18" charset="0"/>
              </a:rPr>
              <a:t>Investigación</a:t>
            </a:r>
            <a:r>
              <a:rPr lang="en-US" sz="1800" i="1" dirty="0">
                <a:effectLst/>
                <a:latin typeface="Arial" panose="020B0604020202020204" pitchFamily="34" charset="0"/>
                <a:ea typeface="Times New Roman" panose="02020603050405020304" pitchFamily="18" charset="0"/>
              </a:rPr>
              <a:t> </a:t>
            </a:r>
            <a:r>
              <a:rPr lang="en-US" sz="1800" i="1" dirty="0" err="1">
                <a:effectLst/>
                <a:latin typeface="Arial" panose="020B0604020202020204" pitchFamily="34" charset="0"/>
                <a:ea typeface="Times New Roman" panose="02020603050405020304" pitchFamily="18" charset="0"/>
              </a:rPr>
              <a:t>Médica</a:t>
            </a:r>
            <a:r>
              <a:rPr lang="en-US" sz="1800" i="1" dirty="0">
                <a:effectLst/>
                <a:latin typeface="Arial" panose="020B0604020202020204" pitchFamily="34" charset="0"/>
                <a:ea typeface="Times New Roman" panose="02020603050405020304" pitchFamily="18" charset="0"/>
              </a:rPr>
              <a:t> </a:t>
            </a:r>
            <a:r>
              <a:rPr lang="en-US" sz="1800" i="1" dirty="0" err="1">
                <a:effectLst/>
                <a:latin typeface="Arial" panose="020B0604020202020204" pitchFamily="34" charset="0"/>
                <a:ea typeface="Times New Roman" panose="02020603050405020304" pitchFamily="18" charset="0"/>
              </a:rPr>
              <a:t>Aplicada</a:t>
            </a:r>
            <a:r>
              <a:rPr lang="en-US" sz="1800" i="1" dirty="0">
                <a:effectLst/>
                <a:latin typeface="Arial" panose="020B0604020202020204" pitchFamily="34" charset="0"/>
                <a:ea typeface="Times New Roman" panose="02020603050405020304" pitchFamily="18" charset="0"/>
              </a:rPr>
              <a:t> (CIMA), Computational Biology Program, Instituto de </a:t>
            </a:r>
            <a:r>
              <a:rPr lang="en-US" sz="1800" i="1" dirty="0" err="1">
                <a:effectLst/>
                <a:latin typeface="Arial" panose="020B0604020202020204" pitchFamily="34" charset="0"/>
                <a:ea typeface="Times New Roman" panose="02020603050405020304" pitchFamily="18" charset="0"/>
              </a:rPr>
              <a:t>Investigación</a:t>
            </a:r>
            <a:r>
              <a:rPr lang="en-US" sz="1800" i="1" dirty="0">
                <a:effectLst/>
                <a:latin typeface="Arial" panose="020B0604020202020204" pitchFamily="34" charset="0"/>
                <a:ea typeface="Times New Roman" panose="02020603050405020304" pitchFamily="18" charset="0"/>
              </a:rPr>
              <a:t> Sanitaria de Navarra (</a:t>
            </a:r>
            <a:r>
              <a:rPr lang="en-US" sz="1800" i="1" dirty="0" err="1">
                <a:effectLst/>
                <a:latin typeface="Arial" panose="020B0604020202020204" pitchFamily="34" charset="0"/>
                <a:ea typeface="Times New Roman" panose="02020603050405020304" pitchFamily="18" charset="0"/>
              </a:rPr>
              <a:t>IdiSNA</a:t>
            </a:r>
            <a:r>
              <a:rPr lang="en-US" sz="1800" i="1" dirty="0">
                <a:effectLst/>
                <a:latin typeface="Arial" panose="020B0604020202020204" pitchFamily="34" charset="0"/>
                <a:ea typeface="Times New Roman" panose="02020603050405020304" pitchFamily="18" charset="0"/>
              </a:rPr>
              <a:t>), Pamplona, Spain</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18</a:t>
            </a:r>
            <a:r>
              <a:rPr lang="en-US" sz="1800" i="1" dirty="0">
                <a:effectLst/>
                <a:latin typeface="Arial" panose="020B0604020202020204" pitchFamily="34" charset="0"/>
                <a:ea typeface="Times New Roman" panose="02020603050405020304" pitchFamily="18" charset="0"/>
              </a:rPr>
              <a:t>Leibniz Research Centre for Working Environment and Human Factors at the TU Dortmund (</a:t>
            </a:r>
            <a:r>
              <a:rPr lang="en-US" sz="1800" i="1" dirty="0" err="1">
                <a:effectLst/>
                <a:latin typeface="Arial" panose="020B0604020202020204" pitchFamily="34" charset="0"/>
                <a:ea typeface="Times New Roman" panose="02020603050405020304" pitchFamily="18" charset="0"/>
              </a:rPr>
              <a:t>IfADo</a:t>
            </a:r>
            <a:r>
              <a:rPr lang="en-US" sz="1800" i="1" dirty="0">
                <a:effectLst/>
                <a:latin typeface="Arial" panose="020B0604020202020204" pitchFamily="34" charset="0"/>
                <a:ea typeface="Times New Roman" panose="02020603050405020304" pitchFamily="18" charset="0"/>
              </a:rPr>
              <a:t>), Dortmund, Germany</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19</a:t>
            </a:r>
            <a:r>
              <a:rPr lang="en-US" sz="1800" i="1" dirty="0">
                <a:effectLst/>
                <a:latin typeface="Arial" panose="020B0604020202020204" pitchFamily="34" charset="0"/>
                <a:ea typeface="Times New Roman" panose="02020603050405020304" pitchFamily="18" charset="0"/>
              </a:rPr>
              <a:t>Liver Center, Department of Gastroenterology, Hepatology and GI-Oncology, Klinikum Stuttgart, Stuttgart, Germany</a:t>
            </a:r>
            <a:r>
              <a:rPr lang="en-US" sz="1800" dirty="0">
                <a:effectLst/>
                <a:latin typeface="Arial" panose="020B0604020202020204" pitchFamily="34" charset="0"/>
                <a:ea typeface="Arial" panose="020B0604020202020204" pitchFamily="34" charset="0"/>
              </a:rPr>
              <a:t>, </a:t>
            </a:r>
            <a:r>
              <a:rPr lang="en-US" sz="1800" i="1" baseline="30000" dirty="0">
                <a:effectLst/>
                <a:latin typeface="Arial" panose="020B0604020202020204" pitchFamily="34" charset="0"/>
                <a:ea typeface="Times New Roman" panose="02020603050405020304" pitchFamily="18" charset="0"/>
              </a:rPr>
              <a:t>20</a:t>
            </a:r>
            <a:r>
              <a:rPr lang="en-US" sz="1800" i="1" dirty="0">
                <a:effectLst/>
                <a:latin typeface="Arial" panose="020B0604020202020204" pitchFamily="34" charset="0"/>
                <a:ea typeface="Times New Roman" panose="02020603050405020304" pitchFamily="18" charset="0"/>
              </a:rPr>
              <a:t>Bioscience Program, Biological and Environmental Sciences and Engineering Division (BESE), King Abdullah University of Science and Technology KAUST, </a:t>
            </a:r>
            <a:r>
              <a:rPr lang="en-US" sz="1800" i="1" dirty="0" err="1">
                <a:effectLst/>
                <a:latin typeface="Arial" panose="020B0604020202020204" pitchFamily="34" charset="0"/>
                <a:ea typeface="Times New Roman" panose="02020603050405020304" pitchFamily="18" charset="0"/>
              </a:rPr>
              <a:t>Thuwal</a:t>
            </a:r>
            <a:r>
              <a:rPr lang="en-US" sz="1800" i="1" dirty="0">
                <a:effectLst/>
                <a:latin typeface="Arial" panose="020B0604020202020204" pitchFamily="34" charset="0"/>
                <a:ea typeface="Times New Roman" panose="02020603050405020304" pitchFamily="18" charset="0"/>
              </a:rPr>
              <a:t>, Saudi Arabia</a:t>
            </a:r>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Arial" panose="020B0604020202020204" pitchFamily="34" charset="0"/>
                <a:ea typeface="Times New Roman" panose="02020603050405020304" pitchFamily="18" charset="0"/>
              </a:rPr>
              <a:t>Email:</a:t>
            </a:r>
            <a:r>
              <a:rPr lang="en-US" sz="1800" i="1" dirty="0">
                <a:effectLst/>
                <a:latin typeface="Arial" panose="020B0604020202020204" pitchFamily="34" charset="0"/>
                <a:ea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rPr>
              <a:t>thwirtz@ukaachen.de</a:t>
            </a:r>
          </a:p>
          <a:p>
            <a:endParaRPr lang="en-GB" sz="1800" dirty="0">
              <a:effectLst/>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1800" b="1" kern="100" dirty="0">
                <a:solidFill>
                  <a:srgbClr val="000000"/>
                </a:solidFill>
                <a:effectLst/>
                <a:latin typeface="Arial" panose="020B0604020202020204" pitchFamily="34" charset="0"/>
                <a:ea typeface="Calibri" panose="020F0502020204030204" pitchFamily="34" charset="0"/>
                <a:cs typeface="Times New Roman (Corpo CS)"/>
              </a:rPr>
              <a:t>Background and Aims: </a:t>
            </a:r>
            <a:r>
              <a:rPr lang="en-GB" sz="1800" kern="100" dirty="0">
                <a:solidFill>
                  <a:srgbClr val="000000"/>
                </a:solidFill>
                <a:effectLst/>
                <a:latin typeface="Arial" panose="020B0604020202020204" pitchFamily="34" charset="0"/>
                <a:ea typeface="Calibri" panose="020F0502020204030204" pitchFamily="34" charset="0"/>
                <a:cs typeface="Times New Roman (Corpo CS)"/>
              </a:rPr>
              <a:t>Patients with</a:t>
            </a:r>
            <a:r>
              <a:rPr lang="en-GB" sz="1800" b="1" kern="100" dirty="0">
                <a:solidFill>
                  <a:srgbClr val="000000"/>
                </a:solidFill>
                <a:effectLst/>
                <a:latin typeface="Arial" panose="020B0604020202020204" pitchFamily="34" charset="0"/>
                <a:ea typeface="Calibri" panose="020F0502020204030204" pitchFamily="34" charset="0"/>
                <a:cs typeface="Times New Roman (Corpo CS)"/>
              </a:rPr>
              <a:t> </a:t>
            </a:r>
            <a:r>
              <a:rPr lang="en-GB" sz="1800" kern="100" dirty="0">
                <a:solidFill>
                  <a:srgbClr val="000000"/>
                </a:solidFill>
                <a:effectLst/>
                <a:latin typeface="Arial" panose="020B0604020202020204" pitchFamily="34" charset="0"/>
                <a:ea typeface="Calibri" panose="020F0502020204030204" pitchFamily="34" charset="0"/>
                <a:cs typeface="Times New Roman (Corpo CS)"/>
              </a:rPr>
              <a:t>acute decompensation of cirrhosis (ADC) are at high risk of developing acute-on-chronic liver failure (ACLF), a syndrome characterized by multiple organ failure and high short-term mortality. This study aimed to prospectively analyse alterations in peripheral blood mononuclear cells (PBMCs) in patients with ADC using single-cell technologies and to explore their implications for pathophysiology and prognosis. </a:t>
            </a:r>
            <a:endParaRPr lang="en-GB" sz="1800" kern="100" dirty="0">
              <a:solidFill>
                <a:srgbClr val="000000"/>
              </a:solidFill>
              <a:effectLst/>
              <a:latin typeface="Calibri" panose="020F0502020204030204" pitchFamily="34" charset="0"/>
              <a:ea typeface="Calibri" panose="020F0502020204030204" pitchFamily="34" charset="0"/>
              <a:cs typeface="Times New Roman (Corpo CS)"/>
            </a:endParaRPr>
          </a:p>
          <a:p>
            <a:pPr algn="just"/>
            <a:r>
              <a:rPr lang="en-US" sz="1800" b="1" kern="100" dirty="0">
                <a:solidFill>
                  <a:srgbClr val="000000"/>
                </a:solidFill>
                <a:effectLst/>
                <a:latin typeface="Arial" panose="020B0604020202020204" pitchFamily="34" charset="0"/>
                <a:ea typeface="Calibri" panose="020F0502020204030204" pitchFamily="34" charset="0"/>
                <a:cs typeface="Times New Roman (Corpo CS)"/>
              </a:rPr>
              <a:t>Method:</a:t>
            </a:r>
            <a:r>
              <a:rPr lang="en-US" sz="1800" kern="100" dirty="0">
                <a:solidFill>
                  <a:srgbClr val="000000"/>
                </a:solidFill>
                <a:effectLst/>
                <a:latin typeface="Arial" panose="020B0604020202020204" pitchFamily="34" charset="0"/>
                <a:ea typeface="Calibri" panose="020F0502020204030204" pitchFamily="34" charset="0"/>
                <a:cs typeface="Times New Roman (Corpo CS)"/>
              </a:rPr>
              <a:t> </a:t>
            </a:r>
            <a:r>
              <a:rPr lang="en-GB" sz="1800" kern="100" dirty="0">
                <a:solidFill>
                  <a:srgbClr val="000000"/>
                </a:solidFill>
                <a:effectLst/>
                <a:latin typeface="Arial" panose="020B0604020202020204" pitchFamily="34" charset="0"/>
                <a:ea typeface="Calibri" panose="020F0502020204030204" pitchFamily="34" charset="0"/>
                <a:cs typeface="Times New Roman (Corpo CS)"/>
              </a:rPr>
              <a:t>64 patients admitted due to ADC and 15 healthy controls were enrolled in 5 European centres. Blood samples were obtained at hospital admission. Patients were followed up for up to 90 days after study inclusion, and hospital readmission due to ADC or ACLF development was monitored. Cellular indexing of transcriptomes and epitopes by sequencing (CITE-</a:t>
            </a:r>
            <a:r>
              <a:rPr lang="en-GB" sz="1800" kern="100" dirty="0" err="1">
                <a:solidFill>
                  <a:srgbClr val="000000"/>
                </a:solidFill>
                <a:effectLst/>
                <a:latin typeface="Arial" panose="020B0604020202020204" pitchFamily="34" charset="0"/>
                <a:ea typeface="Calibri" panose="020F0502020204030204" pitchFamily="34" charset="0"/>
                <a:cs typeface="Times New Roman (Corpo CS)"/>
              </a:rPr>
              <a:t>seq</a:t>
            </a:r>
            <a:r>
              <a:rPr lang="en-GB" sz="1800" kern="100" dirty="0">
                <a:solidFill>
                  <a:srgbClr val="000000"/>
                </a:solidFill>
                <a:effectLst/>
                <a:latin typeface="Arial" panose="020B0604020202020204" pitchFamily="34" charset="0"/>
                <a:ea typeface="Calibri" panose="020F0502020204030204" pitchFamily="34" charset="0"/>
                <a:cs typeface="Times New Roman (Corpo CS)"/>
              </a:rPr>
              <a:t>) was applied to PBMCs from 16 out of the 64 patients representing different clinical trajectories and 4 healthy controls, to quantify gene expression and targeted surface protein at single-cell resolution. Whole blood for the same 16 patients was assessed by bulk RNA-</a:t>
            </a:r>
            <a:r>
              <a:rPr lang="en-GB" sz="1800" kern="100" dirty="0" err="1">
                <a:solidFill>
                  <a:srgbClr val="000000"/>
                </a:solidFill>
                <a:effectLst/>
                <a:latin typeface="Arial" panose="020B0604020202020204" pitchFamily="34" charset="0"/>
                <a:ea typeface="Calibri" panose="020F0502020204030204" pitchFamily="34" charset="0"/>
                <a:cs typeface="Times New Roman (Corpo CS)"/>
              </a:rPr>
              <a:t>seq</a:t>
            </a:r>
            <a:r>
              <a:rPr lang="en-GB" sz="1800" kern="100" dirty="0">
                <a:solidFill>
                  <a:srgbClr val="000000"/>
                </a:solidFill>
                <a:effectLst/>
                <a:latin typeface="Arial" panose="020B0604020202020204" pitchFamily="34" charset="0"/>
                <a:ea typeface="Calibri" panose="020F0502020204030204" pitchFamily="34" charset="0"/>
                <a:cs typeface="Times New Roman (Corpo CS)"/>
              </a:rPr>
              <a:t> and whole blood transcriptional profiles from two independent prospective multicentre cohorts of patients with ADC (PREDICT (n=689) and ACLARA (n=521)) were included as validation cohorts.</a:t>
            </a:r>
            <a:endParaRPr lang="en-GB" sz="1800" kern="100" dirty="0">
              <a:solidFill>
                <a:srgbClr val="000000"/>
              </a:solidFill>
              <a:effectLst/>
              <a:latin typeface="Calibri" panose="020F0502020204030204" pitchFamily="34" charset="0"/>
              <a:ea typeface="Calibri" panose="020F0502020204030204" pitchFamily="34" charset="0"/>
              <a:cs typeface="Times New Roman (Corpo CS)"/>
            </a:endParaRPr>
          </a:p>
          <a:p>
            <a:pPr algn="just"/>
            <a:r>
              <a:rPr lang="en-US" sz="1800" b="1" kern="100" dirty="0">
                <a:solidFill>
                  <a:srgbClr val="000000"/>
                </a:solidFill>
                <a:effectLst/>
                <a:latin typeface="Arial" panose="020B0604020202020204" pitchFamily="34" charset="0"/>
                <a:ea typeface="Calibri" panose="020F0502020204030204" pitchFamily="34" charset="0"/>
                <a:cs typeface="Times New Roman (Corpo CS)"/>
              </a:rPr>
              <a:t>Results:</a:t>
            </a:r>
            <a:r>
              <a:rPr lang="en-US" sz="1800" kern="100" dirty="0">
                <a:solidFill>
                  <a:srgbClr val="000000"/>
                </a:solidFill>
                <a:effectLst/>
                <a:latin typeface="Arial" panose="020B0604020202020204" pitchFamily="34" charset="0"/>
                <a:ea typeface="Calibri" panose="020F0502020204030204" pitchFamily="34" charset="0"/>
                <a:cs typeface="Times New Roman (Corpo CS)"/>
              </a:rPr>
              <a:t> </a:t>
            </a:r>
            <a:r>
              <a:rPr lang="en-GB" sz="1800" kern="100" dirty="0">
                <a:solidFill>
                  <a:srgbClr val="000000"/>
                </a:solidFill>
                <a:effectLst/>
                <a:latin typeface="Arial" panose="020B0604020202020204" pitchFamily="34" charset="0"/>
                <a:ea typeface="Calibri" panose="020F0502020204030204" pitchFamily="34" charset="0"/>
                <a:cs typeface="Times New Roman (Corpo CS)"/>
              </a:rPr>
              <a:t>Cell proportion analysis revealed a significant increase of classical monocytes in patients with subsequent ACLF development. Notably, classical monocytes represented the cell type with the highest transcriptional alterations. Within the classical monocyte population, a specific subcluster, termed “C2”, was identified and found to increase during progression towards ACLF. In addition to reduced expression of </a:t>
            </a:r>
            <a:r>
              <a:rPr lang="en-GB" sz="1800" i="1" kern="100" dirty="0">
                <a:solidFill>
                  <a:srgbClr val="000000"/>
                </a:solidFill>
                <a:effectLst/>
                <a:latin typeface="Arial" panose="020B0604020202020204" pitchFamily="34" charset="0"/>
                <a:ea typeface="Calibri" panose="020F0502020204030204" pitchFamily="34" charset="0"/>
                <a:cs typeface="Times New Roman (Corpo CS)"/>
              </a:rPr>
              <a:t>HLA-DR</a:t>
            </a:r>
            <a:r>
              <a:rPr lang="en-GB" sz="1800" kern="100" dirty="0">
                <a:solidFill>
                  <a:srgbClr val="000000"/>
                </a:solidFill>
                <a:effectLst/>
                <a:latin typeface="Arial" panose="020B0604020202020204" pitchFamily="34" charset="0"/>
                <a:ea typeface="Calibri" panose="020F0502020204030204" pitchFamily="34" charset="0"/>
                <a:cs typeface="Times New Roman (Corpo CS)"/>
              </a:rPr>
              <a:t> and upregulation of </a:t>
            </a:r>
            <a:r>
              <a:rPr lang="en-GB" sz="1800" i="1" kern="100" dirty="0">
                <a:solidFill>
                  <a:srgbClr val="000000"/>
                </a:solidFill>
                <a:effectLst/>
                <a:latin typeface="Arial" panose="020B0604020202020204" pitchFamily="34" charset="0"/>
                <a:ea typeface="Calibri" panose="020F0502020204030204" pitchFamily="34" charset="0"/>
                <a:cs typeface="Times New Roman (Corpo CS)"/>
              </a:rPr>
              <a:t>MERTK,</a:t>
            </a:r>
            <a:r>
              <a:rPr lang="en-GB" sz="1800" kern="100" dirty="0">
                <a:solidFill>
                  <a:srgbClr val="000000"/>
                </a:solidFill>
                <a:effectLst/>
                <a:latin typeface="Arial" panose="020B0604020202020204" pitchFamily="34" charset="0"/>
                <a:ea typeface="Calibri" panose="020F0502020204030204" pitchFamily="34" charset="0"/>
                <a:cs typeface="Times New Roman (Corpo CS)"/>
              </a:rPr>
              <a:t> this monocytic subpopulation was primarily characterized by decreased expression of genes encoding enzymes relevant to cellular energy supply, such as oxidative phosphorylation and ATP production. Pathway analysis confirmed a marked impairment of energy metabolism pathways as well as a tendency towards reduced inflammatory and bacterial response within the C2 subcluster. Using two independent prospective multicentre cohorts of patients with ADC, we found that a gene signature derived from that monocytic subpopulation was significantly upregulated especially in patients with bacterial infection, ACLF development and non-survivors.</a:t>
            </a:r>
            <a:r>
              <a:rPr lang="en-US" sz="1800" kern="100" dirty="0">
                <a:solidFill>
                  <a:srgbClr val="000000"/>
                </a:solidFill>
                <a:effectLst/>
                <a:latin typeface="Arial" panose="020B0604020202020204" pitchFamily="34" charset="0"/>
                <a:ea typeface="Calibri" panose="020F0502020204030204" pitchFamily="34" charset="0"/>
                <a:cs typeface="Times New Roman (Corpo CS)"/>
              </a:rPr>
              <a:t> </a:t>
            </a:r>
            <a:endParaRPr lang="en-GB" sz="1800" kern="100" dirty="0">
              <a:solidFill>
                <a:srgbClr val="000000"/>
              </a:solidFill>
              <a:effectLst/>
              <a:latin typeface="Calibri" panose="020F0502020204030204" pitchFamily="34" charset="0"/>
              <a:ea typeface="Calibri" panose="020F0502020204030204" pitchFamily="34" charset="0"/>
              <a:cs typeface="Times New Roman (Corpo CS)"/>
            </a:endParaRPr>
          </a:p>
          <a:p>
            <a:pPr algn="just"/>
            <a:r>
              <a:rPr lang="en-US" sz="1800" b="1" kern="100" dirty="0">
                <a:solidFill>
                  <a:srgbClr val="000000"/>
                </a:solidFill>
                <a:effectLst/>
                <a:latin typeface="Arial" panose="020B0604020202020204" pitchFamily="34" charset="0"/>
                <a:ea typeface="Calibri" panose="020F0502020204030204" pitchFamily="34" charset="0"/>
                <a:cs typeface="Times New Roman (Corpo CS)"/>
              </a:rPr>
              <a:t>Conclusion:</a:t>
            </a:r>
            <a:r>
              <a:rPr lang="en-US" sz="1800" kern="100" dirty="0">
                <a:solidFill>
                  <a:srgbClr val="000000"/>
                </a:solidFill>
                <a:effectLst/>
                <a:latin typeface="Arial" panose="020B0604020202020204" pitchFamily="34" charset="0"/>
                <a:ea typeface="Calibri" panose="020F0502020204030204" pitchFamily="34" charset="0"/>
                <a:cs typeface="Times New Roman (Corpo CS)"/>
              </a:rPr>
              <a:t>  </a:t>
            </a:r>
            <a:endParaRPr lang="en-GB" sz="1800" kern="100" dirty="0">
              <a:solidFill>
                <a:srgbClr val="000000"/>
              </a:solidFill>
              <a:effectLst/>
              <a:latin typeface="Calibri" panose="020F0502020204030204" pitchFamily="34" charset="0"/>
              <a:ea typeface="Calibri" panose="020F0502020204030204" pitchFamily="34" charset="0"/>
              <a:cs typeface="Times New Roman (Corpo CS)"/>
            </a:endParaRPr>
          </a:p>
          <a:p>
            <a:pPr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solidFill>
                  <a:srgbClr val="000000"/>
                </a:solidFill>
                <a:effectLst/>
                <a:latin typeface="Arial" panose="020B0604020202020204" pitchFamily="34" charset="0"/>
                <a:ea typeface="Calibri" panose="020F0502020204030204" pitchFamily="34" charset="0"/>
                <a:cs typeface="Times New Roman (Corpo CS)"/>
              </a:rPr>
              <a:t>Patients with acute decompensation of cirrhosis who subsequently develop ACLF are characterized by the presence of a subpopulation of classical monocytes with features of impaired energy metabolism pathways.</a:t>
            </a:r>
            <a:endParaRPr lang="en-GB" sz="1800" kern="100" dirty="0">
              <a:solidFill>
                <a:srgbClr val="000000"/>
              </a:solidFill>
              <a:effectLst/>
              <a:latin typeface="Calibri" panose="020F0502020204030204" pitchFamily="34" charset="0"/>
              <a:ea typeface="Calibri" panose="020F0502020204030204" pitchFamily="34" charset="0"/>
              <a:cs typeface="Times New Roman (Corpo CS)"/>
            </a:endParaRPr>
          </a:p>
        </p:txBody>
      </p:sp>
      <p:sp>
        <p:nvSpPr>
          <p:cNvPr id="4" name="Slide Number Placeholder 3">
            <a:extLst>
              <a:ext uri="{FF2B5EF4-FFF2-40B4-BE49-F238E27FC236}">
                <a16:creationId xmlns:a16="http://schemas.microsoft.com/office/drawing/2014/main" id="{C7ED3772-D4FA-FF7B-E1CD-F8E4EF0A9BBC}"/>
              </a:ext>
            </a:extLst>
          </p:cNvPr>
          <p:cNvSpPr>
            <a:spLocks noGrp="1"/>
          </p:cNvSpPr>
          <p:nvPr>
            <p:ph type="sldNum" sz="quarter" idx="5"/>
          </p:nvPr>
        </p:nvSpPr>
        <p:spPr/>
        <p:txBody>
          <a:bodyPr/>
          <a:lstStyle/>
          <a:p>
            <a:fld id="{F872C0F0-71E7-46B6-AA6F-1D7E0E2B8B3E}" type="slidenum">
              <a:rPr lang="en-US" smtClean="0"/>
              <a:t>12</a:t>
            </a:fld>
            <a:endParaRPr lang="en-US"/>
          </a:p>
        </p:txBody>
      </p:sp>
    </p:spTree>
    <p:extLst>
      <p:ext uri="{BB962C8B-B14F-4D97-AF65-F5344CB8AC3E}">
        <p14:creationId xmlns:p14="http://schemas.microsoft.com/office/powerpoint/2010/main" val="10219697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 name="Picture 9" descr="A close-up of a logo&#10;&#10;AI-generated content may be incorrect.">
            <a:extLst>
              <a:ext uri="{FF2B5EF4-FFF2-40B4-BE49-F238E27FC236}">
                <a16:creationId xmlns:a16="http://schemas.microsoft.com/office/drawing/2014/main" id="{455219C1-892B-9487-71D2-163836E2F5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0717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13" name="Picture 12" descr="A white and brown background with a pattern&#10;&#10;AI-generated content may be incorrect.">
            <a:extLst>
              <a:ext uri="{FF2B5EF4-FFF2-40B4-BE49-F238E27FC236}">
                <a16:creationId xmlns:a16="http://schemas.microsoft.com/office/drawing/2014/main" id="{138F6CDA-D044-7C39-E80C-DEC76B5481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37BABE-C495-855B-AFFA-817EE2BE2570}"/>
              </a:ext>
            </a:extLst>
          </p:cNvPr>
          <p:cNvSpPr>
            <a:spLocks noGrp="1"/>
          </p:cNvSpPr>
          <p:nvPr>
            <p:ph type="ctrTitle" hasCustomPrompt="1"/>
          </p:nvPr>
        </p:nvSpPr>
        <p:spPr>
          <a:xfrm>
            <a:off x="7339106" y="2498272"/>
            <a:ext cx="4643718" cy="1517877"/>
          </a:xfrm>
        </p:spPr>
        <p:txBody>
          <a:bodyPr anchor="b"/>
          <a:lstStyle>
            <a:lvl1pPr algn="ctr">
              <a:defRPr sz="5400">
                <a:solidFill>
                  <a:srgbClr val="004B87"/>
                </a:solidFill>
                <a:latin typeface="HelveticaNeueLT Pro 65 Md" panose="020B0604020202020204" pitchFamily="34" charset="0"/>
              </a:defRPr>
            </a:lvl1pPr>
          </a:lstStyle>
          <a:p>
            <a:r>
              <a:rPr lang="en-US"/>
              <a:t>Title</a:t>
            </a:r>
            <a:br>
              <a:rPr lang="en-US"/>
            </a:br>
            <a:endParaRPr lang="en-US"/>
          </a:p>
        </p:txBody>
      </p:sp>
      <p:sp>
        <p:nvSpPr>
          <p:cNvPr id="3" name="Subtitle 2">
            <a:extLst>
              <a:ext uri="{FF2B5EF4-FFF2-40B4-BE49-F238E27FC236}">
                <a16:creationId xmlns:a16="http://schemas.microsoft.com/office/drawing/2014/main" id="{F3A43D77-79CF-B8FC-4A14-0DCDC783EB8B}"/>
              </a:ext>
            </a:extLst>
          </p:cNvPr>
          <p:cNvSpPr>
            <a:spLocks noGrp="1"/>
          </p:cNvSpPr>
          <p:nvPr>
            <p:ph type="subTitle" idx="1" hasCustomPrompt="1"/>
          </p:nvPr>
        </p:nvSpPr>
        <p:spPr>
          <a:xfrm>
            <a:off x="7339106" y="4359728"/>
            <a:ext cx="4643718" cy="783771"/>
          </a:xfrm>
        </p:spPr>
        <p:txBody>
          <a:bodyPr/>
          <a:lstStyle>
            <a:lvl1pPr marL="0" indent="0" algn="ctr">
              <a:buNone/>
              <a:defRPr sz="2400">
                <a:solidFill>
                  <a:srgbClr val="004B87"/>
                </a:solidFill>
                <a:latin typeface="HelveticaNeueLT Pro 55 Roman"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Tree>
    <p:extLst>
      <p:ext uri="{BB962C8B-B14F-4D97-AF65-F5344CB8AC3E}">
        <p14:creationId xmlns:p14="http://schemas.microsoft.com/office/powerpoint/2010/main" val="640228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2" name="Picture 11" descr="A blue and white screen&#10;&#10;AI-generated content may be incorrect.">
            <a:extLst>
              <a:ext uri="{FF2B5EF4-FFF2-40B4-BE49-F238E27FC236}">
                <a16:creationId xmlns:a16="http://schemas.microsoft.com/office/drawing/2014/main" id="{26688046-99D6-51EC-46D4-949CD4836D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874323-051A-E54C-1353-B1D00220079D}"/>
              </a:ext>
            </a:extLst>
          </p:cNvPr>
          <p:cNvSpPr>
            <a:spLocks noGrp="1"/>
          </p:cNvSpPr>
          <p:nvPr>
            <p:ph type="title" hasCustomPrompt="1"/>
          </p:nvPr>
        </p:nvSpPr>
        <p:spPr>
          <a:xfrm>
            <a:off x="838200" y="-89087"/>
            <a:ext cx="10515600" cy="838947"/>
          </a:xfrm>
        </p:spPr>
        <p:txBody>
          <a:bodyPr>
            <a:normAutofit/>
          </a:bodyPr>
          <a:lstStyle>
            <a:lvl1pPr>
              <a:defRPr sz="3200">
                <a:solidFill>
                  <a:schemeClr val="bg1"/>
                </a:solidFill>
                <a:latin typeface="HelveticaNeueLT Pro 65 Md" panose="020B0604020202020204" pitchFamily="34" charset="0"/>
              </a:defRPr>
            </a:lvl1pPr>
          </a:lstStyle>
          <a:p>
            <a:r>
              <a:rPr lang="en-US"/>
              <a:t>Title</a:t>
            </a:r>
          </a:p>
        </p:txBody>
      </p:sp>
      <p:sp>
        <p:nvSpPr>
          <p:cNvPr id="3" name="Content Placeholder 2">
            <a:extLst>
              <a:ext uri="{FF2B5EF4-FFF2-40B4-BE49-F238E27FC236}">
                <a16:creationId xmlns:a16="http://schemas.microsoft.com/office/drawing/2014/main" id="{055A20CF-5D5F-C7D1-E03F-25214AAFACF8}"/>
              </a:ext>
            </a:extLst>
          </p:cNvPr>
          <p:cNvSpPr>
            <a:spLocks noGrp="1"/>
          </p:cNvSpPr>
          <p:nvPr>
            <p:ph idx="1" hasCustomPrompt="1"/>
          </p:nvPr>
        </p:nvSpPr>
        <p:spPr>
          <a:xfrm>
            <a:off x="838200" y="950259"/>
            <a:ext cx="10515600" cy="5226703"/>
          </a:xfrm>
        </p:spPr>
        <p:txBody>
          <a:bodyPr/>
          <a:lstStyle>
            <a:lvl1pPr>
              <a:defRPr>
                <a:solidFill>
                  <a:srgbClr val="004B87"/>
                </a:solidFill>
                <a:latin typeface="HelveticaNeueLT Pro 55 Roman" panose="020B0604020202020204" pitchFamily="34" charset="0"/>
              </a:defRPr>
            </a:lvl1pPr>
          </a:lstStyle>
          <a:p>
            <a:pPr lvl="0"/>
            <a:r>
              <a:rPr lang="en-US"/>
              <a:t>Content</a:t>
            </a:r>
          </a:p>
        </p:txBody>
      </p:sp>
    </p:spTree>
    <p:extLst>
      <p:ext uri="{BB962C8B-B14F-4D97-AF65-F5344CB8AC3E}">
        <p14:creationId xmlns:p14="http://schemas.microsoft.com/office/powerpoint/2010/main" val="1660464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pic>
        <p:nvPicPr>
          <p:cNvPr id="9" name="Picture 8" descr="A blue and white screen&#10;&#10;AI-generated content may be incorrect.">
            <a:extLst>
              <a:ext uri="{FF2B5EF4-FFF2-40B4-BE49-F238E27FC236}">
                <a16:creationId xmlns:a16="http://schemas.microsoft.com/office/drawing/2014/main" id="{36D14EB6-7B3E-6D20-5B6C-12E82659EA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055A20CF-5D5F-C7D1-E03F-25214AAFACF8}"/>
              </a:ext>
            </a:extLst>
          </p:cNvPr>
          <p:cNvSpPr>
            <a:spLocks noGrp="1"/>
          </p:cNvSpPr>
          <p:nvPr>
            <p:ph idx="1" hasCustomPrompt="1"/>
          </p:nvPr>
        </p:nvSpPr>
        <p:spPr>
          <a:xfrm>
            <a:off x="838199" y="998071"/>
            <a:ext cx="5177589" cy="5178891"/>
          </a:xfrm>
        </p:spPr>
        <p:txBody>
          <a:bodyPr/>
          <a:lstStyle>
            <a:lvl1pPr>
              <a:defRPr>
                <a:solidFill>
                  <a:srgbClr val="004B87"/>
                </a:solidFill>
                <a:latin typeface="HelveticaNeueLT Pro 55 Roman" panose="020B0604020202020204" pitchFamily="34" charset="0"/>
              </a:defRPr>
            </a:lvl1pPr>
          </a:lstStyle>
          <a:p>
            <a:pPr lvl="0"/>
            <a:r>
              <a:rPr lang="en-US"/>
              <a:t>Content</a:t>
            </a:r>
          </a:p>
        </p:txBody>
      </p:sp>
      <p:sp>
        <p:nvSpPr>
          <p:cNvPr id="5" name="Content Placeholder 2">
            <a:extLst>
              <a:ext uri="{FF2B5EF4-FFF2-40B4-BE49-F238E27FC236}">
                <a16:creationId xmlns:a16="http://schemas.microsoft.com/office/drawing/2014/main" id="{66DE287F-FD69-EB37-9406-FFD839FB3CB1}"/>
              </a:ext>
            </a:extLst>
          </p:cNvPr>
          <p:cNvSpPr>
            <a:spLocks noGrp="1"/>
          </p:cNvSpPr>
          <p:nvPr>
            <p:ph idx="10" hasCustomPrompt="1"/>
          </p:nvPr>
        </p:nvSpPr>
        <p:spPr>
          <a:xfrm>
            <a:off x="6176214" y="998071"/>
            <a:ext cx="5177589" cy="5178891"/>
          </a:xfrm>
        </p:spPr>
        <p:txBody>
          <a:bodyPr/>
          <a:lstStyle>
            <a:lvl1pPr>
              <a:defRPr>
                <a:solidFill>
                  <a:srgbClr val="004B87"/>
                </a:solidFill>
                <a:latin typeface="HelveticaNeueLT Pro 55 Roman" panose="020B0604020202020204" pitchFamily="34" charset="0"/>
              </a:defRPr>
            </a:lvl1pPr>
          </a:lstStyle>
          <a:p>
            <a:pPr lvl="0"/>
            <a:r>
              <a:rPr lang="en-US"/>
              <a:t>Content</a:t>
            </a:r>
          </a:p>
        </p:txBody>
      </p:sp>
      <p:sp>
        <p:nvSpPr>
          <p:cNvPr id="6" name="Title 1">
            <a:extLst>
              <a:ext uri="{FF2B5EF4-FFF2-40B4-BE49-F238E27FC236}">
                <a16:creationId xmlns:a16="http://schemas.microsoft.com/office/drawing/2014/main" id="{F17C41FE-4C8A-AD47-3829-D8857DBFCD56}"/>
              </a:ext>
            </a:extLst>
          </p:cNvPr>
          <p:cNvSpPr>
            <a:spLocks noGrp="1"/>
          </p:cNvSpPr>
          <p:nvPr>
            <p:ph type="title" hasCustomPrompt="1"/>
          </p:nvPr>
        </p:nvSpPr>
        <p:spPr>
          <a:xfrm>
            <a:off x="838200" y="-89087"/>
            <a:ext cx="10515600" cy="838947"/>
          </a:xfrm>
        </p:spPr>
        <p:txBody>
          <a:bodyPr>
            <a:normAutofit/>
          </a:bodyPr>
          <a:lstStyle>
            <a:lvl1pPr>
              <a:defRPr sz="3200">
                <a:solidFill>
                  <a:schemeClr val="bg1"/>
                </a:solidFill>
                <a:latin typeface="HelveticaNeueLT Pro 65 Md" panose="020B0604020202020204" pitchFamily="34" charset="0"/>
              </a:defRPr>
            </a:lvl1pPr>
          </a:lstStyle>
          <a:p>
            <a:r>
              <a:rPr lang="en-US"/>
              <a:t>Title</a:t>
            </a:r>
          </a:p>
        </p:txBody>
      </p:sp>
    </p:spTree>
    <p:extLst>
      <p:ext uri="{BB962C8B-B14F-4D97-AF65-F5344CB8AC3E}">
        <p14:creationId xmlns:p14="http://schemas.microsoft.com/office/powerpoint/2010/main" val="22050831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98F829-637E-DBDE-1FB7-CBDDBAC5FC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AB771C-3F30-543E-74E5-8DB2AC96CB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C8742-38EE-516B-8C7C-3FFEBB8C75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C94ABE-8428-494D-935C-2BBF84E6E166}" type="datetimeFigureOut">
              <a:rPr lang="en-US" smtClean="0"/>
              <a:t>4/30/2025</a:t>
            </a:fld>
            <a:endParaRPr lang="en-US"/>
          </a:p>
        </p:txBody>
      </p:sp>
      <p:sp>
        <p:nvSpPr>
          <p:cNvPr id="5" name="Footer Placeholder 4">
            <a:extLst>
              <a:ext uri="{FF2B5EF4-FFF2-40B4-BE49-F238E27FC236}">
                <a16:creationId xmlns:a16="http://schemas.microsoft.com/office/drawing/2014/main" id="{5E3AEE43-711F-AA56-EF0C-533598390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D1EA8EA-837F-4DC6-27A3-3A518DD5C9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A3895D-F3A9-457C-B9FC-B3115E256DDB}" type="slidenum">
              <a:rPr lang="en-US" smtClean="0"/>
              <a:t>‹#›</a:t>
            </a:fld>
            <a:endParaRPr lang="en-US"/>
          </a:p>
        </p:txBody>
      </p:sp>
    </p:spTree>
    <p:extLst>
      <p:ext uri="{BB962C8B-B14F-4D97-AF65-F5344CB8AC3E}">
        <p14:creationId xmlns:p14="http://schemas.microsoft.com/office/powerpoint/2010/main" val="3053995954"/>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50" r:id="rId3"/>
    <p:sldLayoutId id="214748365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9.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slide" Target="slide3.xml"/><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9.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7.emf"/><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9.sv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slide" Target="slide3.xml"/><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9.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9.sv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slide" Target="slide3.xml"/><Relationship Id="rId4" Type="http://schemas.openxmlformats.org/officeDocument/2006/relationships/image" Target="../media/image20.emf"/></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9.sv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slide" Target="slide3.xml"/><Relationship Id="rId4" Type="http://schemas.openxmlformats.org/officeDocument/2006/relationships/image" Target="../media/image13.svg"/><Relationship Id="rId9" Type="http://schemas.openxmlformats.org/officeDocument/2006/relationships/image" Target="../media/image22.svg"/></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9.sv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9.sv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5.svg"/><Relationship Id="rId5" Type="http://schemas.openxmlformats.org/officeDocument/2006/relationships/slide" Target="slide3.xml"/><Relationship Id="rId10" Type="http://schemas.openxmlformats.org/officeDocument/2006/relationships/image" Target="../media/image14.png"/><Relationship Id="rId4" Type="http://schemas.openxmlformats.org/officeDocument/2006/relationships/image" Target="../media/image24.svg"/><Relationship Id="rId9" Type="http://schemas.openxmlformats.org/officeDocument/2006/relationships/image" Target="../media/image26.svg"/></Relationships>
</file>

<file path=ppt/slides/_rels/slide2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9.svg"/><Relationship Id="rId5" Type="http://schemas.openxmlformats.org/officeDocument/2006/relationships/image" Target="../media/image29.png"/><Relationship Id="rId10" Type="http://schemas.openxmlformats.org/officeDocument/2006/relationships/image" Target="../media/image8.png"/><Relationship Id="rId4" Type="http://schemas.openxmlformats.org/officeDocument/2006/relationships/image" Target="../media/image28.jpeg"/><Relationship Id="rId9" Type="http://schemas.openxmlformats.org/officeDocument/2006/relationships/slide" Target="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9.sv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slide" Target="slide3.xml"/><Relationship Id="rId4" Type="http://schemas.openxmlformats.org/officeDocument/2006/relationships/image" Target="../media/image13.svg"/><Relationship Id="rId9" Type="http://schemas.openxmlformats.org/officeDocument/2006/relationships/image" Target="../media/image22.svg"/></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6.xml"/><Relationship Id="rId7" Type="http://schemas.openxmlformats.org/officeDocument/2006/relationships/slide" Target="slide1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14.xml"/><Relationship Id="rId5" Type="http://schemas.openxmlformats.org/officeDocument/2006/relationships/image" Target="../media/image11.svg"/><Relationship Id="rId10" Type="http://schemas.openxmlformats.org/officeDocument/2006/relationships/image" Target="../media/image9.svg"/><Relationship Id="rId4" Type="http://schemas.openxmlformats.org/officeDocument/2006/relationships/image" Target="../media/image10.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9.sv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slide" Target="slide3.xml"/><Relationship Id="rId10" Type="http://schemas.openxmlformats.org/officeDocument/2006/relationships/image" Target="../media/image33.png"/><Relationship Id="rId4" Type="http://schemas.openxmlformats.org/officeDocument/2006/relationships/image" Target="../media/image13.svg"/><Relationship Id="rId9" Type="http://schemas.openxmlformats.org/officeDocument/2006/relationships/image" Target="../media/image22.svg"/></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 Target="slide3.xml"/><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24.xml"/><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slide" Target="slide17.xml"/></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 Target="slide27.xml"/><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9.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slide" Target="slide3.xml"/><Relationship Id="rId4" Type="http://schemas.openxmlformats.org/officeDocument/2006/relationships/image" Target="../media/image13.svg"/><Relationship Id="rId9"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9.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slide" Target="slide3.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176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B1C34-0149-7C63-E4C4-8AA5D858FC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5A8CF5-9B85-19F1-EF9C-418779B83A54}"/>
              </a:ext>
            </a:extLst>
          </p:cNvPr>
          <p:cNvSpPr>
            <a:spLocks noGrp="1"/>
          </p:cNvSpPr>
          <p:nvPr>
            <p:ph type="title"/>
          </p:nvPr>
        </p:nvSpPr>
        <p:spPr/>
        <p:txBody>
          <a:bodyPr>
            <a:noAutofit/>
          </a:bodyPr>
          <a:lstStyle/>
          <a:p>
            <a:r>
              <a:rPr lang="en-GB" sz="1800" b="1">
                <a:latin typeface="Arial" panose="020B0604020202020204" pitchFamily="34" charset="0"/>
                <a:cs typeface="Arial" panose="020B0604020202020204" pitchFamily="34" charset="0"/>
              </a:rPr>
              <a:t>OS-043-YI</a:t>
            </a:r>
            <a:r>
              <a:rPr lang="en-GB" sz="1800">
                <a:latin typeface="Arial" panose="020B0604020202020204" pitchFamily="34" charset="0"/>
                <a:cs typeface="Arial" panose="020B0604020202020204" pitchFamily="34" charset="0"/>
              </a:rPr>
              <a:t> Clinical impact of non-selective beta-blockers in patients with cirrhosis and acute kidney injury: a post hoc analysis of the international club of ascites GLOBAL-AKI study</a:t>
            </a:r>
          </a:p>
        </p:txBody>
      </p:sp>
      <p:sp>
        <p:nvSpPr>
          <p:cNvPr id="3" name="Rectangle: Rounded Corners 2">
            <a:extLst>
              <a:ext uri="{FF2B5EF4-FFF2-40B4-BE49-F238E27FC236}">
                <a16:creationId xmlns:a16="http://schemas.microsoft.com/office/drawing/2014/main" id="{F26702DC-91AF-5710-8DF3-445EEB090FC7}"/>
              </a:ext>
            </a:extLst>
          </p:cNvPr>
          <p:cNvSpPr/>
          <p:nvPr/>
        </p:nvSpPr>
        <p:spPr>
          <a:xfrm>
            <a:off x="451874" y="5153119"/>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Conclusion</a:t>
            </a:r>
            <a:endParaRPr lang="en-US" b="1" i="0">
              <a:solidFill>
                <a:schemeClr val="bg1"/>
              </a:solidFill>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62C309B-2FE3-F5A8-7BC6-3AE2356F96D0}"/>
              </a:ext>
            </a:extLst>
          </p:cNvPr>
          <p:cNvSpPr txBox="1"/>
          <p:nvPr/>
        </p:nvSpPr>
        <p:spPr>
          <a:xfrm>
            <a:off x="451874" y="5511064"/>
            <a:ext cx="11229130" cy="923330"/>
          </a:xfrm>
          <a:prstGeom prst="rect">
            <a:avLst/>
          </a:prstGeom>
          <a:noFill/>
        </p:spPr>
        <p:txBody>
          <a:bodyPr wrap="square">
            <a:spAutoFit/>
          </a:bodyPr>
          <a:lstStyle/>
          <a:p>
            <a:r>
              <a:rPr lang="en-US" sz="1800" kern="0">
                <a:effectLst/>
                <a:latin typeface="Arial" panose="020B0604020202020204" pitchFamily="34" charset="0"/>
                <a:ea typeface="Calibri" panose="020F0502020204030204" pitchFamily="34" charset="0"/>
                <a:cs typeface="Arial" panose="020B0604020202020204" pitchFamily="34" charset="0"/>
              </a:rPr>
              <a:t>NSBBs treatment at AKI diagnosis is associated with higher resolution of AKI and lower 28-day mortality in patients with cirrhosis and AKI. Continuation of treatment with NSBBs in patients with cirrhosis and AKI does not seem to be harmful in these patients.</a:t>
            </a:r>
            <a:endParaRPr lang="en-US">
              <a:solidFill>
                <a:srgbClr val="004B87"/>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23944A08-586F-03E8-B713-6C9085485E9A}"/>
              </a:ext>
            </a:extLst>
          </p:cNvPr>
          <p:cNvSpPr/>
          <p:nvPr/>
        </p:nvSpPr>
        <p:spPr>
          <a:xfrm>
            <a:off x="352513" y="5085825"/>
            <a:ext cx="11499850" cy="1305144"/>
          </a:xfrm>
          <a:prstGeom prst="roundRect">
            <a:avLst>
              <a:gd name="adj" fmla="val 7019"/>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4B87"/>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8BC1C1F2-561A-0F01-00B0-4F12FAA0CBE0}"/>
              </a:ext>
            </a:extLst>
          </p:cNvPr>
          <p:cNvSpPr/>
          <p:nvPr/>
        </p:nvSpPr>
        <p:spPr>
          <a:xfrm>
            <a:off x="451874" y="959405"/>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Results</a:t>
            </a:r>
            <a:endParaRPr lang="en-US" b="1" i="0">
              <a:solidFill>
                <a:schemeClr val="bg1"/>
              </a:solidFill>
              <a:effectLst/>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09EF7F77-8425-9D05-E59B-BC36ECEA4B61}"/>
              </a:ext>
            </a:extLst>
          </p:cNvPr>
          <p:cNvSpPr/>
          <p:nvPr/>
        </p:nvSpPr>
        <p:spPr>
          <a:xfrm>
            <a:off x="346075" y="861404"/>
            <a:ext cx="11499850" cy="4149946"/>
          </a:xfrm>
          <a:prstGeom prst="roundRect">
            <a:avLst>
              <a:gd name="adj" fmla="val 2374"/>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4B87"/>
              </a:solidFill>
              <a:latin typeface="Arial" panose="020B0604020202020204" pitchFamily="34" charset="0"/>
              <a:cs typeface="Arial" panose="020B0604020202020204" pitchFamily="34" charset="0"/>
            </a:endParaRPr>
          </a:p>
        </p:txBody>
      </p:sp>
      <p:graphicFrame>
        <p:nvGraphicFramePr>
          <p:cNvPr id="20" name="Table 19">
            <a:extLst>
              <a:ext uri="{FF2B5EF4-FFF2-40B4-BE49-F238E27FC236}">
                <a16:creationId xmlns:a16="http://schemas.microsoft.com/office/drawing/2014/main" id="{ED784515-9DC2-3935-D11C-5700927525E6}"/>
              </a:ext>
            </a:extLst>
          </p:cNvPr>
          <p:cNvGraphicFramePr>
            <a:graphicFrameLocks noGrp="1"/>
          </p:cNvGraphicFramePr>
          <p:nvPr>
            <p:extLst>
              <p:ext uri="{D42A27DB-BD31-4B8C-83A1-F6EECF244321}">
                <p14:modId xmlns:p14="http://schemas.microsoft.com/office/powerpoint/2010/main" val="897193927"/>
              </p:ext>
            </p:extLst>
          </p:nvPr>
        </p:nvGraphicFramePr>
        <p:xfrm>
          <a:off x="437684" y="1341689"/>
          <a:ext cx="7937657" cy="3484319"/>
        </p:xfrm>
        <a:graphic>
          <a:graphicData uri="http://schemas.openxmlformats.org/drawingml/2006/table">
            <a:tbl>
              <a:tblPr>
                <a:tableStyleId>{22838BEF-8BB2-4498-84A7-C5851F593DF1}</a:tableStyleId>
              </a:tblPr>
              <a:tblGrid>
                <a:gridCol w="2520564">
                  <a:extLst>
                    <a:ext uri="{9D8B030D-6E8A-4147-A177-3AD203B41FA5}">
                      <a16:colId xmlns:a16="http://schemas.microsoft.com/office/drawing/2014/main" val="3208805897"/>
                    </a:ext>
                  </a:extLst>
                </a:gridCol>
                <a:gridCol w="2880627">
                  <a:extLst>
                    <a:ext uri="{9D8B030D-6E8A-4147-A177-3AD203B41FA5}">
                      <a16:colId xmlns:a16="http://schemas.microsoft.com/office/drawing/2014/main" val="1100401315"/>
                    </a:ext>
                  </a:extLst>
                </a:gridCol>
                <a:gridCol w="1749287">
                  <a:extLst>
                    <a:ext uri="{9D8B030D-6E8A-4147-A177-3AD203B41FA5}">
                      <a16:colId xmlns:a16="http://schemas.microsoft.com/office/drawing/2014/main" val="1643713701"/>
                    </a:ext>
                  </a:extLst>
                </a:gridCol>
                <a:gridCol w="787179">
                  <a:extLst>
                    <a:ext uri="{9D8B030D-6E8A-4147-A177-3AD203B41FA5}">
                      <a16:colId xmlns:a16="http://schemas.microsoft.com/office/drawing/2014/main" val="2125400057"/>
                    </a:ext>
                  </a:extLst>
                </a:gridCol>
              </a:tblGrid>
              <a:tr h="200475">
                <a:tc>
                  <a:txBody>
                    <a:bodyPr/>
                    <a:lstStyle/>
                    <a:p>
                      <a:pPr algn="ctr"/>
                      <a:r>
                        <a:rPr lang="en-US" sz="1000" b="1">
                          <a:solidFill>
                            <a:schemeClr val="bg1"/>
                          </a:solidFill>
                          <a:latin typeface="Arial" panose="020B0604020202020204" pitchFamily="34" charset="0"/>
                          <a:cs typeface="Arial" panose="020B0604020202020204" pitchFamily="34" charset="0"/>
                        </a:rPr>
                        <a:t>Category</a:t>
                      </a:r>
                      <a:endParaRPr lang="en-US" sz="1000">
                        <a:solidFill>
                          <a:schemeClr val="bg1"/>
                        </a:solidFill>
                        <a:latin typeface="Arial" panose="020B0604020202020204" pitchFamily="34" charset="0"/>
                        <a:cs typeface="Arial" panose="020B0604020202020204" pitchFamily="34" charset="0"/>
                      </a:endParaRPr>
                    </a:p>
                  </a:txBody>
                  <a:tcPr marL="46789" marR="46789" marT="23394" marB="23394" anchor="ctr">
                    <a:solidFill>
                      <a:srgbClr val="826B6A"/>
                    </a:solidFill>
                  </a:tcPr>
                </a:tc>
                <a:tc>
                  <a:txBody>
                    <a:bodyPr/>
                    <a:lstStyle/>
                    <a:p>
                      <a:pPr algn="ctr"/>
                      <a:r>
                        <a:rPr lang="en-US" sz="1000" b="1">
                          <a:solidFill>
                            <a:schemeClr val="bg1"/>
                          </a:solidFill>
                          <a:latin typeface="Arial" panose="020B0604020202020204" pitchFamily="34" charset="0"/>
                          <a:cs typeface="Arial" panose="020B0604020202020204" pitchFamily="34" charset="0"/>
                        </a:rPr>
                        <a:t>NSBBs group</a:t>
                      </a:r>
                      <a:r>
                        <a:rPr lang="en-US" sz="1000">
                          <a:solidFill>
                            <a:schemeClr val="bg1"/>
                          </a:solidFill>
                          <a:latin typeface="Arial" panose="020B0604020202020204" pitchFamily="34" charset="0"/>
                          <a:cs typeface="Arial" panose="020B0604020202020204" pitchFamily="34" charset="0"/>
                        </a:rPr>
                        <a:t> (n = 503)</a:t>
                      </a:r>
                    </a:p>
                  </a:txBody>
                  <a:tcPr marL="46789" marR="46789" marT="23394" marB="23394" anchor="ctr">
                    <a:solidFill>
                      <a:srgbClr val="826B6A"/>
                    </a:solidFill>
                  </a:tcPr>
                </a:tc>
                <a:tc>
                  <a:txBody>
                    <a:bodyPr/>
                    <a:lstStyle/>
                    <a:p>
                      <a:pPr algn="ctr"/>
                      <a:r>
                        <a:rPr lang="en-US" sz="1000" b="1" dirty="0">
                          <a:solidFill>
                            <a:schemeClr val="bg1"/>
                          </a:solidFill>
                          <a:latin typeface="Arial" panose="020B0604020202020204" pitchFamily="34" charset="0"/>
                          <a:cs typeface="Arial" panose="020B0604020202020204" pitchFamily="34" charset="0"/>
                        </a:rPr>
                        <a:t>Non-NSBBs group </a:t>
                      </a:r>
                    </a:p>
                    <a:p>
                      <a:pPr algn="ctr"/>
                      <a:r>
                        <a:rPr lang="en-US" sz="1000" dirty="0">
                          <a:solidFill>
                            <a:schemeClr val="bg1"/>
                          </a:solidFill>
                          <a:latin typeface="Arial" panose="020B0604020202020204" pitchFamily="34" charset="0"/>
                          <a:cs typeface="Arial" panose="020B0604020202020204" pitchFamily="34" charset="0"/>
                        </a:rPr>
                        <a:t>( n = 735)</a:t>
                      </a:r>
                    </a:p>
                  </a:txBody>
                  <a:tcPr marL="46789" marR="46789" marT="23394" marB="23394" anchor="ctr">
                    <a:solidFill>
                      <a:srgbClr val="826B6A"/>
                    </a:solidFill>
                  </a:tcPr>
                </a:tc>
                <a:tc>
                  <a:txBody>
                    <a:bodyPr/>
                    <a:lstStyle/>
                    <a:p>
                      <a:pPr algn="ctr"/>
                      <a:r>
                        <a:rPr lang="en-US" sz="1000" b="1" i="1">
                          <a:solidFill>
                            <a:schemeClr val="bg1"/>
                          </a:solidFill>
                          <a:latin typeface="Arial" panose="020B0604020202020204" pitchFamily="34" charset="0"/>
                          <a:cs typeface="Arial" panose="020B0604020202020204" pitchFamily="34" charset="0"/>
                        </a:rPr>
                        <a:t>p</a:t>
                      </a:r>
                      <a:r>
                        <a:rPr lang="en-US" sz="1000" b="1">
                          <a:solidFill>
                            <a:schemeClr val="bg1"/>
                          </a:solidFill>
                          <a:latin typeface="Arial" panose="020B0604020202020204" pitchFamily="34" charset="0"/>
                          <a:cs typeface="Arial" panose="020B0604020202020204" pitchFamily="34" charset="0"/>
                        </a:rPr>
                        <a:t>-value </a:t>
                      </a:r>
                      <a:endParaRPr lang="en-US" sz="1000">
                        <a:solidFill>
                          <a:schemeClr val="bg1"/>
                        </a:solidFill>
                        <a:latin typeface="Arial" panose="020B0604020202020204" pitchFamily="34" charset="0"/>
                        <a:cs typeface="Arial" panose="020B0604020202020204" pitchFamily="34" charset="0"/>
                      </a:endParaRPr>
                    </a:p>
                  </a:txBody>
                  <a:tcPr marL="46789" marR="46789" marT="23394" marB="23394" anchor="ctr">
                    <a:solidFill>
                      <a:srgbClr val="826B6A"/>
                    </a:solidFill>
                  </a:tcPr>
                </a:tc>
                <a:extLst>
                  <a:ext uri="{0D108BD9-81ED-4DB2-BD59-A6C34878D82A}">
                    <a16:rowId xmlns:a16="http://schemas.microsoft.com/office/drawing/2014/main" val="1452433"/>
                  </a:ext>
                </a:extLst>
              </a:tr>
              <a:tr h="193290">
                <a:tc>
                  <a:txBody>
                    <a:bodyPr/>
                    <a:lstStyle/>
                    <a:p>
                      <a:r>
                        <a:rPr lang="en-US" sz="1000" b="1">
                          <a:latin typeface="Arial" panose="020B0604020202020204" pitchFamily="34" charset="0"/>
                          <a:cs typeface="Arial" panose="020B0604020202020204" pitchFamily="34" charset="0"/>
                        </a:rPr>
                        <a:t>Type of NSBBs</a:t>
                      </a:r>
                      <a:endParaRPr lang="en-US" sz="1000">
                        <a:latin typeface="Arial" panose="020B0604020202020204" pitchFamily="34" charset="0"/>
                        <a:cs typeface="Arial" panose="020B0604020202020204" pitchFamily="34" charset="0"/>
                      </a:endParaRPr>
                    </a:p>
                  </a:txBody>
                  <a:tcPr marL="46789" marR="46789" marT="23394" marB="23394" anchor="ctr"/>
                </a:tc>
                <a:tc>
                  <a:txBody>
                    <a:bodyPr/>
                    <a:lstStyle/>
                    <a:p>
                      <a:r>
                        <a:rPr lang="en-US" sz="1000">
                          <a:latin typeface="Arial" panose="020B0604020202020204" pitchFamily="34" charset="0"/>
                          <a:cs typeface="Arial" panose="020B0604020202020204" pitchFamily="34" charset="0"/>
                        </a:rPr>
                        <a:t>Propranolol (55%), carvedilol (45%)</a:t>
                      </a:r>
                    </a:p>
                  </a:txBody>
                  <a:tcPr marL="46789" marR="46789" marT="23394" marB="23394" anchor="ctr"/>
                </a:tc>
                <a:tc>
                  <a:txBody>
                    <a:bodyPr/>
                    <a:lstStyle/>
                    <a:p>
                      <a:pPr algn="ctr"/>
                      <a:r>
                        <a:rPr lang="en-US" sz="1000" dirty="0">
                          <a:latin typeface="Arial" panose="020B0604020202020204" pitchFamily="34" charset="0"/>
                          <a:cs typeface="Arial" panose="020B0604020202020204" pitchFamily="34" charset="0"/>
                        </a:rPr>
                        <a:t>-</a:t>
                      </a:r>
                    </a:p>
                  </a:txBody>
                  <a:tcPr marL="46789" marR="46789" marT="23394" marB="23394" anchor="ctr"/>
                </a:tc>
                <a:tc>
                  <a:txBody>
                    <a:bodyPr/>
                    <a:lstStyle/>
                    <a:p>
                      <a:pPr algn="ctr"/>
                      <a:r>
                        <a:rPr lang="en-US" sz="1000" dirty="0">
                          <a:latin typeface="Arial" panose="020B0604020202020204" pitchFamily="34" charset="0"/>
                          <a:cs typeface="Arial" panose="020B0604020202020204" pitchFamily="34" charset="0"/>
                        </a:rPr>
                        <a:t>-</a:t>
                      </a:r>
                    </a:p>
                  </a:txBody>
                  <a:tcPr marL="46789" marR="46789" marT="23394" marB="23394" anchor="ctr"/>
                </a:tc>
                <a:extLst>
                  <a:ext uri="{0D108BD9-81ED-4DB2-BD59-A6C34878D82A}">
                    <a16:rowId xmlns:a16="http://schemas.microsoft.com/office/drawing/2014/main" val="3028484161"/>
                  </a:ext>
                </a:extLst>
              </a:tr>
              <a:tr h="273239">
                <a:tc>
                  <a:txBody>
                    <a:bodyPr/>
                    <a:lstStyle/>
                    <a:p>
                      <a:r>
                        <a:rPr lang="en-US" sz="1000" b="1">
                          <a:latin typeface="Arial" panose="020B0604020202020204" pitchFamily="34" charset="0"/>
                          <a:cs typeface="Arial" panose="020B0604020202020204" pitchFamily="34" charset="0"/>
                        </a:rPr>
                        <a:t>Dose distribution</a:t>
                      </a:r>
                      <a:endParaRPr lang="en-US" sz="1000">
                        <a:latin typeface="Arial" panose="020B0604020202020204" pitchFamily="34" charset="0"/>
                        <a:cs typeface="Arial" panose="020B0604020202020204" pitchFamily="34" charset="0"/>
                      </a:endParaRPr>
                    </a:p>
                  </a:txBody>
                  <a:tcPr marL="46789" marR="46789" marT="23394" marB="23394" anchor="ctr"/>
                </a:tc>
                <a:tc>
                  <a:txBody>
                    <a:bodyPr/>
                    <a:lstStyle/>
                    <a:p>
                      <a:r>
                        <a:rPr lang="en-US" sz="1000">
                          <a:latin typeface="Arial" panose="020B0604020202020204" pitchFamily="34" charset="0"/>
                          <a:cs typeface="Arial" panose="020B0604020202020204" pitchFamily="34" charset="0"/>
                        </a:rPr>
                        <a:t>&lt; 80 mg propranolol / ≤ 12.5 mg carvedilol (89%)</a:t>
                      </a:r>
                    </a:p>
                  </a:txBody>
                  <a:tcPr marL="46789" marR="46789" marT="23394" marB="23394" anchor="ctr"/>
                </a:tc>
                <a:tc>
                  <a:txBody>
                    <a:bodyPr/>
                    <a:lstStyle/>
                    <a:p>
                      <a:pPr algn="ctr"/>
                      <a:r>
                        <a:rPr lang="en-US" sz="1000">
                          <a:latin typeface="Arial" panose="020B0604020202020204" pitchFamily="34" charset="0"/>
                          <a:cs typeface="Arial" panose="020B0604020202020204" pitchFamily="34" charset="0"/>
                        </a:rPr>
                        <a:t>-</a:t>
                      </a:r>
                    </a:p>
                  </a:txBody>
                  <a:tcPr marL="46789" marR="46789" marT="23394" marB="23394" anchor="ctr"/>
                </a:tc>
                <a:tc>
                  <a:txBody>
                    <a:bodyPr/>
                    <a:lstStyle/>
                    <a:p>
                      <a:pPr algn="ctr"/>
                      <a:r>
                        <a:rPr lang="en-US" sz="1000" dirty="0">
                          <a:latin typeface="Arial" panose="020B0604020202020204" pitchFamily="34" charset="0"/>
                          <a:cs typeface="Arial" panose="020B0604020202020204" pitchFamily="34" charset="0"/>
                        </a:rPr>
                        <a:t>-</a:t>
                      </a:r>
                    </a:p>
                  </a:txBody>
                  <a:tcPr marL="46789" marR="46789" marT="23394" marB="23394" anchor="ctr"/>
                </a:tc>
                <a:extLst>
                  <a:ext uri="{0D108BD9-81ED-4DB2-BD59-A6C34878D82A}">
                    <a16:rowId xmlns:a16="http://schemas.microsoft.com/office/drawing/2014/main" val="152774241"/>
                  </a:ext>
                </a:extLst>
              </a:tr>
              <a:tr h="341177">
                <a:tc>
                  <a:txBody>
                    <a:bodyPr/>
                    <a:lstStyle/>
                    <a:p>
                      <a:r>
                        <a:rPr lang="en-US" sz="1000" b="1">
                          <a:latin typeface="Arial" panose="020B0604020202020204" pitchFamily="34" charset="0"/>
                          <a:cs typeface="Arial" panose="020B0604020202020204" pitchFamily="34" charset="0"/>
                        </a:rPr>
                        <a:t>Before PSM</a:t>
                      </a:r>
                      <a:endParaRPr lang="en-US" sz="1000">
                        <a:latin typeface="Arial" panose="020B0604020202020204" pitchFamily="34" charset="0"/>
                        <a:cs typeface="Arial" panose="020B0604020202020204" pitchFamily="34" charset="0"/>
                      </a:endParaRPr>
                    </a:p>
                  </a:txBody>
                  <a:tcPr marL="46789" marR="46789" marT="23394" marB="23394" anchor="ctr"/>
                </a:tc>
                <a:tc>
                  <a:txBody>
                    <a:bodyPr/>
                    <a:lstStyle/>
                    <a:p>
                      <a:r>
                        <a:rPr lang="en-US" sz="1000">
                          <a:latin typeface="Arial" panose="020B0604020202020204" pitchFamily="34" charset="0"/>
                          <a:cs typeface="Arial" panose="020B0604020202020204" pitchFamily="34" charset="0"/>
                        </a:rPr>
                        <a:t>Older age, ↓ MAP, ↓ MELD-Na, ↓ grade 2/3 ACLF</a:t>
                      </a:r>
                    </a:p>
                  </a:txBody>
                  <a:tcPr marL="46789" marR="46789" marT="23394" marB="23394" anchor="ctr"/>
                </a:tc>
                <a:tc>
                  <a:txBody>
                    <a:bodyPr/>
                    <a:lstStyle/>
                    <a:p>
                      <a:r>
                        <a:rPr lang="en-US" sz="1000">
                          <a:latin typeface="Arial" panose="020B0604020202020204" pitchFamily="34" charset="0"/>
                          <a:cs typeface="Arial" panose="020B0604020202020204" pitchFamily="34" charset="0"/>
                        </a:rPr>
                        <a:t>Higher MAP, MELD-Na, ACLF prevalence</a:t>
                      </a:r>
                    </a:p>
                  </a:txBody>
                  <a:tcPr marL="46789" marR="46789" marT="23394" marB="23394" anchor="ctr"/>
                </a:tc>
                <a:tc>
                  <a:txBody>
                    <a:bodyPr/>
                    <a:lstStyle/>
                    <a:p>
                      <a:pPr algn="ctr"/>
                      <a:r>
                        <a:rPr lang="en-US" sz="1000">
                          <a:latin typeface="Arial" panose="020B0604020202020204" pitchFamily="34" charset="0"/>
                          <a:cs typeface="Arial" panose="020B0604020202020204" pitchFamily="34" charset="0"/>
                        </a:rPr>
                        <a:t>Significant differences</a:t>
                      </a:r>
                    </a:p>
                  </a:txBody>
                  <a:tcPr marL="46789" marR="46789" marT="23394" marB="23394" anchor="ctr"/>
                </a:tc>
                <a:extLst>
                  <a:ext uri="{0D108BD9-81ED-4DB2-BD59-A6C34878D82A}">
                    <a16:rowId xmlns:a16="http://schemas.microsoft.com/office/drawing/2014/main" val="1815818900"/>
                  </a:ext>
                </a:extLst>
              </a:tr>
              <a:tr h="341177">
                <a:tc>
                  <a:txBody>
                    <a:bodyPr/>
                    <a:lstStyle/>
                    <a:p>
                      <a:r>
                        <a:rPr lang="en-US" sz="1000" b="1">
                          <a:latin typeface="Arial" panose="020B0604020202020204" pitchFamily="34" charset="0"/>
                          <a:cs typeface="Arial" panose="020B0604020202020204" pitchFamily="34" charset="0"/>
                        </a:rPr>
                        <a:t>After PSM</a:t>
                      </a:r>
                      <a:endParaRPr lang="en-US" sz="1000">
                        <a:latin typeface="Arial" panose="020B0604020202020204" pitchFamily="34" charset="0"/>
                        <a:cs typeface="Arial" panose="020B0604020202020204" pitchFamily="34" charset="0"/>
                      </a:endParaRPr>
                    </a:p>
                  </a:txBody>
                  <a:tcPr marL="46789" marR="46789" marT="23394" marB="23394" anchor="ctr"/>
                </a:tc>
                <a:tc>
                  <a:txBody>
                    <a:bodyPr/>
                    <a:lstStyle/>
                    <a:p>
                      <a:r>
                        <a:rPr lang="en-US" sz="1000">
                          <a:latin typeface="Arial" panose="020B0604020202020204" pitchFamily="34" charset="0"/>
                          <a:cs typeface="Arial" panose="020B0604020202020204" pitchFamily="34" charset="0"/>
                        </a:rPr>
                        <a:t>All covariates balanced (SMD &lt; 0.1)</a:t>
                      </a:r>
                    </a:p>
                  </a:txBody>
                  <a:tcPr marL="46789" marR="46789" marT="23394" marB="23394" anchor="ctr"/>
                </a:tc>
                <a:tc>
                  <a:txBody>
                    <a:bodyPr/>
                    <a:lstStyle/>
                    <a:p>
                      <a:r>
                        <a:rPr lang="en-US" sz="1000">
                          <a:latin typeface="Arial" panose="020B0604020202020204" pitchFamily="34" charset="0"/>
                          <a:cs typeface="Arial" panose="020B0604020202020204" pitchFamily="34" charset="0"/>
                        </a:rPr>
                        <a:t>All covariates balanced (SMD &lt; 0.1)</a:t>
                      </a:r>
                    </a:p>
                  </a:txBody>
                  <a:tcPr marL="46789" marR="46789" marT="23394" marB="23394" anchor="ctr"/>
                </a:tc>
                <a:tc>
                  <a:txBody>
                    <a:bodyPr/>
                    <a:lstStyle/>
                    <a:p>
                      <a:pPr algn="ctr"/>
                      <a:r>
                        <a:rPr lang="en-US" sz="1000">
                          <a:latin typeface="Arial" panose="020B0604020202020204" pitchFamily="34" charset="0"/>
                          <a:cs typeface="Arial" panose="020B0604020202020204" pitchFamily="34" charset="0"/>
                        </a:rPr>
                        <a:t>-</a:t>
                      </a:r>
                    </a:p>
                  </a:txBody>
                  <a:tcPr marL="46789" marR="46789" marT="23394" marB="23394" anchor="ctr"/>
                </a:tc>
                <a:extLst>
                  <a:ext uri="{0D108BD9-81ED-4DB2-BD59-A6C34878D82A}">
                    <a16:rowId xmlns:a16="http://schemas.microsoft.com/office/drawing/2014/main" val="971049898"/>
                  </a:ext>
                </a:extLst>
              </a:tr>
              <a:tr h="193290">
                <a:tc>
                  <a:txBody>
                    <a:bodyPr/>
                    <a:lstStyle/>
                    <a:p>
                      <a:r>
                        <a:rPr lang="en-US" sz="1000" b="1">
                          <a:latin typeface="Arial" panose="020B0604020202020204" pitchFamily="34" charset="0"/>
                          <a:cs typeface="Arial" panose="020B0604020202020204" pitchFamily="34" charset="0"/>
                        </a:rPr>
                        <a:t>WBC count (x10⁹/L)</a:t>
                      </a:r>
                      <a:endParaRPr lang="en-US" sz="1000">
                        <a:latin typeface="Arial" panose="020B0604020202020204" pitchFamily="34" charset="0"/>
                        <a:cs typeface="Arial" panose="020B0604020202020204" pitchFamily="34" charset="0"/>
                      </a:endParaRPr>
                    </a:p>
                  </a:txBody>
                  <a:tcPr marL="46789" marR="46789" marT="23394" marB="23394" anchor="ctr"/>
                </a:tc>
                <a:tc>
                  <a:txBody>
                    <a:bodyPr/>
                    <a:lstStyle/>
                    <a:p>
                      <a:r>
                        <a:rPr lang="en-US" sz="1000">
                          <a:latin typeface="Arial" panose="020B0604020202020204" pitchFamily="34" charset="0"/>
                          <a:cs typeface="Arial" panose="020B0604020202020204" pitchFamily="34" charset="0"/>
                        </a:rPr>
                        <a:t>7.4</a:t>
                      </a:r>
                    </a:p>
                  </a:txBody>
                  <a:tcPr marL="46789" marR="46789" marT="23394" marB="23394" anchor="ctr"/>
                </a:tc>
                <a:tc>
                  <a:txBody>
                    <a:bodyPr/>
                    <a:lstStyle/>
                    <a:p>
                      <a:r>
                        <a:rPr lang="en-US" sz="1000">
                          <a:latin typeface="Arial" panose="020B0604020202020204" pitchFamily="34" charset="0"/>
                          <a:cs typeface="Arial" panose="020B0604020202020204" pitchFamily="34" charset="0"/>
                        </a:rPr>
                        <a:t>9.2</a:t>
                      </a:r>
                    </a:p>
                  </a:txBody>
                  <a:tcPr marL="46789" marR="46789" marT="23394" marB="23394" anchor="ctr"/>
                </a:tc>
                <a:tc>
                  <a:txBody>
                    <a:bodyPr/>
                    <a:lstStyle/>
                    <a:p>
                      <a:pPr algn="ctr"/>
                      <a:r>
                        <a:rPr lang="en-US" sz="1000">
                          <a:latin typeface="Arial" panose="020B0604020202020204" pitchFamily="34" charset="0"/>
                          <a:cs typeface="Arial" panose="020B0604020202020204" pitchFamily="34" charset="0"/>
                        </a:rPr>
                        <a:t>&lt;0.001</a:t>
                      </a:r>
                    </a:p>
                  </a:txBody>
                  <a:tcPr marL="46789" marR="46789" marT="23394" marB="23394" anchor="ctr"/>
                </a:tc>
                <a:extLst>
                  <a:ext uri="{0D108BD9-81ED-4DB2-BD59-A6C34878D82A}">
                    <a16:rowId xmlns:a16="http://schemas.microsoft.com/office/drawing/2014/main" val="1742198037"/>
                  </a:ext>
                </a:extLst>
              </a:tr>
              <a:tr h="341177">
                <a:tc>
                  <a:txBody>
                    <a:bodyPr/>
                    <a:lstStyle/>
                    <a:p>
                      <a:r>
                        <a:rPr lang="en-US" sz="1000" b="1">
                          <a:latin typeface="Arial" panose="020B0604020202020204" pitchFamily="34" charset="0"/>
                          <a:cs typeface="Arial" panose="020B0604020202020204" pitchFamily="34" charset="0"/>
                        </a:rPr>
                        <a:t>Risk of AKI non-resolution (PSM analysis)</a:t>
                      </a:r>
                      <a:endParaRPr lang="en-US" sz="1000">
                        <a:latin typeface="Arial" panose="020B0604020202020204" pitchFamily="34" charset="0"/>
                        <a:cs typeface="Arial" panose="020B0604020202020204" pitchFamily="34" charset="0"/>
                      </a:endParaRPr>
                    </a:p>
                  </a:txBody>
                  <a:tcPr marL="46789" marR="46789" marT="23394" marB="23394" anchor="ctr"/>
                </a:tc>
                <a:tc>
                  <a:txBody>
                    <a:bodyPr/>
                    <a:lstStyle/>
                    <a:p>
                      <a:r>
                        <a:rPr lang="en-US" sz="1000">
                          <a:latin typeface="Arial" panose="020B0604020202020204" pitchFamily="34" charset="0"/>
                          <a:cs typeface="Arial" panose="020B0604020202020204" pitchFamily="34" charset="0"/>
                        </a:rPr>
                        <a:t>OR = 0.65</a:t>
                      </a:r>
                    </a:p>
                  </a:txBody>
                  <a:tcPr marL="46789" marR="46789" marT="23394" marB="23394" anchor="ctr"/>
                </a:tc>
                <a:tc>
                  <a:txBody>
                    <a:bodyPr/>
                    <a:lstStyle/>
                    <a:p>
                      <a:r>
                        <a:rPr lang="en-US" sz="1000">
                          <a:latin typeface="Arial" panose="020B0604020202020204" pitchFamily="34" charset="0"/>
                          <a:cs typeface="Arial" panose="020B0604020202020204" pitchFamily="34" charset="0"/>
                        </a:rPr>
                        <a:t>Reference</a:t>
                      </a:r>
                    </a:p>
                  </a:txBody>
                  <a:tcPr marL="46789" marR="46789" marT="23394" marB="23394" anchor="ctr"/>
                </a:tc>
                <a:tc>
                  <a:txBody>
                    <a:bodyPr/>
                    <a:lstStyle/>
                    <a:p>
                      <a:pPr algn="ctr"/>
                      <a:r>
                        <a:rPr lang="en-US" sz="1000" dirty="0">
                          <a:latin typeface="Arial" panose="020B0604020202020204" pitchFamily="34" charset="0"/>
                          <a:cs typeface="Arial" panose="020B0604020202020204" pitchFamily="34" charset="0"/>
                        </a:rPr>
                        <a:t>0.001</a:t>
                      </a:r>
                    </a:p>
                  </a:txBody>
                  <a:tcPr marL="46789" marR="46789" marT="23394" marB="23394" anchor="ctr"/>
                </a:tc>
                <a:extLst>
                  <a:ext uri="{0D108BD9-81ED-4DB2-BD59-A6C34878D82A}">
                    <a16:rowId xmlns:a16="http://schemas.microsoft.com/office/drawing/2014/main" val="2681087233"/>
                  </a:ext>
                </a:extLst>
              </a:tr>
              <a:tr h="193290">
                <a:tc>
                  <a:txBody>
                    <a:bodyPr/>
                    <a:lstStyle/>
                    <a:p>
                      <a:r>
                        <a:rPr lang="en-US" sz="1000" b="1">
                          <a:latin typeface="Arial" panose="020B0604020202020204" pitchFamily="34" charset="0"/>
                          <a:cs typeface="Arial" panose="020B0604020202020204" pitchFamily="34" charset="0"/>
                        </a:rPr>
                        <a:t>Risk of 28-day mortality (PSM analysis)</a:t>
                      </a:r>
                      <a:endParaRPr lang="en-US" sz="1000">
                        <a:latin typeface="Arial" panose="020B0604020202020204" pitchFamily="34" charset="0"/>
                        <a:cs typeface="Arial" panose="020B0604020202020204" pitchFamily="34" charset="0"/>
                      </a:endParaRPr>
                    </a:p>
                  </a:txBody>
                  <a:tcPr marL="46789" marR="46789" marT="23394" marB="23394" anchor="ctr"/>
                </a:tc>
                <a:tc>
                  <a:txBody>
                    <a:bodyPr/>
                    <a:lstStyle/>
                    <a:p>
                      <a:r>
                        <a:rPr lang="en-US" sz="1000">
                          <a:latin typeface="Arial" panose="020B0604020202020204" pitchFamily="34" charset="0"/>
                          <a:cs typeface="Arial" panose="020B0604020202020204" pitchFamily="34" charset="0"/>
                        </a:rPr>
                        <a:t>sHR = 0.68</a:t>
                      </a:r>
                    </a:p>
                  </a:txBody>
                  <a:tcPr marL="46789" marR="46789" marT="23394" marB="23394" anchor="ctr"/>
                </a:tc>
                <a:tc>
                  <a:txBody>
                    <a:bodyPr/>
                    <a:lstStyle/>
                    <a:p>
                      <a:r>
                        <a:rPr lang="en-US" sz="1000">
                          <a:latin typeface="Arial" panose="020B0604020202020204" pitchFamily="34" charset="0"/>
                          <a:cs typeface="Arial" panose="020B0604020202020204" pitchFamily="34" charset="0"/>
                        </a:rPr>
                        <a:t>Reference</a:t>
                      </a:r>
                    </a:p>
                  </a:txBody>
                  <a:tcPr marL="46789" marR="46789" marT="23394" marB="23394" anchor="ctr"/>
                </a:tc>
                <a:tc>
                  <a:txBody>
                    <a:bodyPr/>
                    <a:lstStyle/>
                    <a:p>
                      <a:pPr algn="ctr"/>
                      <a:r>
                        <a:rPr lang="en-US" sz="1000" dirty="0">
                          <a:latin typeface="Arial" panose="020B0604020202020204" pitchFamily="34" charset="0"/>
                          <a:cs typeface="Arial" panose="020B0604020202020204" pitchFamily="34" charset="0"/>
                        </a:rPr>
                        <a:t> 0.005</a:t>
                      </a:r>
                    </a:p>
                  </a:txBody>
                  <a:tcPr marL="46789" marR="46789" marT="23394" marB="23394" anchor="ctr"/>
                </a:tc>
                <a:extLst>
                  <a:ext uri="{0D108BD9-81ED-4DB2-BD59-A6C34878D82A}">
                    <a16:rowId xmlns:a16="http://schemas.microsoft.com/office/drawing/2014/main" val="577674636"/>
                  </a:ext>
                </a:extLst>
              </a:tr>
              <a:tr h="489065">
                <a:tc>
                  <a:txBody>
                    <a:bodyPr/>
                    <a:lstStyle/>
                    <a:p>
                      <a:r>
                        <a:rPr lang="en-US" sz="1000" b="1">
                          <a:latin typeface="Arial" panose="020B0604020202020204" pitchFamily="34" charset="0"/>
                          <a:cs typeface="Arial" panose="020B0604020202020204" pitchFamily="34" charset="0"/>
                        </a:rPr>
                        <a:t>NSBBs management in the first 48-72h of hospitalisation (number of patients)</a:t>
                      </a:r>
                      <a:endParaRPr lang="en-US" sz="1000">
                        <a:latin typeface="Arial" panose="020B0604020202020204" pitchFamily="34" charset="0"/>
                        <a:cs typeface="Arial" panose="020B0604020202020204" pitchFamily="34" charset="0"/>
                      </a:endParaRPr>
                    </a:p>
                  </a:txBody>
                  <a:tcPr marL="46789" marR="46789" marT="23394" marB="23394" anchor="ctr"/>
                </a:tc>
                <a:tc>
                  <a:txBody>
                    <a:bodyPr/>
                    <a:lstStyle/>
                    <a:p>
                      <a:r>
                        <a:rPr lang="en-US" sz="1000">
                          <a:latin typeface="Arial" panose="020B0604020202020204" pitchFamily="34" charset="0"/>
                          <a:cs typeface="Arial" panose="020B0604020202020204" pitchFamily="34" charset="0"/>
                        </a:rPr>
                        <a:t>Continued: 123 (26%)</a:t>
                      </a:r>
                      <a:br>
                        <a:rPr lang="en-US" sz="1000">
                          <a:latin typeface="Arial" panose="020B0604020202020204" pitchFamily="34" charset="0"/>
                          <a:cs typeface="Arial" panose="020B0604020202020204" pitchFamily="34" charset="0"/>
                        </a:rPr>
                      </a:br>
                      <a:r>
                        <a:rPr lang="en-US" sz="1000">
                          <a:latin typeface="Arial" panose="020B0604020202020204" pitchFamily="34" charset="0"/>
                          <a:cs typeface="Arial" panose="020B0604020202020204" pitchFamily="34" charset="0"/>
                        </a:rPr>
                        <a:t>Tapered/withdrawn: 350 (76%)</a:t>
                      </a:r>
                    </a:p>
                    <a:p>
                      <a:r>
                        <a:rPr lang="en-US" sz="1000">
                          <a:latin typeface="Arial" panose="020B0604020202020204" pitchFamily="34" charset="0"/>
                          <a:cs typeface="Arial" panose="020B0604020202020204" pitchFamily="34" charset="0"/>
                        </a:rPr>
                        <a:t>Missing data: 37 </a:t>
                      </a:r>
                    </a:p>
                  </a:txBody>
                  <a:tcPr marL="46789" marR="46789" marT="23394" marB="23394" anchor="ctr"/>
                </a:tc>
                <a:tc>
                  <a:txBody>
                    <a:bodyPr/>
                    <a:lstStyle/>
                    <a:p>
                      <a:pPr algn="ctr"/>
                      <a:r>
                        <a:rPr lang="en-US" sz="1000">
                          <a:latin typeface="Arial" panose="020B0604020202020204" pitchFamily="34" charset="0"/>
                          <a:cs typeface="Arial" panose="020B0604020202020204" pitchFamily="34" charset="0"/>
                        </a:rPr>
                        <a:t>-</a:t>
                      </a:r>
                    </a:p>
                  </a:txBody>
                  <a:tcPr marL="46789" marR="46789" marT="23394" marB="23394" anchor="ctr"/>
                </a:tc>
                <a:tc>
                  <a:txBody>
                    <a:bodyPr/>
                    <a:lstStyle/>
                    <a:p>
                      <a:pPr algn="ctr"/>
                      <a:r>
                        <a:rPr lang="en-US" sz="1000">
                          <a:latin typeface="Arial" panose="020B0604020202020204" pitchFamily="34" charset="0"/>
                          <a:cs typeface="Arial" panose="020B0604020202020204" pitchFamily="34" charset="0"/>
                        </a:rPr>
                        <a:t>-</a:t>
                      </a:r>
                    </a:p>
                  </a:txBody>
                  <a:tcPr marL="46789" marR="46789" marT="23394" marB="23394" anchor="ctr"/>
                </a:tc>
                <a:extLst>
                  <a:ext uri="{0D108BD9-81ED-4DB2-BD59-A6C34878D82A}">
                    <a16:rowId xmlns:a16="http://schemas.microsoft.com/office/drawing/2014/main" val="3245125346"/>
                  </a:ext>
                </a:extLst>
              </a:tr>
              <a:tr h="341177">
                <a:tc>
                  <a:txBody>
                    <a:bodyPr/>
                    <a:lstStyle/>
                    <a:p>
                      <a:r>
                        <a:rPr lang="en-US" sz="1000" b="1">
                          <a:latin typeface="Arial" panose="020B0604020202020204" pitchFamily="34" charset="0"/>
                          <a:cs typeface="Arial" panose="020B0604020202020204" pitchFamily="34" charset="0"/>
                        </a:rPr>
                        <a:t>Continuation of NSBBs and AKI resolution</a:t>
                      </a:r>
                      <a:endParaRPr lang="en-US" sz="1000">
                        <a:latin typeface="Arial" panose="020B0604020202020204" pitchFamily="34" charset="0"/>
                        <a:cs typeface="Arial" panose="020B0604020202020204" pitchFamily="34" charset="0"/>
                      </a:endParaRPr>
                    </a:p>
                  </a:txBody>
                  <a:tcPr marL="46789" marR="46789" marT="23394" marB="23394" anchor="ctr"/>
                </a:tc>
                <a:tc>
                  <a:txBody>
                    <a:bodyPr/>
                    <a:lstStyle/>
                    <a:p>
                      <a:r>
                        <a:rPr lang="en-US" sz="1000">
                          <a:latin typeface="Arial" panose="020B0604020202020204" pitchFamily="34" charset="0"/>
                          <a:cs typeface="Arial" panose="020B0604020202020204" pitchFamily="34" charset="0"/>
                        </a:rPr>
                        <a:t>OR = 1.00</a:t>
                      </a:r>
                    </a:p>
                  </a:txBody>
                  <a:tcPr marL="46789" marR="46789" marT="23394" marB="23394" anchor="ctr"/>
                </a:tc>
                <a:tc>
                  <a:txBody>
                    <a:bodyPr/>
                    <a:lstStyle/>
                    <a:p>
                      <a:pPr algn="ctr"/>
                      <a:r>
                        <a:rPr lang="en-US" sz="1000">
                          <a:latin typeface="Arial" panose="020B0604020202020204" pitchFamily="34" charset="0"/>
                          <a:cs typeface="Arial" panose="020B0604020202020204" pitchFamily="34" charset="0"/>
                        </a:rPr>
                        <a:t>-</a:t>
                      </a:r>
                    </a:p>
                  </a:txBody>
                  <a:tcPr marL="46789" marR="46789" marT="23394" marB="23394" anchor="ctr"/>
                </a:tc>
                <a:tc>
                  <a:txBody>
                    <a:bodyPr/>
                    <a:lstStyle/>
                    <a:p>
                      <a:pPr algn="ctr"/>
                      <a:r>
                        <a:rPr lang="en-US" sz="1000" dirty="0">
                          <a:latin typeface="Arial" panose="020B0604020202020204" pitchFamily="34" charset="0"/>
                          <a:cs typeface="Arial" panose="020B0604020202020204" pitchFamily="34" charset="0"/>
                        </a:rPr>
                        <a:t>0.999</a:t>
                      </a:r>
                    </a:p>
                  </a:txBody>
                  <a:tcPr marL="46789" marR="46789" marT="23394" marB="23394" anchor="ctr"/>
                </a:tc>
                <a:extLst>
                  <a:ext uri="{0D108BD9-81ED-4DB2-BD59-A6C34878D82A}">
                    <a16:rowId xmlns:a16="http://schemas.microsoft.com/office/drawing/2014/main" val="133170753"/>
                  </a:ext>
                </a:extLst>
              </a:tr>
              <a:tr h="341177">
                <a:tc>
                  <a:txBody>
                    <a:bodyPr/>
                    <a:lstStyle/>
                    <a:p>
                      <a:r>
                        <a:rPr lang="en-US" sz="1000" b="1">
                          <a:latin typeface="Arial" panose="020B0604020202020204" pitchFamily="34" charset="0"/>
                          <a:cs typeface="Arial" panose="020B0604020202020204" pitchFamily="34" charset="0"/>
                        </a:rPr>
                        <a:t>Continuation of NSBBs and 28-day mortality</a:t>
                      </a:r>
                      <a:endParaRPr lang="en-US" sz="1000">
                        <a:latin typeface="Arial" panose="020B0604020202020204" pitchFamily="34" charset="0"/>
                        <a:cs typeface="Arial" panose="020B0604020202020204" pitchFamily="34" charset="0"/>
                      </a:endParaRPr>
                    </a:p>
                  </a:txBody>
                  <a:tcPr marL="46789" marR="46789" marT="23394" marB="23394" anchor="ctr"/>
                </a:tc>
                <a:tc>
                  <a:txBody>
                    <a:bodyPr/>
                    <a:lstStyle/>
                    <a:p>
                      <a:r>
                        <a:rPr lang="en-US" sz="1000">
                          <a:latin typeface="Arial" panose="020B0604020202020204" pitchFamily="34" charset="0"/>
                          <a:cs typeface="Arial" panose="020B0604020202020204" pitchFamily="34" charset="0"/>
                        </a:rPr>
                        <a:t>sHR = 0.56</a:t>
                      </a:r>
                    </a:p>
                  </a:txBody>
                  <a:tcPr marL="46789" marR="46789" marT="23394" marB="23394" anchor="ctr"/>
                </a:tc>
                <a:tc>
                  <a:txBody>
                    <a:bodyPr/>
                    <a:lstStyle/>
                    <a:p>
                      <a:pPr algn="ctr"/>
                      <a:r>
                        <a:rPr lang="en-US" sz="1000">
                          <a:latin typeface="Arial" panose="020B0604020202020204" pitchFamily="34" charset="0"/>
                          <a:cs typeface="Arial" panose="020B0604020202020204" pitchFamily="34" charset="0"/>
                        </a:rPr>
                        <a:t>-</a:t>
                      </a:r>
                    </a:p>
                  </a:txBody>
                  <a:tcPr marL="46789" marR="46789" marT="23394" marB="23394" anchor="ctr"/>
                </a:tc>
                <a:tc>
                  <a:txBody>
                    <a:bodyPr/>
                    <a:lstStyle/>
                    <a:p>
                      <a:pPr algn="ctr"/>
                      <a:r>
                        <a:rPr lang="en-US" sz="1000" dirty="0">
                          <a:latin typeface="Arial" panose="020B0604020202020204" pitchFamily="34" charset="0"/>
                          <a:cs typeface="Arial" panose="020B0604020202020204" pitchFamily="34" charset="0"/>
                        </a:rPr>
                        <a:t> 0.190</a:t>
                      </a:r>
                    </a:p>
                  </a:txBody>
                  <a:tcPr marL="46789" marR="46789" marT="23394" marB="23394" anchor="ctr"/>
                </a:tc>
                <a:extLst>
                  <a:ext uri="{0D108BD9-81ED-4DB2-BD59-A6C34878D82A}">
                    <a16:rowId xmlns:a16="http://schemas.microsoft.com/office/drawing/2014/main" val="2910764216"/>
                  </a:ext>
                </a:extLst>
              </a:tr>
            </a:tbl>
          </a:graphicData>
        </a:graphic>
      </p:graphicFrame>
      <p:sp>
        <p:nvSpPr>
          <p:cNvPr id="5" name="TextBox 4">
            <a:extLst>
              <a:ext uri="{FF2B5EF4-FFF2-40B4-BE49-F238E27FC236}">
                <a16:creationId xmlns:a16="http://schemas.microsoft.com/office/drawing/2014/main" id="{BE472A70-E55A-F9BD-820E-33245C0D9914}"/>
              </a:ext>
            </a:extLst>
          </p:cNvPr>
          <p:cNvSpPr txBox="1"/>
          <p:nvPr/>
        </p:nvSpPr>
        <p:spPr>
          <a:xfrm>
            <a:off x="706445" y="4786509"/>
            <a:ext cx="6912721" cy="230832"/>
          </a:xfrm>
          <a:prstGeom prst="rect">
            <a:avLst/>
          </a:prstGeom>
          <a:noFill/>
        </p:spPr>
        <p:txBody>
          <a:bodyPr wrap="square">
            <a:spAutoFit/>
          </a:bodyPr>
          <a:lstStyle/>
          <a:p>
            <a:r>
              <a:rPr lang="en-US" sz="900">
                <a:solidFill>
                  <a:schemeClr val="dk1"/>
                </a:solidFill>
                <a:latin typeface="Arial" panose="020B0604020202020204" pitchFamily="34" charset="0"/>
                <a:cs typeface="Arial" panose="020B0604020202020204" pitchFamily="34" charset="0"/>
              </a:rPr>
              <a:t>Subgroup analyses in patients with MAP&lt;70 mmHg, serum Na&lt;130 mmol/L and ACLF confirmed the findings.</a:t>
            </a:r>
          </a:p>
        </p:txBody>
      </p:sp>
      <p:sp>
        <p:nvSpPr>
          <p:cNvPr id="6" name="Content Placeholder 2">
            <a:extLst>
              <a:ext uri="{FF2B5EF4-FFF2-40B4-BE49-F238E27FC236}">
                <a16:creationId xmlns:a16="http://schemas.microsoft.com/office/drawing/2014/main" id="{98E099D7-22CE-9226-41EB-773D313CA00E}"/>
              </a:ext>
            </a:extLst>
          </p:cNvPr>
          <p:cNvSpPr txBox="1">
            <a:spLocks/>
          </p:cNvSpPr>
          <p:nvPr/>
        </p:nvSpPr>
        <p:spPr>
          <a:xfrm>
            <a:off x="3242566" y="977966"/>
            <a:ext cx="4376600" cy="266614"/>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NSBB impact in patients with cirrhosis and AKI </a:t>
            </a:r>
            <a:endParaRPr lang="en-US" sz="1600" b="1">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003C5AEF-4DA5-666D-AC27-CADE341EB27B}"/>
              </a:ext>
            </a:extLst>
          </p:cNvPr>
          <p:cNvGrpSpPr>
            <a:grpSpLocks noChangeAspect="1"/>
          </p:cNvGrpSpPr>
          <p:nvPr/>
        </p:nvGrpSpPr>
        <p:grpSpPr>
          <a:xfrm>
            <a:off x="8443583" y="1436338"/>
            <a:ext cx="3211810" cy="3040374"/>
            <a:chOff x="1258251" y="1900017"/>
            <a:chExt cx="5017194" cy="4749391"/>
          </a:xfrm>
        </p:grpSpPr>
        <p:pic>
          <p:nvPicPr>
            <p:cNvPr id="7" name="Picture 6" descr="A graph with numbers and a line&#10;&#10;AI-generated content may be incorrect.">
              <a:extLst>
                <a:ext uri="{FF2B5EF4-FFF2-40B4-BE49-F238E27FC236}">
                  <a16:creationId xmlns:a16="http://schemas.microsoft.com/office/drawing/2014/main" id="{E2FF623E-5F78-AEB9-5D05-15DD8D548F6F}"/>
                </a:ext>
              </a:extLst>
            </p:cNvPr>
            <p:cNvPicPr>
              <a:picLocks noChangeAspect="1"/>
            </p:cNvPicPr>
            <p:nvPr/>
          </p:nvPicPr>
          <p:blipFill>
            <a:blip r:embed="rId3">
              <a:extLst>
                <a:ext uri="{28A0092B-C50C-407E-A947-70E740481C1C}">
                  <a14:useLocalDpi xmlns:a14="http://schemas.microsoft.com/office/drawing/2010/main" val="0"/>
                </a:ext>
              </a:extLst>
            </a:blip>
            <a:srcRect l="4609" t="5621" r="18433" b="5621"/>
            <a:stretch/>
          </p:blipFill>
          <p:spPr>
            <a:xfrm>
              <a:off x="1258251" y="1900017"/>
              <a:ext cx="5017194" cy="4749391"/>
            </a:xfrm>
            <a:prstGeom prst="rect">
              <a:avLst/>
            </a:prstGeom>
          </p:spPr>
        </p:pic>
        <p:pic>
          <p:nvPicPr>
            <p:cNvPr id="8" name="Picture 7" descr="A graph with numbers and a line&#10;&#10;AI-generated content may be incorrect.">
              <a:extLst>
                <a:ext uri="{FF2B5EF4-FFF2-40B4-BE49-F238E27FC236}">
                  <a16:creationId xmlns:a16="http://schemas.microsoft.com/office/drawing/2014/main" id="{C4EBE04C-E892-F9FC-E306-4C58A420CCB6}"/>
                </a:ext>
              </a:extLst>
            </p:cNvPr>
            <p:cNvPicPr>
              <a:picLocks noChangeAspect="1"/>
            </p:cNvPicPr>
            <p:nvPr/>
          </p:nvPicPr>
          <p:blipFill>
            <a:blip r:embed="rId3">
              <a:extLst>
                <a:ext uri="{28A0092B-C50C-407E-A947-70E740481C1C}">
                  <a14:useLocalDpi xmlns:a14="http://schemas.microsoft.com/office/drawing/2010/main" val="0"/>
                </a:ext>
              </a:extLst>
            </a:blip>
            <a:srcRect l="83073" t="42333" b="43397"/>
            <a:stretch/>
          </p:blipFill>
          <p:spPr>
            <a:xfrm>
              <a:off x="4994381" y="2845791"/>
              <a:ext cx="1103547" cy="763584"/>
            </a:xfrm>
            <a:prstGeom prst="rect">
              <a:avLst/>
            </a:prstGeom>
          </p:spPr>
        </p:pic>
      </p:grpSp>
      <p:sp>
        <p:nvSpPr>
          <p:cNvPr id="10" name="TextBox 9">
            <a:extLst>
              <a:ext uri="{FF2B5EF4-FFF2-40B4-BE49-F238E27FC236}">
                <a16:creationId xmlns:a16="http://schemas.microsoft.com/office/drawing/2014/main" id="{2B586A1C-FE4A-3EF8-0E89-BD9B57C35EA3}"/>
              </a:ext>
            </a:extLst>
          </p:cNvPr>
          <p:cNvSpPr txBox="1"/>
          <p:nvPr/>
        </p:nvSpPr>
        <p:spPr>
          <a:xfrm>
            <a:off x="8322293" y="935879"/>
            <a:ext cx="3502095" cy="369545"/>
          </a:xfrm>
          <a:prstGeom prst="rect">
            <a:avLst/>
          </a:prstGeom>
          <a:solidFill>
            <a:srgbClr val="CFC4C3"/>
          </a:solidFill>
        </p:spPr>
        <p:txBody>
          <a:bodyPr vert="horz" lIns="91440" tIns="45720" rIns="91440" bIns="45720" rtlCol="0">
            <a:noAutofit/>
          </a:bodyPr>
          <a:lstStyle>
            <a:defPPr>
              <a:defRPr lang="en-US"/>
            </a:defPPr>
            <a:lvl1pPr indent="0" algn="ctr">
              <a:lnSpc>
                <a:spcPct val="90000"/>
              </a:lnSpc>
              <a:spcBef>
                <a:spcPts val="0"/>
              </a:spcBef>
              <a:buFont typeface="Arial" panose="020B0604020202020204" pitchFamily="34" charset="0"/>
              <a:buNone/>
              <a:defRPr sz="1400" b="1">
                <a:solidFill>
                  <a:srgbClr val="004B87"/>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000">
                <a:cs typeface="Arial" panose="020B0604020202020204" pitchFamily="34" charset="0"/>
              </a:rPr>
              <a:t>Cumulative incidence of mortality in patients receiving or not NSBB after propensity score matching</a:t>
            </a:r>
          </a:p>
        </p:txBody>
      </p:sp>
      <p:pic>
        <p:nvPicPr>
          <p:cNvPr id="4" name="Graphic 3" descr="Home with solid fill">
            <a:hlinkClick r:id="rId4" action="ppaction://hlinksldjump"/>
            <a:extLst>
              <a:ext uri="{FF2B5EF4-FFF2-40B4-BE49-F238E27FC236}">
                <a16:creationId xmlns:a16="http://schemas.microsoft.com/office/drawing/2014/main" id="{FF2E392B-5DD8-F61D-C9D5-69DFDB81FA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65129" y="87085"/>
            <a:ext cx="374469" cy="374469"/>
          </a:xfrm>
          <a:prstGeom prst="rect">
            <a:avLst/>
          </a:prstGeom>
        </p:spPr>
      </p:pic>
    </p:spTree>
    <p:extLst>
      <p:ext uri="{BB962C8B-B14F-4D97-AF65-F5344CB8AC3E}">
        <p14:creationId xmlns:p14="http://schemas.microsoft.com/office/powerpoint/2010/main" val="3990355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4367C-4FE0-50B2-A4D9-984EA8148F7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79A4F24-E008-7468-FC63-0D042DA261E8}"/>
              </a:ext>
            </a:extLst>
          </p:cNvPr>
          <p:cNvSpPr>
            <a:spLocks noGrp="1"/>
          </p:cNvSpPr>
          <p:nvPr>
            <p:ph type="subTitle" idx="1"/>
          </p:nvPr>
        </p:nvSpPr>
        <p:spPr>
          <a:xfrm>
            <a:off x="6180084" y="4016149"/>
            <a:ext cx="5802741" cy="783771"/>
          </a:xfrm>
        </p:spPr>
        <p:txBody>
          <a:bodyPr>
            <a:noAutofit/>
          </a:bodyPr>
          <a:lstStyle/>
          <a:p>
            <a:pPr algn="r"/>
            <a:r>
              <a:rPr lang="en-US" sz="3200">
                <a:solidFill>
                  <a:srgbClr val="826B6A"/>
                </a:solidFill>
                <a:latin typeface="Arial" panose="020B0604020202020204" pitchFamily="34" charset="0"/>
                <a:cs typeface="Arial" panose="020B0604020202020204" pitchFamily="34" charset="0"/>
              </a:rPr>
              <a:t>Experimental and pathophysiology</a:t>
            </a:r>
          </a:p>
        </p:txBody>
      </p:sp>
      <p:sp>
        <p:nvSpPr>
          <p:cNvPr id="7" name="Title 1">
            <a:extLst>
              <a:ext uri="{FF2B5EF4-FFF2-40B4-BE49-F238E27FC236}">
                <a16:creationId xmlns:a16="http://schemas.microsoft.com/office/drawing/2014/main" id="{E5AC1B2A-A5FC-2901-6D77-5DEFBB992838}"/>
              </a:ext>
            </a:extLst>
          </p:cNvPr>
          <p:cNvSpPr>
            <a:spLocks noGrp="1"/>
          </p:cNvSpPr>
          <p:nvPr>
            <p:ph type="ctrTitle"/>
          </p:nvPr>
        </p:nvSpPr>
        <p:spPr>
          <a:xfrm>
            <a:off x="4029074" y="2498272"/>
            <a:ext cx="7953749" cy="1517877"/>
          </a:xfrm>
        </p:spPr>
        <p:txBody>
          <a:bodyPr>
            <a:noAutofit/>
          </a:bodyPr>
          <a:lstStyle/>
          <a:p>
            <a:pPr algn="r"/>
            <a:r>
              <a:rPr lang="en-US" b="1">
                <a:solidFill>
                  <a:srgbClr val="826B6A"/>
                </a:solidFill>
                <a:latin typeface="Arial" panose="020B0604020202020204" pitchFamily="34" charset="0"/>
                <a:cs typeface="Arial" panose="020B0604020202020204" pitchFamily="34" charset="0"/>
              </a:rPr>
              <a:t>Cirrhosis and its complications</a:t>
            </a:r>
          </a:p>
        </p:txBody>
      </p:sp>
    </p:spTree>
    <p:extLst>
      <p:ext uri="{BB962C8B-B14F-4D97-AF65-F5344CB8AC3E}">
        <p14:creationId xmlns:p14="http://schemas.microsoft.com/office/powerpoint/2010/main" val="1707341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BABA-1603-E9D5-85A3-EE9CEFD80F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7E974D-7D96-D6B3-8D9D-60DFB7575B04}"/>
              </a:ext>
            </a:extLst>
          </p:cNvPr>
          <p:cNvSpPr>
            <a:spLocks noGrp="1"/>
          </p:cNvSpPr>
          <p:nvPr>
            <p:ph type="title"/>
          </p:nvPr>
        </p:nvSpPr>
        <p:spPr/>
        <p:txBody>
          <a:bodyPr>
            <a:noAutofit/>
          </a:bodyPr>
          <a:lstStyle/>
          <a:p>
            <a:r>
              <a:rPr lang="en-GB" sz="1600" b="1">
                <a:latin typeface="Arial" panose="020B0604020202020204" pitchFamily="34" charset="0"/>
                <a:cs typeface="Arial" panose="020B0604020202020204" pitchFamily="34" charset="0"/>
              </a:rPr>
              <a:t>OS-077</a:t>
            </a:r>
            <a:r>
              <a:rPr lang="en-GB" sz="1600">
                <a:latin typeface="Arial" panose="020B0604020202020204" pitchFamily="34" charset="0"/>
                <a:cs typeface="Arial" panose="020B0604020202020204" pitchFamily="34" charset="0"/>
              </a:rPr>
              <a:t> Single-cell RNA sequencing of peripheral blood mononuclear cells in patients with acutely decompensated cirrhosis reveals a specific monocyte subset associated with an increased risk of progression to ACLF</a:t>
            </a:r>
          </a:p>
        </p:txBody>
      </p:sp>
      <p:sp>
        <p:nvSpPr>
          <p:cNvPr id="4" name="Content Placeholder 2">
            <a:extLst>
              <a:ext uri="{FF2B5EF4-FFF2-40B4-BE49-F238E27FC236}">
                <a16:creationId xmlns:a16="http://schemas.microsoft.com/office/drawing/2014/main" id="{0D21D27F-C82C-A5E1-114A-B0FF386FAC87}"/>
              </a:ext>
            </a:extLst>
          </p:cNvPr>
          <p:cNvSpPr txBox="1">
            <a:spLocks/>
          </p:cNvSpPr>
          <p:nvPr/>
        </p:nvSpPr>
        <p:spPr>
          <a:xfrm>
            <a:off x="459514" y="1344205"/>
            <a:ext cx="11272972" cy="12447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4B87"/>
              </a:buClr>
              <a:defRPr/>
            </a:pPr>
            <a:r>
              <a:rPr lang="en-US" sz="1800" kern="0">
                <a:latin typeface="Arial" panose="020B0604020202020204" pitchFamily="34" charset="0"/>
                <a:ea typeface="Yu Mincho" panose="02020400000000000000" pitchFamily="18" charset="-128"/>
                <a:cs typeface="Arial" panose="020B0604020202020204" pitchFamily="34" charset="0"/>
              </a:rPr>
              <a:t>Patients with acute decompensation of cirrhosis (ADC) are at high risk of developing acute-on-chronic liver failure (ACLF), a syndrome characterized by multiple organ failure and high short-term mortality.</a:t>
            </a:r>
          </a:p>
          <a:p>
            <a:pPr marL="0" indent="0">
              <a:buClr>
                <a:srgbClr val="004B87"/>
              </a:buClr>
              <a:buNone/>
              <a:defRPr/>
            </a:pPr>
            <a:r>
              <a:rPr lang="en-US" sz="1800" b="1">
                <a:solidFill>
                  <a:srgbClr val="826B6A"/>
                </a:solidFill>
                <a:latin typeface="Arial" panose="020B0604020202020204" pitchFamily="34" charset="0"/>
                <a:cs typeface="Arial" panose="020B0604020202020204" pitchFamily="34" charset="0"/>
              </a:rPr>
              <a:t>Aim:</a:t>
            </a:r>
            <a:r>
              <a:rPr lang="en-US" sz="1800">
                <a:effectLst/>
                <a:latin typeface="Arial" panose="020B0604020202020204" pitchFamily="34" charset="0"/>
                <a:ea typeface="Calibri" panose="020F0502020204030204" pitchFamily="34" charset="0"/>
                <a:cs typeface="Arial" panose="020B0604020202020204" pitchFamily="34" charset="0"/>
              </a:rPr>
              <a:t> To </a:t>
            </a:r>
            <a:r>
              <a:rPr lang="en-US" sz="1800" err="1">
                <a:effectLst/>
                <a:latin typeface="Arial" panose="020B0604020202020204" pitchFamily="34" charset="0"/>
                <a:ea typeface="Calibri" panose="020F0502020204030204" pitchFamily="34" charset="0"/>
                <a:cs typeface="Arial" panose="020B0604020202020204" pitchFamily="34" charset="0"/>
              </a:rPr>
              <a:t>analyse</a:t>
            </a:r>
            <a:r>
              <a:rPr lang="en-US" sz="1800">
                <a:effectLst/>
                <a:latin typeface="Arial" panose="020B0604020202020204" pitchFamily="34" charset="0"/>
                <a:ea typeface="Calibri" panose="020F0502020204030204" pitchFamily="34" charset="0"/>
                <a:cs typeface="Arial" panose="020B0604020202020204" pitchFamily="34" charset="0"/>
              </a:rPr>
              <a:t> alterations in peripheral blood mononuclear cells (PBMCs) in patients with ADC using single-cell technologies and to explore their implications in patient outcome.</a:t>
            </a:r>
            <a:endParaRPr lang="en-US" sz="180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F3230089-90B4-7344-8E99-31BDACB34C59}"/>
              </a:ext>
            </a:extLst>
          </p:cNvPr>
          <p:cNvSpPr/>
          <p:nvPr/>
        </p:nvSpPr>
        <p:spPr>
          <a:xfrm>
            <a:off x="515507" y="962946"/>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Background &amp; Aims</a:t>
            </a:r>
            <a:endParaRPr lang="en-US" b="1" i="0">
              <a:solidFill>
                <a:schemeClr val="bg1"/>
              </a:solidFill>
              <a:effectLst/>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FFDFE157-75AA-243F-067C-5AB17921E699}"/>
              </a:ext>
            </a:extLst>
          </p:cNvPr>
          <p:cNvSpPr/>
          <p:nvPr/>
        </p:nvSpPr>
        <p:spPr>
          <a:xfrm>
            <a:off x="352424" y="846660"/>
            <a:ext cx="11489584" cy="1865543"/>
          </a:xfrm>
          <a:prstGeom prst="roundRect">
            <a:avLst>
              <a:gd name="adj" fmla="val 5334"/>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F6FCCEDE-1BC5-D79B-2EC3-D91EB7D90B62}"/>
              </a:ext>
            </a:extLst>
          </p:cNvPr>
          <p:cNvSpPr/>
          <p:nvPr/>
        </p:nvSpPr>
        <p:spPr>
          <a:xfrm>
            <a:off x="515507" y="3090623"/>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Methods</a:t>
            </a:r>
            <a:endParaRPr lang="en-US" b="1" i="0">
              <a:solidFill>
                <a:schemeClr val="bg1"/>
              </a:solidFill>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ED864A5E-78F6-41AE-7287-8355C62136CC}"/>
              </a:ext>
            </a:extLst>
          </p:cNvPr>
          <p:cNvSpPr/>
          <p:nvPr/>
        </p:nvSpPr>
        <p:spPr>
          <a:xfrm>
            <a:off x="352424" y="2959768"/>
            <a:ext cx="11515726" cy="3372414"/>
          </a:xfrm>
          <a:prstGeom prst="roundRect">
            <a:avLst>
              <a:gd name="adj" fmla="val 2445"/>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1EAF28E9-CBC1-BAF6-9165-16E8F06D8154}"/>
              </a:ext>
            </a:extLst>
          </p:cNvPr>
          <p:cNvGrpSpPr/>
          <p:nvPr/>
        </p:nvGrpSpPr>
        <p:grpSpPr>
          <a:xfrm>
            <a:off x="440769" y="3655128"/>
            <a:ext cx="3210207" cy="1975375"/>
            <a:chOff x="659367" y="3785043"/>
            <a:chExt cx="3210207" cy="1975375"/>
          </a:xfrm>
        </p:grpSpPr>
        <p:sp>
          <p:nvSpPr>
            <p:cNvPr id="17" name="Rectangle: Rounded Corners 16">
              <a:extLst>
                <a:ext uri="{FF2B5EF4-FFF2-40B4-BE49-F238E27FC236}">
                  <a16:creationId xmlns:a16="http://schemas.microsoft.com/office/drawing/2014/main" id="{76670E42-D38C-3E49-3840-D95CFAF66644}"/>
                </a:ext>
              </a:extLst>
            </p:cNvPr>
            <p:cNvSpPr/>
            <p:nvPr/>
          </p:nvSpPr>
          <p:spPr>
            <a:xfrm>
              <a:off x="659367" y="4100505"/>
              <a:ext cx="3092084" cy="1659913"/>
            </a:xfrm>
            <a:prstGeom prst="roundRect">
              <a:avLst>
                <a:gd name="adj" fmla="val 9695"/>
              </a:avLst>
            </a:prstGeom>
            <a:solidFill>
              <a:srgbClr val="CFC4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18" name="Content Placeholder 2">
              <a:extLst>
                <a:ext uri="{FF2B5EF4-FFF2-40B4-BE49-F238E27FC236}">
                  <a16:creationId xmlns:a16="http://schemas.microsoft.com/office/drawing/2014/main" id="{61A9DA91-4CAB-6F5E-72CC-649C657438F4}"/>
                </a:ext>
              </a:extLst>
            </p:cNvPr>
            <p:cNvSpPr txBox="1">
              <a:spLocks/>
            </p:cNvSpPr>
            <p:nvPr/>
          </p:nvSpPr>
          <p:spPr>
            <a:xfrm>
              <a:off x="816697" y="4175113"/>
              <a:ext cx="1875524" cy="28576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Population</a:t>
              </a:r>
              <a:endParaRPr lang="en-US" sz="1600" b="1">
                <a:latin typeface="Arial" panose="020B0604020202020204" pitchFamily="34" charset="0"/>
                <a:cs typeface="Arial" panose="020B0604020202020204" pitchFamily="34" charset="0"/>
              </a:endParaRPr>
            </a:p>
          </p:txBody>
        </p:sp>
        <p:pic>
          <p:nvPicPr>
            <p:cNvPr id="19" name="Graphic 18" descr="Group of men with solid fill">
              <a:extLst>
                <a:ext uri="{FF2B5EF4-FFF2-40B4-BE49-F238E27FC236}">
                  <a16:creationId xmlns:a16="http://schemas.microsoft.com/office/drawing/2014/main" id="{45F7AB49-AF7D-32AD-EA4B-3644C33E9E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6834" y="3785043"/>
              <a:ext cx="787466" cy="787466"/>
            </a:xfrm>
            <a:prstGeom prst="rect">
              <a:avLst/>
            </a:prstGeom>
          </p:spPr>
        </p:pic>
        <p:sp>
          <p:nvSpPr>
            <p:cNvPr id="20" name="TextBox 19">
              <a:extLst>
                <a:ext uri="{FF2B5EF4-FFF2-40B4-BE49-F238E27FC236}">
                  <a16:creationId xmlns:a16="http://schemas.microsoft.com/office/drawing/2014/main" id="{E8E0F00E-E989-ACF2-F0A4-9A1701A7C684}"/>
                </a:ext>
              </a:extLst>
            </p:cNvPr>
            <p:cNvSpPr txBox="1"/>
            <p:nvPr/>
          </p:nvSpPr>
          <p:spPr>
            <a:xfrm>
              <a:off x="705266" y="4535489"/>
              <a:ext cx="3164308" cy="1169551"/>
            </a:xfrm>
            <a:prstGeom prst="rect">
              <a:avLst/>
            </a:prstGeom>
            <a:noFill/>
          </p:spPr>
          <p:txBody>
            <a:bodyPr wrap="square">
              <a:spAutoFit/>
            </a:bodyPr>
            <a:lstStyle/>
            <a:p>
              <a:pPr marL="285750" indent="-285750">
                <a:buFont typeface="Arial" panose="020B0604020202020204" pitchFamily="34" charset="0"/>
                <a:buChar char="•"/>
              </a:pPr>
              <a:r>
                <a:rPr lang="en-US" sz="1400" kern="100">
                  <a:latin typeface="Arial" panose="020B0604020202020204" pitchFamily="34" charset="0"/>
                  <a:cs typeface="Arial" panose="020B0604020202020204" pitchFamily="34" charset="0"/>
                </a:rPr>
                <a:t>63 patients admitted due to ADC. </a:t>
              </a:r>
            </a:p>
            <a:p>
              <a:pPr marL="285750" indent="-285750">
                <a:buFont typeface="Arial" panose="020B0604020202020204" pitchFamily="34" charset="0"/>
                <a:buChar char="•"/>
              </a:pPr>
              <a:r>
                <a:rPr lang="en-US" sz="1400" kern="100">
                  <a:latin typeface="Arial" panose="020B0604020202020204" pitchFamily="34" charset="0"/>
                  <a:cs typeface="Arial" panose="020B0604020202020204" pitchFamily="34" charset="0"/>
                </a:rPr>
                <a:t>15 healthy controls. </a:t>
              </a:r>
            </a:p>
            <a:p>
              <a:pPr marL="285750" indent="-285750">
                <a:buFont typeface="Arial" panose="020B0604020202020204" pitchFamily="34" charset="0"/>
                <a:buChar char="•"/>
              </a:pPr>
              <a:r>
                <a:rPr lang="en-US" sz="1400" kern="100">
                  <a:latin typeface="Arial" panose="020B0604020202020204" pitchFamily="34" charset="0"/>
                  <a:cs typeface="Arial" panose="020B0604020202020204" pitchFamily="34" charset="0"/>
                </a:rPr>
                <a:t>Enrolled in 5 European </a:t>
              </a:r>
              <a:r>
                <a:rPr lang="en-US" sz="1400" kern="100" err="1">
                  <a:latin typeface="Arial" panose="020B0604020202020204" pitchFamily="34" charset="0"/>
                  <a:cs typeface="Arial" panose="020B0604020202020204" pitchFamily="34" charset="0"/>
                </a:rPr>
                <a:t>centres</a:t>
              </a:r>
              <a:r>
                <a:rPr lang="en-US" sz="1400" kern="10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kern="100">
                  <a:latin typeface="Arial" panose="020B0604020202020204" pitchFamily="34" charset="0"/>
                  <a:cs typeface="Arial" panose="020B0604020202020204" pitchFamily="34" charset="0"/>
                </a:rPr>
                <a:t>Blood samples obtained at hospital admission.</a:t>
              </a:r>
            </a:p>
          </p:txBody>
        </p:sp>
      </p:grpSp>
      <p:cxnSp>
        <p:nvCxnSpPr>
          <p:cNvPr id="21" name="Straight Arrow Connector 20">
            <a:extLst>
              <a:ext uri="{FF2B5EF4-FFF2-40B4-BE49-F238E27FC236}">
                <a16:creationId xmlns:a16="http://schemas.microsoft.com/office/drawing/2014/main" id="{E422EAB3-7D25-B041-33A2-E769F15E0F9F}"/>
              </a:ext>
            </a:extLst>
          </p:cNvPr>
          <p:cNvCxnSpPr>
            <a:cxnSpLocks/>
          </p:cNvCxnSpPr>
          <p:nvPr/>
        </p:nvCxnSpPr>
        <p:spPr>
          <a:xfrm>
            <a:off x="3603913" y="4840332"/>
            <a:ext cx="1258497" cy="0"/>
          </a:xfrm>
          <a:prstGeom prst="straightConnector1">
            <a:avLst/>
          </a:prstGeom>
          <a:ln w="38100">
            <a:solidFill>
              <a:srgbClr val="826B6A"/>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9F650B78-1611-0DEE-3E97-3C91940351D6}"/>
              </a:ext>
            </a:extLst>
          </p:cNvPr>
          <p:cNvSpPr txBox="1"/>
          <p:nvPr/>
        </p:nvSpPr>
        <p:spPr>
          <a:xfrm>
            <a:off x="3650976" y="4188082"/>
            <a:ext cx="1164370" cy="584775"/>
          </a:xfrm>
          <a:prstGeom prst="rect">
            <a:avLst/>
          </a:prstGeom>
          <a:noFill/>
        </p:spPr>
        <p:txBody>
          <a:bodyPr wrap="square" rtlCol="0">
            <a:spAutoFit/>
          </a:bodyPr>
          <a:lstStyle/>
          <a:p>
            <a:pPr algn="ctr"/>
            <a:r>
              <a:rPr lang="en-GB" sz="1600">
                <a:latin typeface="Arial" panose="020B0604020202020204" pitchFamily="34" charset="0"/>
                <a:cs typeface="Arial" panose="020B0604020202020204" pitchFamily="34" charset="0"/>
              </a:rPr>
              <a:t>90 days follow up</a:t>
            </a:r>
            <a:endParaRPr lang="en-US" sz="1600">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F3D396EC-120B-3918-6193-0E65D36F1233}"/>
              </a:ext>
            </a:extLst>
          </p:cNvPr>
          <p:cNvGrpSpPr/>
          <p:nvPr/>
        </p:nvGrpSpPr>
        <p:grpSpPr>
          <a:xfrm>
            <a:off x="4904251" y="3150609"/>
            <a:ext cx="4194132" cy="2241462"/>
            <a:chOff x="-507993" y="4186732"/>
            <a:chExt cx="4194132" cy="2241462"/>
          </a:xfrm>
        </p:grpSpPr>
        <p:sp>
          <p:nvSpPr>
            <p:cNvPr id="26" name="Content Placeholder 2">
              <a:extLst>
                <a:ext uri="{FF2B5EF4-FFF2-40B4-BE49-F238E27FC236}">
                  <a16:creationId xmlns:a16="http://schemas.microsoft.com/office/drawing/2014/main" id="{8C70A76E-3304-7D96-22CD-97539A95F291}"/>
                </a:ext>
              </a:extLst>
            </p:cNvPr>
            <p:cNvSpPr txBox="1">
              <a:spLocks/>
            </p:cNvSpPr>
            <p:nvPr/>
          </p:nvSpPr>
          <p:spPr>
            <a:xfrm>
              <a:off x="-507993" y="4544210"/>
              <a:ext cx="4194132" cy="188398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400" kern="0">
                  <a:effectLst/>
                  <a:latin typeface="Arial" panose="020B0604020202020204" pitchFamily="34" charset="0"/>
                  <a:ea typeface="Calibri" panose="020F0502020204030204" pitchFamily="34" charset="0"/>
                  <a:cs typeface="Arial" panose="020B0604020202020204" pitchFamily="34" charset="0"/>
                </a:rPr>
                <a:t>16 out of the 63 patients representing different clinical trajectories. </a:t>
              </a:r>
            </a:p>
            <a:p>
              <a:pPr>
                <a:spcBef>
                  <a:spcPts val="0"/>
                </a:spcBef>
              </a:pPr>
              <a:r>
                <a:rPr lang="en-US" sz="1400" kern="0">
                  <a:effectLst/>
                  <a:latin typeface="Arial" panose="020B0604020202020204" pitchFamily="34" charset="0"/>
                  <a:ea typeface="Calibri" panose="020F0502020204030204" pitchFamily="34" charset="0"/>
                  <a:cs typeface="Arial" panose="020B0604020202020204" pitchFamily="34" charset="0"/>
                </a:rPr>
                <a:t>4 healthy controls.</a:t>
              </a:r>
            </a:p>
            <a:p>
              <a:pPr>
                <a:spcBef>
                  <a:spcPts val="0"/>
                </a:spcBef>
              </a:pPr>
              <a:r>
                <a:rPr lang="en-US" sz="1400">
                  <a:latin typeface="Arial" panose="020B0604020202020204" pitchFamily="34" charset="0"/>
                  <a:cs typeface="Arial" panose="020B0604020202020204" pitchFamily="34" charset="0"/>
                </a:rPr>
                <a:t>Quantification of gene expression and targeted surface protein at single-cell resolution.</a:t>
              </a:r>
            </a:p>
          </p:txBody>
        </p:sp>
        <p:grpSp>
          <p:nvGrpSpPr>
            <p:cNvPr id="27" name="Group 26">
              <a:extLst>
                <a:ext uri="{FF2B5EF4-FFF2-40B4-BE49-F238E27FC236}">
                  <a16:creationId xmlns:a16="http://schemas.microsoft.com/office/drawing/2014/main" id="{70930C93-F16D-A563-ACC1-F5E29A6481F4}"/>
                </a:ext>
              </a:extLst>
            </p:cNvPr>
            <p:cNvGrpSpPr/>
            <p:nvPr/>
          </p:nvGrpSpPr>
          <p:grpSpPr>
            <a:xfrm>
              <a:off x="-507993" y="4186732"/>
              <a:ext cx="4100370" cy="1516779"/>
              <a:chOff x="-507993" y="4186732"/>
              <a:chExt cx="4100370" cy="1516779"/>
            </a:xfrm>
          </p:grpSpPr>
          <p:sp>
            <p:nvSpPr>
              <p:cNvPr id="28" name="Rectangle: Rounded Corners 27">
                <a:extLst>
                  <a:ext uri="{FF2B5EF4-FFF2-40B4-BE49-F238E27FC236}">
                    <a16:creationId xmlns:a16="http://schemas.microsoft.com/office/drawing/2014/main" id="{AA7BC7A5-9FB9-0987-7981-68E8D23E0248}"/>
                  </a:ext>
                </a:extLst>
              </p:cNvPr>
              <p:cNvSpPr/>
              <p:nvPr/>
            </p:nvSpPr>
            <p:spPr>
              <a:xfrm>
                <a:off x="-507993" y="4354337"/>
                <a:ext cx="4100370" cy="1349174"/>
              </a:xfrm>
              <a:prstGeom prst="roundRect">
                <a:avLst>
                  <a:gd name="adj" fmla="val 9695"/>
                </a:avLst>
              </a:prstGeom>
              <a:noFill/>
              <a:ln>
                <a:solidFill>
                  <a:srgbClr val="CFC4C3"/>
                </a:solidFill>
              </a:ln>
            </p:spPr>
            <p:style>
              <a:lnRef idx="2">
                <a:schemeClr val="accent6"/>
              </a:lnRef>
              <a:fillRef idx="1">
                <a:schemeClr val="lt1"/>
              </a:fillRef>
              <a:effectRef idx="0">
                <a:schemeClr val="accent6"/>
              </a:effectRef>
              <a:fontRef idx="minor">
                <a:schemeClr val="dk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29" name="Content Placeholder 2">
                <a:extLst>
                  <a:ext uri="{FF2B5EF4-FFF2-40B4-BE49-F238E27FC236}">
                    <a16:creationId xmlns:a16="http://schemas.microsoft.com/office/drawing/2014/main" id="{A20B0CA9-49CC-4028-AE32-A821255B2B78}"/>
                  </a:ext>
                </a:extLst>
              </p:cNvPr>
              <p:cNvSpPr txBox="1">
                <a:spLocks/>
              </p:cNvSpPr>
              <p:nvPr/>
            </p:nvSpPr>
            <p:spPr>
              <a:xfrm>
                <a:off x="561943" y="4186732"/>
                <a:ext cx="1971304" cy="266614"/>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CITE-seq of PBMCs</a:t>
                </a:r>
                <a:endParaRPr lang="en-US" sz="1600" b="1">
                  <a:latin typeface="Arial" panose="020B0604020202020204" pitchFamily="34" charset="0"/>
                  <a:cs typeface="Arial" panose="020B0604020202020204" pitchFamily="34" charset="0"/>
                </a:endParaRPr>
              </a:p>
            </p:txBody>
          </p:sp>
        </p:grpSp>
      </p:grpSp>
      <p:grpSp>
        <p:nvGrpSpPr>
          <p:cNvPr id="30" name="Group 29">
            <a:extLst>
              <a:ext uri="{FF2B5EF4-FFF2-40B4-BE49-F238E27FC236}">
                <a16:creationId xmlns:a16="http://schemas.microsoft.com/office/drawing/2014/main" id="{79BAAF76-9E3D-E375-1C1B-1F24AE83170B}"/>
              </a:ext>
            </a:extLst>
          </p:cNvPr>
          <p:cNvGrpSpPr/>
          <p:nvPr/>
        </p:nvGrpSpPr>
        <p:grpSpPr>
          <a:xfrm>
            <a:off x="4881549" y="4772857"/>
            <a:ext cx="4194132" cy="2249305"/>
            <a:chOff x="-436933" y="4186732"/>
            <a:chExt cx="4194132" cy="2249305"/>
          </a:xfrm>
        </p:grpSpPr>
        <p:sp>
          <p:nvSpPr>
            <p:cNvPr id="31" name="Content Placeholder 2">
              <a:extLst>
                <a:ext uri="{FF2B5EF4-FFF2-40B4-BE49-F238E27FC236}">
                  <a16:creationId xmlns:a16="http://schemas.microsoft.com/office/drawing/2014/main" id="{65383E0B-6E98-1F4C-83E2-7533C4FA5F6F}"/>
                </a:ext>
              </a:extLst>
            </p:cNvPr>
            <p:cNvSpPr txBox="1">
              <a:spLocks/>
            </p:cNvSpPr>
            <p:nvPr/>
          </p:nvSpPr>
          <p:spPr>
            <a:xfrm>
              <a:off x="-436933" y="4552053"/>
              <a:ext cx="4194132" cy="188398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400" kern="0">
                  <a:effectLst/>
                  <a:latin typeface="Arial" panose="020B0604020202020204" pitchFamily="34" charset="0"/>
                  <a:ea typeface="Calibri" panose="020F0502020204030204" pitchFamily="34" charset="0"/>
                  <a:cs typeface="Arial" panose="020B0604020202020204" pitchFamily="34" charset="0"/>
                </a:rPr>
                <a:t>16 patients.</a:t>
              </a:r>
            </a:p>
            <a:p>
              <a:pPr>
                <a:spcBef>
                  <a:spcPts val="0"/>
                </a:spcBef>
              </a:pPr>
              <a:r>
                <a:rPr lang="en-US" sz="1400" kern="0">
                  <a:latin typeface="Arial" panose="020B0604020202020204" pitchFamily="34" charset="0"/>
                  <a:ea typeface="Calibri" panose="020F0502020204030204" pitchFamily="34" charset="0"/>
                  <a:cs typeface="Arial" panose="020B0604020202020204" pitchFamily="34" charset="0"/>
                </a:rPr>
                <a:t>V</a:t>
              </a:r>
              <a:r>
                <a:rPr lang="en-US" sz="1400" kern="0">
                  <a:effectLst/>
                  <a:latin typeface="Arial" panose="020B0604020202020204" pitchFamily="34" charset="0"/>
                  <a:ea typeface="Calibri" panose="020F0502020204030204" pitchFamily="34" charset="0"/>
                  <a:cs typeface="Arial" panose="020B0604020202020204" pitchFamily="34" charset="0"/>
                </a:rPr>
                <a:t>alidation cohorts: two independent prospective </a:t>
              </a:r>
              <a:r>
                <a:rPr lang="en-US" sz="1400" kern="0" err="1">
                  <a:effectLst/>
                  <a:latin typeface="Arial" panose="020B0604020202020204" pitchFamily="34" charset="0"/>
                  <a:ea typeface="Calibri" panose="020F0502020204030204" pitchFamily="34" charset="0"/>
                  <a:cs typeface="Arial" panose="020B0604020202020204" pitchFamily="34" charset="0"/>
                </a:rPr>
                <a:t>multicentre</a:t>
              </a:r>
              <a:r>
                <a:rPr lang="en-US" sz="1400" kern="0">
                  <a:effectLst/>
                  <a:latin typeface="Arial" panose="020B0604020202020204" pitchFamily="34" charset="0"/>
                  <a:ea typeface="Calibri" panose="020F0502020204030204" pitchFamily="34" charset="0"/>
                  <a:cs typeface="Arial" panose="020B0604020202020204" pitchFamily="34" charset="0"/>
                </a:rPr>
                <a:t> cohorts of patients with ADC (PREDICT (n = 689) and ACLARA (n = 521)). </a:t>
              </a:r>
              <a:endParaRPr lang="en-US" sz="1400">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8F6F44EA-0516-C1A5-0FF7-A75C3C89F822}"/>
                </a:ext>
              </a:extLst>
            </p:cNvPr>
            <p:cNvGrpSpPr/>
            <p:nvPr/>
          </p:nvGrpSpPr>
          <p:grpSpPr>
            <a:xfrm>
              <a:off x="-414231" y="4186732"/>
              <a:ext cx="4100370" cy="1247956"/>
              <a:chOff x="-414231" y="4186732"/>
              <a:chExt cx="4100370" cy="1247956"/>
            </a:xfrm>
          </p:grpSpPr>
          <p:sp>
            <p:nvSpPr>
              <p:cNvPr id="33" name="Rectangle: Rounded Corners 32">
                <a:extLst>
                  <a:ext uri="{FF2B5EF4-FFF2-40B4-BE49-F238E27FC236}">
                    <a16:creationId xmlns:a16="http://schemas.microsoft.com/office/drawing/2014/main" id="{BFB6092A-E27A-B499-D955-8248E1BD07AD}"/>
                  </a:ext>
                </a:extLst>
              </p:cNvPr>
              <p:cNvSpPr/>
              <p:nvPr/>
            </p:nvSpPr>
            <p:spPr>
              <a:xfrm>
                <a:off x="-414231" y="4328828"/>
                <a:ext cx="4100370" cy="1105860"/>
              </a:xfrm>
              <a:prstGeom prst="roundRect">
                <a:avLst>
                  <a:gd name="adj" fmla="val 9695"/>
                </a:avLst>
              </a:prstGeom>
              <a:noFill/>
              <a:ln>
                <a:solidFill>
                  <a:srgbClr val="CFC4C3"/>
                </a:solidFill>
              </a:ln>
            </p:spPr>
            <p:style>
              <a:lnRef idx="2">
                <a:schemeClr val="accent6"/>
              </a:lnRef>
              <a:fillRef idx="1">
                <a:schemeClr val="lt1"/>
              </a:fillRef>
              <a:effectRef idx="0">
                <a:schemeClr val="accent6"/>
              </a:effectRef>
              <a:fontRef idx="minor">
                <a:schemeClr val="dk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34" name="Content Placeholder 2">
                <a:extLst>
                  <a:ext uri="{FF2B5EF4-FFF2-40B4-BE49-F238E27FC236}">
                    <a16:creationId xmlns:a16="http://schemas.microsoft.com/office/drawing/2014/main" id="{2FFD2E1A-C1CD-E65B-C8FA-78AC06DEA70E}"/>
                  </a:ext>
                </a:extLst>
              </p:cNvPr>
              <p:cNvSpPr txBox="1">
                <a:spLocks/>
              </p:cNvSpPr>
              <p:nvPr/>
            </p:nvSpPr>
            <p:spPr>
              <a:xfrm>
                <a:off x="678907" y="4186732"/>
                <a:ext cx="1971304" cy="266614"/>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Blood bulk RNA-seq </a:t>
                </a:r>
                <a:endParaRPr lang="en-US" sz="1600" b="1">
                  <a:latin typeface="Arial" panose="020B0604020202020204" pitchFamily="34" charset="0"/>
                  <a:cs typeface="Arial" panose="020B0604020202020204" pitchFamily="34" charset="0"/>
                </a:endParaRPr>
              </a:p>
            </p:txBody>
          </p:sp>
        </p:grpSp>
      </p:grpSp>
      <p:grpSp>
        <p:nvGrpSpPr>
          <p:cNvPr id="3" name="Group 2">
            <a:extLst>
              <a:ext uri="{FF2B5EF4-FFF2-40B4-BE49-F238E27FC236}">
                <a16:creationId xmlns:a16="http://schemas.microsoft.com/office/drawing/2014/main" id="{ABC4A3AD-3581-0450-C8D5-B0F89EEA23B4}"/>
              </a:ext>
            </a:extLst>
          </p:cNvPr>
          <p:cNvGrpSpPr/>
          <p:nvPr/>
        </p:nvGrpSpPr>
        <p:grpSpPr>
          <a:xfrm>
            <a:off x="9139178" y="3617937"/>
            <a:ext cx="2482965" cy="1866328"/>
            <a:chOff x="8201591" y="1108911"/>
            <a:chExt cx="2482965" cy="1866328"/>
          </a:xfrm>
        </p:grpSpPr>
        <p:sp>
          <p:nvSpPr>
            <p:cNvPr id="9" name="TextBox 8">
              <a:extLst>
                <a:ext uri="{FF2B5EF4-FFF2-40B4-BE49-F238E27FC236}">
                  <a16:creationId xmlns:a16="http://schemas.microsoft.com/office/drawing/2014/main" id="{A816FA74-A1C1-1AC0-8FCC-D7FB14278760}"/>
                </a:ext>
              </a:extLst>
            </p:cNvPr>
            <p:cNvSpPr txBox="1"/>
            <p:nvPr/>
          </p:nvSpPr>
          <p:spPr>
            <a:xfrm>
              <a:off x="8205745" y="1590244"/>
              <a:ext cx="2478811" cy="1384995"/>
            </a:xfrm>
            <a:prstGeom prst="rect">
              <a:avLst/>
            </a:prstGeom>
            <a:noFill/>
          </p:spPr>
          <p:txBody>
            <a:bodyPr wrap="square">
              <a:spAutoFit/>
            </a:bodyPr>
            <a:lstStyle/>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Seahorse XF </a:t>
              </a:r>
              <a:r>
                <a:rPr lang="en-US" sz="1400" err="1">
                  <a:latin typeface="Arial" panose="020B0604020202020204" pitchFamily="34" charset="0"/>
                  <a:cs typeface="Arial" panose="020B0604020202020204" pitchFamily="34" charset="0"/>
                </a:rPr>
                <a:t>Analyser</a:t>
              </a:r>
              <a:r>
                <a:rPr lang="en-US" sz="140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Independent ADC cohort. </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Assessment of mitochondrial function in the entire classical monocyte population.</a:t>
              </a:r>
            </a:p>
          </p:txBody>
        </p:sp>
        <p:sp>
          <p:nvSpPr>
            <p:cNvPr id="10" name="Rectangle: Rounded Corners 9">
              <a:extLst>
                <a:ext uri="{FF2B5EF4-FFF2-40B4-BE49-F238E27FC236}">
                  <a16:creationId xmlns:a16="http://schemas.microsoft.com/office/drawing/2014/main" id="{82F277D5-49F8-D256-626E-39D1C9ACA322}"/>
                </a:ext>
              </a:extLst>
            </p:cNvPr>
            <p:cNvSpPr/>
            <p:nvPr/>
          </p:nvSpPr>
          <p:spPr>
            <a:xfrm>
              <a:off x="8201591" y="1389640"/>
              <a:ext cx="2459965" cy="1585599"/>
            </a:xfrm>
            <a:prstGeom prst="roundRect">
              <a:avLst>
                <a:gd name="adj" fmla="val 9695"/>
              </a:avLst>
            </a:prstGeom>
            <a:noFill/>
            <a:ln>
              <a:solidFill>
                <a:srgbClr val="CACACA"/>
              </a:solidFill>
            </a:ln>
          </p:spPr>
          <p:style>
            <a:lnRef idx="2">
              <a:schemeClr val="accent6"/>
            </a:lnRef>
            <a:fillRef idx="1">
              <a:schemeClr val="lt1"/>
            </a:fillRef>
            <a:effectRef idx="0">
              <a:schemeClr val="accent6"/>
            </a:effectRef>
            <a:fontRef idx="minor">
              <a:schemeClr val="dk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2FC8014B-7A91-A09A-E1F4-32F73FD7A578}"/>
                </a:ext>
              </a:extLst>
            </p:cNvPr>
            <p:cNvSpPr txBox="1">
              <a:spLocks/>
            </p:cNvSpPr>
            <p:nvPr/>
          </p:nvSpPr>
          <p:spPr>
            <a:xfrm>
              <a:off x="8681217" y="1108911"/>
              <a:ext cx="1498862" cy="417917"/>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350" b="1">
                  <a:latin typeface="Arial" panose="020B0604020202020204" pitchFamily="34" charset="0"/>
                  <a:cs typeface="Arial" panose="020B0604020202020204" pitchFamily="34" charset="0"/>
                </a:rPr>
                <a:t>Respirometry analyses </a:t>
              </a:r>
            </a:p>
          </p:txBody>
        </p:sp>
      </p:grpSp>
      <p:pic>
        <p:nvPicPr>
          <p:cNvPr id="12" name="Graphic 11" descr="Home with solid fill">
            <a:hlinkClick r:id="rId5" action="ppaction://hlinksldjump"/>
            <a:extLst>
              <a:ext uri="{FF2B5EF4-FFF2-40B4-BE49-F238E27FC236}">
                <a16:creationId xmlns:a16="http://schemas.microsoft.com/office/drawing/2014/main" id="{E68ABD05-4A55-7E61-5E82-7EA9E4BFDD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65129" y="87085"/>
            <a:ext cx="374469" cy="374469"/>
          </a:xfrm>
          <a:prstGeom prst="rect">
            <a:avLst/>
          </a:prstGeom>
        </p:spPr>
      </p:pic>
    </p:spTree>
    <p:extLst>
      <p:ext uri="{BB962C8B-B14F-4D97-AF65-F5344CB8AC3E}">
        <p14:creationId xmlns:p14="http://schemas.microsoft.com/office/powerpoint/2010/main" val="2378334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47870-15B6-EE27-06BE-F342BBB98D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4BDFF9-1FDB-69AE-20E0-26AEA1657A6B}"/>
              </a:ext>
            </a:extLst>
          </p:cNvPr>
          <p:cNvSpPr>
            <a:spLocks noGrp="1"/>
          </p:cNvSpPr>
          <p:nvPr>
            <p:ph type="title"/>
          </p:nvPr>
        </p:nvSpPr>
        <p:spPr/>
        <p:txBody>
          <a:bodyPr>
            <a:noAutofit/>
          </a:bodyPr>
          <a:lstStyle/>
          <a:p>
            <a:r>
              <a:rPr lang="en-GB" sz="1600" b="1">
                <a:latin typeface="Arial" panose="020B0604020202020204" pitchFamily="34" charset="0"/>
                <a:cs typeface="Arial" panose="020B0604020202020204" pitchFamily="34" charset="0"/>
              </a:rPr>
              <a:t>OS-077</a:t>
            </a:r>
            <a:r>
              <a:rPr lang="en-GB" sz="1600">
                <a:latin typeface="Arial" panose="020B0604020202020204" pitchFamily="34" charset="0"/>
                <a:cs typeface="Arial" panose="020B0604020202020204" pitchFamily="34" charset="0"/>
              </a:rPr>
              <a:t> Single-cell RNA sequencing of peripheral blood mononuclear cells in patients with acutely decompensated cirrhosis reveals a specific monocyte subset associated with an increased risk of progression to ACLF</a:t>
            </a:r>
          </a:p>
        </p:txBody>
      </p:sp>
      <p:sp>
        <p:nvSpPr>
          <p:cNvPr id="3" name="Rectangle: Rounded Corners 2">
            <a:extLst>
              <a:ext uri="{FF2B5EF4-FFF2-40B4-BE49-F238E27FC236}">
                <a16:creationId xmlns:a16="http://schemas.microsoft.com/office/drawing/2014/main" id="{08585519-6470-9607-E6FE-BC408DB377BE}"/>
              </a:ext>
            </a:extLst>
          </p:cNvPr>
          <p:cNvSpPr/>
          <p:nvPr/>
        </p:nvSpPr>
        <p:spPr>
          <a:xfrm>
            <a:off x="451874" y="5237839"/>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Conclusion</a:t>
            </a:r>
            <a:endParaRPr lang="en-US" b="1" i="0">
              <a:solidFill>
                <a:schemeClr val="bg1"/>
              </a:solidFill>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EABD326-F209-EFA3-80C1-FD53474B43D4}"/>
              </a:ext>
            </a:extLst>
          </p:cNvPr>
          <p:cNvSpPr txBox="1"/>
          <p:nvPr/>
        </p:nvSpPr>
        <p:spPr>
          <a:xfrm>
            <a:off x="451874" y="5621184"/>
            <a:ext cx="11229130" cy="646331"/>
          </a:xfrm>
          <a:prstGeom prst="rect">
            <a:avLst/>
          </a:prstGeom>
          <a:noFill/>
        </p:spPr>
        <p:txBody>
          <a:bodyPr wrap="square">
            <a:spAutoFit/>
          </a:bodyPr>
          <a:lstStyle/>
          <a:p>
            <a:r>
              <a:rPr lang="en-US" sz="1800" kern="0">
                <a:effectLst/>
                <a:latin typeface="Arial" panose="020B0604020202020204" pitchFamily="34" charset="0"/>
                <a:ea typeface="Calibri" panose="020F0502020204030204" pitchFamily="34" charset="0"/>
                <a:cs typeface="Arial" panose="020B0604020202020204" pitchFamily="34" charset="0"/>
              </a:rPr>
              <a:t>Patients with acute decompensation of cirrhosis who subsequently develop ACLF are </a:t>
            </a:r>
            <a:r>
              <a:rPr lang="en-US" sz="1800" kern="0" err="1">
                <a:effectLst/>
                <a:latin typeface="Arial" panose="020B0604020202020204" pitchFamily="34" charset="0"/>
                <a:ea typeface="Calibri" panose="020F0502020204030204" pitchFamily="34" charset="0"/>
                <a:cs typeface="Arial" panose="020B0604020202020204" pitchFamily="34" charset="0"/>
              </a:rPr>
              <a:t>characterised</a:t>
            </a:r>
            <a:r>
              <a:rPr lang="en-US" sz="1800" kern="0">
                <a:effectLst/>
                <a:latin typeface="Arial" panose="020B0604020202020204" pitchFamily="34" charset="0"/>
                <a:ea typeface="Calibri" panose="020F0502020204030204" pitchFamily="34" charset="0"/>
                <a:cs typeface="Arial" panose="020B0604020202020204" pitchFamily="34" charset="0"/>
              </a:rPr>
              <a:t> by the presence of a subpopulation of classical monocytes with features of impaired energy metabolism pathways.</a:t>
            </a:r>
          </a:p>
        </p:txBody>
      </p:sp>
      <p:sp>
        <p:nvSpPr>
          <p:cNvPr id="16" name="Rectangle: Rounded Corners 15">
            <a:extLst>
              <a:ext uri="{FF2B5EF4-FFF2-40B4-BE49-F238E27FC236}">
                <a16:creationId xmlns:a16="http://schemas.microsoft.com/office/drawing/2014/main" id="{B032A97D-784E-986E-D99B-9D42A4EA06D9}"/>
              </a:ext>
            </a:extLst>
          </p:cNvPr>
          <p:cNvSpPr/>
          <p:nvPr/>
        </p:nvSpPr>
        <p:spPr>
          <a:xfrm>
            <a:off x="346075" y="5139839"/>
            <a:ext cx="11499850" cy="1192344"/>
          </a:xfrm>
          <a:prstGeom prst="roundRect">
            <a:avLst>
              <a:gd name="adj" fmla="val 7806"/>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4B87"/>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090366AD-5BA3-BF67-5D09-DE8AB1D549C2}"/>
              </a:ext>
            </a:extLst>
          </p:cNvPr>
          <p:cNvSpPr/>
          <p:nvPr/>
        </p:nvSpPr>
        <p:spPr>
          <a:xfrm>
            <a:off x="451874" y="959405"/>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Results</a:t>
            </a:r>
            <a:endParaRPr lang="en-US" b="1" i="0">
              <a:solidFill>
                <a:schemeClr val="bg1"/>
              </a:solidFill>
              <a:effectLst/>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17523D55-8208-0FAC-9447-F1FF77B9B089}"/>
              </a:ext>
            </a:extLst>
          </p:cNvPr>
          <p:cNvSpPr/>
          <p:nvPr/>
        </p:nvSpPr>
        <p:spPr>
          <a:xfrm>
            <a:off x="346075" y="861404"/>
            <a:ext cx="11499850" cy="4141554"/>
          </a:xfrm>
          <a:prstGeom prst="roundRect">
            <a:avLst>
              <a:gd name="adj" fmla="val 2372"/>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4B87"/>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37EBCE79-273E-1557-997C-3F1740EECBBE}"/>
              </a:ext>
            </a:extLst>
          </p:cNvPr>
          <p:cNvGrpSpPr/>
          <p:nvPr/>
        </p:nvGrpSpPr>
        <p:grpSpPr>
          <a:xfrm>
            <a:off x="451873" y="1342750"/>
            <a:ext cx="7279572" cy="3539430"/>
            <a:chOff x="442292" y="1333520"/>
            <a:chExt cx="7279572" cy="3539430"/>
          </a:xfrm>
        </p:grpSpPr>
        <p:sp>
          <p:nvSpPr>
            <p:cNvPr id="19" name="Rectangle: Rounded Corners 18">
              <a:extLst>
                <a:ext uri="{FF2B5EF4-FFF2-40B4-BE49-F238E27FC236}">
                  <a16:creationId xmlns:a16="http://schemas.microsoft.com/office/drawing/2014/main" id="{5BDF89A5-A2F4-6A5D-9372-42E94266DCCF}"/>
                </a:ext>
              </a:extLst>
            </p:cNvPr>
            <p:cNvSpPr/>
            <p:nvPr/>
          </p:nvSpPr>
          <p:spPr>
            <a:xfrm>
              <a:off x="442292" y="1333520"/>
              <a:ext cx="7201799" cy="3539430"/>
            </a:xfrm>
            <a:prstGeom prst="roundRect">
              <a:avLst>
                <a:gd name="adj" fmla="val 9695"/>
              </a:avLst>
            </a:prstGeom>
            <a:solidFill>
              <a:srgbClr val="CFC4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CD6DA80-6396-E61A-D894-38DBCF9C6469}"/>
                </a:ext>
              </a:extLst>
            </p:cNvPr>
            <p:cNvSpPr txBox="1"/>
            <p:nvPr/>
          </p:nvSpPr>
          <p:spPr>
            <a:xfrm>
              <a:off x="565818" y="1482628"/>
              <a:ext cx="7156046" cy="3293209"/>
            </a:xfrm>
            <a:prstGeom prst="rect">
              <a:avLst/>
            </a:prstGeom>
            <a:noFill/>
          </p:spPr>
          <p:txBody>
            <a:bodyPr wrap="square">
              <a:spAutoFit/>
            </a:bodyPr>
            <a:lstStyle/>
            <a:p>
              <a:r>
                <a:rPr lang="en-US" sz="1600" b="1">
                  <a:latin typeface="Arial" panose="020B0604020202020204" pitchFamily="34" charset="0"/>
                  <a:cs typeface="Arial" panose="020B0604020202020204" pitchFamily="34" charset="0"/>
                </a:rPr>
                <a:t>Cell proportion analysis </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Significant ↑ of classical monocytes in patients with subsequent ACLF development.</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Classical monocytes represented the cell type with the highest transcriptional alterations.</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Within the classical monocyte population, a specific subcluster, termed “C2”, was identified and found to ↑ during progression towards ACLF</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C2 monocytic subpopulation was primarily characterized by ↓ expression of genes encoding enzymes relevant to cellular energy supply (oxidative phosphorylation and ATP production).</a:t>
              </a:r>
            </a:p>
            <a:p>
              <a:r>
                <a:rPr lang="en-US" sz="1600" b="1">
                  <a:latin typeface="Arial" panose="020B0604020202020204" pitchFamily="34" charset="0"/>
                  <a:cs typeface="Arial" panose="020B0604020202020204" pitchFamily="34" charset="0"/>
                </a:rPr>
                <a:t>Pathway analysis </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Marked impairment of energy metabolism pathways and tendency towards ↓ inflammatory and bacterial response within the C2 subcluster.</a:t>
              </a:r>
            </a:p>
          </p:txBody>
        </p:sp>
      </p:grpSp>
      <p:grpSp>
        <p:nvGrpSpPr>
          <p:cNvPr id="13" name="Group 12">
            <a:extLst>
              <a:ext uri="{FF2B5EF4-FFF2-40B4-BE49-F238E27FC236}">
                <a16:creationId xmlns:a16="http://schemas.microsoft.com/office/drawing/2014/main" id="{27E18BA6-F523-2E9F-E8B7-E455886D7895}"/>
              </a:ext>
            </a:extLst>
          </p:cNvPr>
          <p:cNvGrpSpPr/>
          <p:nvPr/>
        </p:nvGrpSpPr>
        <p:grpSpPr>
          <a:xfrm>
            <a:off x="7907451" y="1231206"/>
            <a:ext cx="3732461" cy="1775809"/>
            <a:chOff x="8337136" y="1358997"/>
            <a:chExt cx="3732461" cy="1775809"/>
          </a:xfrm>
        </p:grpSpPr>
        <p:sp>
          <p:nvSpPr>
            <p:cNvPr id="10" name="TextBox 9">
              <a:extLst>
                <a:ext uri="{FF2B5EF4-FFF2-40B4-BE49-F238E27FC236}">
                  <a16:creationId xmlns:a16="http://schemas.microsoft.com/office/drawing/2014/main" id="{981F5657-8575-6CD4-AB77-37F57CF6044B}"/>
                </a:ext>
              </a:extLst>
            </p:cNvPr>
            <p:cNvSpPr txBox="1"/>
            <p:nvPr/>
          </p:nvSpPr>
          <p:spPr>
            <a:xfrm>
              <a:off x="8561272" y="1677241"/>
              <a:ext cx="3508325" cy="1323439"/>
            </a:xfrm>
            <a:prstGeom prst="rect">
              <a:avLst/>
            </a:prstGeom>
            <a:noFill/>
            <a:ln>
              <a:noFill/>
            </a:ln>
          </p:spPr>
          <p:txBody>
            <a:bodyPr wrap="square">
              <a:spAutoFit/>
            </a:bodyPr>
            <a:lstStyle/>
            <a:p>
              <a:r>
                <a:rPr lang="en-US" sz="1600">
                  <a:latin typeface="Arial" panose="020B0604020202020204" pitchFamily="34" charset="0"/>
                  <a:cs typeface="Arial" panose="020B0604020202020204" pitchFamily="34" charset="0"/>
                </a:rPr>
                <a:t>A gene signature derived from that monocytic subpopulation was significantly ↑ especially in patients with bacterial infection, ACLF development and non-survivors. </a:t>
              </a:r>
            </a:p>
          </p:txBody>
        </p:sp>
        <p:sp>
          <p:nvSpPr>
            <p:cNvPr id="11" name="Rectangle: Rounded Corners 10">
              <a:extLst>
                <a:ext uri="{FF2B5EF4-FFF2-40B4-BE49-F238E27FC236}">
                  <a16:creationId xmlns:a16="http://schemas.microsoft.com/office/drawing/2014/main" id="{CBE5292F-F6E3-6900-30FA-872C82B05045}"/>
                </a:ext>
              </a:extLst>
            </p:cNvPr>
            <p:cNvSpPr/>
            <p:nvPr/>
          </p:nvSpPr>
          <p:spPr>
            <a:xfrm>
              <a:off x="8337136" y="1500648"/>
              <a:ext cx="3732461" cy="1634158"/>
            </a:xfrm>
            <a:prstGeom prst="roundRect">
              <a:avLst>
                <a:gd name="adj" fmla="val 9695"/>
              </a:avLst>
            </a:prstGeom>
            <a:noFill/>
            <a:ln>
              <a:solidFill>
                <a:srgbClr val="CFC4C3"/>
              </a:solidFill>
            </a:ln>
          </p:spPr>
          <p:style>
            <a:lnRef idx="2">
              <a:schemeClr val="accent6"/>
            </a:lnRef>
            <a:fillRef idx="1">
              <a:schemeClr val="lt1"/>
            </a:fillRef>
            <a:effectRef idx="0">
              <a:schemeClr val="accent6"/>
            </a:effectRef>
            <a:fontRef idx="minor">
              <a:schemeClr val="dk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67AA47B0-F983-4063-CE9D-FAE769814933}"/>
                </a:ext>
              </a:extLst>
            </p:cNvPr>
            <p:cNvSpPr txBox="1">
              <a:spLocks/>
            </p:cNvSpPr>
            <p:nvPr/>
          </p:nvSpPr>
          <p:spPr>
            <a:xfrm>
              <a:off x="9449190" y="1358997"/>
              <a:ext cx="1460588" cy="266614"/>
            </a:xfrm>
            <a:prstGeom prst="rect">
              <a:avLst/>
            </a:prstGeom>
            <a:solidFill>
              <a:srgbClr val="CFC4C3"/>
            </a:solidFill>
            <a:ln>
              <a:solidFill>
                <a:srgbClr val="CFC4C3"/>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Cohort study</a:t>
              </a:r>
              <a:endParaRPr lang="en-US" sz="1600" b="1">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AF04F20A-A703-A6C2-9509-F2FF2D37D04E}"/>
              </a:ext>
            </a:extLst>
          </p:cNvPr>
          <p:cNvGrpSpPr/>
          <p:nvPr/>
        </p:nvGrpSpPr>
        <p:grpSpPr>
          <a:xfrm>
            <a:off x="7904513" y="3240180"/>
            <a:ext cx="3751601" cy="1305343"/>
            <a:chOff x="8285602" y="1238758"/>
            <a:chExt cx="3751601" cy="1305343"/>
          </a:xfrm>
        </p:grpSpPr>
        <p:sp>
          <p:nvSpPr>
            <p:cNvPr id="5" name="TextBox 4">
              <a:extLst>
                <a:ext uri="{FF2B5EF4-FFF2-40B4-BE49-F238E27FC236}">
                  <a16:creationId xmlns:a16="http://schemas.microsoft.com/office/drawing/2014/main" id="{8784E028-CDC1-4636-1044-49DA2E93E6F7}"/>
                </a:ext>
              </a:extLst>
            </p:cNvPr>
            <p:cNvSpPr txBox="1"/>
            <p:nvPr/>
          </p:nvSpPr>
          <p:spPr>
            <a:xfrm>
              <a:off x="8328449" y="1577782"/>
              <a:ext cx="3708754" cy="830997"/>
            </a:xfrm>
            <a:prstGeom prst="rect">
              <a:avLst/>
            </a:prstGeom>
            <a:noFill/>
          </p:spPr>
          <p:txBody>
            <a:bodyPr wrap="square">
              <a:spAutoFit/>
            </a:bodyPr>
            <a:lstStyle/>
            <a:p>
              <a:r>
                <a:rPr lang="en-US" sz="1600">
                  <a:latin typeface="Arial" panose="020B0604020202020204" pitchFamily="34" charset="0"/>
                  <a:cs typeface="Arial" panose="020B0604020202020204" pitchFamily="34" charset="0"/>
                </a:rPr>
                <a:t>A progressive decline of OCR driven by Complex IV of the respiratory chain observed in pre-ACLF patients.</a:t>
              </a:r>
            </a:p>
          </p:txBody>
        </p:sp>
        <p:sp>
          <p:nvSpPr>
            <p:cNvPr id="6" name="Rectangle: Rounded Corners 5">
              <a:extLst>
                <a:ext uri="{FF2B5EF4-FFF2-40B4-BE49-F238E27FC236}">
                  <a16:creationId xmlns:a16="http://schemas.microsoft.com/office/drawing/2014/main" id="{93C464AB-EBB4-D782-35E8-0918A84B4768}"/>
                </a:ext>
              </a:extLst>
            </p:cNvPr>
            <p:cNvSpPr/>
            <p:nvPr/>
          </p:nvSpPr>
          <p:spPr>
            <a:xfrm>
              <a:off x="8285602" y="1389640"/>
              <a:ext cx="3735399" cy="1154461"/>
            </a:xfrm>
            <a:prstGeom prst="roundRect">
              <a:avLst>
                <a:gd name="adj" fmla="val 9695"/>
              </a:avLst>
            </a:prstGeom>
            <a:noFill/>
            <a:ln>
              <a:solidFill>
                <a:srgbClr val="CFC4C3"/>
              </a:solidFill>
            </a:ln>
          </p:spPr>
          <p:style>
            <a:lnRef idx="2">
              <a:schemeClr val="accent6"/>
            </a:lnRef>
            <a:fillRef idx="1">
              <a:schemeClr val="lt1"/>
            </a:fillRef>
            <a:effectRef idx="0">
              <a:schemeClr val="accent6"/>
            </a:effectRef>
            <a:fontRef idx="minor">
              <a:schemeClr val="dk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45B12F0B-6936-A591-2054-5F4C5311E664}"/>
                </a:ext>
              </a:extLst>
            </p:cNvPr>
            <p:cNvSpPr txBox="1">
              <a:spLocks/>
            </p:cNvSpPr>
            <p:nvPr/>
          </p:nvSpPr>
          <p:spPr>
            <a:xfrm>
              <a:off x="9232840" y="1238758"/>
              <a:ext cx="2081178" cy="273177"/>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Functional validation</a:t>
              </a:r>
              <a:endParaRPr lang="en-US" sz="1600" b="1">
                <a:latin typeface="Arial" panose="020B0604020202020204" pitchFamily="34" charset="0"/>
                <a:cs typeface="Arial" panose="020B0604020202020204" pitchFamily="34" charset="0"/>
              </a:endParaRPr>
            </a:p>
          </p:txBody>
        </p:sp>
      </p:grpSp>
      <p:pic>
        <p:nvPicPr>
          <p:cNvPr id="9" name="Graphic 8" descr="Home with solid fill">
            <a:hlinkClick r:id="rId3" action="ppaction://hlinksldjump"/>
            <a:extLst>
              <a:ext uri="{FF2B5EF4-FFF2-40B4-BE49-F238E27FC236}">
                <a16:creationId xmlns:a16="http://schemas.microsoft.com/office/drawing/2014/main" id="{EA60E0AA-1E1A-906B-7789-A5CE7CCF15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65129" y="87085"/>
            <a:ext cx="374469" cy="374469"/>
          </a:xfrm>
          <a:prstGeom prst="rect">
            <a:avLst/>
          </a:prstGeom>
        </p:spPr>
      </p:pic>
    </p:spTree>
    <p:extLst>
      <p:ext uri="{BB962C8B-B14F-4D97-AF65-F5344CB8AC3E}">
        <p14:creationId xmlns:p14="http://schemas.microsoft.com/office/powerpoint/2010/main" val="1712471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C301A-8859-02DA-8D83-E1F2E1640B0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624A8BE-89A1-F189-9F72-DD81961ECA8E}"/>
              </a:ext>
            </a:extLst>
          </p:cNvPr>
          <p:cNvSpPr>
            <a:spLocks noGrp="1"/>
          </p:cNvSpPr>
          <p:nvPr>
            <p:ph type="subTitle" idx="1"/>
          </p:nvPr>
        </p:nvSpPr>
        <p:spPr>
          <a:xfrm>
            <a:off x="5981701" y="4016149"/>
            <a:ext cx="6001124" cy="783771"/>
          </a:xfrm>
        </p:spPr>
        <p:txBody>
          <a:bodyPr>
            <a:noAutofit/>
          </a:bodyPr>
          <a:lstStyle/>
          <a:p>
            <a:pPr algn="r"/>
            <a:r>
              <a:rPr lang="en-US" sz="3200">
                <a:solidFill>
                  <a:srgbClr val="826B6A"/>
                </a:solidFill>
              </a:rPr>
              <a:t>Other clinical complications except ACLF and critical illness</a:t>
            </a:r>
          </a:p>
        </p:txBody>
      </p:sp>
      <p:sp>
        <p:nvSpPr>
          <p:cNvPr id="6" name="Title 1">
            <a:extLst>
              <a:ext uri="{FF2B5EF4-FFF2-40B4-BE49-F238E27FC236}">
                <a16:creationId xmlns:a16="http://schemas.microsoft.com/office/drawing/2014/main" id="{FE74272F-8E40-282F-6BEB-6523CD4098EC}"/>
              </a:ext>
            </a:extLst>
          </p:cNvPr>
          <p:cNvSpPr txBox="1">
            <a:spLocks/>
          </p:cNvSpPr>
          <p:nvPr/>
        </p:nvSpPr>
        <p:spPr>
          <a:xfrm>
            <a:off x="4295775" y="2498272"/>
            <a:ext cx="7687050" cy="151787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5400" kern="1200">
                <a:solidFill>
                  <a:srgbClr val="004B87"/>
                </a:solidFill>
                <a:latin typeface="HelveticaNeueLT Pro 65 Md" panose="020B0604020202020204" pitchFamily="34" charset="0"/>
                <a:ea typeface="+mj-ea"/>
                <a:cs typeface="+mj-cs"/>
              </a:defRPr>
            </a:lvl1pPr>
          </a:lstStyle>
          <a:p>
            <a:pPr algn="r"/>
            <a:r>
              <a:rPr lang="en-US" b="1">
                <a:solidFill>
                  <a:srgbClr val="826B6A"/>
                </a:solidFill>
                <a:latin typeface="Arial" panose="020B0604020202020204" pitchFamily="34" charset="0"/>
                <a:cs typeface="Arial" panose="020B0604020202020204" pitchFamily="34" charset="0"/>
              </a:rPr>
              <a:t>Cirrhosis and its complications</a:t>
            </a:r>
          </a:p>
        </p:txBody>
      </p:sp>
    </p:spTree>
    <p:extLst>
      <p:ext uri="{BB962C8B-B14F-4D97-AF65-F5344CB8AC3E}">
        <p14:creationId xmlns:p14="http://schemas.microsoft.com/office/powerpoint/2010/main" val="4230623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3CCD1-588D-70C1-4E0B-5E9D1520DD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749DCA-76FF-6C18-0B8B-88CF56841E46}"/>
              </a:ext>
            </a:extLst>
          </p:cNvPr>
          <p:cNvSpPr>
            <a:spLocks noGrp="1"/>
          </p:cNvSpPr>
          <p:nvPr>
            <p:ph type="title"/>
          </p:nvPr>
        </p:nvSpPr>
        <p:spPr/>
        <p:txBody>
          <a:bodyPr>
            <a:noAutofit/>
          </a:bodyPr>
          <a:lstStyle/>
          <a:p>
            <a:r>
              <a:rPr lang="en-GB" sz="1800" b="1">
                <a:latin typeface="Arial" panose="020B0604020202020204" pitchFamily="34" charset="0"/>
                <a:cs typeface="Arial" panose="020B0604020202020204" pitchFamily="34" charset="0"/>
              </a:rPr>
              <a:t>OS-035-YI</a:t>
            </a:r>
            <a:r>
              <a:rPr lang="en-GB" sz="1800">
                <a:latin typeface="Arial" panose="020B0604020202020204" pitchFamily="34" charset="0"/>
                <a:cs typeface="Arial" panose="020B0604020202020204" pitchFamily="34" charset="0"/>
              </a:rPr>
              <a:t> </a:t>
            </a:r>
            <a:r>
              <a:rPr lang="en-US" sz="1800">
                <a:latin typeface="Arial" panose="020B0604020202020204" pitchFamily="34" charset="0"/>
                <a:cs typeface="Arial" panose="020B0604020202020204" pitchFamily="34" charset="0"/>
              </a:rPr>
              <a:t>Gut colonization guided versus routine empiric antimicrobial therapy to manage infections in patients with cirrhosis: a pragmatic randomized trial</a:t>
            </a:r>
            <a:endParaRPr lang="en-GB" sz="180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767F5B5B-F725-5101-ED6F-0074E89EEEFB}"/>
              </a:ext>
            </a:extLst>
          </p:cNvPr>
          <p:cNvSpPr txBox="1">
            <a:spLocks/>
          </p:cNvSpPr>
          <p:nvPr/>
        </p:nvSpPr>
        <p:spPr>
          <a:xfrm>
            <a:off x="459514" y="1344205"/>
            <a:ext cx="4497686" cy="12447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4B87"/>
              </a:buClr>
              <a:defRPr/>
            </a:pPr>
            <a:r>
              <a:rPr lang="en-US" sz="1800" kern="0">
                <a:latin typeface="Arial" panose="020B0604020202020204" pitchFamily="34" charset="0"/>
                <a:ea typeface="Yu Mincho" panose="02020400000000000000" pitchFamily="18" charset="-128"/>
                <a:cs typeface="Arial" panose="020B0604020202020204" pitchFamily="34" charset="0"/>
              </a:rPr>
              <a:t>Infections in cirrhosis are a major cause of death, and early, effective empirical antimicrobial treatment is critical.</a:t>
            </a:r>
          </a:p>
          <a:p>
            <a:pPr>
              <a:buClr>
                <a:srgbClr val="004B87"/>
              </a:buClr>
              <a:defRPr/>
            </a:pPr>
            <a:r>
              <a:rPr lang="en-US" sz="1800" kern="0">
                <a:latin typeface="Arial" panose="020B0604020202020204" pitchFamily="34" charset="0"/>
                <a:ea typeface="Yu Mincho" panose="02020400000000000000" pitchFamily="18" charset="-128"/>
                <a:cs typeface="Arial" panose="020B0604020202020204" pitchFamily="34" charset="0"/>
              </a:rPr>
              <a:t>However, in high-burden settings like India, where multi-drug-resistant (MDR) infections are prevalent, empirical therapy often fails.</a:t>
            </a:r>
          </a:p>
          <a:p>
            <a:pPr>
              <a:buClr>
                <a:srgbClr val="004B87"/>
              </a:buClr>
              <a:defRPr/>
            </a:pPr>
            <a:r>
              <a:rPr lang="en-US" sz="1800" kern="0">
                <a:latin typeface="Arial" panose="020B0604020202020204" pitchFamily="34" charset="0"/>
                <a:ea typeface="Yu Mincho" panose="02020400000000000000" pitchFamily="18" charset="-128"/>
                <a:cs typeface="Arial" panose="020B0604020202020204" pitchFamily="34" charset="0"/>
              </a:rPr>
              <a:t>There is a strong correlation between rectal </a:t>
            </a:r>
            <a:r>
              <a:rPr lang="en-US" sz="1800" kern="0" err="1">
                <a:latin typeface="Arial" panose="020B0604020202020204" pitchFamily="34" charset="0"/>
                <a:ea typeface="Yu Mincho" panose="02020400000000000000" pitchFamily="18" charset="-128"/>
                <a:cs typeface="Arial" panose="020B0604020202020204" pitchFamily="34" charset="0"/>
              </a:rPr>
              <a:t>colonisation</a:t>
            </a:r>
            <a:r>
              <a:rPr lang="en-US" sz="1800" kern="0">
                <a:latin typeface="Arial" panose="020B0604020202020204" pitchFamily="34" charset="0"/>
                <a:ea typeface="Yu Mincho" panose="02020400000000000000" pitchFamily="18" charset="-128"/>
                <a:cs typeface="Arial" panose="020B0604020202020204" pitchFamily="34" charset="0"/>
              </a:rPr>
              <a:t> and MDR infections.</a:t>
            </a:r>
          </a:p>
          <a:p>
            <a:pPr marL="0" indent="0">
              <a:buClr>
                <a:srgbClr val="004B87"/>
              </a:buClr>
              <a:buNone/>
              <a:defRPr/>
            </a:pPr>
            <a:r>
              <a:rPr lang="en-US" sz="1800" b="1">
                <a:solidFill>
                  <a:srgbClr val="826B6A"/>
                </a:solidFill>
                <a:latin typeface="Arial" panose="020B0604020202020204" pitchFamily="34" charset="0"/>
                <a:cs typeface="Arial" panose="020B0604020202020204" pitchFamily="34" charset="0"/>
              </a:rPr>
              <a:t>Aim:</a:t>
            </a:r>
            <a:r>
              <a:rPr lang="en-US" sz="1800">
                <a:effectLst/>
                <a:latin typeface="Arial" panose="020B0604020202020204" pitchFamily="34" charset="0"/>
                <a:ea typeface="Calibri" panose="020F0502020204030204" pitchFamily="34" charset="0"/>
                <a:cs typeface="Arial" panose="020B0604020202020204" pitchFamily="34" charset="0"/>
              </a:rPr>
              <a:t> To e</a:t>
            </a:r>
            <a:r>
              <a:rPr lang="en-US" sz="1800">
                <a:latin typeface="Arial" panose="020B0604020202020204" pitchFamily="34" charset="0"/>
                <a:ea typeface="Calibri" panose="020F0502020204030204" pitchFamily="34" charset="0"/>
                <a:cs typeface="Arial" panose="020B0604020202020204" pitchFamily="34" charset="0"/>
              </a:rPr>
              <a:t>valuate whether rapid polymerase chain reaction (PCR) for </a:t>
            </a:r>
            <a:r>
              <a:rPr lang="en-US" sz="1800" err="1">
                <a:latin typeface="Arial" panose="020B0604020202020204" pitchFamily="34" charset="0"/>
                <a:ea typeface="Calibri" panose="020F0502020204030204" pitchFamily="34" charset="0"/>
                <a:cs typeface="Arial" panose="020B0604020202020204" pitchFamily="34" charset="0"/>
              </a:rPr>
              <a:t>carbapenemase</a:t>
            </a:r>
            <a:r>
              <a:rPr lang="en-US" sz="1800">
                <a:latin typeface="Arial" panose="020B0604020202020204" pitchFamily="34" charset="0"/>
                <a:ea typeface="Calibri" panose="020F0502020204030204" pitchFamily="34" charset="0"/>
                <a:cs typeface="Arial" panose="020B0604020202020204" pitchFamily="34" charset="0"/>
              </a:rPr>
              <a:t> genes (Xpert </a:t>
            </a:r>
            <a:r>
              <a:rPr lang="en-US" sz="1800" err="1">
                <a:latin typeface="Arial" panose="020B0604020202020204" pitchFamily="34" charset="0"/>
                <a:ea typeface="Calibri" panose="020F0502020204030204" pitchFamily="34" charset="0"/>
                <a:cs typeface="Arial" panose="020B0604020202020204" pitchFamily="34" charset="0"/>
              </a:rPr>
              <a:t>Carba</a:t>
            </a:r>
            <a:r>
              <a:rPr lang="en-US" sz="1800">
                <a:latin typeface="Arial" panose="020B0604020202020204" pitchFamily="34" charset="0"/>
                <a:ea typeface="Calibri" panose="020F0502020204030204" pitchFamily="34" charset="0"/>
                <a:cs typeface="Arial" panose="020B0604020202020204" pitchFamily="34" charset="0"/>
              </a:rPr>
              <a:t>-R) and microbial culture of rectal swabs could guide antimicrobial choices and improve outcomes in cirrhosis patients with infections.</a:t>
            </a:r>
          </a:p>
          <a:p>
            <a:pPr marL="0" indent="0">
              <a:buClr>
                <a:srgbClr val="004B87"/>
              </a:buClr>
              <a:buNone/>
              <a:defRPr/>
            </a:pPr>
            <a:endParaRPr lang="en-US" sz="180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5E006E3B-7D29-827E-F8B1-5DD2F2BFA206}"/>
              </a:ext>
            </a:extLst>
          </p:cNvPr>
          <p:cNvSpPr/>
          <p:nvPr/>
        </p:nvSpPr>
        <p:spPr>
          <a:xfrm>
            <a:off x="515507" y="962946"/>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Background &amp; Aims</a:t>
            </a:r>
            <a:endParaRPr lang="en-US" b="1" i="0">
              <a:solidFill>
                <a:schemeClr val="bg1"/>
              </a:solidFill>
              <a:effectLst/>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3C566608-0766-D8E8-C63E-4C9D70FB7A9D}"/>
              </a:ext>
            </a:extLst>
          </p:cNvPr>
          <p:cNvSpPr/>
          <p:nvPr/>
        </p:nvSpPr>
        <p:spPr>
          <a:xfrm>
            <a:off x="352424" y="846660"/>
            <a:ext cx="4735069" cy="5485900"/>
          </a:xfrm>
          <a:prstGeom prst="roundRect">
            <a:avLst>
              <a:gd name="adj" fmla="val 2464"/>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20B7651E-53FA-84D2-0591-BEAA4C772637}"/>
              </a:ext>
            </a:extLst>
          </p:cNvPr>
          <p:cNvSpPr/>
          <p:nvPr/>
        </p:nvSpPr>
        <p:spPr>
          <a:xfrm>
            <a:off x="5410141" y="975239"/>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Methods</a:t>
            </a:r>
            <a:endParaRPr lang="en-US" b="1" i="0">
              <a:solidFill>
                <a:schemeClr val="bg1"/>
              </a:solidFill>
              <a:effectLst/>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606977A7-6112-823E-97E6-5AB716E2E9EB}"/>
              </a:ext>
            </a:extLst>
          </p:cNvPr>
          <p:cNvGrpSpPr/>
          <p:nvPr/>
        </p:nvGrpSpPr>
        <p:grpSpPr>
          <a:xfrm>
            <a:off x="5132687" y="1163908"/>
            <a:ext cx="6574399" cy="2024817"/>
            <a:chOff x="305284" y="3813489"/>
            <a:chExt cx="6574399" cy="2024817"/>
          </a:xfrm>
        </p:grpSpPr>
        <p:sp>
          <p:nvSpPr>
            <p:cNvPr id="16" name="Rectangle: Rounded Corners 15">
              <a:extLst>
                <a:ext uri="{FF2B5EF4-FFF2-40B4-BE49-F238E27FC236}">
                  <a16:creationId xmlns:a16="http://schemas.microsoft.com/office/drawing/2014/main" id="{BC5198B5-C989-CCFC-B261-4611A494F9DD}"/>
                </a:ext>
              </a:extLst>
            </p:cNvPr>
            <p:cNvSpPr/>
            <p:nvPr/>
          </p:nvSpPr>
          <p:spPr>
            <a:xfrm>
              <a:off x="574797" y="4100506"/>
              <a:ext cx="6129399" cy="1737800"/>
            </a:xfrm>
            <a:prstGeom prst="roundRect">
              <a:avLst>
                <a:gd name="adj" fmla="val 9695"/>
              </a:avLst>
            </a:prstGeom>
            <a:solidFill>
              <a:srgbClr val="CACA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0ABA7407-78A3-32D9-5AD0-98BAFDC9323B}"/>
                </a:ext>
              </a:extLst>
            </p:cNvPr>
            <p:cNvSpPr txBox="1">
              <a:spLocks/>
            </p:cNvSpPr>
            <p:nvPr/>
          </p:nvSpPr>
          <p:spPr>
            <a:xfrm>
              <a:off x="305284" y="4181822"/>
              <a:ext cx="1875524" cy="28576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Population</a:t>
              </a:r>
              <a:endParaRPr lang="en-US" sz="1600" b="1">
                <a:latin typeface="Arial" panose="020B0604020202020204" pitchFamily="34" charset="0"/>
                <a:cs typeface="Arial" panose="020B0604020202020204" pitchFamily="34" charset="0"/>
              </a:endParaRPr>
            </a:p>
          </p:txBody>
        </p:sp>
        <p:pic>
          <p:nvPicPr>
            <p:cNvPr id="18" name="Graphic 17" descr="Group of men with solid fill">
              <a:extLst>
                <a:ext uri="{FF2B5EF4-FFF2-40B4-BE49-F238E27FC236}">
                  <a16:creationId xmlns:a16="http://schemas.microsoft.com/office/drawing/2014/main" id="{852A862C-D584-E62B-B2F8-CF8DB4B53F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3441" y="3813489"/>
              <a:ext cx="787466" cy="787466"/>
            </a:xfrm>
            <a:prstGeom prst="rect">
              <a:avLst/>
            </a:prstGeom>
          </p:spPr>
        </p:pic>
        <p:sp>
          <p:nvSpPr>
            <p:cNvPr id="19" name="TextBox 18">
              <a:extLst>
                <a:ext uri="{FF2B5EF4-FFF2-40B4-BE49-F238E27FC236}">
                  <a16:creationId xmlns:a16="http://schemas.microsoft.com/office/drawing/2014/main" id="{24F60EE3-AA66-33DA-B0DF-4E30AA0A49A8}"/>
                </a:ext>
              </a:extLst>
            </p:cNvPr>
            <p:cNvSpPr txBox="1"/>
            <p:nvPr/>
          </p:nvSpPr>
          <p:spPr>
            <a:xfrm>
              <a:off x="622319" y="4427910"/>
              <a:ext cx="6257364" cy="1384995"/>
            </a:xfrm>
            <a:prstGeom prst="rect">
              <a:avLst/>
            </a:prstGeom>
            <a:noFill/>
          </p:spPr>
          <p:txBody>
            <a:bodyPr wrap="square">
              <a:spAutoFit/>
            </a:bodyPr>
            <a:lstStyle/>
            <a:p>
              <a:pPr marL="285750" indent="-285750">
                <a:buFont typeface="Arial" panose="020B0604020202020204" pitchFamily="34" charset="0"/>
                <a:buChar char="•"/>
              </a:pPr>
              <a:r>
                <a:rPr lang="en-US" sz="1400" kern="100" dirty="0">
                  <a:latin typeface="Arial" panose="020B0604020202020204" pitchFamily="34" charset="0"/>
                  <a:cs typeface="Arial" panose="020B0604020202020204" pitchFamily="34" charset="0"/>
                </a:rPr>
                <a:t>Pragmatic, parallel-group, open- label </a:t>
              </a:r>
              <a:r>
                <a:rPr lang="en-US" sz="1400" kern="100" dirty="0" err="1">
                  <a:latin typeface="Arial" panose="020B0604020202020204" pitchFamily="34" charset="0"/>
                  <a:cs typeface="Arial" panose="020B0604020202020204" pitchFamily="34" charset="0"/>
                </a:rPr>
                <a:t>randomised</a:t>
              </a:r>
              <a:r>
                <a:rPr lang="en-US" sz="1400" kern="100" dirty="0">
                  <a:latin typeface="Arial" panose="020B0604020202020204" pitchFamily="34" charset="0"/>
                  <a:cs typeface="Arial" panose="020B0604020202020204" pitchFamily="34" charset="0"/>
                </a:rPr>
                <a:t> trial. [CTRI/2023/02/049479] at a tertiary-care center (2023-2024)</a:t>
              </a:r>
            </a:p>
            <a:p>
              <a:pPr marL="285750" indent="-285750">
                <a:buFont typeface="Arial" panose="020B0604020202020204" pitchFamily="34" charset="0"/>
                <a:buChar char="•"/>
              </a:pPr>
              <a:r>
                <a:rPr lang="en-US" sz="1400" kern="100" dirty="0">
                  <a:latin typeface="Arial" panose="020B0604020202020204" pitchFamily="34" charset="0"/>
                  <a:cs typeface="Arial" panose="020B0604020202020204" pitchFamily="34" charset="0"/>
                </a:rPr>
                <a:t>101 adult cirrhosis patients </a:t>
              </a:r>
              <a:r>
                <a:rPr lang="en-US" sz="1400" kern="100" dirty="0" err="1">
                  <a:latin typeface="Arial" panose="020B0604020202020204" pitchFamily="34" charset="0"/>
                  <a:cs typeface="Arial" panose="020B0604020202020204" pitchFamily="34" charset="0"/>
                </a:rPr>
                <a:t>hospitalised</a:t>
              </a:r>
              <a:r>
                <a:rPr lang="en-US" sz="1400" kern="100" dirty="0">
                  <a:latin typeface="Arial" panose="020B0604020202020204" pitchFamily="34" charset="0"/>
                  <a:cs typeface="Arial" panose="020B0604020202020204" pitchFamily="34" charset="0"/>
                </a:rPr>
                <a:t> with bacterial infections (EASL criteria).</a:t>
              </a:r>
            </a:p>
            <a:p>
              <a:pPr marL="285750" indent="-285750">
                <a:buFont typeface="Arial" panose="020B0604020202020204" pitchFamily="34" charset="0"/>
                <a:buChar char="•"/>
              </a:pPr>
              <a:r>
                <a:rPr lang="en-US" sz="1400" kern="100" dirty="0">
                  <a:latin typeface="Arial" panose="020B0604020202020204" pitchFamily="34" charset="0"/>
                  <a:cs typeface="Arial" panose="020B0604020202020204" pitchFamily="34" charset="0"/>
                </a:rPr>
                <a:t>Exclusion: severe comorbidities, active malignancy, immunosuppression, recent exposure to polymyxins or ceftazidime/avibactam.</a:t>
              </a:r>
            </a:p>
          </p:txBody>
        </p:sp>
      </p:grpSp>
      <p:pic>
        <p:nvPicPr>
          <p:cNvPr id="9" name="Picture 8">
            <a:extLst>
              <a:ext uri="{FF2B5EF4-FFF2-40B4-BE49-F238E27FC236}">
                <a16:creationId xmlns:a16="http://schemas.microsoft.com/office/drawing/2014/main" id="{AB520F4F-EF64-73A9-77BF-A10DDA1A90B6}"/>
              </a:ext>
            </a:extLst>
          </p:cNvPr>
          <p:cNvPicPr>
            <a:picLocks noChangeAspect="1"/>
          </p:cNvPicPr>
          <p:nvPr/>
        </p:nvPicPr>
        <p:blipFill rotWithShape="1">
          <a:blip r:embed="rId5"/>
          <a:srcRect l="3919" t="27417" r="8276" b="1472"/>
          <a:stretch/>
        </p:blipFill>
        <p:spPr>
          <a:xfrm>
            <a:off x="5262980" y="3337853"/>
            <a:ext cx="6483861" cy="2953739"/>
          </a:xfrm>
          <a:prstGeom prst="rect">
            <a:avLst/>
          </a:prstGeom>
        </p:spPr>
      </p:pic>
      <p:sp>
        <p:nvSpPr>
          <p:cNvPr id="8" name="Rectangle: Rounded Corners 7">
            <a:extLst>
              <a:ext uri="{FF2B5EF4-FFF2-40B4-BE49-F238E27FC236}">
                <a16:creationId xmlns:a16="http://schemas.microsoft.com/office/drawing/2014/main" id="{C029985E-240F-EF36-9356-2A22871C4858}"/>
              </a:ext>
            </a:extLst>
          </p:cNvPr>
          <p:cNvSpPr/>
          <p:nvPr/>
        </p:nvSpPr>
        <p:spPr>
          <a:xfrm>
            <a:off x="5223224" y="846659"/>
            <a:ext cx="6644925" cy="5485901"/>
          </a:xfrm>
          <a:prstGeom prst="roundRect">
            <a:avLst>
              <a:gd name="adj" fmla="val 1903"/>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endParaRPr>
          </a:p>
        </p:txBody>
      </p:sp>
      <p:pic>
        <p:nvPicPr>
          <p:cNvPr id="10" name="Graphic 9" descr="Home with solid fill">
            <a:hlinkClick r:id="rId6" action="ppaction://hlinksldjump"/>
            <a:extLst>
              <a:ext uri="{FF2B5EF4-FFF2-40B4-BE49-F238E27FC236}">
                <a16:creationId xmlns:a16="http://schemas.microsoft.com/office/drawing/2014/main" id="{B07C7B1F-0FBE-7F3E-11A2-A598C417EE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65129" y="87085"/>
            <a:ext cx="374469" cy="374469"/>
          </a:xfrm>
          <a:prstGeom prst="rect">
            <a:avLst/>
          </a:prstGeom>
        </p:spPr>
      </p:pic>
    </p:spTree>
    <p:extLst>
      <p:ext uri="{BB962C8B-B14F-4D97-AF65-F5344CB8AC3E}">
        <p14:creationId xmlns:p14="http://schemas.microsoft.com/office/powerpoint/2010/main" val="1645270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D16E6-7635-EFBD-A68E-BE385B7A66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D95E27-8E6A-1C68-BE79-9AF1B594653F}"/>
              </a:ext>
            </a:extLst>
          </p:cNvPr>
          <p:cNvSpPr>
            <a:spLocks noGrp="1"/>
          </p:cNvSpPr>
          <p:nvPr>
            <p:ph type="title"/>
          </p:nvPr>
        </p:nvSpPr>
        <p:spPr/>
        <p:txBody>
          <a:bodyPr>
            <a:noAutofit/>
          </a:bodyPr>
          <a:lstStyle/>
          <a:p>
            <a:r>
              <a:rPr lang="en-GB" sz="1800" b="1">
                <a:latin typeface="Arial" panose="020B0604020202020204" pitchFamily="34" charset="0"/>
                <a:cs typeface="Arial" panose="020B0604020202020204" pitchFamily="34" charset="0"/>
              </a:rPr>
              <a:t>OS-035-YI</a:t>
            </a:r>
            <a:r>
              <a:rPr lang="en-GB" sz="1800">
                <a:latin typeface="Arial" panose="020B0604020202020204" pitchFamily="34" charset="0"/>
                <a:cs typeface="Arial" panose="020B0604020202020204" pitchFamily="34" charset="0"/>
              </a:rPr>
              <a:t> </a:t>
            </a:r>
            <a:r>
              <a:rPr lang="en-US" sz="1800">
                <a:latin typeface="Arial" panose="020B0604020202020204" pitchFamily="34" charset="0"/>
                <a:cs typeface="Arial" panose="020B0604020202020204" pitchFamily="34" charset="0"/>
              </a:rPr>
              <a:t>Gut colonization guided versus routine empiric antimicrobial therapy to manage infections in patients with cirrhosis: a pragmatic randomized trial</a:t>
            </a:r>
            <a:endParaRPr lang="en-GB" sz="180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16F90A2A-D538-8486-78AB-DCFF6A808A0D}"/>
              </a:ext>
            </a:extLst>
          </p:cNvPr>
          <p:cNvSpPr/>
          <p:nvPr/>
        </p:nvSpPr>
        <p:spPr>
          <a:xfrm>
            <a:off x="451874" y="5062833"/>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Conclusion</a:t>
            </a:r>
            <a:endParaRPr lang="en-US" b="1" i="0">
              <a:solidFill>
                <a:schemeClr val="bg1"/>
              </a:solidFill>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8961C7E-95D2-DA9A-336C-163153FAD0A6}"/>
              </a:ext>
            </a:extLst>
          </p:cNvPr>
          <p:cNvSpPr txBox="1"/>
          <p:nvPr/>
        </p:nvSpPr>
        <p:spPr>
          <a:xfrm>
            <a:off x="451874" y="5446178"/>
            <a:ext cx="11229130" cy="923330"/>
          </a:xfrm>
          <a:prstGeom prst="rect">
            <a:avLst/>
          </a:prstGeom>
          <a:noFill/>
        </p:spPr>
        <p:txBody>
          <a:bodyPr wrap="square">
            <a:spAutoFit/>
          </a:bodyPr>
          <a:lstStyle/>
          <a:p>
            <a:r>
              <a:rPr lang="en-US" sz="1800" kern="0">
                <a:effectLst/>
                <a:latin typeface="Arial" panose="020B0604020202020204" pitchFamily="34" charset="0"/>
                <a:ea typeface="Calibri" panose="020F0502020204030204" pitchFamily="34" charset="0"/>
                <a:cs typeface="Arial" panose="020B0604020202020204" pitchFamily="34" charset="0"/>
              </a:rPr>
              <a:t>This is the first </a:t>
            </a:r>
            <a:r>
              <a:rPr lang="en-US" sz="1800" kern="0" err="1">
                <a:effectLst/>
                <a:latin typeface="Arial" panose="020B0604020202020204" pitchFamily="34" charset="0"/>
                <a:ea typeface="Calibri" panose="020F0502020204030204" pitchFamily="34" charset="0"/>
                <a:cs typeface="Arial" panose="020B0604020202020204" pitchFamily="34" charset="0"/>
              </a:rPr>
              <a:t>randomised</a:t>
            </a:r>
            <a:r>
              <a:rPr lang="en-US" sz="1800" kern="0">
                <a:effectLst/>
                <a:latin typeface="Arial" panose="020B0604020202020204" pitchFamily="34" charset="0"/>
                <a:ea typeface="Calibri" panose="020F0502020204030204" pitchFamily="34" charset="0"/>
                <a:cs typeface="Arial" panose="020B0604020202020204" pitchFamily="34" charset="0"/>
              </a:rPr>
              <a:t> trial to show that Xpert </a:t>
            </a:r>
            <a:r>
              <a:rPr lang="en-US" sz="1800" kern="0" err="1">
                <a:effectLst/>
                <a:latin typeface="Arial" panose="020B0604020202020204" pitchFamily="34" charset="0"/>
                <a:ea typeface="Calibri" panose="020F0502020204030204" pitchFamily="34" charset="0"/>
                <a:cs typeface="Arial" panose="020B0604020202020204" pitchFamily="34" charset="0"/>
              </a:rPr>
              <a:t>Carba</a:t>
            </a:r>
            <a:r>
              <a:rPr lang="en-US" sz="1800" kern="0">
                <a:effectLst/>
                <a:latin typeface="Arial" panose="020B0604020202020204" pitchFamily="34" charset="0"/>
                <a:ea typeface="Calibri" panose="020F0502020204030204" pitchFamily="34" charset="0"/>
                <a:cs typeface="Arial" panose="020B0604020202020204" pitchFamily="34" charset="0"/>
              </a:rPr>
              <a:t>-R and rectal </a:t>
            </a:r>
            <a:r>
              <a:rPr lang="en-US" sz="1800" kern="0" err="1">
                <a:effectLst/>
                <a:latin typeface="Arial" panose="020B0604020202020204" pitchFamily="34" charset="0"/>
                <a:ea typeface="Calibri" panose="020F0502020204030204" pitchFamily="34" charset="0"/>
                <a:cs typeface="Arial" panose="020B0604020202020204" pitchFamily="34" charset="0"/>
              </a:rPr>
              <a:t>colonisation</a:t>
            </a:r>
            <a:r>
              <a:rPr lang="en-US" sz="1800" kern="0">
                <a:effectLst/>
                <a:latin typeface="Arial" panose="020B0604020202020204" pitchFamily="34" charset="0"/>
                <a:ea typeface="Calibri" panose="020F0502020204030204" pitchFamily="34" charset="0"/>
                <a:cs typeface="Arial" panose="020B0604020202020204" pitchFamily="34" charset="0"/>
              </a:rPr>
              <a:t>-guided antimicrobials improve survival, infection resolution, and organ function in cirrhosis patients with infections. These findings support integrating gut </a:t>
            </a:r>
            <a:r>
              <a:rPr lang="en-US" sz="1800" kern="0" err="1">
                <a:effectLst/>
                <a:latin typeface="Arial" panose="020B0604020202020204" pitchFamily="34" charset="0"/>
                <a:ea typeface="Calibri" panose="020F0502020204030204" pitchFamily="34" charset="0"/>
                <a:cs typeface="Arial" panose="020B0604020202020204" pitchFamily="34" charset="0"/>
              </a:rPr>
              <a:t>colonisation</a:t>
            </a:r>
            <a:r>
              <a:rPr lang="en-US" sz="1800" kern="0">
                <a:effectLst/>
                <a:latin typeface="Arial" panose="020B0604020202020204" pitchFamily="34" charset="0"/>
                <a:ea typeface="Calibri" panose="020F0502020204030204" pitchFamily="34" charset="0"/>
                <a:cs typeface="Arial" panose="020B0604020202020204" pitchFamily="34" charset="0"/>
              </a:rPr>
              <a:t> assessments into the routine care of cirrhosis patients. </a:t>
            </a:r>
          </a:p>
        </p:txBody>
      </p:sp>
      <p:sp>
        <p:nvSpPr>
          <p:cNvPr id="16" name="Rectangle: Rounded Corners 15">
            <a:extLst>
              <a:ext uri="{FF2B5EF4-FFF2-40B4-BE49-F238E27FC236}">
                <a16:creationId xmlns:a16="http://schemas.microsoft.com/office/drawing/2014/main" id="{99B03FF8-3794-7C82-B1AF-8B2DBCD2E4CF}"/>
              </a:ext>
            </a:extLst>
          </p:cNvPr>
          <p:cNvSpPr/>
          <p:nvPr/>
        </p:nvSpPr>
        <p:spPr>
          <a:xfrm>
            <a:off x="346075" y="4964831"/>
            <a:ext cx="11499850" cy="1367351"/>
          </a:xfrm>
          <a:prstGeom prst="roundRect">
            <a:avLst>
              <a:gd name="adj" fmla="val 6849"/>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4B87"/>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24F59E82-243C-A420-BFFD-C80E672E6E0F}"/>
              </a:ext>
            </a:extLst>
          </p:cNvPr>
          <p:cNvSpPr/>
          <p:nvPr/>
        </p:nvSpPr>
        <p:spPr>
          <a:xfrm>
            <a:off x="451874" y="959405"/>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Results</a:t>
            </a:r>
            <a:endParaRPr lang="en-US" b="1" i="0">
              <a:solidFill>
                <a:schemeClr val="bg1"/>
              </a:solidFill>
              <a:effectLst/>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5DCDBAC5-C2EF-00F6-4343-F1235AF5E340}"/>
              </a:ext>
            </a:extLst>
          </p:cNvPr>
          <p:cNvSpPr/>
          <p:nvPr/>
        </p:nvSpPr>
        <p:spPr>
          <a:xfrm>
            <a:off x="346075" y="861404"/>
            <a:ext cx="11499850" cy="3930052"/>
          </a:xfrm>
          <a:prstGeom prst="roundRect">
            <a:avLst>
              <a:gd name="adj" fmla="val 1595"/>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4B87"/>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E87696FA-D0D6-EF54-EE31-E2A0FD07F113}"/>
              </a:ext>
            </a:extLst>
          </p:cNvPr>
          <p:cNvGraphicFramePr>
            <a:graphicFrameLocks noGrp="1"/>
          </p:cNvGraphicFramePr>
          <p:nvPr>
            <p:extLst>
              <p:ext uri="{D42A27DB-BD31-4B8C-83A1-F6EECF244321}">
                <p14:modId xmlns:p14="http://schemas.microsoft.com/office/powerpoint/2010/main" val="366910702"/>
              </p:ext>
            </p:extLst>
          </p:nvPr>
        </p:nvGraphicFramePr>
        <p:xfrm>
          <a:off x="490857" y="1709595"/>
          <a:ext cx="2071781" cy="2388194"/>
        </p:xfrm>
        <a:graphic>
          <a:graphicData uri="http://schemas.openxmlformats.org/drawingml/2006/table">
            <a:tbl>
              <a:tblPr>
                <a:tableStyleId>{5A111915-BE36-4E01-A7E5-04B1672EAD32}</a:tableStyleId>
              </a:tblPr>
              <a:tblGrid>
                <a:gridCol w="1413413">
                  <a:extLst>
                    <a:ext uri="{9D8B030D-6E8A-4147-A177-3AD203B41FA5}">
                      <a16:colId xmlns:a16="http://schemas.microsoft.com/office/drawing/2014/main" val="986045377"/>
                    </a:ext>
                  </a:extLst>
                </a:gridCol>
                <a:gridCol w="658368">
                  <a:extLst>
                    <a:ext uri="{9D8B030D-6E8A-4147-A177-3AD203B41FA5}">
                      <a16:colId xmlns:a16="http://schemas.microsoft.com/office/drawing/2014/main" val="4117977876"/>
                    </a:ext>
                  </a:extLst>
                </a:gridCol>
              </a:tblGrid>
              <a:tr h="229018">
                <a:tc>
                  <a:txBody>
                    <a:bodyPr/>
                    <a:lstStyle/>
                    <a:p>
                      <a:r>
                        <a:rPr lang="en-GB" sz="1100" b="1"/>
                        <a:t>Total patients</a:t>
                      </a:r>
                      <a:endParaRPr lang="en-US" sz="1100" b="1"/>
                    </a:p>
                  </a:txBody>
                  <a:tcPr marL="57254" marR="57254" marT="28627" marB="28627" anchor="ctr"/>
                </a:tc>
                <a:tc>
                  <a:txBody>
                    <a:bodyPr/>
                    <a:lstStyle/>
                    <a:p>
                      <a:r>
                        <a:rPr lang="en-GB" sz="1100"/>
                        <a:t>101</a:t>
                      </a:r>
                      <a:endParaRPr lang="en-US" sz="1100"/>
                    </a:p>
                  </a:txBody>
                  <a:tcPr marL="57254" marR="57254" marT="28627" marB="28627" anchor="ctr"/>
                </a:tc>
                <a:extLst>
                  <a:ext uri="{0D108BD9-81ED-4DB2-BD59-A6C34878D82A}">
                    <a16:rowId xmlns:a16="http://schemas.microsoft.com/office/drawing/2014/main" val="797628142"/>
                  </a:ext>
                </a:extLst>
              </a:tr>
              <a:tr h="229018">
                <a:tc>
                  <a:txBody>
                    <a:bodyPr/>
                    <a:lstStyle/>
                    <a:p>
                      <a:pPr lvl="0"/>
                      <a:r>
                        <a:rPr lang="en-GB" sz="1100" b="1"/>
                        <a:t>Intervention</a:t>
                      </a:r>
                      <a:endParaRPr lang="en-US" sz="1100" b="1"/>
                    </a:p>
                  </a:txBody>
                  <a:tcPr marL="57254" marR="57254" marT="28627" marB="28627" anchor="ctr"/>
                </a:tc>
                <a:tc>
                  <a:txBody>
                    <a:bodyPr/>
                    <a:lstStyle/>
                    <a:p>
                      <a:r>
                        <a:rPr lang="en-GB" sz="1100"/>
                        <a:t>51</a:t>
                      </a:r>
                      <a:endParaRPr lang="en-US" sz="1100"/>
                    </a:p>
                  </a:txBody>
                  <a:tcPr marL="57254" marR="57254" marT="28627" marB="28627" anchor="ctr"/>
                </a:tc>
                <a:extLst>
                  <a:ext uri="{0D108BD9-81ED-4DB2-BD59-A6C34878D82A}">
                    <a16:rowId xmlns:a16="http://schemas.microsoft.com/office/drawing/2014/main" val="2951855612"/>
                  </a:ext>
                </a:extLst>
              </a:tr>
              <a:tr h="229018">
                <a:tc>
                  <a:txBody>
                    <a:bodyPr/>
                    <a:lstStyle/>
                    <a:p>
                      <a:pPr lvl="0"/>
                      <a:r>
                        <a:rPr lang="en-GB" sz="1100" b="1"/>
                        <a:t>Control</a:t>
                      </a:r>
                      <a:endParaRPr lang="en-US" sz="1100" b="1"/>
                    </a:p>
                  </a:txBody>
                  <a:tcPr marL="57254" marR="57254" marT="28627" marB="28627" anchor="ctr"/>
                </a:tc>
                <a:tc>
                  <a:txBody>
                    <a:bodyPr/>
                    <a:lstStyle/>
                    <a:p>
                      <a:r>
                        <a:rPr lang="en-GB" sz="1100"/>
                        <a:t>50</a:t>
                      </a:r>
                      <a:endParaRPr lang="en-US" sz="1100"/>
                    </a:p>
                  </a:txBody>
                  <a:tcPr marL="57254" marR="57254" marT="28627" marB="28627" anchor="ctr"/>
                </a:tc>
                <a:extLst>
                  <a:ext uri="{0D108BD9-81ED-4DB2-BD59-A6C34878D82A}">
                    <a16:rowId xmlns:a16="http://schemas.microsoft.com/office/drawing/2014/main" val="4047267836"/>
                  </a:ext>
                </a:extLst>
              </a:tr>
              <a:tr h="229018">
                <a:tc>
                  <a:txBody>
                    <a:bodyPr/>
                    <a:lstStyle/>
                    <a:p>
                      <a:r>
                        <a:rPr lang="en-US" sz="1100" b="1"/>
                        <a:t>Median age (years)</a:t>
                      </a:r>
                      <a:endParaRPr lang="en-US" sz="1100"/>
                    </a:p>
                  </a:txBody>
                  <a:tcPr marL="57254" marR="57254" marT="28627" marB="28627" anchor="ctr"/>
                </a:tc>
                <a:tc>
                  <a:txBody>
                    <a:bodyPr/>
                    <a:lstStyle/>
                    <a:p>
                      <a:r>
                        <a:rPr lang="en-US" sz="1100"/>
                        <a:t>42</a:t>
                      </a:r>
                    </a:p>
                  </a:txBody>
                  <a:tcPr marL="57254" marR="57254" marT="28627" marB="28627" anchor="ctr"/>
                </a:tc>
                <a:extLst>
                  <a:ext uri="{0D108BD9-81ED-4DB2-BD59-A6C34878D82A}">
                    <a16:rowId xmlns:a16="http://schemas.microsoft.com/office/drawing/2014/main" val="3840977621"/>
                  </a:ext>
                </a:extLst>
              </a:tr>
              <a:tr h="229018">
                <a:tc>
                  <a:txBody>
                    <a:bodyPr/>
                    <a:lstStyle/>
                    <a:p>
                      <a:r>
                        <a:rPr lang="en-US" sz="1100" b="1"/>
                        <a:t>Male (%)</a:t>
                      </a:r>
                      <a:endParaRPr lang="en-US" sz="1100"/>
                    </a:p>
                  </a:txBody>
                  <a:tcPr marL="57254" marR="57254" marT="28627" marB="28627" anchor="ctr"/>
                </a:tc>
                <a:tc>
                  <a:txBody>
                    <a:bodyPr/>
                    <a:lstStyle/>
                    <a:p>
                      <a:r>
                        <a:rPr lang="en-US" sz="1100"/>
                        <a:t>90%</a:t>
                      </a:r>
                    </a:p>
                  </a:txBody>
                  <a:tcPr marL="57254" marR="57254" marT="28627" marB="28627" anchor="ctr"/>
                </a:tc>
                <a:extLst>
                  <a:ext uri="{0D108BD9-81ED-4DB2-BD59-A6C34878D82A}">
                    <a16:rowId xmlns:a16="http://schemas.microsoft.com/office/drawing/2014/main" val="1929556563"/>
                  </a:ext>
                </a:extLst>
              </a:tr>
              <a:tr h="229018">
                <a:tc>
                  <a:txBody>
                    <a:bodyPr/>
                    <a:lstStyle/>
                    <a:p>
                      <a:r>
                        <a:rPr lang="en-US" sz="1100" b="1"/>
                        <a:t>Median MELD</a:t>
                      </a:r>
                      <a:endParaRPr lang="en-US" sz="1100"/>
                    </a:p>
                  </a:txBody>
                  <a:tcPr marL="57254" marR="57254" marT="28627" marB="28627" anchor="ctr"/>
                </a:tc>
                <a:tc>
                  <a:txBody>
                    <a:bodyPr/>
                    <a:lstStyle/>
                    <a:p>
                      <a:r>
                        <a:rPr lang="en-US" sz="1100"/>
                        <a:t>30.1</a:t>
                      </a:r>
                    </a:p>
                  </a:txBody>
                  <a:tcPr marL="57254" marR="57254" marT="28627" marB="28627" anchor="ctr"/>
                </a:tc>
                <a:extLst>
                  <a:ext uri="{0D108BD9-81ED-4DB2-BD59-A6C34878D82A}">
                    <a16:rowId xmlns:a16="http://schemas.microsoft.com/office/drawing/2014/main" val="4159143424"/>
                  </a:ext>
                </a:extLst>
              </a:tr>
              <a:tr h="400781">
                <a:tc>
                  <a:txBody>
                    <a:bodyPr/>
                    <a:lstStyle/>
                    <a:p>
                      <a:r>
                        <a:rPr lang="en-US" sz="1100" b="1"/>
                        <a:t>Healthcare-associated infections</a:t>
                      </a:r>
                      <a:endParaRPr lang="en-US" sz="1100"/>
                    </a:p>
                  </a:txBody>
                  <a:tcPr marL="57254" marR="57254" marT="28627" marB="28627" anchor="ctr"/>
                </a:tc>
                <a:tc>
                  <a:txBody>
                    <a:bodyPr/>
                    <a:lstStyle/>
                    <a:p>
                      <a:r>
                        <a:rPr lang="en-US" sz="1100"/>
                        <a:t>81.2%</a:t>
                      </a:r>
                    </a:p>
                  </a:txBody>
                  <a:tcPr marL="57254" marR="57254" marT="28627" marB="28627" anchor="ctr"/>
                </a:tc>
                <a:extLst>
                  <a:ext uri="{0D108BD9-81ED-4DB2-BD59-A6C34878D82A}">
                    <a16:rowId xmlns:a16="http://schemas.microsoft.com/office/drawing/2014/main" val="1570287248"/>
                  </a:ext>
                </a:extLst>
              </a:tr>
              <a:tr h="157286">
                <a:tc>
                  <a:txBody>
                    <a:bodyPr/>
                    <a:lstStyle/>
                    <a:p>
                      <a:pPr lvl="1"/>
                      <a:r>
                        <a:rPr lang="en-US" sz="1100"/>
                        <a:t>• Pneumonia</a:t>
                      </a:r>
                    </a:p>
                  </a:txBody>
                  <a:tcPr marL="57254" marR="57254" marT="28627" marB="28627" anchor="ctr"/>
                </a:tc>
                <a:tc>
                  <a:txBody>
                    <a:bodyPr/>
                    <a:lstStyle/>
                    <a:p>
                      <a:r>
                        <a:rPr lang="en-US" sz="1100"/>
                        <a:t>46.5%</a:t>
                      </a:r>
                    </a:p>
                  </a:txBody>
                  <a:tcPr marL="57254" marR="57254" marT="28627" marB="28627" anchor="ctr"/>
                </a:tc>
                <a:extLst>
                  <a:ext uri="{0D108BD9-81ED-4DB2-BD59-A6C34878D82A}">
                    <a16:rowId xmlns:a16="http://schemas.microsoft.com/office/drawing/2014/main" val="2098443874"/>
                  </a:ext>
                </a:extLst>
              </a:tr>
              <a:tr h="229018">
                <a:tc>
                  <a:txBody>
                    <a:bodyPr/>
                    <a:lstStyle/>
                    <a:p>
                      <a:pPr lvl="1"/>
                      <a:r>
                        <a:rPr lang="en-US" sz="1100"/>
                        <a:t>• SBP</a:t>
                      </a:r>
                    </a:p>
                  </a:txBody>
                  <a:tcPr marL="57254" marR="57254" marT="28627" marB="28627" anchor="ctr"/>
                </a:tc>
                <a:tc>
                  <a:txBody>
                    <a:bodyPr/>
                    <a:lstStyle/>
                    <a:p>
                      <a:r>
                        <a:rPr lang="en-US" sz="1100"/>
                        <a:t>35.6%</a:t>
                      </a:r>
                    </a:p>
                  </a:txBody>
                  <a:tcPr marL="57254" marR="57254" marT="28627" marB="28627" anchor="ctr"/>
                </a:tc>
                <a:extLst>
                  <a:ext uri="{0D108BD9-81ED-4DB2-BD59-A6C34878D82A}">
                    <a16:rowId xmlns:a16="http://schemas.microsoft.com/office/drawing/2014/main" val="666155675"/>
                  </a:ext>
                </a:extLst>
              </a:tr>
            </a:tbl>
          </a:graphicData>
        </a:graphic>
      </p:graphicFrame>
      <p:sp>
        <p:nvSpPr>
          <p:cNvPr id="9" name="TextBox 8">
            <a:extLst>
              <a:ext uri="{FF2B5EF4-FFF2-40B4-BE49-F238E27FC236}">
                <a16:creationId xmlns:a16="http://schemas.microsoft.com/office/drawing/2014/main" id="{445304F4-6696-17BB-B936-F2FDC9FA823C}"/>
              </a:ext>
            </a:extLst>
          </p:cNvPr>
          <p:cNvSpPr txBox="1"/>
          <p:nvPr/>
        </p:nvSpPr>
        <p:spPr>
          <a:xfrm>
            <a:off x="3320509" y="4250142"/>
            <a:ext cx="3314207" cy="307777"/>
          </a:xfrm>
          <a:prstGeom prst="rect">
            <a:avLst/>
          </a:prstGeom>
          <a:solidFill>
            <a:srgbClr val="CFC4C3"/>
          </a:solidFill>
        </p:spPr>
        <p:txBody>
          <a:bodyPr wrap="square" rtlCol="0">
            <a:spAutoFit/>
          </a:bodyPr>
          <a:lstStyle/>
          <a:p>
            <a:pPr algn="ctr"/>
            <a:r>
              <a:rPr lang="en-US" sz="1400" b="1" dirty="0">
                <a:solidFill>
                  <a:srgbClr val="826B6A"/>
                </a:solidFill>
                <a:latin typeface="Arial" panose="020B0604020202020204" pitchFamily="34" charset="0"/>
                <a:cs typeface="Arial" panose="020B0604020202020204" pitchFamily="34" charset="0"/>
              </a:rPr>
              <a:t>HR: 0.53 (95% CI: 0.32-0.88), NNT = 4</a:t>
            </a:r>
          </a:p>
        </p:txBody>
      </p:sp>
      <p:sp>
        <p:nvSpPr>
          <p:cNvPr id="10" name="TextBox 9">
            <a:extLst>
              <a:ext uri="{FF2B5EF4-FFF2-40B4-BE49-F238E27FC236}">
                <a16:creationId xmlns:a16="http://schemas.microsoft.com/office/drawing/2014/main" id="{095516A4-4C56-96D7-362A-D537351DF6AE}"/>
              </a:ext>
            </a:extLst>
          </p:cNvPr>
          <p:cNvSpPr txBox="1"/>
          <p:nvPr/>
        </p:nvSpPr>
        <p:spPr>
          <a:xfrm>
            <a:off x="3546784" y="1046541"/>
            <a:ext cx="3259833" cy="369332"/>
          </a:xfrm>
          <a:prstGeom prst="rect">
            <a:avLst/>
          </a:prstGeom>
          <a:noFill/>
        </p:spPr>
        <p:txBody>
          <a:bodyPr wrap="square" rtlCol="0">
            <a:spAutoFit/>
          </a:bodyPr>
          <a:lstStyle/>
          <a:p>
            <a:pPr algn="ctr"/>
            <a:r>
              <a:rPr lang="en-US" b="1">
                <a:solidFill>
                  <a:srgbClr val="002060"/>
                </a:solidFill>
                <a:latin typeface="Arial" panose="020B0604020202020204" pitchFamily="34" charset="0"/>
                <a:cs typeface="Arial" panose="020B0604020202020204" pitchFamily="34" charset="0"/>
              </a:rPr>
              <a:t>28-day Overall Survival</a:t>
            </a:r>
          </a:p>
        </p:txBody>
      </p:sp>
      <p:grpSp>
        <p:nvGrpSpPr>
          <p:cNvPr id="12" name="Group 11">
            <a:extLst>
              <a:ext uri="{FF2B5EF4-FFF2-40B4-BE49-F238E27FC236}">
                <a16:creationId xmlns:a16="http://schemas.microsoft.com/office/drawing/2014/main" id="{F1109622-E181-FD9C-61FB-CF6BE042FD4B}"/>
              </a:ext>
            </a:extLst>
          </p:cNvPr>
          <p:cNvGrpSpPr>
            <a:grpSpLocks noChangeAspect="1"/>
          </p:cNvGrpSpPr>
          <p:nvPr/>
        </p:nvGrpSpPr>
        <p:grpSpPr>
          <a:xfrm>
            <a:off x="2619209" y="1695013"/>
            <a:ext cx="4496195" cy="2373068"/>
            <a:chOff x="3066601" y="1608754"/>
            <a:chExt cx="4307095" cy="2163662"/>
          </a:xfrm>
        </p:grpSpPr>
        <p:pic>
          <p:nvPicPr>
            <p:cNvPr id="8" name="Picture 7">
              <a:extLst>
                <a:ext uri="{FF2B5EF4-FFF2-40B4-BE49-F238E27FC236}">
                  <a16:creationId xmlns:a16="http://schemas.microsoft.com/office/drawing/2014/main" id="{06E5056D-1BC2-441D-36B3-C3E37372E6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03" t="30796" r="52563" b="36213"/>
            <a:stretch/>
          </p:blipFill>
          <p:spPr bwMode="auto">
            <a:xfrm>
              <a:off x="3066601" y="1608754"/>
              <a:ext cx="4217949" cy="2163662"/>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EFD20348-C18B-D1C0-E385-2161DBD9FFAF}"/>
                </a:ext>
              </a:extLst>
            </p:cNvPr>
            <p:cNvSpPr txBox="1"/>
            <p:nvPr/>
          </p:nvSpPr>
          <p:spPr>
            <a:xfrm>
              <a:off x="6324600" y="1676400"/>
              <a:ext cx="1049096" cy="336741"/>
            </a:xfrm>
            <a:prstGeom prst="rect">
              <a:avLst/>
            </a:prstGeom>
            <a:solidFill>
              <a:schemeClr val="bg1"/>
            </a:solidFill>
          </p:spPr>
          <p:txBody>
            <a:bodyPr wrap="square" rtlCol="0">
              <a:spAutoFit/>
            </a:bodyPr>
            <a:lstStyle/>
            <a:p>
              <a:endParaRPr lang="en-US">
                <a:latin typeface="Arial" panose="020B0604020202020204" pitchFamily="34" charset="0"/>
                <a:cs typeface="Arial" panose="020B0604020202020204" pitchFamily="34" charset="0"/>
              </a:endParaRPr>
            </a:p>
          </p:txBody>
        </p:sp>
      </p:grpSp>
      <p:graphicFrame>
        <p:nvGraphicFramePr>
          <p:cNvPr id="5" name="Table 14">
            <a:extLst>
              <a:ext uri="{FF2B5EF4-FFF2-40B4-BE49-F238E27FC236}">
                <a16:creationId xmlns:a16="http://schemas.microsoft.com/office/drawing/2014/main" id="{29CF2D21-386A-03B1-4254-78159CCAAB38}"/>
              </a:ext>
            </a:extLst>
          </p:cNvPr>
          <p:cNvGraphicFramePr>
            <a:graphicFrameLocks noGrp="1"/>
          </p:cNvGraphicFramePr>
          <p:nvPr>
            <p:extLst>
              <p:ext uri="{D42A27DB-BD31-4B8C-83A1-F6EECF244321}">
                <p14:modId xmlns:p14="http://schemas.microsoft.com/office/powerpoint/2010/main" val="4149482514"/>
              </p:ext>
            </p:extLst>
          </p:nvPr>
        </p:nvGraphicFramePr>
        <p:xfrm>
          <a:off x="7018672" y="1025666"/>
          <a:ext cx="4783430" cy="3703320"/>
        </p:xfrm>
        <a:graphic>
          <a:graphicData uri="http://schemas.openxmlformats.org/drawingml/2006/table">
            <a:tbl>
              <a:tblPr firstRow="1" bandRow="1">
                <a:tableStyleId>{BDBED569-4797-4DF1-A0F4-6AAB3CD982D8}</a:tableStyleId>
              </a:tblPr>
              <a:tblGrid>
                <a:gridCol w="1347673">
                  <a:extLst>
                    <a:ext uri="{9D8B030D-6E8A-4147-A177-3AD203B41FA5}">
                      <a16:colId xmlns:a16="http://schemas.microsoft.com/office/drawing/2014/main" val="2000225927"/>
                    </a:ext>
                  </a:extLst>
                </a:gridCol>
                <a:gridCol w="1275907">
                  <a:extLst>
                    <a:ext uri="{9D8B030D-6E8A-4147-A177-3AD203B41FA5}">
                      <a16:colId xmlns:a16="http://schemas.microsoft.com/office/drawing/2014/main" val="4230447646"/>
                    </a:ext>
                  </a:extLst>
                </a:gridCol>
                <a:gridCol w="1073888">
                  <a:extLst>
                    <a:ext uri="{9D8B030D-6E8A-4147-A177-3AD203B41FA5}">
                      <a16:colId xmlns:a16="http://schemas.microsoft.com/office/drawing/2014/main" val="3308015754"/>
                    </a:ext>
                  </a:extLst>
                </a:gridCol>
                <a:gridCol w="1085962">
                  <a:extLst>
                    <a:ext uri="{9D8B030D-6E8A-4147-A177-3AD203B41FA5}">
                      <a16:colId xmlns:a16="http://schemas.microsoft.com/office/drawing/2014/main" val="2241662113"/>
                    </a:ext>
                  </a:extLst>
                </a:gridCol>
              </a:tblGrid>
              <a:tr h="0">
                <a:tc>
                  <a:txBody>
                    <a:bodyPr/>
                    <a:lstStyle/>
                    <a:p>
                      <a:pPr algn="ctr"/>
                      <a:r>
                        <a:rPr lang="en-US" sz="1200">
                          <a:solidFill>
                            <a:schemeClr val="bg1"/>
                          </a:solidFill>
                        </a:rPr>
                        <a:t>Category</a:t>
                      </a:r>
                      <a:endParaRPr lang="en-US" sz="1200">
                        <a:solidFill>
                          <a:schemeClr val="bg1"/>
                        </a:solidFill>
                        <a:latin typeface="Arial" panose="020B0604020202020204" pitchFamily="34" charset="0"/>
                        <a:cs typeface="Arial" panose="020B0604020202020204" pitchFamily="34" charset="0"/>
                      </a:endParaRPr>
                    </a:p>
                  </a:txBody>
                  <a:tcPr anchor="ctr">
                    <a:solidFill>
                      <a:srgbClr val="826B6A"/>
                    </a:solidFill>
                  </a:tcPr>
                </a:tc>
                <a:tc>
                  <a:txBody>
                    <a:bodyPr/>
                    <a:lstStyle/>
                    <a:p>
                      <a:pPr algn="ctr"/>
                      <a:r>
                        <a:rPr lang="en-US" sz="1200">
                          <a:solidFill>
                            <a:schemeClr val="bg1"/>
                          </a:solidFill>
                        </a:rPr>
                        <a:t>Intervention group (n = 51)</a:t>
                      </a:r>
                      <a:endParaRPr lang="en-US" sz="1200">
                        <a:solidFill>
                          <a:schemeClr val="bg1"/>
                        </a:solidFill>
                        <a:latin typeface="Arial" panose="020B0604020202020204" pitchFamily="34" charset="0"/>
                        <a:cs typeface="Arial" panose="020B0604020202020204" pitchFamily="34" charset="0"/>
                      </a:endParaRPr>
                    </a:p>
                  </a:txBody>
                  <a:tcPr anchor="ctr">
                    <a:solidFill>
                      <a:srgbClr val="826B6A"/>
                    </a:solidFill>
                  </a:tcPr>
                </a:tc>
                <a:tc>
                  <a:txBody>
                    <a:bodyPr/>
                    <a:lstStyle/>
                    <a:p>
                      <a:pPr algn="ctr"/>
                      <a:r>
                        <a:rPr lang="en-US" sz="1200">
                          <a:solidFill>
                            <a:schemeClr val="bg1"/>
                          </a:solidFill>
                        </a:rPr>
                        <a:t>Control group </a:t>
                      </a:r>
                    </a:p>
                    <a:p>
                      <a:pPr algn="ctr"/>
                      <a:r>
                        <a:rPr lang="en-US" sz="1200">
                          <a:solidFill>
                            <a:schemeClr val="bg1"/>
                          </a:solidFill>
                        </a:rPr>
                        <a:t>(n = 50)</a:t>
                      </a:r>
                      <a:endParaRPr lang="en-US" sz="1200">
                        <a:solidFill>
                          <a:schemeClr val="bg1"/>
                        </a:solidFill>
                        <a:latin typeface="Arial" panose="020B0604020202020204" pitchFamily="34" charset="0"/>
                        <a:cs typeface="Arial" panose="020B0604020202020204" pitchFamily="34" charset="0"/>
                      </a:endParaRPr>
                    </a:p>
                  </a:txBody>
                  <a:tcPr anchor="ctr">
                    <a:solidFill>
                      <a:srgbClr val="826B6A"/>
                    </a:solidFill>
                  </a:tcPr>
                </a:tc>
                <a:tc>
                  <a:txBody>
                    <a:bodyPr/>
                    <a:lstStyle/>
                    <a:p>
                      <a:pPr algn="ctr"/>
                      <a:r>
                        <a:rPr lang="en-US" sz="1200" i="1">
                          <a:solidFill>
                            <a:schemeClr val="bg1"/>
                          </a:solidFill>
                        </a:rPr>
                        <a:t>p</a:t>
                      </a:r>
                      <a:r>
                        <a:rPr lang="en-US" sz="1200">
                          <a:solidFill>
                            <a:schemeClr val="bg1"/>
                          </a:solidFill>
                        </a:rPr>
                        <a:t> value</a:t>
                      </a:r>
                      <a:endParaRPr lang="en-US" sz="1200">
                        <a:solidFill>
                          <a:schemeClr val="bg1"/>
                        </a:solidFill>
                        <a:latin typeface="Arial" panose="020B0604020202020204" pitchFamily="34" charset="0"/>
                        <a:cs typeface="Arial" panose="020B0604020202020204" pitchFamily="34" charset="0"/>
                      </a:endParaRPr>
                    </a:p>
                  </a:txBody>
                  <a:tcPr anchor="ctr">
                    <a:solidFill>
                      <a:srgbClr val="826B6A"/>
                    </a:solidFill>
                  </a:tcPr>
                </a:tc>
                <a:extLst>
                  <a:ext uri="{0D108BD9-81ED-4DB2-BD59-A6C34878D82A}">
                    <a16:rowId xmlns:a16="http://schemas.microsoft.com/office/drawing/2014/main" val="2646926753"/>
                  </a:ext>
                </a:extLst>
              </a:tr>
              <a:tr h="0">
                <a:tc>
                  <a:txBody>
                    <a:bodyPr/>
                    <a:lstStyle/>
                    <a:p>
                      <a:r>
                        <a:rPr lang="en-US" sz="1100" b="1">
                          <a:solidFill>
                            <a:srgbClr val="002060"/>
                          </a:solidFill>
                        </a:rPr>
                        <a:t>Carbapenemase positive (n)</a:t>
                      </a:r>
                      <a:endParaRPr lang="en-US" sz="1100" b="1">
                        <a:solidFill>
                          <a:srgbClr val="002060"/>
                        </a:solidFill>
                        <a:latin typeface="Arial" panose="020B0604020202020204" pitchFamily="34" charset="0"/>
                        <a:cs typeface="Arial" panose="020B0604020202020204" pitchFamily="34" charset="0"/>
                      </a:endParaRPr>
                    </a:p>
                  </a:txBody>
                  <a:tcPr anchor="ctr"/>
                </a:tc>
                <a:tc>
                  <a:txBody>
                    <a:bodyPr/>
                    <a:lstStyle/>
                    <a:p>
                      <a:pPr algn="ctr"/>
                      <a:r>
                        <a:rPr lang="en-US" sz="1100" dirty="0">
                          <a:solidFill>
                            <a:srgbClr val="002060"/>
                          </a:solidFill>
                        </a:rPr>
                        <a:t>43; received CAZ/AVI/AZT or polymyxin  </a:t>
                      </a:r>
                    </a:p>
                    <a:p>
                      <a:pPr algn="ctr"/>
                      <a:r>
                        <a:rPr lang="en-US" sz="1100" dirty="0">
                          <a:solidFill>
                            <a:srgbClr val="002060"/>
                          </a:solidFill>
                        </a:rPr>
                        <a:t>(n = 40) in 48 h</a:t>
                      </a:r>
                      <a:endParaRPr lang="en-US" sz="1100" dirty="0">
                        <a:solidFill>
                          <a:srgbClr val="002060"/>
                        </a:solidFill>
                        <a:latin typeface="Arial" panose="020B0604020202020204" pitchFamily="34" charset="0"/>
                        <a:cs typeface="Arial" panose="020B0604020202020204" pitchFamily="34" charset="0"/>
                      </a:endParaRPr>
                    </a:p>
                  </a:txBody>
                  <a:tcPr anchor="ctr"/>
                </a:tc>
                <a:tc>
                  <a:txBody>
                    <a:bodyPr/>
                    <a:lstStyle/>
                    <a:p>
                      <a:pPr algn="ctr"/>
                      <a:r>
                        <a:rPr lang="en-US" sz="1100">
                          <a:solidFill>
                            <a:srgbClr val="002060"/>
                          </a:solidFill>
                        </a:rPr>
                        <a:t>ND; received Polymyxin (n=4) in 48 h</a:t>
                      </a:r>
                      <a:endParaRPr lang="en-US" sz="1100">
                        <a:solidFill>
                          <a:srgbClr val="002060"/>
                        </a:solidFill>
                        <a:latin typeface="Arial" panose="020B0604020202020204" pitchFamily="34" charset="0"/>
                        <a:cs typeface="Arial" panose="020B0604020202020204" pitchFamily="34" charset="0"/>
                      </a:endParaRPr>
                    </a:p>
                  </a:txBody>
                  <a:tcPr anchor="ctr"/>
                </a:tc>
                <a:tc>
                  <a:txBody>
                    <a:bodyPr/>
                    <a:lstStyle/>
                    <a:p>
                      <a:pPr algn="ctr"/>
                      <a:r>
                        <a:rPr lang="en-US" sz="1100">
                          <a:solidFill>
                            <a:srgbClr val="002060"/>
                          </a:solidFill>
                        </a:rPr>
                        <a:t>&lt; 0.05</a:t>
                      </a:r>
                      <a:endParaRPr lang="en-US" sz="1100">
                        <a:solidFill>
                          <a:srgbClr val="00206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27044530"/>
                  </a:ext>
                </a:extLst>
              </a:tr>
              <a:tr h="0">
                <a:tc>
                  <a:txBody>
                    <a:bodyPr/>
                    <a:lstStyle/>
                    <a:p>
                      <a:r>
                        <a:rPr lang="en-US" sz="1100" b="1">
                          <a:solidFill>
                            <a:srgbClr val="002060"/>
                          </a:solidFill>
                        </a:rPr>
                        <a:t>Index infection resolution</a:t>
                      </a:r>
                      <a:endParaRPr lang="en-US" sz="1100" b="1">
                        <a:solidFill>
                          <a:srgbClr val="002060"/>
                        </a:solidFill>
                        <a:latin typeface="Arial" panose="020B0604020202020204" pitchFamily="34" charset="0"/>
                        <a:cs typeface="Arial" panose="020B0604020202020204" pitchFamily="34" charset="0"/>
                      </a:endParaRPr>
                    </a:p>
                  </a:txBody>
                  <a:tcPr anchor="ctr"/>
                </a:tc>
                <a:tc>
                  <a:txBody>
                    <a:bodyPr/>
                    <a:lstStyle/>
                    <a:p>
                      <a:pPr algn="ctr"/>
                      <a:r>
                        <a:rPr lang="en-US" sz="1100">
                          <a:solidFill>
                            <a:srgbClr val="002060"/>
                          </a:solidFill>
                        </a:rPr>
                        <a:t>94%</a:t>
                      </a:r>
                      <a:endParaRPr lang="en-US" sz="1100">
                        <a:solidFill>
                          <a:srgbClr val="002060"/>
                        </a:solidFill>
                        <a:latin typeface="Arial" panose="020B0604020202020204" pitchFamily="34" charset="0"/>
                        <a:cs typeface="Arial" panose="020B0604020202020204" pitchFamily="34" charset="0"/>
                      </a:endParaRPr>
                    </a:p>
                  </a:txBody>
                  <a:tcPr anchor="ctr"/>
                </a:tc>
                <a:tc>
                  <a:txBody>
                    <a:bodyPr/>
                    <a:lstStyle/>
                    <a:p>
                      <a:pPr algn="ctr"/>
                      <a:r>
                        <a:rPr lang="en-US" sz="1100">
                          <a:solidFill>
                            <a:srgbClr val="002060"/>
                          </a:solidFill>
                        </a:rPr>
                        <a:t>74%</a:t>
                      </a:r>
                      <a:endParaRPr lang="en-US" sz="1100">
                        <a:solidFill>
                          <a:srgbClr val="002060"/>
                        </a:solidFill>
                        <a:latin typeface="Arial" panose="020B0604020202020204" pitchFamily="34" charset="0"/>
                        <a:cs typeface="Arial" panose="020B0604020202020204" pitchFamily="34" charset="0"/>
                      </a:endParaRPr>
                    </a:p>
                  </a:txBody>
                  <a:tcPr anchor="ctr"/>
                </a:tc>
                <a:tc>
                  <a:txBody>
                    <a:bodyPr/>
                    <a:lstStyle/>
                    <a:p>
                      <a:pPr algn="ctr"/>
                      <a:r>
                        <a:rPr lang="en-US" sz="1100">
                          <a:solidFill>
                            <a:srgbClr val="002060"/>
                          </a:solidFill>
                        </a:rPr>
                        <a:t>0.011</a:t>
                      </a:r>
                      <a:endParaRPr lang="en-US" sz="1100">
                        <a:solidFill>
                          <a:srgbClr val="00206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81165586"/>
                  </a:ext>
                </a:extLst>
              </a:tr>
              <a:tr h="0">
                <a:tc>
                  <a:txBody>
                    <a:bodyPr/>
                    <a:lstStyle/>
                    <a:p>
                      <a:r>
                        <a:rPr lang="en-US" sz="1100" b="1">
                          <a:solidFill>
                            <a:srgbClr val="002060"/>
                          </a:solidFill>
                        </a:rPr>
                        <a:t>MELD and </a:t>
                      </a:r>
                    </a:p>
                    <a:p>
                      <a:r>
                        <a:rPr lang="en-US" sz="1100" b="1">
                          <a:solidFill>
                            <a:srgbClr val="002060"/>
                          </a:solidFill>
                        </a:rPr>
                        <a:t>CLIF-C OF</a:t>
                      </a:r>
                      <a:endParaRPr lang="en-US" sz="1100" b="1">
                        <a:solidFill>
                          <a:srgbClr val="002060"/>
                        </a:solidFill>
                        <a:latin typeface="Arial" panose="020B0604020202020204" pitchFamily="34" charset="0"/>
                        <a:cs typeface="Arial" panose="020B0604020202020204" pitchFamily="34" charset="0"/>
                      </a:endParaRPr>
                    </a:p>
                  </a:txBody>
                  <a:tcPr anchor="ctr"/>
                </a:tc>
                <a:tc gridSpan="2">
                  <a:txBody>
                    <a:bodyPr/>
                    <a:lstStyle/>
                    <a:p>
                      <a:pPr algn="ctr"/>
                      <a:r>
                        <a:rPr lang="en-US" sz="1100">
                          <a:solidFill>
                            <a:srgbClr val="002060"/>
                          </a:solidFill>
                        </a:rPr>
                        <a:t>Improved over time </a:t>
                      </a:r>
                      <a:endParaRPr lang="en-US" sz="1100">
                        <a:solidFill>
                          <a:srgbClr val="002060"/>
                        </a:solidFill>
                        <a:latin typeface="Arial" panose="020B0604020202020204" pitchFamily="34" charset="0"/>
                        <a:cs typeface="Arial" panose="020B0604020202020204" pitchFamily="34" charset="0"/>
                      </a:endParaRPr>
                    </a:p>
                  </a:txBody>
                  <a:tcPr anchor="ctr"/>
                </a:tc>
                <a:tc hMerge="1">
                  <a:txBody>
                    <a:bodyPr/>
                    <a:lstStyle/>
                    <a:p>
                      <a:endParaRPr lang="en-US" sz="1400">
                        <a:latin typeface="Arial" panose="020B0604020202020204" pitchFamily="34" charset="0"/>
                        <a:cs typeface="Arial" panose="020B0604020202020204" pitchFamily="34" charset="0"/>
                      </a:endParaRPr>
                    </a:p>
                  </a:txBody>
                  <a:tcPr/>
                </a:tc>
                <a:tc>
                  <a:txBody>
                    <a:bodyPr/>
                    <a:lstStyle/>
                    <a:p>
                      <a:pPr algn="ctr"/>
                      <a:r>
                        <a:rPr lang="en-US" sz="1100">
                          <a:solidFill>
                            <a:srgbClr val="002060"/>
                          </a:solidFill>
                        </a:rPr>
                        <a:t>0.009 and      &lt; 0.001 (group*time interaction)</a:t>
                      </a:r>
                      <a:endParaRPr lang="en-US" sz="1100">
                        <a:solidFill>
                          <a:srgbClr val="00206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09489382"/>
                  </a:ext>
                </a:extLst>
              </a:tr>
              <a:tr h="0">
                <a:tc>
                  <a:txBody>
                    <a:bodyPr/>
                    <a:lstStyle/>
                    <a:p>
                      <a:r>
                        <a:rPr lang="en-US" sz="1100" b="1">
                          <a:solidFill>
                            <a:srgbClr val="002060"/>
                          </a:solidFill>
                        </a:rPr>
                        <a:t>Second and fungal infections</a:t>
                      </a:r>
                      <a:endParaRPr lang="en-US" sz="1100" b="1">
                        <a:solidFill>
                          <a:srgbClr val="002060"/>
                        </a:solidFill>
                        <a:latin typeface="Arial" panose="020B0604020202020204" pitchFamily="34" charset="0"/>
                        <a:cs typeface="Arial" panose="020B0604020202020204" pitchFamily="34" charset="0"/>
                      </a:endParaRPr>
                    </a:p>
                  </a:txBody>
                  <a:tcPr anchor="ctr"/>
                </a:tc>
                <a:tc gridSpan="2">
                  <a:txBody>
                    <a:bodyPr/>
                    <a:lstStyle/>
                    <a:p>
                      <a:pPr algn="ctr"/>
                      <a:r>
                        <a:rPr lang="en-US" sz="1100">
                          <a:solidFill>
                            <a:srgbClr val="002060"/>
                          </a:solidFill>
                        </a:rPr>
                        <a:t>No increase</a:t>
                      </a:r>
                      <a:endParaRPr lang="en-US" sz="1100">
                        <a:solidFill>
                          <a:srgbClr val="002060"/>
                        </a:solidFill>
                        <a:latin typeface="Arial" panose="020B0604020202020204" pitchFamily="34" charset="0"/>
                        <a:cs typeface="Arial" panose="020B0604020202020204" pitchFamily="34" charset="0"/>
                      </a:endParaRPr>
                    </a:p>
                  </a:txBody>
                  <a:tcPr anchor="ctr"/>
                </a:tc>
                <a:tc hMerge="1">
                  <a:txBody>
                    <a:bodyPr/>
                    <a:lstStyle/>
                    <a:p>
                      <a:r>
                        <a:rPr lang="en-US" sz="1400">
                          <a:latin typeface="Arial" panose="020B0604020202020204" pitchFamily="34" charset="0"/>
                          <a:cs typeface="Arial" panose="020B0604020202020204" pitchFamily="34" charset="0"/>
                        </a:rPr>
                        <a:t>No increase</a:t>
                      </a:r>
                    </a:p>
                  </a:txBody>
                  <a:tcPr/>
                </a:tc>
                <a:tc>
                  <a:txBody>
                    <a:bodyPr/>
                    <a:lstStyle/>
                    <a:p>
                      <a:pPr algn="ctr"/>
                      <a:r>
                        <a:rPr lang="en-US" sz="1100">
                          <a:solidFill>
                            <a:srgbClr val="002060"/>
                          </a:solidFill>
                        </a:rPr>
                        <a:t>&gt; 0.05</a:t>
                      </a:r>
                      <a:endParaRPr lang="en-US" sz="1100">
                        <a:solidFill>
                          <a:srgbClr val="00206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28468282"/>
                  </a:ext>
                </a:extLst>
              </a:tr>
              <a:tr h="0">
                <a:tc>
                  <a:txBody>
                    <a:bodyPr/>
                    <a:lstStyle/>
                    <a:p>
                      <a:r>
                        <a:rPr lang="en-US" sz="1100" b="1">
                          <a:solidFill>
                            <a:srgbClr val="002060"/>
                          </a:solidFill>
                        </a:rPr>
                        <a:t>Length of stay</a:t>
                      </a:r>
                      <a:endParaRPr lang="en-US" sz="1100" b="1">
                        <a:solidFill>
                          <a:srgbClr val="002060"/>
                        </a:solidFill>
                        <a:latin typeface="Arial" panose="020B0604020202020204" pitchFamily="34" charset="0"/>
                        <a:cs typeface="Arial" panose="020B0604020202020204" pitchFamily="34" charset="0"/>
                      </a:endParaRPr>
                    </a:p>
                  </a:txBody>
                  <a:tcPr anchor="ctr"/>
                </a:tc>
                <a:tc gridSpan="2">
                  <a:txBody>
                    <a:bodyPr/>
                    <a:lstStyle/>
                    <a:p>
                      <a:pPr algn="ctr"/>
                      <a:r>
                        <a:rPr lang="en-US" sz="1100">
                          <a:solidFill>
                            <a:srgbClr val="002060"/>
                          </a:solidFill>
                        </a:rPr>
                        <a:t>No difference</a:t>
                      </a:r>
                      <a:endParaRPr lang="en-US" sz="1100">
                        <a:solidFill>
                          <a:srgbClr val="002060"/>
                        </a:solidFill>
                        <a:latin typeface="Arial" panose="020B0604020202020204" pitchFamily="34" charset="0"/>
                        <a:cs typeface="Arial" panose="020B0604020202020204" pitchFamily="34" charset="0"/>
                      </a:endParaRPr>
                    </a:p>
                  </a:txBody>
                  <a:tcPr anchor="ctr"/>
                </a:tc>
                <a:tc hMerge="1">
                  <a:txBody>
                    <a:bodyPr/>
                    <a:lstStyle/>
                    <a:p>
                      <a:r>
                        <a:rPr lang="en-US" sz="1400">
                          <a:latin typeface="Arial" panose="020B0604020202020204" pitchFamily="34" charset="0"/>
                          <a:cs typeface="Arial" panose="020B0604020202020204" pitchFamily="34" charset="0"/>
                        </a:rPr>
                        <a:t>No difference</a:t>
                      </a:r>
                    </a:p>
                  </a:txBody>
                  <a:tcPr/>
                </a:tc>
                <a:tc>
                  <a:txBody>
                    <a:bodyPr/>
                    <a:lstStyle/>
                    <a:p>
                      <a:pPr algn="ctr"/>
                      <a:r>
                        <a:rPr lang="en-US" sz="1100">
                          <a:solidFill>
                            <a:srgbClr val="002060"/>
                          </a:solidFill>
                        </a:rPr>
                        <a:t>&gt; 0.05</a:t>
                      </a:r>
                      <a:endParaRPr lang="en-US" sz="1100">
                        <a:solidFill>
                          <a:srgbClr val="00206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06487352"/>
                  </a:ext>
                </a:extLst>
              </a:tr>
              <a:tr h="0">
                <a:tc>
                  <a:txBody>
                    <a:bodyPr/>
                    <a:lstStyle/>
                    <a:p>
                      <a:r>
                        <a:rPr lang="en-US" sz="1100" b="1">
                          <a:solidFill>
                            <a:srgbClr val="002060"/>
                          </a:solidFill>
                        </a:rPr>
                        <a:t>Cost-effectiveness</a:t>
                      </a:r>
                      <a:endParaRPr lang="en-US" sz="1100" b="1">
                        <a:solidFill>
                          <a:srgbClr val="002060"/>
                        </a:solidFill>
                        <a:latin typeface="Arial" panose="020B0604020202020204" pitchFamily="34" charset="0"/>
                        <a:cs typeface="Arial" panose="020B0604020202020204" pitchFamily="34" charset="0"/>
                      </a:endParaRPr>
                    </a:p>
                  </a:txBody>
                  <a:tcPr anchor="ctr"/>
                </a:tc>
                <a:tc gridSpan="3">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IN" sz="1100" dirty="0">
                          <a:solidFill>
                            <a:srgbClr val="002060"/>
                          </a:solidFill>
                        </a:rPr>
                        <a:t>INR</a:t>
                      </a:r>
                      <a:r>
                        <a:rPr lang="en-IN" sz="1100" spc="-25" dirty="0">
                          <a:solidFill>
                            <a:srgbClr val="002060"/>
                          </a:solidFill>
                        </a:rPr>
                        <a:t> </a:t>
                      </a:r>
                      <a:r>
                        <a:rPr lang="en-IN" sz="1100" dirty="0">
                          <a:solidFill>
                            <a:srgbClr val="002060"/>
                          </a:solidFill>
                        </a:rPr>
                        <a:t>3,602</a:t>
                      </a:r>
                      <a:r>
                        <a:rPr lang="en-IN" sz="1100" spc="-25" dirty="0">
                          <a:solidFill>
                            <a:srgbClr val="002060"/>
                          </a:solidFill>
                        </a:rPr>
                        <a:t> </a:t>
                      </a:r>
                      <a:r>
                        <a:rPr lang="en-IN" sz="1100" spc="-75" dirty="0">
                          <a:solidFill>
                            <a:srgbClr val="002060"/>
                          </a:solidFill>
                        </a:rPr>
                        <a:t>(€ 40.5)</a:t>
                      </a:r>
                      <a:r>
                        <a:rPr lang="en-IN" sz="1100" spc="-30" dirty="0">
                          <a:solidFill>
                            <a:srgbClr val="002060"/>
                          </a:solidFill>
                        </a:rPr>
                        <a:t> </a:t>
                      </a:r>
                      <a:r>
                        <a:rPr lang="en-IN" sz="1100" dirty="0">
                          <a:solidFill>
                            <a:srgbClr val="002060"/>
                          </a:solidFill>
                        </a:rPr>
                        <a:t>per</a:t>
                      </a:r>
                      <a:r>
                        <a:rPr lang="en-IN" sz="1100" spc="-25" dirty="0">
                          <a:solidFill>
                            <a:srgbClr val="002060"/>
                          </a:solidFill>
                        </a:rPr>
                        <a:t> </a:t>
                      </a:r>
                      <a:r>
                        <a:rPr lang="en-IN" sz="1100" spc="-10" dirty="0">
                          <a:solidFill>
                            <a:srgbClr val="002060"/>
                          </a:solidFill>
                        </a:rPr>
                        <a:t>death averted</a:t>
                      </a:r>
                      <a:endParaRPr lang="en-IN" sz="1100" dirty="0">
                        <a:solidFill>
                          <a:srgbClr val="002060"/>
                        </a:solidFill>
                        <a:latin typeface="Arial MT"/>
                        <a:cs typeface="Arial MT"/>
                      </a:endParaRPr>
                    </a:p>
                  </a:txBody>
                  <a:tcPr anchor="ctr"/>
                </a:tc>
                <a:tc hMerge="1">
                  <a:txBody>
                    <a:bodyPr/>
                    <a:lstStyle/>
                    <a:p>
                      <a:endParaRPr lang="en-US" sz="1400">
                        <a:latin typeface="Arial" panose="020B0604020202020204" pitchFamily="34" charset="0"/>
                        <a:cs typeface="Arial" panose="020B0604020202020204" pitchFamily="34" charset="0"/>
                      </a:endParaRPr>
                    </a:p>
                  </a:txBody>
                  <a:tcPr/>
                </a:tc>
                <a:tc hMerge="1">
                  <a:txBody>
                    <a:bodyPr/>
                    <a:lstStyle/>
                    <a:p>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99956015"/>
                  </a:ext>
                </a:extLst>
              </a:tr>
            </a:tbl>
          </a:graphicData>
        </a:graphic>
      </p:graphicFrame>
      <p:pic>
        <p:nvPicPr>
          <p:cNvPr id="6" name="Graphic 5" descr="Home with solid fill">
            <a:hlinkClick r:id="rId4" action="ppaction://hlinksldjump"/>
            <a:extLst>
              <a:ext uri="{FF2B5EF4-FFF2-40B4-BE49-F238E27FC236}">
                <a16:creationId xmlns:a16="http://schemas.microsoft.com/office/drawing/2014/main" id="{B4461AA9-3D3B-C03F-AABA-7153117954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65129" y="87085"/>
            <a:ext cx="374469" cy="374469"/>
          </a:xfrm>
          <a:prstGeom prst="rect">
            <a:avLst/>
          </a:prstGeom>
        </p:spPr>
      </p:pic>
    </p:spTree>
    <p:extLst>
      <p:ext uri="{BB962C8B-B14F-4D97-AF65-F5344CB8AC3E}">
        <p14:creationId xmlns:p14="http://schemas.microsoft.com/office/powerpoint/2010/main" val="2484809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E2D46-3CDC-9681-0D04-9F478B3F37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25A256-B852-4060-8EDB-6E76AA0A40B9}"/>
              </a:ext>
            </a:extLst>
          </p:cNvPr>
          <p:cNvSpPr>
            <a:spLocks noGrp="1"/>
          </p:cNvSpPr>
          <p:nvPr>
            <p:ph type="ctrTitle"/>
          </p:nvPr>
        </p:nvSpPr>
        <p:spPr>
          <a:xfrm>
            <a:off x="2933699" y="2498272"/>
            <a:ext cx="9049125" cy="1517877"/>
          </a:xfrm>
        </p:spPr>
        <p:txBody>
          <a:bodyPr>
            <a:noAutofit/>
          </a:bodyPr>
          <a:lstStyle/>
          <a:p>
            <a:pPr algn="r"/>
            <a:r>
              <a:rPr lang="en-US" b="1">
                <a:solidFill>
                  <a:srgbClr val="826B6A"/>
                </a:solidFill>
                <a:latin typeface="Arial" panose="020B0604020202020204" pitchFamily="34" charset="0"/>
                <a:cs typeface="Arial" panose="020B0604020202020204" pitchFamily="34" charset="0"/>
              </a:rPr>
              <a:t>Cirrhosis and its complications</a:t>
            </a:r>
          </a:p>
        </p:txBody>
      </p:sp>
      <p:sp>
        <p:nvSpPr>
          <p:cNvPr id="3" name="Subtitle 2">
            <a:extLst>
              <a:ext uri="{FF2B5EF4-FFF2-40B4-BE49-F238E27FC236}">
                <a16:creationId xmlns:a16="http://schemas.microsoft.com/office/drawing/2014/main" id="{597AB9D4-CAAD-2C67-94C4-8E4597D56CD1}"/>
              </a:ext>
            </a:extLst>
          </p:cNvPr>
          <p:cNvSpPr>
            <a:spLocks noGrp="1"/>
          </p:cNvSpPr>
          <p:nvPr>
            <p:ph type="subTitle" idx="1"/>
          </p:nvPr>
        </p:nvSpPr>
        <p:spPr>
          <a:xfrm>
            <a:off x="7339106" y="4016149"/>
            <a:ext cx="4643718" cy="783771"/>
          </a:xfrm>
        </p:spPr>
        <p:txBody>
          <a:bodyPr>
            <a:normAutofit/>
          </a:bodyPr>
          <a:lstStyle/>
          <a:p>
            <a:pPr algn="r"/>
            <a:r>
              <a:rPr lang="en-US" sz="3200">
                <a:solidFill>
                  <a:srgbClr val="826B6A"/>
                </a:solidFill>
                <a:latin typeface="Arial" panose="020B0604020202020204" pitchFamily="34" charset="0"/>
                <a:cs typeface="Arial" panose="020B0604020202020204" pitchFamily="34" charset="0"/>
              </a:rPr>
              <a:t>Portal hypertension</a:t>
            </a:r>
          </a:p>
        </p:txBody>
      </p:sp>
    </p:spTree>
    <p:extLst>
      <p:ext uri="{BB962C8B-B14F-4D97-AF65-F5344CB8AC3E}">
        <p14:creationId xmlns:p14="http://schemas.microsoft.com/office/powerpoint/2010/main" val="3370044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A3907-E6BE-16DF-40DA-1602E1030E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DB1DB6-B48F-D42B-4B2D-1BE7F6BEB88D}"/>
              </a:ext>
            </a:extLst>
          </p:cNvPr>
          <p:cNvSpPr>
            <a:spLocks noGrp="1"/>
          </p:cNvSpPr>
          <p:nvPr>
            <p:ph type="title"/>
          </p:nvPr>
        </p:nvSpPr>
        <p:spPr/>
        <p:txBody>
          <a:bodyPr>
            <a:noAutofit/>
          </a:bodyPr>
          <a:lstStyle/>
          <a:p>
            <a:r>
              <a:rPr lang="en-GB" sz="1600" b="1">
                <a:latin typeface="Arial" panose="020B0604020202020204" pitchFamily="34" charset="0"/>
                <a:cs typeface="Arial" panose="020B0604020202020204" pitchFamily="34" charset="0"/>
              </a:rPr>
              <a:t>OS-037</a:t>
            </a:r>
            <a:r>
              <a:rPr lang="en-GB" sz="1600">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Prognostic scores and clinical outcomes after covered TIPS placement: analysis of 987 cirrhotic patients from the multicenter international EASL-endorsed </a:t>
            </a:r>
            <a:r>
              <a:rPr lang="en-US" sz="1600" err="1">
                <a:latin typeface="Arial" panose="020B0604020202020204" pitchFamily="34" charset="0"/>
                <a:cs typeface="Arial" panose="020B0604020202020204" pitchFamily="34" charset="0"/>
              </a:rPr>
              <a:t>EuroTIPS</a:t>
            </a:r>
            <a:r>
              <a:rPr lang="en-US" sz="1600">
                <a:latin typeface="Arial" panose="020B0604020202020204" pitchFamily="34" charset="0"/>
                <a:cs typeface="Arial" panose="020B0604020202020204" pitchFamily="34" charset="0"/>
              </a:rPr>
              <a:t> registry</a:t>
            </a:r>
            <a:endParaRPr lang="en-GB" sz="160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75D033FD-4818-47C8-CF17-B6974643C678}"/>
              </a:ext>
            </a:extLst>
          </p:cNvPr>
          <p:cNvSpPr txBox="1">
            <a:spLocks/>
          </p:cNvSpPr>
          <p:nvPr/>
        </p:nvSpPr>
        <p:spPr>
          <a:xfrm>
            <a:off x="459514" y="1424415"/>
            <a:ext cx="6871728" cy="28764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4B87"/>
              </a:buClr>
              <a:defRPr/>
            </a:pPr>
            <a:r>
              <a:rPr lang="en-US" sz="1600" kern="0">
                <a:latin typeface="Arial" panose="020B0604020202020204" pitchFamily="34" charset="0"/>
                <a:ea typeface="Yu Mincho" panose="02020400000000000000" pitchFamily="18" charset="-128"/>
                <a:cs typeface="Arial" panose="020B0604020202020204" pitchFamily="34" charset="0"/>
              </a:rPr>
              <a:t>Covered </a:t>
            </a:r>
            <a:r>
              <a:rPr lang="en-US" sz="1600" kern="0" err="1">
                <a:latin typeface="Arial" panose="020B0604020202020204" pitchFamily="34" charset="0"/>
                <a:ea typeface="Yu Mincho" panose="02020400000000000000" pitchFamily="18" charset="-128"/>
                <a:cs typeface="Arial" panose="020B0604020202020204" pitchFamily="34" charset="0"/>
              </a:rPr>
              <a:t>transjugular</a:t>
            </a:r>
            <a:r>
              <a:rPr lang="en-US" sz="1600" kern="0">
                <a:latin typeface="Arial" panose="020B0604020202020204" pitchFamily="34" charset="0"/>
                <a:ea typeface="Yu Mincho" panose="02020400000000000000" pitchFamily="18" charset="-128"/>
                <a:cs typeface="Arial" panose="020B0604020202020204" pitchFamily="34" charset="0"/>
              </a:rPr>
              <a:t> intrahepatic portosystemic shunt (TIPS) effectively treats portal hypertension (PH)-related complications such as variceal bleeding and refractory ascites.</a:t>
            </a:r>
          </a:p>
          <a:p>
            <a:pPr>
              <a:buClr>
                <a:srgbClr val="004B87"/>
              </a:buClr>
              <a:defRPr/>
            </a:pPr>
            <a:r>
              <a:rPr lang="en-US" sz="1600" kern="0">
                <a:latin typeface="Arial" panose="020B0604020202020204" pitchFamily="34" charset="0"/>
                <a:ea typeface="Yu Mincho" panose="02020400000000000000" pitchFamily="18" charset="-128"/>
                <a:cs typeface="Arial" panose="020B0604020202020204" pitchFamily="34" charset="0"/>
              </a:rPr>
              <a:t>However, the variability in indication and technical practices across </a:t>
            </a:r>
            <a:r>
              <a:rPr lang="en-US" sz="1600" kern="0" err="1">
                <a:latin typeface="Arial" panose="020B0604020202020204" pitchFamily="34" charset="0"/>
                <a:ea typeface="Yu Mincho" panose="02020400000000000000" pitchFamily="18" charset="-128"/>
                <a:cs typeface="Arial" panose="020B0604020202020204" pitchFamily="34" charset="0"/>
              </a:rPr>
              <a:t>centres</a:t>
            </a:r>
            <a:r>
              <a:rPr lang="en-US" sz="1600" kern="0">
                <a:latin typeface="Arial" panose="020B0604020202020204" pitchFamily="34" charset="0"/>
                <a:ea typeface="Yu Mincho" panose="02020400000000000000" pitchFamily="18" charset="-128"/>
                <a:cs typeface="Arial" panose="020B0604020202020204" pitchFamily="34" charset="0"/>
              </a:rPr>
              <a:t> may significantly influence outcomes.</a:t>
            </a:r>
          </a:p>
          <a:p>
            <a:pPr>
              <a:buClr>
                <a:srgbClr val="004B87"/>
              </a:buClr>
              <a:defRPr/>
            </a:pPr>
            <a:r>
              <a:rPr lang="en-US" sz="1600" kern="0">
                <a:latin typeface="Arial" panose="020B0604020202020204" pitchFamily="34" charset="0"/>
                <a:ea typeface="Yu Mincho" panose="02020400000000000000" pitchFamily="18" charset="-128"/>
                <a:cs typeface="Arial" panose="020B0604020202020204" pitchFamily="34" charset="0"/>
              </a:rPr>
              <a:t>The EASL-endorsed </a:t>
            </a:r>
            <a:r>
              <a:rPr lang="en-US" sz="1600" kern="0" err="1">
                <a:latin typeface="Arial" panose="020B0604020202020204" pitchFamily="34" charset="0"/>
                <a:ea typeface="Yu Mincho" panose="02020400000000000000" pitchFamily="18" charset="-128"/>
                <a:cs typeface="Arial" panose="020B0604020202020204" pitchFamily="34" charset="0"/>
              </a:rPr>
              <a:t>EuroTIPS</a:t>
            </a:r>
            <a:r>
              <a:rPr lang="en-US" sz="1600" kern="0">
                <a:latin typeface="Arial" panose="020B0604020202020204" pitchFamily="34" charset="0"/>
                <a:ea typeface="Yu Mincho" panose="02020400000000000000" pitchFamily="18" charset="-128"/>
                <a:cs typeface="Arial" panose="020B0604020202020204" pitchFamily="34" charset="0"/>
              </a:rPr>
              <a:t> registry, established in 2020, collects prospective detailed data from 19 European reference </a:t>
            </a:r>
            <a:r>
              <a:rPr lang="en-US" sz="1600" kern="0" err="1">
                <a:latin typeface="Arial" panose="020B0604020202020204" pitchFamily="34" charset="0"/>
                <a:ea typeface="Yu Mincho" panose="02020400000000000000" pitchFamily="18" charset="-128"/>
                <a:cs typeface="Arial" panose="020B0604020202020204" pitchFamily="34" charset="0"/>
              </a:rPr>
              <a:t>centres</a:t>
            </a:r>
            <a:r>
              <a:rPr lang="en-US" sz="1600" kern="0">
                <a:latin typeface="Arial" panose="020B0604020202020204" pitchFamily="34" charset="0"/>
                <a:ea typeface="Yu Mincho" panose="02020400000000000000" pitchFamily="18" charset="-128"/>
                <a:cs typeface="Arial" panose="020B0604020202020204" pitchFamily="34" charset="0"/>
              </a:rPr>
              <a:t>.</a:t>
            </a:r>
          </a:p>
          <a:p>
            <a:pPr marL="0" indent="0">
              <a:buClr>
                <a:srgbClr val="004B87"/>
              </a:buClr>
              <a:buNone/>
              <a:defRPr/>
            </a:pPr>
            <a:r>
              <a:rPr lang="en-US" sz="1600" b="1">
                <a:solidFill>
                  <a:srgbClr val="826B6A"/>
                </a:solidFill>
                <a:latin typeface="Arial" panose="020B0604020202020204" pitchFamily="34" charset="0"/>
                <a:cs typeface="Arial" panose="020B0604020202020204" pitchFamily="34" charset="0"/>
              </a:rPr>
              <a:t>Aim:</a:t>
            </a:r>
            <a:r>
              <a:rPr lang="en-US" sz="1600">
                <a:effectLst/>
                <a:latin typeface="Arial" panose="020B0604020202020204" pitchFamily="34" charset="0"/>
                <a:ea typeface="Calibri" panose="020F0502020204030204" pitchFamily="34" charset="0"/>
                <a:cs typeface="Arial" panose="020B0604020202020204" pitchFamily="34" charset="0"/>
              </a:rPr>
              <a:t> To assess the value of various prognostic scores: MELD, Child-Pugh, CLIF-C AD, FIPS, and a composite of bilirubin &lt; 3 mg/dL with platelets &gt; 75 G/L on ascites resolution, rebleeding rates, overt hepatic encephalopathy (OHE) and survival.</a:t>
            </a:r>
          </a:p>
          <a:p>
            <a:pPr marL="0" indent="0">
              <a:buClr>
                <a:srgbClr val="004B87"/>
              </a:buClr>
              <a:buNone/>
              <a:defRPr/>
            </a:pPr>
            <a:endParaRPr lang="en-US" sz="1800">
              <a:latin typeface="Arial" panose="020B0604020202020204" pitchFamily="34" charset="0"/>
              <a:ea typeface="Calibri" panose="020F0502020204030204" pitchFamily="34" charset="0"/>
              <a:cs typeface="Arial" panose="020B0604020202020204" pitchFamily="34" charset="0"/>
            </a:endParaRPr>
          </a:p>
          <a:p>
            <a:pPr marL="0" indent="0">
              <a:buClr>
                <a:srgbClr val="004B87"/>
              </a:buClr>
              <a:buNone/>
              <a:defRPr/>
            </a:pPr>
            <a:endParaRPr lang="en-US" sz="180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A6CE6800-7CE1-C431-39C6-108972CF9E15}"/>
              </a:ext>
            </a:extLst>
          </p:cNvPr>
          <p:cNvSpPr/>
          <p:nvPr/>
        </p:nvSpPr>
        <p:spPr>
          <a:xfrm>
            <a:off x="515507" y="962946"/>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Background &amp; Aims</a:t>
            </a:r>
            <a:endParaRPr lang="en-US" b="1" i="0">
              <a:solidFill>
                <a:schemeClr val="bg1"/>
              </a:solidFill>
              <a:effectLst/>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141A04C8-3E38-E469-B67D-59E30085F734}"/>
              </a:ext>
            </a:extLst>
          </p:cNvPr>
          <p:cNvSpPr/>
          <p:nvPr/>
        </p:nvSpPr>
        <p:spPr>
          <a:xfrm>
            <a:off x="346075" y="846659"/>
            <a:ext cx="7193714" cy="3889539"/>
          </a:xfrm>
          <a:prstGeom prst="roundRect">
            <a:avLst>
              <a:gd name="adj" fmla="val 3292"/>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1E977048-A8A4-CE04-02E7-59DBEE7CE2D2}"/>
              </a:ext>
            </a:extLst>
          </p:cNvPr>
          <p:cNvSpPr/>
          <p:nvPr/>
        </p:nvSpPr>
        <p:spPr>
          <a:xfrm>
            <a:off x="7843872" y="962946"/>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Methods</a:t>
            </a:r>
            <a:endParaRPr lang="en-US" b="1" i="0">
              <a:solidFill>
                <a:schemeClr val="bg1"/>
              </a:solidFill>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DBB7C8DB-17FB-4EFE-0EDB-A80E159F4458}"/>
              </a:ext>
            </a:extLst>
          </p:cNvPr>
          <p:cNvSpPr/>
          <p:nvPr/>
        </p:nvSpPr>
        <p:spPr>
          <a:xfrm>
            <a:off x="7673022" y="846659"/>
            <a:ext cx="4172904" cy="3889539"/>
          </a:xfrm>
          <a:prstGeom prst="roundRect">
            <a:avLst>
              <a:gd name="adj" fmla="val 3292"/>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849E63C2-67CC-AB86-357A-757B0FC31E53}"/>
              </a:ext>
            </a:extLst>
          </p:cNvPr>
          <p:cNvGrpSpPr/>
          <p:nvPr/>
        </p:nvGrpSpPr>
        <p:grpSpPr>
          <a:xfrm>
            <a:off x="8215719" y="1364364"/>
            <a:ext cx="3092461" cy="1588606"/>
            <a:chOff x="296516" y="3883689"/>
            <a:chExt cx="3092461" cy="1588606"/>
          </a:xfrm>
        </p:grpSpPr>
        <p:sp>
          <p:nvSpPr>
            <p:cNvPr id="17" name="Rectangle: Rounded Corners 16">
              <a:extLst>
                <a:ext uri="{FF2B5EF4-FFF2-40B4-BE49-F238E27FC236}">
                  <a16:creationId xmlns:a16="http://schemas.microsoft.com/office/drawing/2014/main" id="{D8C55C06-917D-2C03-74EF-DD0446CB611D}"/>
                </a:ext>
              </a:extLst>
            </p:cNvPr>
            <p:cNvSpPr/>
            <p:nvPr/>
          </p:nvSpPr>
          <p:spPr>
            <a:xfrm>
              <a:off x="296516" y="4100506"/>
              <a:ext cx="3092461" cy="1249707"/>
            </a:xfrm>
            <a:prstGeom prst="roundRect">
              <a:avLst>
                <a:gd name="adj" fmla="val 9695"/>
              </a:avLst>
            </a:prstGeom>
            <a:solidFill>
              <a:srgbClr val="CFC4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18" name="Content Placeholder 2">
              <a:extLst>
                <a:ext uri="{FF2B5EF4-FFF2-40B4-BE49-F238E27FC236}">
                  <a16:creationId xmlns:a16="http://schemas.microsoft.com/office/drawing/2014/main" id="{03ADDB0C-19FB-A0CF-749B-035BC0DE0957}"/>
                </a:ext>
              </a:extLst>
            </p:cNvPr>
            <p:cNvSpPr txBox="1">
              <a:spLocks/>
            </p:cNvSpPr>
            <p:nvPr/>
          </p:nvSpPr>
          <p:spPr>
            <a:xfrm>
              <a:off x="398541" y="4249720"/>
              <a:ext cx="1875524" cy="28576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Population</a:t>
              </a:r>
              <a:endParaRPr lang="en-US" sz="1600" b="1">
                <a:latin typeface="Arial" panose="020B0604020202020204" pitchFamily="34" charset="0"/>
                <a:cs typeface="Arial" panose="020B0604020202020204" pitchFamily="34" charset="0"/>
              </a:endParaRPr>
            </a:p>
          </p:txBody>
        </p:sp>
        <p:pic>
          <p:nvPicPr>
            <p:cNvPr id="19" name="Graphic 18" descr="Group of men with solid fill">
              <a:extLst>
                <a:ext uri="{FF2B5EF4-FFF2-40B4-BE49-F238E27FC236}">
                  <a16:creationId xmlns:a16="http://schemas.microsoft.com/office/drawing/2014/main" id="{53B16041-E72A-B1DD-8C43-E2B5101ED3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4998" y="3883689"/>
              <a:ext cx="606249" cy="606249"/>
            </a:xfrm>
            <a:prstGeom prst="rect">
              <a:avLst/>
            </a:prstGeom>
          </p:spPr>
        </p:pic>
        <p:sp>
          <p:nvSpPr>
            <p:cNvPr id="20" name="TextBox 19">
              <a:extLst>
                <a:ext uri="{FF2B5EF4-FFF2-40B4-BE49-F238E27FC236}">
                  <a16:creationId xmlns:a16="http://schemas.microsoft.com/office/drawing/2014/main" id="{04946B41-D44B-E2E0-44B8-09EFDB929638}"/>
                </a:ext>
              </a:extLst>
            </p:cNvPr>
            <p:cNvSpPr txBox="1"/>
            <p:nvPr/>
          </p:nvSpPr>
          <p:spPr>
            <a:xfrm>
              <a:off x="473511" y="4518188"/>
              <a:ext cx="2657999" cy="954107"/>
            </a:xfrm>
            <a:prstGeom prst="rect">
              <a:avLst/>
            </a:prstGeom>
            <a:noFill/>
          </p:spPr>
          <p:txBody>
            <a:bodyPr wrap="square">
              <a:spAutoFit/>
            </a:bodyPr>
            <a:lstStyle/>
            <a:p>
              <a:pPr marL="285750" indent="-285750">
                <a:buFont typeface="Arial" panose="020B0604020202020204" pitchFamily="34" charset="0"/>
                <a:buChar char="•"/>
              </a:pPr>
              <a:r>
                <a:rPr lang="en-US" sz="1400" kern="100">
                  <a:latin typeface="Arial" panose="020B0604020202020204" pitchFamily="34" charset="0"/>
                  <a:cs typeface="Arial" panose="020B0604020202020204" pitchFamily="34" charset="0"/>
                </a:rPr>
                <a:t>1,881 patients enrolled.</a:t>
              </a:r>
            </a:p>
            <a:p>
              <a:pPr marL="285750" indent="-285750">
                <a:buFont typeface="Arial" panose="020B0604020202020204" pitchFamily="34" charset="0"/>
                <a:buChar char="•"/>
              </a:pPr>
              <a:r>
                <a:rPr lang="en-US" sz="1400" kern="100">
                  <a:latin typeface="Arial" panose="020B0604020202020204" pitchFamily="34" charset="0"/>
                  <a:cs typeface="Arial" panose="020B0604020202020204" pitchFamily="34" charset="0"/>
                </a:rPr>
                <a:t>1334 patients with cirrhosis had one-year follow-up.</a:t>
              </a:r>
            </a:p>
            <a:p>
              <a:pPr marL="285750" indent="-285750">
                <a:buFont typeface="Arial" panose="020B0604020202020204" pitchFamily="34" charset="0"/>
                <a:buChar char="•"/>
              </a:pPr>
              <a:endParaRPr lang="en-US" sz="1400" kern="10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A7A372F8-AA54-4C9D-FBF3-B18A2B16D5CE}"/>
              </a:ext>
            </a:extLst>
          </p:cNvPr>
          <p:cNvGrpSpPr/>
          <p:nvPr/>
        </p:nvGrpSpPr>
        <p:grpSpPr>
          <a:xfrm>
            <a:off x="8215719" y="3460735"/>
            <a:ext cx="3092462" cy="1139835"/>
            <a:chOff x="3775960" y="3818983"/>
            <a:chExt cx="3092462" cy="1139835"/>
          </a:xfrm>
        </p:grpSpPr>
        <p:sp>
          <p:nvSpPr>
            <p:cNvPr id="3" name="TextBox 2">
              <a:extLst>
                <a:ext uri="{FF2B5EF4-FFF2-40B4-BE49-F238E27FC236}">
                  <a16:creationId xmlns:a16="http://schemas.microsoft.com/office/drawing/2014/main" id="{65F984C3-C474-D6C1-C5CD-25842301BCD6}"/>
                </a:ext>
              </a:extLst>
            </p:cNvPr>
            <p:cNvSpPr txBox="1"/>
            <p:nvPr/>
          </p:nvSpPr>
          <p:spPr>
            <a:xfrm>
              <a:off x="3838720" y="4142097"/>
              <a:ext cx="3029702" cy="738664"/>
            </a:xfrm>
            <a:prstGeom prst="rect">
              <a:avLst/>
            </a:prstGeom>
            <a:noFill/>
          </p:spPr>
          <p:txBody>
            <a:bodyPr wrap="square">
              <a:spAutoFit/>
            </a:bodyPr>
            <a:lstStyle/>
            <a:p>
              <a:pPr marL="285750" indent="-285750">
                <a:buFont typeface="Wingdings" panose="05000000000000000000" pitchFamily="2" charset="2"/>
                <a:buChar char="Ø"/>
              </a:pPr>
              <a:r>
                <a:rPr lang="en-US" sz="1400" kern="100">
                  <a:latin typeface="Arial" panose="020B0604020202020204" pitchFamily="34" charset="0"/>
                  <a:cs typeface="Arial" panose="020B0604020202020204" pitchFamily="34" charset="0"/>
                </a:rPr>
                <a:t>Prospective clinical and technical data of all consecutive TIPS placed since 2020.</a:t>
              </a:r>
            </a:p>
          </p:txBody>
        </p:sp>
        <p:sp>
          <p:nvSpPr>
            <p:cNvPr id="9" name="Rectangle: Rounded Corners 8">
              <a:extLst>
                <a:ext uri="{FF2B5EF4-FFF2-40B4-BE49-F238E27FC236}">
                  <a16:creationId xmlns:a16="http://schemas.microsoft.com/office/drawing/2014/main" id="{3EAD9C85-8923-2253-C125-48B8097C7E0A}"/>
                </a:ext>
              </a:extLst>
            </p:cNvPr>
            <p:cNvSpPr/>
            <p:nvPr/>
          </p:nvSpPr>
          <p:spPr>
            <a:xfrm>
              <a:off x="3775960" y="3957862"/>
              <a:ext cx="3092461" cy="1000956"/>
            </a:xfrm>
            <a:prstGeom prst="roundRect">
              <a:avLst>
                <a:gd name="adj" fmla="val 9695"/>
              </a:avLst>
            </a:prstGeom>
            <a:noFill/>
            <a:ln>
              <a:solidFill>
                <a:srgbClr val="CFC4C3"/>
              </a:solidFill>
            </a:ln>
          </p:spPr>
          <p:style>
            <a:lnRef idx="2">
              <a:schemeClr val="accent6"/>
            </a:lnRef>
            <a:fillRef idx="1">
              <a:schemeClr val="lt1"/>
            </a:fillRef>
            <a:effectRef idx="0">
              <a:schemeClr val="accent6"/>
            </a:effectRef>
            <a:fontRef idx="minor">
              <a:schemeClr val="dk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29C0690D-4394-EB14-EFAA-3439943D117A}"/>
                </a:ext>
              </a:extLst>
            </p:cNvPr>
            <p:cNvSpPr txBox="1">
              <a:spLocks/>
            </p:cNvSpPr>
            <p:nvPr/>
          </p:nvSpPr>
          <p:spPr>
            <a:xfrm>
              <a:off x="4586334" y="3818983"/>
              <a:ext cx="1484847" cy="266614"/>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Data collection</a:t>
              </a:r>
              <a:endParaRPr lang="en-US" sz="1600" b="1">
                <a:latin typeface="Arial" panose="020B0604020202020204" pitchFamily="34" charset="0"/>
                <a:cs typeface="Arial" panose="020B0604020202020204" pitchFamily="34" charset="0"/>
              </a:endParaRPr>
            </a:p>
          </p:txBody>
        </p:sp>
      </p:grpSp>
      <p:sp>
        <p:nvSpPr>
          <p:cNvPr id="12" name="Arrow: Down 11">
            <a:extLst>
              <a:ext uri="{FF2B5EF4-FFF2-40B4-BE49-F238E27FC236}">
                <a16:creationId xmlns:a16="http://schemas.microsoft.com/office/drawing/2014/main" id="{48C48147-8E30-DF7C-1BFF-BBEDE7B17464}"/>
              </a:ext>
            </a:extLst>
          </p:cNvPr>
          <p:cNvSpPr/>
          <p:nvPr/>
        </p:nvSpPr>
        <p:spPr>
          <a:xfrm>
            <a:off x="9657948" y="2962727"/>
            <a:ext cx="244549" cy="348955"/>
          </a:xfrm>
          <a:prstGeom prst="downArrow">
            <a:avLst/>
          </a:prstGeom>
          <a:solidFill>
            <a:srgbClr val="CFC4C3"/>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F0366E91-D2BB-81D8-7AC1-74BFC9317C89}"/>
              </a:ext>
            </a:extLst>
          </p:cNvPr>
          <p:cNvSpPr/>
          <p:nvPr/>
        </p:nvSpPr>
        <p:spPr>
          <a:xfrm>
            <a:off x="346075" y="4832997"/>
            <a:ext cx="11499850" cy="1472417"/>
          </a:xfrm>
          <a:prstGeom prst="roundRect">
            <a:avLst>
              <a:gd name="adj" fmla="val 7173"/>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4B87"/>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20A2BA9B-6E7B-D474-FB02-0536FA089C00}"/>
              </a:ext>
            </a:extLst>
          </p:cNvPr>
          <p:cNvSpPr/>
          <p:nvPr/>
        </p:nvSpPr>
        <p:spPr>
          <a:xfrm>
            <a:off x="515507" y="4938059"/>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Results</a:t>
            </a:r>
            <a:endParaRPr lang="en-US" b="1" i="0">
              <a:solidFill>
                <a:schemeClr val="bg1"/>
              </a:solidFill>
              <a:effectLst/>
              <a:latin typeface="Arial" panose="020B0604020202020204" pitchFamily="34" charset="0"/>
              <a:cs typeface="Arial" panose="020B0604020202020204" pitchFamily="34" charset="0"/>
            </a:endParaRPr>
          </a:p>
        </p:txBody>
      </p:sp>
      <p:graphicFrame>
        <p:nvGraphicFramePr>
          <p:cNvPr id="21" name="object 10">
            <a:extLst>
              <a:ext uri="{FF2B5EF4-FFF2-40B4-BE49-F238E27FC236}">
                <a16:creationId xmlns:a16="http://schemas.microsoft.com/office/drawing/2014/main" id="{15005127-1FB0-D6BF-EA2D-7DEC2A063C7E}"/>
              </a:ext>
            </a:extLst>
          </p:cNvPr>
          <p:cNvGraphicFramePr>
            <a:graphicFrameLocks noGrp="1"/>
          </p:cNvGraphicFramePr>
          <p:nvPr>
            <p:extLst>
              <p:ext uri="{D42A27DB-BD31-4B8C-83A1-F6EECF244321}">
                <p14:modId xmlns:p14="http://schemas.microsoft.com/office/powerpoint/2010/main" val="1068560666"/>
              </p:ext>
            </p:extLst>
          </p:nvPr>
        </p:nvGraphicFramePr>
        <p:xfrm>
          <a:off x="533354" y="5355568"/>
          <a:ext cx="5010195" cy="754380"/>
        </p:xfrm>
        <a:graphic>
          <a:graphicData uri="http://schemas.openxmlformats.org/drawingml/2006/table">
            <a:tbl>
              <a:tblPr firstRow="1" bandRow="1">
                <a:tableStyleId>{2D5ABB26-0587-4C30-8999-92F81FD0307C}</a:tableStyleId>
              </a:tblPr>
              <a:tblGrid>
                <a:gridCol w="2417598">
                  <a:extLst>
                    <a:ext uri="{9D8B030D-6E8A-4147-A177-3AD203B41FA5}">
                      <a16:colId xmlns:a16="http://schemas.microsoft.com/office/drawing/2014/main" val="20000"/>
                    </a:ext>
                  </a:extLst>
                </a:gridCol>
                <a:gridCol w="2592597">
                  <a:extLst>
                    <a:ext uri="{9D8B030D-6E8A-4147-A177-3AD203B41FA5}">
                      <a16:colId xmlns:a16="http://schemas.microsoft.com/office/drawing/2014/main" val="20001"/>
                    </a:ext>
                  </a:extLst>
                </a:gridCol>
              </a:tblGrid>
              <a:tr h="251460">
                <a:tc>
                  <a:txBody>
                    <a:bodyPr/>
                    <a:lstStyle/>
                    <a:p>
                      <a:pPr marL="90805">
                        <a:lnSpc>
                          <a:spcPct val="100000"/>
                        </a:lnSpc>
                        <a:spcBef>
                          <a:spcPts val="330"/>
                        </a:spcBef>
                      </a:pPr>
                      <a:r>
                        <a:rPr sz="1050" b="1">
                          <a:solidFill>
                            <a:srgbClr val="004A86"/>
                          </a:solidFill>
                          <a:latin typeface="Arial"/>
                          <a:cs typeface="Arial"/>
                        </a:rPr>
                        <a:t>PH-related</a:t>
                      </a:r>
                      <a:r>
                        <a:rPr sz="1050" b="1" spc="-35">
                          <a:solidFill>
                            <a:srgbClr val="004A86"/>
                          </a:solidFill>
                          <a:latin typeface="Arial"/>
                          <a:cs typeface="Arial"/>
                        </a:rPr>
                        <a:t> </a:t>
                      </a:r>
                      <a:r>
                        <a:rPr sz="1050" b="1">
                          <a:solidFill>
                            <a:srgbClr val="004A86"/>
                          </a:solidFill>
                          <a:latin typeface="Arial"/>
                          <a:cs typeface="Arial"/>
                        </a:rPr>
                        <a:t>bleeding</a:t>
                      </a:r>
                      <a:r>
                        <a:rPr sz="1050" b="1" spc="-45">
                          <a:solidFill>
                            <a:srgbClr val="004A86"/>
                          </a:solidFill>
                          <a:latin typeface="Arial"/>
                          <a:cs typeface="Arial"/>
                        </a:rPr>
                        <a:t> </a:t>
                      </a:r>
                      <a:r>
                        <a:rPr sz="1050" b="1" spc="-10">
                          <a:solidFill>
                            <a:srgbClr val="004A86"/>
                          </a:solidFill>
                          <a:latin typeface="Arial"/>
                          <a:cs typeface="Arial"/>
                        </a:rPr>
                        <a:t>(first/rebleeding)</a:t>
                      </a:r>
                      <a:endParaRPr sz="1050">
                        <a:latin typeface="Arial"/>
                        <a:cs typeface="Arial"/>
                      </a:endParaRPr>
                    </a:p>
                  </a:txBody>
                  <a:tcPr marL="0" marR="0" marT="41910" marB="0">
                    <a:lnL w="12700">
                      <a:solidFill>
                        <a:srgbClr val="826B6A"/>
                      </a:solidFill>
                      <a:prstDash val="solid"/>
                    </a:lnL>
                    <a:lnT w="12700">
                      <a:solidFill>
                        <a:srgbClr val="826B6A"/>
                      </a:solidFill>
                      <a:prstDash val="solid"/>
                    </a:lnT>
                    <a:lnB w="12700">
                      <a:solidFill>
                        <a:srgbClr val="826B6A"/>
                      </a:solidFill>
                      <a:prstDash val="solid"/>
                    </a:lnB>
                    <a:solidFill>
                      <a:srgbClr val="FFFFFF"/>
                    </a:solidFill>
                  </a:tcPr>
                </a:tc>
                <a:tc>
                  <a:txBody>
                    <a:bodyPr/>
                    <a:lstStyle/>
                    <a:p>
                      <a:pPr marL="170180">
                        <a:lnSpc>
                          <a:spcPct val="100000"/>
                        </a:lnSpc>
                        <a:spcBef>
                          <a:spcPts val="330"/>
                        </a:spcBef>
                      </a:pPr>
                      <a:r>
                        <a:rPr lang="ca-ES" sz="1050">
                          <a:solidFill>
                            <a:srgbClr val="004A86"/>
                          </a:solidFill>
                          <a:latin typeface="Arial MT"/>
                          <a:cs typeface="Arial MT"/>
                        </a:rPr>
                        <a:t>6</a:t>
                      </a:r>
                      <a:r>
                        <a:rPr sz="1050">
                          <a:solidFill>
                            <a:srgbClr val="004A86"/>
                          </a:solidFill>
                          <a:latin typeface="Arial MT"/>
                          <a:cs typeface="Arial MT"/>
                        </a:rPr>
                        <a:t>%</a:t>
                      </a:r>
                      <a:r>
                        <a:rPr sz="1050" spc="-20">
                          <a:solidFill>
                            <a:srgbClr val="004A86"/>
                          </a:solidFill>
                          <a:latin typeface="Arial MT"/>
                          <a:cs typeface="Arial MT"/>
                        </a:rPr>
                        <a:t> </a:t>
                      </a:r>
                      <a:r>
                        <a:rPr sz="1050">
                          <a:solidFill>
                            <a:srgbClr val="004A86"/>
                          </a:solidFill>
                          <a:latin typeface="Arial MT"/>
                          <a:cs typeface="Arial MT"/>
                        </a:rPr>
                        <a:t>(n</a:t>
                      </a:r>
                      <a:r>
                        <a:rPr lang="fr-CH" sz="1050">
                          <a:solidFill>
                            <a:srgbClr val="004A86"/>
                          </a:solidFill>
                          <a:latin typeface="Arial MT"/>
                          <a:cs typeface="Arial MT"/>
                        </a:rPr>
                        <a:t> </a:t>
                      </a:r>
                      <a:r>
                        <a:rPr sz="1050">
                          <a:solidFill>
                            <a:srgbClr val="004A86"/>
                          </a:solidFill>
                          <a:latin typeface="Arial MT"/>
                          <a:cs typeface="Arial MT"/>
                        </a:rPr>
                        <a:t>=</a:t>
                      </a:r>
                      <a:r>
                        <a:rPr lang="fr-CH" sz="1050">
                          <a:solidFill>
                            <a:srgbClr val="004A86"/>
                          </a:solidFill>
                          <a:latin typeface="Arial MT"/>
                          <a:cs typeface="Arial MT"/>
                        </a:rPr>
                        <a:t> </a:t>
                      </a:r>
                      <a:r>
                        <a:rPr lang="ca-ES" sz="1050">
                          <a:solidFill>
                            <a:srgbClr val="004A86"/>
                          </a:solidFill>
                          <a:latin typeface="Arial MT"/>
                          <a:cs typeface="Arial MT"/>
                        </a:rPr>
                        <a:t>78</a:t>
                      </a:r>
                      <a:r>
                        <a:rPr sz="1050" spc="-10">
                          <a:solidFill>
                            <a:srgbClr val="004A86"/>
                          </a:solidFill>
                          <a:latin typeface="Arial MT"/>
                          <a:cs typeface="Arial MT"/>
                        </a:rPr>
                        <a:t> </a:t>
                      </a:r>
                      <a:r>
                        <a:rPr sz="1050">
                          <a:solidFill>
                            <a:srgbClr val="004A86"/>
                          </a:solidFill>
                          <a:latin typeface="Arial MT"/>
                          <a:cs typeface="Arial MT"/>
                        </a:rPr>
                        <a:t>of</a:t>
                      </a:r>
                      <a:r>
                        <a:rPr sz="1050" spc="-20">
                          <a:solidFill>
                            <a:srgbClr val="004A86"/>
                          </a:solidFill>
                          <a:latin typeface="Arial MT"/>
                          <a:cs typeface="Arial MT"/>
                        </a:rPr>
                        <a:t> </a:t>
                      </a:r>
                      <a:r>
                        <a:rPr lang="ca-ES" sz="1050" spc="-20">
                          <a:solidFill>
                            <a:srgbClr val="004A86"/>
                          </a:solidFill>
                          <a:latin typeface="Arial MT"/>
                          <a:cs typeface="Arial MT"/>
                        </a:rPr>
                        <a:t>1334</a:t>
                      </a:r>
                      <a:r>
                        <a:rPr sz="1050" spc="-20">
                          <a:solidFill>
                            <a:srgbClr val="004A86"/>
                          </a:solidFill>
                          <a:latin typeface="Arial MT"/>
                          <a:cs typeface="Arial MT"/>
                        </a:rPr>
                        <a:t>)</a:t>
                      </a:r>
                      <a:endParaRPr sz="1050">
                        <a:latin typeface="Arial MT"/>
                        <a:cs typeface="Arial MT"/>
                      </a:endParaRPr>
                    </a:p>
                  </a:txBody>
                  <a:tcPr marL="0" marR="0" marT="41910" marB="0">
                    <a:lnR w="12700">
                      <a:solidFill>
                        <a:srgbClr val="826B6A"/>
                      </a:solidFill>
                      <a:prstDash val="solid"/>
                    </a:lnR>
                    <a:lnT w="12700">
                      <a:solidFill>
                        <a:srgbClr val="826B6A"/>
                      </a:solidFill>
                      <a:prstDash val="solid"/>
                    </a:lnT>
                    <a:lnB w="12700">
                      <a:solidFill>
                        <a:srgbClr val="826B6A"/>
                      </a:solidFill>
                      <a:prstDash val="solid"/>
                    </a:lnB>
                    <a:solidFill>
                      <a:srgbClr val="FFFFFF"/>
                    </a:solidFill>
                  </a:tcPr>
                </a:tc>
                <a:extLst>
                  <a:ext uri="{0D108BD9-81ED-4DB2-BD59-A6C34878D82A}">
                    <a16:rowId xmlns:a16="http://schemas.microsoft.com/office/drawing/2014/main" val="10000"/>
                  </a:ext>
                </a:extLst>
              </a:tr>
              <a:tr h="251460">
                <a:tc>
                  <a:txBody>
                    <a:bodyPr/>
                    <a:lstStyle/>
                    <a:p>
                      <a:pPr marL="91440">
                        <a:lnSpc>
                          <a:spcPct val="100000"/>
                        </a:lnSpc>
                        <a:spcBef>
                          <a:spcPts val="330"/>
                        </a:spcBef>
                      </a:pPr>
                      <a:r>
                        <a:rPr sz="1050" b="1">
                          <a:solidFill>
                            <a:srgbClr val="004A86"/>
                          </a:solidFill>
                          <a:latin typeface="Arial"/>
                          <a:cs typeface="Arial"/>
                        </a:rPr>
                        <a:t>OHE</a:t>
                      </a:r>
                      <a:r>
                        <a:rPr sz="1050" b="1" spc="-15">
                          <a:solidFill>
                            <a:srgbClr val="004A86"/>
                          </a:solidFill>
                          <a:latin typeface="Arial"/>
                          <a:cs typeface="Arial"/>
                        </a:rPr>
                        <a:t> </a:t>
                      </a:r>
                      <a:r>
                        <a:rPr sz="1050" b="1" spc="-10">
                          <a:solidFill>
                            <a:srgbClr val="004A86"/>
                          </a:solidFill>
                          <a:latin typeface="Arial"/>
                          <a:cs typeface="Arial"/>
                        </a:rPr>
                        <a:t>episodes</a:t>
                      </a:r>
                      <a:endParaRPr sz="1050">
                        <a:latin typeface="Arial"/>
                        <a:cs typeface="Arial"/>
                      </a:endParaRPr>
                    </a:p>
                  </a:txBody>
                  <a:tcPr marL="0" marR="0" marT="41910" marB="0">
                    <a:lnL w="12700">
                      <a:solidFill>
                        <a:srgbClr val="826B6A"/>
                      </a:solidFill>
                      <a:prstDash val="solid"/>
                    </a:lnL>
                    <a:lnT w="12700">
                      <a:solidFill>
                        <a:srgbClr val="826B6A"/>
                      </a:solidFill>
                      <a:prstDash val="solid"/>
                    </a:lnT>
                    <a:lnB w="12700">
                      <a:solidFill>
                        <a:srgbClr val="826B6A"/>
                      </a:solidFill>
                      <a:prstDash val="solid"/>
                    </a:lnB>
                    <a:solidFill>
                      <a:srgbClr val="FFFFFF"/>
                    </a:solidFill>
                  </a:tcPr>
                </a:tc>
                <a:tc>
                  <a:txBody>
                    <a:bodyPr/>
                    <a:lstStyle/>
                    <a:p>
                      <a:pPr marL="170180">
                        <a:lnSpc>
                          <a:spcPct val="100000"/>
                        </a:lnSpc>
                        <a:spcBef>
                          <a:spcPts val="330"/>
                        </a:spcBef>
                      </a:pPr>
                      <a:r>
                        <a:rPr sz="1050">
                          <a:solidFill>
                            <a:srgbClr val="004A86"/>
                          </a:solidFill>
                          <a:latin typeface="Arial MT"/>
                          <a:cs typeface="Arial MT"/>
                        </a:rPr>
                        <a:t>4</a:t>
                      </a:r>
                      <a:r>
                        <a:rPr lang="ca-ES" sz="1050">
                          <a:solidFill>
                            <a:srgbClr val="004A86"/>
                          </a:solidFill>
                          <a:latin typeface="Arial MT"/>
                          <a:cs typeface="Arial MT"/>
                        </a:rPr>
                        <a:t>5</a:t>
                      </a:r>
                      <a:r>
                        <a:rPr sz="1050">
                          <a:solidFill>
                            <a:srgbClr val="004A86"/>
                          </a:solidFill>
                          <a:latin typeface="Arial MT"/>
                          <a:cs typeface="Arial MT"/>
                        </a:rPr>
                        <a:t>%</a:t>
                      </a:r>
                      <a:r>
                        <a:rPr sz="1050" spc="-20">
                          <a:solidFill>
                            <a:srgbClr val="004A86"/>
                          </a:solidFill>
                          <a:latin typeface="Arial MT"/>
                          <a:cs typeface="Arial MT"/>
                        </a:rPr>
                        <a:t> </a:t>
                      </a:r>
                      <a:r>
                        <a:rPr sz="1050">
                          <a:solidFill>
                            <a:srgbClr val="004A86"/>
                          </a:solidFill>
                          <a:latin typeface="Arial MT"/>
                          <a:cs typeface="Arial MT"/>
                        </a:rPr>
                        <a:t>(n</a:t>
                      </a:r>
                      <a:r>
                        <a:rPr lang="fr-CH" sz="1050">
                          <a:solidFill>
                            <a:srgbClr val="004A86"/>
                          </a:solidFill>
                          <a:latin typeface="Arial MT"/>
                          <a:cs typeface="Arial MT"/>
                        </a:rPr>
                        <a:t> </a:t>
                      </a:r>
                      <a:r>
                        <a:rPr sz="1050">
                          <a:solidFill>
                            <a:srgbClr val="004A86"/>
                          </a:solidFill>
                          <a:latin typeface="Arial MT"/>
                          <a:cs typeface="Arial MT"/>
                        </a:rPr>
                        <a:t>=</a:t>
                      </a:r>
                      <a:r>
                        <a:rPr lang="fr-CH" sz="1050">
                          <a:solidFill>
                            <a:srgbClr val="004A86"/>
                          </a:solidFill>
                          <a:latin typeface="Arial MT"/>
                          <a:cs typeface="Arial MT"/>
                        </a:rPr>
                        <a:t> </a:t>
                      </a:r>
                      <a:r>
                        <a:rPr lang="ca-ES" sz="1050">
                          <a:solidFill>
                            <a:srgbClr val="004A86"/>
                          </a:solidFill>
                          <a:latin typeface="Arial MT"/>
                          <a:cs typeface="Arial MT"/>
                        </a:rPr>
                        <a:t>615</a:t>
                      </a:r>
                      <a:r>
                        <a:rPr sz="1050" spc="-15">
                          <a:solidFill>
                            <a:srgbClr val="004A86"/>
                          </a:solidFill>
                          <a:latin typeface="Arial MT"/>
                          <a:cs typeface="Arial MT"/>
                        </a:rPr>
                        <a:t> </a:t>
                      </a:r>
                      <a:r>
                        <a:rPr sz="1050">
                          <a:solidFill>
                            <a:srgbClr val="004A86"/>
                          </a:solidFill>
                          <a:latin typeface="Arial MT"/>
                          <a:cs typeface="Arial MT"/>
                        </a:rPr>
                        <a:t>of</a:t>
                      </a:r>
                      <a:r>
                        <a:rPr sz="1050" spc="-20">
                          <a:solidFill>
                            <a:srgbClr val="004A86"/>
                          </a:solidFill>
                          <a:latin typeface="Arial MT"/>
                          <a:cs typeface="Arial MT"/>
                        </a:rPr>
                        <a:t> </a:t>
                      </a:r>
                      <a:r>
                        <a:rPr lang="ca-ES" sz="1050" spc="-20">
                          <a:solidFill>
                            <a:srgbClr val="004A86"/>
                          </a:solidFill>
                          <a:latin typeface="Arial MT"/>
                          <a:cs typeface="Arial MT"/>
                        </a:rPr>
                        <a:t>1334</a:t>
                      </a:r>
                      <a:r>
                        <a:rPr sz="1050" spc="-20">
                          <a:solidFill>
                            <a:srgbClr val="004A86"/>
                          </a:solidFill>
                          <a:latin typeface="Arial MT"/>
                          <a:cs typeface="Arial MT"/>
                        </a:rPr>
                        <a:t>)</a:t>
                      </a:r>
                      <a:endParaRPr sz="1050">
                        <a:latin typeface="Arial MT"/>
                        <a:cs typeface="Arial MT"/>
                      </a:endParaRPr>
                    </a:p>
                  </a:txBody>
                  <a:tcPr marL="0" marR="0" marT="41910" marB="0">
                    <a:lnR w="12700">
                      <a:solidFill>
                        <a:srgbClr val="826B6A"/>
                      </a:solidFill>
                      <a:prstDash val="solid"/>
                    </a:lnR>
                    <a:lnT w="12700">
                      <a:solidFill>
                        <a:srgbClr val="826B6A"/>
                      </a:solidFill>
                      <a:prstDash val="solid"/>
                    </a:lnT>
                    <a:lnB w="12700">
                      <a:solidFill>
                        <a:srgbClr val="826B6A"/>
                      </a:solidFill>
                      <a:prstDash val="solid"/>
                    </a:lnB>
                    <a:solidFill>
                      <a:srgbClr val="FFFFFF"/>
                    </a:solidFill>
                  </a:tcPr>
                </a:tc>
                <a:extLst>
                  <a:ext uri="{0D108BD9-81ED-4DB2-BD59-A6C34878D82A}">
                    <a16:rowId xmlns:a16="http://schemas.microsoft.com/office/drawing/2014/main" val="10001"/>
                  </a:ext>
                </a:extLst>
              </a:tr>
              <a:tr h="251460">
                <a:tc>
                  <a:txBody>
                    <a:bodyPr/>
                    <a:lstStyle/>
                    <a:p>
                      <a:pPr marL="91440">
                        <a:lnSpc>
                          <a:spcPct val="100000"/>
                        </a:lnSpc>
                        <a:spcBef>
                          <a:spcPts val="330"/>
                        </a:spcBef>
                      </a:pPr>
                      <a:r>
                        <a:rPr sz="1050" b="1" spc="-10">
                          <a:solidFill>
                            <a:srgbClr val="004A86"/>
                          </a:solidFill>
                          <a:latin typeface="Arial"/>
                          <a:cs typeface="Arial"/>
                        </a:rPr>
                        <a:t>Deaths</a:t>
                      </a:r>
                      <a:endParaRPr sz="1050">
                        <a:latin typeface="Arial"/>
                        <a:cs typeface="Arial"/>
                      </a:endParaRPr>
                    </a:p>
                  </a:txBody>
                  <a:tcPr marL="0" marR="0" marT="41910" marB="0">
                    <a:lnL w="12700">
                      <a:solidFill>
                        <a:srgbClr val="826B6A"/>
                      </a:solidFill>
                      <a:prstDash val="solid"/>
                    </a:lnL>
                    <a:lnT w="12700">
                      <a:solidFill>
                        <a:srgbClr val="826B6A"/>
                      </a:solidFill>
                      <a:prstDash val="solid"/>
                    </a:lnT>
                    <a:lnB w="12700">
                      <a:solidFill>
                        <a:srgbClr val="826B6A"/>
                      </a:solidFill>
                      <a:prstDash val="solid"/>
                    </a:lnB>
                    <a:solidFill>
                      <a:srgbClr val="FFFFFF"/>
                    </a:solidFill>
                  </a:tcPr>
                </a:tc>
                <a:tc>
                  <a:txBody>
                    <a:bodyPr/>
                    <a:lstStyle/>
                    <a:p>
                      <a:pPr marL="170180">
                        <a:lnSpc>
                          <a:spcPct val="100000"/>
                        </a:lnSpc>
                        <a:spcBef>
                          <a:spcPts val="330"/>
                        </a:spcBef>
                      </a:pPr>
                      <a:r>
                        <a:rPr lang="ca-ES" sz="1050" spc="-25" dirty="0">
                          <a:solidFill>
                            <a:srgbClr val="004A86"/>
                          </a:solidFill>
                          <a:latin typeface="Arial MT"/>
                          <a:cs typeface="Arial MT"/>
                        </a:rPr>
                        <a:t>20% (n = 265</a:t>
                      </a:r>
                      <a:r>
                        <a:rPr sz="1050" spc="-25" dirty="0">
                          <a:solidFill>
                            <a:srgbClr val="004A86"/>
                          </a:solidFill>
                          <a:latin typeface="Arial MT"/>
                          <a:cs typeface="Arial MT"/>
                        </a:rPr>
                        <a:t> </a:t>
                      </a:r>
                      <a:r>
                        <a:rPr lang="ca-ES" sz="1050" spc="-10" dirty="0">
                          <a:solidFill>
                            <a:srgbClr val="004A86"/>
                          </a:solidFill>
                          <a:latin typeface="Arial MT"/>
                          <a:cs typeface="Arial MT"/>
                        </a:rPr>
                        <a:t>of 1334) </a:t>
                      </a:r>
                      <a:endParaRPr sz="1050" dirty="0">
                        <a:latin typeface="Arial MT"/>
                        <a:cs typeface="Arial MT"/>
                      </a:endParaRPr>
                    </a:p>
                  </a:txBody>
                  <a:tcPr marL="0" marR="0" marT="41910" marB="0">
                    <a:lnR w="12700">
                      <a:solidFill>
                        <a:srgbClr val="826B6A"/>
                      </a:solidFill>
                      <a:prstDash val="solid"/>
                    </a:lnR>
                    <a:lnT w="12700">
                      <a:solidFill>
                        <a:srgbClr val="826B6A"/>
                      </a:solidFill>
                      <a:prstDash val="solid"/>
                    </a:lnT>
                    <a:lnB w="12700">
                      <a:solidFill>
                        <a:srgbClr val="826B6A"/>
                      </a:solidFill>
                      <a:prstDash val="solid"/>
                    </a:lnB>
                    <a:solidFill>
                      <a:srgbClr val="FFFFFF"/>
                    </a:solidFill>
                  </a:tcPr>
                </a:tc>
                <a:extLst>
                  <a:ext uri="{0D108BD9-81ED-4DB2-BD59-A6C34878D82A}">
                    <a16:rowId xmlns:a16="http://schemas.microsoft.com/office/drawing/2014/main" val="10002"/>
                  </a:ext>
                </a:extLst>
              </a:tr>
            </a:tbl>
          </a:graphicData>
        </a:graphic>
      </p:graphicFrame>
      <p:sp>
        <p:nvSpPr>
          <p:cNvPr id="22" name="object 11">
            <a:extLst>
              <a:ext uri="{FF2B5EF4-FFF2-40B4-BE49-F238E27FC236}">
                <a16:creationId xmlns:a16="http://schemas.microsoft.com/office/drawing/2014/main" id="{3C961149-0C9E-DF58-EEFC-F989E0C7A28E}"/>
              </a:ext>
            </a:extLst>
          </p:cNvPr>
          <p:cNvSpPr txBox="1"/>
          <p:nvPr/>
        </p:nvSpPr>
        <p:spPr>
          <a:xfrm>
            <a:off x="4207644" y="4989265"/>
            <a:ext cx="3776712" cy="234038"/>
          </a:xfrm>
          <a:prstGeom prst="rect">
            <a:avLst/>
          </a:prstGeom>
          <a:solidFill>
            <a:srgbClr val="C9C9C9"/>
          </a:solidFill>
        </p:spPr>
        <p:txBody>
          <a:bodyPr vert="horz" wrap="square" lIns="0" tIns="18415" rIns="0" bIns="0" rtlCol="0">
            <a:spAutoFit/>
          </a:bodyPr>
          <a:lstStyle/>
          <a:p>
            <a:pPr marL="192405" algn="ctr">
              <a:lnSpc>
                <a:spcPct val="100000"/>
              </a:lnSpc>
              <a:spcBef>
                <a:spcPts val="145"/>
              </a:spcBef>
            </a:pPr>
            <a:r>
              <a:rPr sz="1400" b="1">
                <a:solidFill>
                  <a:srgbClr val="004A86"/>
                </a:solidFill>
                <a:latin typeface="Arial" panose="020B0604020202020204" pitchFamily="34" charset="0"/>
                <a:cs typeface="Arial" panose="020B0604020202020204" pitchFamily="34" charset="0"/>
              </a:rPr>
              <a:t>Clinical</a:t>
            </a:r>
            <a:r>
              <a:rPr sz="1400" b="1" spc="-50">
                <a:solidFill>
                  <a:srgbClr val="004A86"/>
                </a:solidFill>
                <a:latin typeface="Arial" panose="020B0604020202020204" pitchFamily="34" charset="0"/>
                <a:cs typeface="Arial" panose="020B0604020202020204" pitchFamily="34" charset="0"/>
              </a:rPr>
              <a:t> </a:t>
            </a:r>
            <a:r>
              <a:rPr sz="1400" b="1" spc="-10">
                <a:solidFill>
                  <a:srgbClr val="004A86"/>
                </a:solidFill>
                <a:latin typeface="Arial" panose="020B0604020202020204" pitchFamily="34" charset="0"/>
                <a:cs typeface="Arial" panose="020B0604020202020204" pitchFamily="34" charset="0"/>
              </a:rPr>
              <a:t>outcomes</a:t>
            </a:r>
            <a:r>
              <a:rPr lang="ca-ES" sz="1400" b="1" spc="-10">
                <a:solidFill>
                  <a:srgbClr val="004A86"/>
                </a:solidFill>
                <a:latin typeface="Arial" panose="020B0604020202020204" pitchFamily="34" charset="0"/>
                <a:cs typeface="Arial" panose="020B0604020202020204" pitchFamily="34" charset="0"/>
              </a:rPr>
              <a:t> </a:t>
            </a:r>
            <a:r>
              <a:rPr lang="ca-ES" sz="1400" b="1" spc="-10" err="1">
                <a:solidFill>
                  <a:srgbClr val="004A86"/>
                </a:solidFill>
                <a:latin typeface="Arial" panose="020B0604020202020204" pitchFamily="34" charset="0"/>
                <a:cs typeface="Arial" panose="020B0604020202020204" pitchFamily="34" charset="0"/>
              </a:rPr>
              <a:t>after</a:t>
            </a:r>
            <a:r>
              <a:rPr lang="ca-ES" sz="1400" b="1" spc="-10">
                <a:solidFill>
                  <a:srgbClr val="004A86"/>
                </a:solidFill>
                <a:latin typeface="Arial" panose="020B0604020202020204" pitchFamily="34" charset="0"/>
                <a:cs typeface="Arial" panose="020B0604020202020204" pitchFamily="34" charset="0"/>
              </a:rPr>
              <a:t> TIPS </a:t>
            </a:r>
            <a:r>
              <a:rPr lang="ca-ES" sz="1400" b="1" spc="-10" err="1">
                <a:solidFill>
                  <a:srgbClr val="004A86"/>
                </a:solidFill>
                <a:latin typeface="Arial" panose="020B0604020202020204" pitchFamily="34" charset="0"/>
                <a:cs typeface="Arial" panose="020B0604020202020204" pitchFamily="34" charset="0"/>
              </a:rPr>
              <a:t>placement</a:t>
            </a:r>
            <a:endParaRPr sz="1400">
              <a:latin typeface="Arial" panose="020B0604020202020204" pitchFamily="34" charset="0"/>
              <a:cs typeface="Arial" panose="020B0604020202020204" pitchFamily="34" charset="0"/>
            </a:endParaRPr>
          </a:p>
        </p:txBody>
      </p:sp>
      <p:graphicFrame>
        <p:nvGraphicFramePr>
          <p:cNvPr id="23" name="object 10">
            <a:extLst>
              <a:ext uri="{FF2B5EF4-FFF2-40B4-BE49-F238E27FC236}">
                <a16:creationId xmlns:a16="http://schemas.microsoft.com/office/drawing/2014/main" id="{AA12856B-46C0-3B28-2D8C-9C80A06C3494}"/>
              </a:ext>
            </a:extLst>
          </p:cNvPr>
          <p:cNvGraphicFramePr>
            <a:graphicFrameLocks noGrp="1"/>
          </p:cNvGraphicFramePr>
          <p:nvPr>
            <p:extLst>
              <p:ext uri="{D42A27DB-BD31-4B8C-83A1-F6EECF244321}">
                <p14:modId xmlns:p14="http://schemas.microsoft.com/office/powerpoint/2010/main" val="3036676661"/>
              </p:ext>
            </p:extLst>
          </p:nvPr>
        </p:nvGraphicFramePr>
        <p:xfrm>
          <a:off x="6030594" y="5353329"/>
          <a:ext cx="5399404" cy="753745"/>
        </p:xfrm>
        <a:graphic>
          <a:graphicData uri="http://schemas.openxmlformats.org/drawingml/2006/table">
            <a:tbl>
              <a:tblPr firstRow="1" bandRow="1">
                <a:tableStyleId>{2D5ABB26-0587-4C30-8999-92F81FD0307C}</a:tableStyleId>
              </a:tblPr>
              <a:tblGrid>
                <a:gridCol w="2605405">
                  <a:extLst>
                    <a:ext uri="{9D8B030D-6E8A-4147-A177-3AD203B41FA5}">
                      <a16:colId xmlns:a16="http://schemas.microsoft.com/office/drawing/2014/main" val="20000"/>
                    </a:ext>
                  </a:extLst>
                </a:gridCol>
                <a:gridCol w="2793999">
                  <a:extLst>
                    <a:ext uri="{9D8B030D-6E8A-4147-A177-3AD203B41FA5}">
                      <a16:colId xmlns:a16="http://schemas.microsoft.com/office/drawing/2014/main" val="20001"/>
                    </a:ext>
                  </a:extLst>
                </a:gridCol>
              </a:tblGrid>
              <a:tr h="251460">
                <a:tc>
                  <a:txBody>
                    <a:bodyPr/>
                    <a:lstStyle/>
                    <a:p>
                      <a:pPr marL="91440">
                        <a:lnSpc>
                          <a:spcPct val="100000"/>
                        </a:lnSpc>
                        <a:spcBef>
                          <a:spcPts val="330"/>
                        </a:spcBef>
                      </a:pPr>
                      <a:r>
                        <a:rPr sz="1050" b="1">
                          <a:solidFill>
                            <a:srgbClr val="004A86"/>
                          </a:solidFill>
                          <a:latin typeface="Arial"/>
                          <a:cs typeface="Arial"/>
                        </a:rPr>
                        <a:t>Liver</a:t>
                      </a:r>
                      <a:r>
                        <a:rPr sz="1050" b="1" spc="-40">
                          <a:solidFill>
                            <a:srgbClr val="004A86"/>
                          </a:solidFill>
                          <a:latin typeface="Arial"/>
                          <a:cs typeface="Arial"/>
                        </a:rPr>
                        <a:t> </a:t>
                      </a:r>
                      <a:r>
                        <a:rPr sz="1050" b="1" spc="-10">
                          <a:solidFill>
                            <a:srgbClr val="004A86"/>
                          </a:solidFill>
                          <a:latin typeface="Arial"/>
                          <a:cs typeface="Arial"/>
                        </a:rPr>
                        <a:t>transplants</a:t>
                      </a:r>
                      <a:endParaRPr sz="1050">
                        <a:latin typeface="Arial"/>
                        <a:cs typeface="Arial"/>
                      </a:endParaRPr>
                    </a:p>
                  </a:txBody>
                  <a:tcPr marL="0" marR="0" marT="41910" marB="0">
                    <a:lnL w="12700">
                      <a:solidFill>
                        <a:srgbClr val="826B6A"/>
                      </a:solidFill>
                      <a:prstDash val="solid"/>
                    </a:lnL>
                    <a:lnT w="12700">
                      <a:solidFill>
                        <a:srgbClr val="826B6A"/>
                      </a:solidFill>
                      <a:prstDash val="solid"/>
                    </a:lnT>
                    <a:lnB w="12700">
                      <a:solidFill>
                        <a:srgbClr val="826B6A"/>
                      </a:solidFill>
                      <a:prstDash val="solid"/>
                    </a:lnB>
                    <a:solidFill>
                      <a:srgbClr val="FFFFFF"/>
                    </a:solidFill>
                  </a:tcPr>
                </a:tc>
                <a:tc>
                  <a:txBody>
                    <a:bodyPr/>
                    <a:lstStyle/>
                    <a:p>
                      <a:pPr marL="170180">
                        <a:lnSpc>
                          <a:spcPct val="100000"/>
                        </a:lnSpc>
                        <a:spcBef>
                          <a:spcPts val="330"/>
                        </a:spcBef>
                      </a:pPr>
                      <a:r>
                        <a:rPr lang="ca-ES" sz="1050" spc="-20">
                          <a:solidFill>
                            <a:srgbClr val="004A86"/>
                          </a:solidFill>
                          <a:latin typeface="Arial MT"/>
                          <a:cs typeface="Arial MT"/>
                        </a:rPr>
                        <a:t>10% (n = 127 of 1334)</a:t>
                      </a:r>
                      <a:endParaRPr sz="1050">
                        <a:latin typeface="Arial MT"/>
                        <a:cs typeface="Arial MT"/>
                      </a:endParaRPr>
                    </a:p>
                  </a:txBody>
                  <a:tcPr marL="0" marR="0" marT="41910" marB="0">
                    <a:lnR w="12700">
                      <a:solidFill>
                        <a:srgbClr val="826B6A"/>
                      </a:solidFill>
                      <a:prstDash val="solid"/>
                    </a:lnR>
                    <a:lnT w="12700">
                      <a:solidFill>
                        <a:srgbClr val="826B6A"/>
                      </a:solidFill>
                      <a:prstDash val="solid"/>
                    </a:lnT>
                    <a:lnB w="12700">
                      <a:solidFill>
                        <a:srgbClr val="826B6A"/>
                      </a:solidFill>
                      <a:prstDash val="solid"/>
                    </a:lnB>
                    <a:solidFill>
                      <a:srgbClr val="FFFFFF"/>
                    </a:solidFill>
                  </a:tcPr>
                </a:tc>
                <a:extLst>
                  <a:ext uri="{0D108BD9-81ED-4DB2-BD59-A6C34878D82A}">
                    <a16:rowId xmlns:a16="http://schemas.microsoft.com/office/drawing/2014/main" val="10003"/>
                  </a:ext>
                </a:extLst>
              </a:tr>
              <a:tr h="250825">
                <a:tc>
                  <a:txBody>
                    <a:bodyPr/>
                    <a:lstStyle/>
                    <a:p>
                      <a:pPr marL="91440">
                        <a:lnSpc>
                          <a:spcPct val="100000"/>
                        </a:lnSpc>
                        <a:spcBef>
                          <a:spcPts val="330"/>
                        </a:spcBef>
                      </a:pPr>
                      <a:r>
                        <a:rPr sz="1050" b="1" spc="-10">
                          <a:solidFill>
                            <a:srgbClr val="004A86"/>
                          </a:solidFill>
                          <a:latin typeface="Arial"/>
                          <a:cs typeface="Arial"/>
                        </a:rPr>
                        <a:t>One-</a:t>
                      </a:r>
                      <a:r>
                        <a:rPr sz="1050" b="1">
                          <a:solidFill>
                            <a:srgbClr val="004A86"/>
                          </a:solidFill>
                          <a:latin typeface="Arial"/>
                          <a:cs typeface="Arial"/>
                        </a:rPr>
                        <a:t>year</a:t>
                      </a:r>
                      <a:r>
                        <a:rPr sz="1050" b="1" spc="20">
                          <a:solidFill>
                            <a:srgbClr val="004A86"/>
                          </a:solidFill>
                          <a:latin typeface="Arial"/>
                          <a:cs typeface="Arial"/>
                        </a:rPr>
                        <a:t> </a:t>
                      </a:r>
                      <a:r>
                        <a:rPr sz="1050" b="1" spc="-10">
                          <a:solidFill>
                            <a:srgbClr val="004A86"/>
                          </a:solidFill>
                          <a:latin typeface="Arial"/>
                          <a:cs typeface="Arial"/>
                        </a:rPr>
                        <a:t>transplant-</a:t>
                      </a:r>
                      <a:r>
                        <a:rPr sz="1050" b="1">
                          <a:solidFill>
                            <a:srgbClr val="004A86"/>
                          </a:solidFill>
                          <a:latin typeface="Arial"/>
                          <a:cs typeface="Arial"/>
                        </a:rPr>
                        <a:t>free</a:t>
                      </a:r>
                      <a:r>
                        <a:rPr sz="1050" b="1" spc="5">
                          <a:solidFill>
                            <a:srgbClr val="004A86"/>
                          </a:solidFill>
                          <a:latin typeface="Arial"/>
                          <a:cs typeface="Arial"/>
                        </a:rPr>
                        <a:t> </a:t>
                      </a:r>
                      <a:r>
                        <a:rPr sz="1050" b="1" spc="-10">
                          <a:solidFill>
                            <a:srgbClr val="004A86"/>
                          </a:solidFill>
                          <a:latin typeface="Arial"/>
                          <a:cs typeface="Arial"/>
                        </a:rPr>
                        <a:t>survival</a:t>
                      </a:r>
                      <a:endParaRPr sz="1050">
                        <a:latin typeface="Arial"/>
                        <a:cs typeface="Arial"/>
                      </a:endParaRPr>
                    </a:p>
                  </a:txBody>
                  <a:tcPr marL="0" marR="0" marT="41910" marB="0">
                    <a:lnL w="12700">
                      <a:solidFill>
                        <a:srgbClr val="826B6A"/>
                      </a:solidFill>
                      <a:prstDash val="solid"/>
                    </a:lnL>
                    <a:lnT w="12700">
                      <a:solidFill>
                        <a:srgbClr val="826B6A"/>
                      </a:solidFill>
                      <a:prstDash val="solid"/>
                    </a:lnT>
                    <a:lnB w="12700">
                      <a:solidFill>
                        <a:srgbClr val="826B6A"/>
                      </a:solidFill>
                      <a:prstDash val="solid"/>
                    </a:lnB>
                    <a:solidFill>
                      <a:srgbClr val="FFFFFF"/>
                    </a:solidFill>
                  </a:tcPr>
                </a:tc>
                <a:tc>
                  <a:txBody>
                    <a:bodyPr/>
                    <a:lstStyle/>
                    <a:p>
                      <a:pPr marL="170180">
                        <a:lnSpc>
                          <a:spcPct val="100000"/>
                        </a:lnSpc>
                        <a:spcBef>
                          <a:spcPts val="330"/>
                        </a:spcBef>
                      </a:pPr>
                      <a:r>
                        <a:rPr sz="1050" spc="-25">
                          <a:solidFill>
                            <a:srgbClr val="004A86"/>
                          </a:solidFill>
                          <a:latin typeface="Arial MT"/>
                          <a:cs typeface="Arial MT"/>
                        </a:rPr>
                        <a:t>72%</a:t>
                      </a:r>
                      <a:endParaRPr sz="1050">
                        <a:latin typeface="Arial MT"/>
                        <a:cs typeface="Arial MT"/>
                      </a:endParaRPr>
                    </a:p>
                  </a:txBody>
                  <a:tcPr marL="0" marR="0" marT="41910" marB="0">
                    <a:lnR w="12700">
                      <a:solidFill>
                        <a:srgbClr val="826B6A"/>
                      </a:solidFill>
                      <a:prstDash val="solid"/>
                    </a:lnR>
                    <a:lnT w="12700">
                      <a:solidFill>
                        <a:srgbClr val="826B6A"/>
                      </a:solidFill>
                      <a:prstDash val="solid"/>
                    </a:lnT>
                    <a:lnB w="12700">
                      <a:solidFill>
                        <a:srgbClr val="826B6A"/>
                      </a:solidFill>
                      <a:prstDash val="solid"/>
                    </a:lnB>
                    <a:solidFill>
                      <a:srgbClr val="FFFFFF"/>
                    </a:solidFill>
                  </a:tcPr>
                </a:tc>
                <a:extLst>
                  <a:ext uri="{0D108BD9-81ED-4DB2-BD59-A6C34878D82A}">
                    <a16:rowId xmlns:a16="http://schemas.microsoft.com/office/drawing/2014/main" val="10004"/>
                  </a:ext>
                </a:extLst>
              </a:tr>
              <a:tr h="251460">
                <a:tc>
                  <a:txBody>
                    <a:bodyPr/>
                    <a:lstStyle/>
                    <a:p>
                      <a:pPr marL="91440">
                        <a:lnSpc>
                          <a:spcPct val="100000"/>
                        </a:lnSpc>
                        <a:spcBef>
                          <a:spcPts val="330"/>
                        </a:spcBef>
                      </a:pPr>
                      <a:r>
                        <a:rPr sz="1050" b="1">
                          <a:solidFill>
                            <a:srgbClr val="004A86"/>
                          </a:solidFill>
                          <a:latin typeface="Arial"/>
                          <a:cs typeface="Arial"/>
                        </a:rPr>
                        <a:t>Ascites</a:t>
                      </a:r>
                      <a:r>
                        <a:rPr sz="1050" b="1" spc="5">
                          <a:solidFill>
                            <a:srgbClr val="004A86"/>
                          </a:solidFill>
                          <a:latin typeface="Arial"/>
                          <a:cs typeface="Arial"/>
                        </a:rPr>
                        <a:t> </a:t>
                      </a:r>
                      <a:r>
                        <a:rPr sz="1050" b="1">
                          <a:solidFill>
                            <a:srgbClr val="004A86"/>
                          </a:solidFill>
                          <a:latin typeface="Arial"/>
                          <a:cs typeface="Arial"/>
                        </a:rPr>
                        <a:t>control</a:t>
                      </a:r>
                      <a:r>
                        <a:rPr sz="1050" b="1" spc="-45">
                          <a:solidFill>
                            <a:srgbClr val="004A86"/>
                          </a:solidFill>
                          <a:latin typeface="Arial"/>
                          <a:cs typeface="Arial"/>
                        </a:rPr>
                        <a:t> </a:t>
                      </a:r>
                      <a:r>
                        <a:rPr sz="1050" b="1">
                          <a:solidFill>
                            <a:srgbClr val="004A86"/>
                          </a:solidFill>
                          <a:latin typeface="Arial"/>
                          <a:cs typeface="Arial"/>
                        </a:rPr>
                        <a:t>in</a:t>
                      </a:r>
                      <a:r>
                        <a:rPr sz="1050" b="1" spc="-25">
                          <a:solidFill>
                            <a:srgbClr val="004A86"/>
                          </a:solidFill>
                          <a:latin typeface="Arial"/>
                          <a:cs typeface="Arial"/>
                        </a:rPr>
                        <a:t> </a:t>
                      </a:r>
                      <a:r>
                        <a:rPr sz="1050" b="1">
                          <a:solidFill>
                            <a:srgbClr val="004A86"/>
                          </a:solidFill>
                          <a:latin typeface="Arial"/>
                          <a:cs typeface="Arial"/>
                        </a:rPr>
                        <a:t>TIPS</a:t>
                      </a:r>
                      <a:r>
                        <a:rPr sz="1050" b="1" spc="-35">
                          <a:solidFill>
                            <a:srgbClr val="004A86"/>
                          </a:solidFill>
                          <a:latin typeface="Arial"/>
                          <a:cs typeface="Arial"/>
                        </a:rPr>
                        <a:t> </a:t>
                      </a:r>
                      <a:r>
                        <a:rPr sz="1050" b="1">
                          <a:solidFill>
                            <a:srgbClr val="004A86"/>
                          </a:solidFill>
                          <a:latin typeface="Arial"/>
                          <a:cs typeface="Arial"/>
                        </a:rPr>
                        <a:t>for</a:t>
                      </a:r>
                      <a:r>
                        <a:rPr sz="1050" b="1" spc="-25">
                          <a:solidFill>
                            <a:srgbClr val="004A86"/>
                          </a:solidFill>
                          <a:latin typeface="Arial"/>
                          <a:cs typeface="Arial"/>
                        </a:rPr>
                        <a:t> </a:t>
                      </a:r>
                      <a:r>
                        <a:rPr sz="1050" b="1" spc="-10">
                          <a:solidFill>
                            <a:srgbClr val="004A86"/>
                          </a:solidFill>
                          <a:latin typeface="Arial"/>
                          <a:cs typeface="Arial"/>
                        </a:rPr>
                        <a:t>ascites</a:t>
                      </a:r>
                      <a:endParaRPr sz="1050">
                        <a:latin typeface="Arial"/>
                        <a:cs typeface="Arial"/>
                      </a:endParaRPr>
                    </a:p>
                  </a:txBody>
                  <a:tcPr marL="0" marR="0" marT="41910" marB="0">
                    <a:lnL w="12700">
                      <a:solidFill>
                        <a:srgbClr val="826B6A"/>
                      </a:solidFill>
                      <a:prstDash val="solid"/>
                    </a:lnL>
                    <a:lnT w="12700">
                      <a:solidFill>
                        <a:srgbClr val="826B6A"/>
                      </a:solidFill>
                      <a:prstDash val="solid"/>
                    </a:lnT>
                    <a:lnB w="12700">
                      <a:solidFill>
                        <a:srgbClr val="826B6A"/>
                      </a:solidFill>
                      <a:prstDash val="solid"/>
                    </a:lnB>
                    <a:solidFill>
                      <a:srgbClr val="FFFFFF"/>
                    </a:solidFill>
                  </a:tcPr>
                </a:tc>
                <a:tc>
                  <a:txBody>
                    <a:bodyPr/>
                    <a:lstStyle/>
                    <a:p>
                      <a:pPr marL="170180">
                        <a:lnSpc>
                          <a:spcPct val="100000"/>
                        </a:lnSpc>
                        <a:spcBef>
                          <a:spcPts val="330"/>
                        </a:spcBef>
                      </a:pPr>
                      <a:r>
                        <a:rPr sz="1050">
                          <a:solidFill>
                            <a:srgbClr val="004A86"/>
                          </a:solidFill>
                          <a:latin typeface="Arial MT"/>
                          <a:cs typeface="Arial MT"/>
                        </a:rPr>
                        <a:t>69%</a:t>
                      </a:r>
                      <a:r>
                        <a:rPr sz="1050" spc="-20">
                          <a:solidFill>
                            <a:srgbClr val="004A86"/>
                          </a:solidFill>
                          <a:latin typeface="Arial MT"/>
                          <a:cs typeface="Arial MT"/>
                        </a:rPr>
                        <a:t> </a:t>
                      </a:r>
                      <a:r>
                        <a:rPr sz="1050">
                          <a:solidFill>
                            <a:srgbClr val="004A86"/>
                          </a:solidFill>
                          <a:latin typeface="Arial MT"/>
                          <a:cs typeface="Arial MT"/>
                        </a:rPr>
                        <a:t>(n</a:t>
                      </a:r>
                      <a:r>
                        <a:rPr lang="fr-CH" sz="1050">
                          <a:solidFill>
                            <a:srgbClr val="004A86"/>
                          </a:solidFill>
                          <a:latin typeface="Arial MT"/>
                          <a:cs typeface="Arial MT"/>
                        </a:rPr>
                        <a:t> </a:t>
                      </a:r>
                      <a:r>
                        <a:rPr sz="1050">
                          <a:solidFill>
                            <a:srgbClr val="004A86"/>
                          </a:solidFill>
                          <a:latin typeface="Arial MT"/>
                          <a:cs typeface="Arial MT"/>
                        </a:rPr>
                        <a:t>=</a:t>
                      </a:r>
                      <a:r>
                        <a:rPr lang="fr-CH" sz="1050">
                          <a:solidFill>
                            <a:srgbClr val="004A86"/>
                          </a:solidFill>
                          <a:latin typeface="Arial MT"/>
                          <a:cs typeface="Arial MT"/>
                        </a:rPr>
                        <a:t> </a:t>
                      </a:r>
                      <a:r>
                        <a:rPr sz="1050">
                          <a:solidFill>
                            <a:srgbClr val="004A86"/>
                          </a:solidFill>
                          <a:latin typeface="Arial MT"/>
                          <a:cs typeface="Arial MT"/>
                        </a:rPr>
                        <a:t>244</a:t>
                      </a:r>
                      <a:r>
                        <a:rPr sz="1050" spc="-15">
                          <a:solidFill>
                            <a:srgbClr val="004A86"/>
                          </a:solidFill>
                          <a:latin typeface="Arial MT"/>
                          <a:cs typeface="Arial MT"/>
                        </a:rPr>
                        <a:t> </a:t>
                      </a:r>
                      <a:r>
                        <a:rPr sz="1050">
                          <a:solidFill>
                            <a:srgbClr val="004A86"/>
                          </a:solidFill>
                          <a:latin typeface="Arial MT"/>
                          <a:cs typeface="Arial MT"/>
                        </a:rPr>
                        <a:t>of</a:t>
                      </a:r>
                      <a:r>
                        <a:rPr sz="1050" spc="-15">
                          <a:solidFill>
                            <a:srgbClr val="004A86"/>
                          </a:solidFill>
                          <a:latin typeface="Arial MT"/>
                          <a:cs typeface="Arial MT"/>
                        </a:rPr>
                        <a:t> </a:t>
                      </a:r>
                      <a:r>
                        <a:rPr sz="1050">
                          <a:solidFill>
                            <a:srgbClr val="004A86"/>
                          </a:solidFill>
                          <a:latin typeface="Arial MT"/>
                          <a:cs typeface="Arial MT"/>
                        </a:rPr>
                        <a:t>356)</a:t>
                      </a:r>
                      <a:r>
                        <a:rPr sz="1050" spc="-20">
                          <a:solidFill>
                            <a:srgbClr val="004A86"/>
                          </a:solidFill>
                          <a:latin typeface="Arial MT"/>
                          <a:cs typeface="Arial MT"/>
                        </a:rPr>
                        <a:t> </a:t>
                      </a:r>
                      <a:r>
                        <a:rPr sz="1050">
                          <a:solidFill>
                            <a:srgbClr val="004A86"/>
                          </a:solidFill>
                          <a:latin typeface="Arial MT"/>
                          <a:cs typeface="Arial MT"/>
                        </a:rPr>
                        <a:t>completely</a:t>
                      </a:r>
                      <a:r>
                        <a:rPr sz="1050" spc="-35">
                          <a:solidFill>
                            <a:srgbClr val="004A86"/>
                          </a:solidFill>
                          <a:latin typeface="Arial MT"/>
                          <a:cs typeface="Arial MT"/>
                        </a:rPr>
                        <a:t> </a:t>
                      </a:r>
                      <a:r>
                        <a:rPr sz="1050" spc="-10">
                          <a:solidFill>
                            <a:srgbClr val="004A86"/>
                          </a:solidFill>
                          <a:latin typeface="Arial MT"/>
                          <a:cs typeface="Arial MT"/>
                        </a:rPr>
                        <a:t>controlled</a:t>
                      </a:r>
                      <a:endParaRPr sz="1050">
                        <a:latin typeface="Arial MT"/>
                        <a:cs typeface="Arial MT"/>
                      </a:endParaRPr>
                    </a:p>
                  </a:txBody>
                  <a:tcPr marL="0" marR="0" marT="41910" marB="0">
                    <a:lnR w="12700">
                      <a:solidFill>
                        <a:srgbClr val="826B6A"/>
                      </a:solidFill>
                      <a:prstDash val="solid"/>
                    </a:lnR>
                    <a:lnT w="12700">
                      <a:solidFill>
                        <a:srgbClr val="826B6A"/>
                      </a:solidFill>
                      <a:prstDash val="solid"/>
                    </a:lnT>
                    <a:lnB w="12700">
                      <a:solidFill>
                        <a:srgbClr val="826B6A"/>
                      </a:solidFill>
                      <a:prstDash val="solid"/>
                    </a:lnB>
                    <a:solidFill>
                      <a:srgbClr val="FFFFFF"/>
                    </a:solidFill>
                  </a:tcPr>
                </a:tc>
                <a:extLst>
                  <a:ext uri="{0D108BD9-81ED-4DB2-BD59-A6C34878D82A}">
                    <a16:rowId xmlns:a16="http://schemas.microsoft.com/office/drawing/2014/main" val="10005"/>
                  </a:ext>
                </a:extLst>
              </a:tr>
            </a:tbl>
          </a:graphicData>
        </a:graphic>
      </p:graphicFrame>
      <p:pic>
        <p:nvPicPr>
          <p:cNvPr id="13" name="Graphic 12" descr="Home with solid fill">
            <a:hlinkClick r:id="rId5" action="ppaction://hlinksldjump"/>
            <a:extLst>
              <a:ext uri="{FF2B5EF4-FFF2-40B4-BE49-F238E27FC236}">
                <a16:creationId xmlns:a16="http://schemas.microsoft.com/office/drawing/2014/main" id="{0C8B3896-A959-07A4-8F39-24FDECC70A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65129" y="87085"/>
            <a:ext cx="374469" cy="374469"/>
          </a:xfrm>
          <a:prstGeom prst="rect">
            <a:avLst/>
          </a:prstGeom>
        </p:spPr>
      </p:pic>
    </p:spTree>
    <p:extLst>
      <p:ext uri="{BB962C8B-B14F-4D97-AF65-F5344CB8AC3E}">
        <p14:creationId xmlns:p14="http://schemas.microsoft.com/office/powerpoint/2010/main" val="4139721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34A57-98C4-09B8-581D-8B286D550C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A90AC6-5763-5458-0C4E-3124EA73373E}"/>
              </a:ext>
            </a:extLst>
          </p:cNvPr>
          <p:cNvSpPr>
            <a:spLocks noGrp="1"/>
          </p:cNvSpPr>
          <p:nvPr>
            <p:ph type="title"/>
          </p:nvPr>
        </p:nvSpPr>
        <p:spPr/>
        <p:txBody>
          <a:bodyPr>
            <a:noAutofit/>
          </a:bodyPr>
          <a:lstStyle/>
          <a:p>
            <a:r>
              <a:rPr lang="en-GB" sz="1600" b="1">
                <a:latin typeface="Arial" panose="020B0604020202020204" pitchFamily="34" charset="0"/>
                <a:cs typeface="Arial" panose="020B0604020202020204" pitchFamily="34" charset="0"/>
              </a:rPr>
              <a:t>OS-037</a:t>
            </a:r>
            <a:r>
              <a:rPr lang="en-GB" sz="1600">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Prognostic scores and clinical outcomes after covered TIPS placement: analysis of 987 cirrhotic patients from the multicenter international EASL-endorsed </a:t>
            </a:r>
            <a:r>
              <a:rPr lang="en-US" sz="1600" err="1">
                <a:latin typeface="Arial" panose="020B0604020202020204" pitchFamily="34" charset="0"/>
                <a:cs typeface="Arial" panose="020B0604020202020204" pitchFamily="34" charset="0"/>
              </a:rPr>
              <a:t>EuroTIPS</a:t>
            </a:r>
            <a:r>
              <a:rPr lang="en-US" sz="1600">
                <a:latin typeface="Arial" panose="020B0604020202020204" pitchFamily="34" charset="0"/>
                <a:cs typeface="Arial" panose="020B0604020202020204" pitchFamily="34" charset="0"/>
              </a:rPr>
              <a:t> registry</a:t>
            </a:r>
            <a:endParaRPr lang="en-GB" sz="160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27AA69DD-DCE9-783A-21A5-3FB4F4774B7D}"/>
              </a:ext>
            </a:extLst>
          </p:cNvPr>
          <p:cNvSpPr/>
          <p:nvPr/>
        </p:nvSpPr>
        <p:spPr>
          <a:xfrm>
            <a:off x="451874" y="5332727"/>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Conclusion</a:t>
            </a:r>
            <a:endParaRPr lang="en-US" b="1" i="0">
              <a:solidFill>
                <a:schemeClr val="bg1"/>
              </a:solidFill>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AA47A1E-BEDF-93A7-56CF-43C22362F4F7}"/>
              </a:ext>
            </a:extLst>
          </p:cNvPr>
          <p:cNvSpPr txBox="1"/>
          <p:nvPr/>
        </p:nvSpPr>
        <p:spPr>
          <a:xfrm>
            <a:off x="451874" y="5691814"/>
            <a:ext cx="11229130" cy="584775"/>
          </a:xfrm>
          <a:prstGeom prst="rect">
            <a:avLst/>
          </a:prstGeom>
          <a:noFill/>
        </p:spPr>
        <p:txBody>
          <a:bodyPr wrap="square">
            <a:spAutoFit/>
          </a:bodyPr>
          <a:lstStyle/>
          <a:p>
            <a:pPr marL="12700" marR="5080">
              <a:lnSpc>
                <a:spcPct val="100000"/>
              </a:lnSpc>
              <a:spcBef>
                <a:spcPts val="565"/>
              </a:spcBef>
            </a:pPr>
            <a:r>
              <a:rPr lang="en-US" sz="1600">
                <a:solidFill>
                  <a:srgbClr val="004A86"/>
                </a:solidFill>
                <a:latin typeface="Arial" panose="020B0604020202020204" pitchFamily="34" charset="0"/>
                <a:cs typeface="Arial" panose="020B0604020202020204" pitchFamily="34" charset="0"/>
              </a:rPr>
              <a:t>Current</a:t>
            </a:r>
            <a:r>
              <a:rPr lang="en-US" sz="1600" spc="-15">
                <a:solidFill>
                  <a:srgbClr val="004A86"/>
                </a:solidFill>
                <a:latin typeface="Arial" panose="020B0604020202020204" pitchFamily="34" charset="0"/>
                <a:cs typeface="Arial" panose="020B0604020202020204" pitchFamily="34" charset="0"/>
              </a:rPr>
              <a:t> </a:t>
            </a:r>
            <a:r>
              <a:rPr lang="en-US" sz="1600">
                <a:solidFill>
                  <a:srgbClr val="004A86"/>
                </a:solidFill>
                <a:latin typeface="Arial" panose="020B0604020202020204" pitchFamily="34" charset="0"/>
                <a:cs typeface="Arial" panose="020B0604020202020204" pitchFamily="34" charset="0"/>
              </a:rPr>
              <a:t>scores</a:t>
            </a:r>
            <a:r>
              <a:rPr lang="en-US" sz="1600" spc="-35">
                <a:solidFill>
                  <a:srgbClr val="004A86"/>
                </a:solidFill>
                <a:latin typeface="Arial" panose="020B0604020202020204" pitchFamily="34" charset="0"/>
                <a:cs typeface="Arial" panose="020B0604020202020204" pitchFamily="34" charset="0"/>
              </a:rPr>
              <a:t> </a:t>
            </a:r>
            <a:r>
              <a:rPr lang="en-US" sz="1600">
                <a:solidFill>
                  <a:srgbClr val="004A86"/>
                </a:solidFill>
                <a:latin typeface="Arial" panose="020B0604020202020204" pitchFamily="34" charset="0"/>
                <a:cs typeface="Arial" panose="020B0604020202020204" pitchFamily="34" charset="0"/>
              </a:rPr>
              <a:t>have</a:t>
            </a:r>
            <a:r>
              <a:rPr lang="en-US" sz="1600" spc="-25">
                <a:solidFill>
                  <a:srgbClr val="004A86"/>
                </a:solidFill>
                <a:latin typeface="Arial" panose="020B0604020202020204" pitchFamily="34" charset="0"/>
                <a:cs typeface="Arial" panose="020B0604020202020204" pitchFamily="34" charset="0"/>
              </a:rPr>
              <a:t> </a:t>
            </a:r>
            <a:r>
              <a:rPr lang="en-US" sz="1600">
                <a:solidFill>
                  <a:srgbClr val="004A86"/>
                </a:solidFill>
                <a:latin typeface="Arial" panose="020B0604020202020204" pitchFamily="34" charset="0"/>
                <a:cs typeface="Arial" panose="020B0604020202020204" pitchFamily="34" charset="0"/>
              </a:rPr>
              <a:t>limited</a:t>
            </a:r>
            <a:r>
              <a:rPr lang="en-US" sz="1600" spc="-20">
                <a:solidFill>
                  <a:srgbClr val="004A86"/>
                </a:solidFill>
                <a:latin typeface="Arial" panose="020B0604020202020204" pitchFamily="34" charset="0"/>
                <a:cs typeface="Arial" panose="020B0604020202020204" pitchFamily="34" charset="0"/>
              </a:rPr>
              <a:t> </a:t>
            </a:r>
            <a:r>
              <a:rPr lang="en-US" sz="1600">
                <a:solidFill>
                  <a:srgbClr val="004A86"/>
                </a:solidFill>
                <a:latin typeface="Arial" panose="020B0604020202020204" pitchFamily="34" charset="0"/>
                <a:cs typeface="Arial" panose="020B0604020202020204" pitchFamily="34" charset="0"/>
              </a:rPr>
              <a:t>accuracy</a:t>
            </a:r>
            <a:r>
              <a:rPr lang="en-US" sz="1600" spc="-35">
                <a:solidFill>
                  <a:srgbClr val="004A86"/>
                </a:solidFill>
                <a:latin typeface="Arial" panose="020B0604020202020204" pitchFamily="34" charset="0"/>
                <a:cs typeface="Arial" panose="020B0604020202020204" pitchFamily="34" charset="0"/>
              </a:rPr>
              <a:t> </a:t>
            </a:r>
            <a:r>
              <a:rPr lang="en-US" sz="1600">
                <a:solidFill>
                  <a:srgbClr val="004A86"/>
                </a:solidFill>
                <a:latin typeface="Arial" panose="020B0604020202020204" pitchFamily="34" charset="0"/>
                <a:cs typeface="Arial" panose="020B0604020202020204" pitchFamily="34" charset="0"/>
              </a:rPr>
              <a:t>to</a:t>
            </a:r>
            <a:r>
              <a:rPr lang="en-US" sz="1600" spc="-35">
                <a:solidFill>
                  <a:srgbClr val="004A86"/>
                </a:solidFill>
                <a:latin typeface="Arial" panose="020B0604020202020204" pitchFamily="34" charset="0"/>
                <a:cs typeface="Arial" panose="020B0604020202020204" pitchFamily="34" charset="0"/>
              </a:rPr>
              <a:t> </a:t>
            </a:r>
            <a:r>
              <a:rPr lang="en-US" sz="1600">
                <a:solidFill>
                  <a:srgbClr val="004A86"/>
                </a:solidFill>
                <a:latin typeface="Arial" panose="020B0604020202020204" pitchFamily="34" charset="0"/>
                <a:cs typeface="Arial" panose="020B0604020202020204" pitchFamily="34" charset="0"/>
              </a:rPr>
              <a:t>reliably</a:t>
            </a:r>
            <a:r>
              <a:rPr lang="en-US" sz="1600" spc="-10">
                <a:solidFill>
                  <a:srgbClr val="004A86"/>
                </a:solidFill>
                <a:latin typeface="Arial" panose="020B0604020202020204" pitchFamily="34" charset="0"/>
                <a:cs typeface="Arial" panose="020B0604020202020204" pitchFamily="34" charset="0"/>
              </a:rPr>
              <a:t> </a:t>
            </a:r>
            <a:r>
              <a:rPr lang="en-US" sz="1600">
                <a:solidFill>
                  <a:srgbClr val="004A86"/>
                </a:solidFill>
                <a:latin typeface="Arial" panose="020B0604020202020204" pitchFamily="34" charset="0"/>
                <a:cs typeface="Arial" panose="020B0604020202020204" pitchFamily="34" charset="0"/>
              </a:rPr>
              <a:t>predict</a:t>
            </a:r>
            <a:r>
              <a:rPr lang="en-US" sz="1600" spc="-30">
                <a:solidFill>
                  <a:srgbClr val="004A86"/>
                </a:solidFill>
                <a:latin typeface="Arial" panose="020B0604020202020204" pitchFamily="34" charset="0"/>
                <a:cs typeface="Arial" panose="020B0604020202020204" pitchFamily="34" charset="0"/>
              </a:rPr>
              <a:t> </a:t>
            </a:r>
            <a:r>
              <a:rPr lang="en-US" sz="1600">
                <a:solidFill>
                  <a:srgbClr val="004A86"/>
                </a:solidFill>
                <a:latin typeface="Arial" panose="020B0604020202020204" pitchFamily="34" charset="0"/>
                <a:cs typeface="Arial" panose="020B0604020202020204" pitchFamily="34" charset="0"/>
              </a:rPr>
              <a:t>clinically</a:t>
            </a:r>
            <a:r>
              <a:rPr lang="en-US" sz="1600" spc="-10">
                <a:solidFill>
                  <a:srgbClr val="004A86"/>
                </a:solidFill>
                <a:latin typeface="Arial" panose="020B0604020202020204" pitchFamily="34" charset="0"/>
                <a:cs typeface="Arial" panose="020B0604020202020204" pitchFamily="34" charset="0"/>
              </a:rPr>
              <a:t> </a:t>
            </a:r>
            <a:r>
              <a:rPr lang="en-US" sz="1600">
                <a:solidFill>
                  <a:srgbClr val="004A86"/>
                </a:solidFill>
                <a:latin typeface="Arial" panose="020B0604020202020204" pitchFamily="34" charset="0"/>
                <a:cs typeface="Arial" panose="020B0604020202020204" pitchFamily="34" charset="0"/>
              </a:rPr>
              <a:t>relevant</a:t>
            </a:r>
            <a:r>
              <a:rPr lang="en-US" sz="1600" spc="-10">
                <a:solidFill>
                  <a:srgbClr val="004A86"/>
                </a:solidFill>
                <a:latin typeface="Arial" panose="020B0604020202020204" pitchFamily="34" charset="0"/>
                <a:cs typeface="Arial" panose="020B0604020202020204" pitchFamily="34" charset="0"/>
              </a:rPr>
              <a:t> </a:t>
            </a:r>
            <a:r>
              <a:rPr lang="en-US" sz="1600">
                <a:solidFill>
                  <a:srgbClr val="004A86"/>
                </a:solidFill>
                <a:latin typeface="Arial" panose="020B0604020202020204" pitchFamily="34" charset="0"/>
                <a:cs typeface="Arial" panose="020B0604020202020204" pitchFamily="34" charset="0"/>
              </a:rPr>
              <a:t>outcomes</a:t>
            </a:r>
            <a:r>
              <a:rPr lang="en-US" sz="1600" spc="-20">
                <a:solidFill>
                  <a:srgbClr val="004A86"/>
                </a:solidFill>
                <a:latin typeface="Arial" panose="020B0604020202020204" pitchFamily="34" charset="0"/>
                <a:cs typeface="Arial" panose="020B0604020202020204" pitchFamily="34" charset="0"/>
              </a:rPr>
              <a:t> </a:t>
            </a:r>
            <a:r>
              <a:rPr lang="en-US" sz="1600">
                <a:solidFill>
                  <a:srgbClr val="004A86"/>
                </a:solidFill>
                <a:latin typeface="Arial" panose="020B0604020202020204" pitchFamily="34" charset="0"/>
                <a:cs typeface="Arial" panose="020B0604020202020204" pitchFamily="34" charset="0"/>
              </a:rPr>
              <a:t>such</a:t>
            </a:r>
            <a:r>
              <a:rPr lang="en-US" sz="1600" spc="-40">
                <a:solidFill>
                  <a:srgbClr val="004A86"/>
                </a:solidFill>
                <a:latin typeface="Arial" panose="020B0604020202020204" pitchFamily="34" charset="0"/>
                <a:cs typeface="Arial" panose="020B0604020202020204" pitchFamily="34" charset="0"/>
              </a:rPr>
              <a:t> </a:t>
            </a:r>
            <a:r>
              <a:rPr lang="en-US" sz="1600">
                <a:solidFill>
                  <a:srgbClr val="004A86"/>
                </a:solidFill>
                <a:latin typeface="Arial" panose="020B0604020202020204" pitchFamily="34" charset="0"/>
                <a:cs typeface="Arial" panose="020B0604020202020204" pitchFamily="34" charset="0"/>
              </a:rPr>
              <a:t>as transplant-free</a:t>
            </a:r>
            <a:r>
              <a:rPr lang="en-US" sz="1600" spc="-30">
                <a:solidFill>
                  <a:srgbClr val="004A86"/>
                </a:solidFill>
                <a:latin typeface="Arial" panose="020B0604020202020204" pitchFamily="34" charset="0"/>
                <a:cs typeface="Arial" panose="020B0604020202020204" pitchFamily="34" charset="0"/>
              </a:rPr>
              <a:t> </a:t>
            </a:r>
            <a:r>
              <a:rPr lang="en-US" sz="1600">
                <a:solidFill>
                  <a:srgbClr val="004A86"/>
                </a:solidFill>
                <a:latin typeface="Arial" panose="020B0604020202020204" pitchFamily="34" charset="0"/>
                <a:cs typeface="Arial" panose="020B0604020202020204" pitchFamily="34" charset="0"/>
              </a:rPr>
              <a:t>survival. Future</a:t>
            </a:r>
            <a:r>
              <a:rPr lang="en-US" sz="1600" spc="-40">
                <a:solidFill>
                  <a:srgbClr val="004A86"/>
                </a:solidFill>
                <a:latin typeface="Arial" panose="020B0604020202020204" pitchFamily="34" charset="0"/>
                <a:cs typeface="Arial" panose="020B0604020202020204" pitchFamily="34" charset="0"/>
              </a:rPr>
              <a:t> </a:t>
            </a:r>
            <a:r>
              <a:rPr lang="en-US" sz="1600">
                <a:solidFill>
                  <a:srgbClr val="004A86"/>
                </a:solidFill>
                <a:latin typeface="Arial" panose="020B0604020202020204" pitchFamily="34" charset="0"/>
                <a:cs typeface="Arial" panose="020B0604020202020204" pitchFamily="34" charset="0"/>
              </a:rPr>
              <a:t>analyses within</a:t>
            </a:r>
            <a:r>
              <a:rPr lang="en-US" sz="1600" spc="10">
                <a:solidFill>
                  <a:srgbClr val="004A86"/>
                </a:solidFill>
                <a:latin typeface="Arial" panose="020B0604020202020204" pitchFamily="34" charset="0"/>
                <a:cs typeface="Arial" panose="020B0604020202020204" pitchFamily="34" charset="0"/>
              </a:rPr>
              <a:t> </a:t>
            </a:r>
            <a:r>
              <a:rPr lang="en-US" sz="1600">
                <a:solidFill>
                  <a:srgbClr val="004A86"/>
                </a:solidFill>
                <a:latin typeface="Arial" panose="020B0604020202020204" pitchFamily="34" charset="0"/>
                <a:cs typeface="Arial" panose="020B0604020202020204" pitchFamily="34" charset="0"/>
              </a:rPr>
              <a:t>the</a:t>
            </a:r>
            <a:r>
              <a:rPr lang="en-US" sz="1600" spc="-35">
                <a:solidFill>
                  <a:srgbClr val="004A86"/>
                </a:solidFill>
                <a:latin typeface="Arial" panose="020B0604020202020204" pitchFamily="34" charset="0"/>
                <a:cs typeface="Arial" panose="020B0604020202020204" pitchFamily="34" charset="0"/>
              </a:rPr>
              <a:t> </a:t>
            </a:r>
            <a:r>
              <a:rPr lang="en-US" sz="1600" err="1">
                <a:solidFill>
                  <a:srgbClr val="004A86"/>
                </a:solidFill>
                <a:latin typeface="Arial" panose="020B0604020202020204" pitchFamily="34" charset="0"/>
                <a:cs typeface="Arial" panose="020B0604020202020204" pitchFamily="34" charset="0"/>
              </a:rPr>
              <a:t>EuroTIPS</a:t>
            </a:r>
            <a:r>
              <a:rPr lang="en-US" sz="1600" spc="-40">
                <a:solidFill>
                  <a:srgbClr val="004A86"/>
                </a:solidFill>
                <a:latin typeface="Arial" panose="020B0604020202020204" pitchFamily="34" charset="0"/>
                <a:cs typeface="Arial" panose="020B0604020202020204" pitchFamily="34" charset="0"/>
              </a:rPr>
              <a:t> </a:t>
            </a:r>
            <a:r>
              <a:rPr lang="en-US" sz="1600">
                <a:solidFill>
                  <a:srgbClr val="004A86"/>
                </a:solidFill>
                <a:latin typeface="Arial" panose="020B0604020202020204" pitchFamily="34" charset="0"/>
                <a:cs typeface="Arial" panose="020B0604020202020204" pitchFamily="34" charset="0"/>
              </a:rPr>
              <a:t>cohort</a:t>
            </a:r>
            <a:r>
              <a:rPr lang="en-US" sz="1600" spc="-30">
                <a:solidFill>
                  <a:srgbClr val="004A86"/>
                </a:solidFill>
                <a:latin typeface="Arial" panose="020B0604020202020204" pitchFamily="34" charset="0"/>
                <a:cs typeface="Arial" panose="020B0604020202020204" pitchFamily="34" charset="0"/>
              </a:rPr>
              <a:t> </a:t>
            </a:r>
            <a:r>
              <a:rPr lang="en-US" sz="1600">
                <a:solidFill>
                  <a:srgbClr val="004A86"/>
                </a:solidFill>
                <a:latin typeface="Arial" panose="020B0604020202020204" pitchFamily="34" charset="0"/>
                <a:cs typeface="Arial" panose="020B0604020202020204" pitchFamily="34" charset="0"/>
              </a:rPr>
              <a:t>will</a:t>
            </a:r>
            <a:r>
              <a:rPr lang="en-US" sz="1600" spc="10">
                <a:solidFill>
                  <a:srgbClr val="004A86"/>
                </a:solidFill>
                <a:latin typeface="Arial" panose="020B0604020202020204" pitchFamily="34" charset="0"/>
                <a:cs typeface="Arial" panose="020B0604020202020204" pitchFamily="34" charset="0"/>
              </a:rPr>
              <a:t> </a:t>
            </a:r>
            <a:r>
              <a:rPr lang="en-US" sz="1600">
                <a:solidFill>
                  <a:srgbClr val="004A86"/>
                </a:solidFill>
                <a:latin typeface="Arial" panose="020B0604020202020204" pitchFamily="34" charset="0"/>
                <a:cs typeface="Arial" panose="020B0604020202020204" pitchFamily="34" charset="0"/>
              </a:rPr>
              <a:t>focus</a:t>
            </a:r>
            <a:r>
              <a:rPr lang="en-US" sz="1600" spc="-30">
                <a:solidFill>
                  <a:srgbClr val="004A86"/>
                </a:solidFill>
                <a:latin typeface="Arial" panose="020B0604020202020204" pitchFamily="34" charset="0"/>
                <a:cs typeface="Arial" panose="020B0604020202020204" pitchFamily="34" charset="0"/>
              </a:rPr>
              <a:t> </a:t>
            </a:r>
            <a:r>
              <a:rPr lang="en-US" sz="1600" spc="-25">
                <a:solidFill>
                  <a:srgbClr val="004A86"/>
                </a:solidFill>
                <a:latin typeface="Arial" panose="020B0604020202020204" pitchFamily="34" charset="0"/>
                <a:cs typeface="Arial" panose="020B0604020202020204" pitchFamily="34" charset="0"/>
              </a:rPr>
              <a:t>on </a:t>
            </a:r>
            <a:r>
              <a:rPr lang="en-US" sz="1600">
                <a:solidFill>
                  <a:srgbClr val="004A86"/>
                </a:solidFill>
                <a:latin typeface="Arial" panose="020B0604020202020204" pitchFamily="34" charset="0"/>
                <a:cs typeface="Arial" panose="020B0604020202020204" pitchFamily="34" charset="0"/>
              </a:rPr>
              <a:t>improving</a:t>
            </a:r>
            <a:r>
              <a:rPr lang="en-US" sz="1600" spc="-30">
                <a:solidFill>
                  <a:srgbClr val="004A86"/>
                </a:solidFill>
                <a:latin typeface="Arial" panose="020B0604020202020204" pitchFamily="34" charset="0"/>
                <a:cs typeface="Arial" panose="020B0604020202020204" pitchFamily="34" charset="0"/>
              </a:rPr>
              <a:t> </a:t>
            </a:r>
            <a:r>
              <a:rPr lang="en-US" sz="1600">
                <a:solidFill>
                  <a:srgbClr val="004A86"/>
                </a:solidFill>
                <a:latin typeface="Arial" panose="020B0604020202020204" pitchFamily="34" charset="0"/>
                <a:cs typeface="Arial" panose="020B0604020202020204" pitchFamily="34" charset="0"/>
              </a:rPr>
              <a:t>predictive</a:t>
            </a:r>
            <a:r>
              <a:rPr lang="en-US" sz="1600" spc="-25">
                <a:solidFill>
                  <a:srgbClr val="004A86"/>
                </a:solidFill>
                <a:latin typeface="Arial" panose="020B0604020202020204" pitchFamily="34" charset="0"/>
                <a:cs typeface="Arial" panose="020B0604020202020204" pitchFamily="34" charset="0"/>
              </a:rPr>
              <a:t> </a:t>
            </a:r>
            <a:r>
              <a:rPr lang="en-US" sz="1600">
                <a:solidFill>
                  <a:srgbClr val="004A86"/>
                </a:solidFill>
                <a:latin typeface="Arial" panose="020B0604020202020204" pitchFamily="34" charset="0"/>
                <a:cs typeface="Arial" panose="020B0604020202020204" pitchFamily="34" charset="0"/>
              </a:rPr>
              <a:t>models</a:t>
            </a:r>
            <a:r>
              <a:rPr lang="en-US" sz="1600" spc="-20">
                <a:solidFill>
                  <a:srgbClr val="004A86"/>
                </a:solidFill>
                <a:latin typeface="Arial" panose="020B0604020202020204" pitchFamily="34" charset="0"/>
                <a:cs typeface="Arial" panose="020B0604020202020204" pitchFamily="34" charset="0"/>
              </a:rPr>
              <a:t> </a:t>
            </a:r>
            <a:r>
              <a:rPr lang="en-US" sz="1600">
                <a:solidFill>
                  <a:srgbClr val="004A86"/>
                </a:solidFill>
                <a:latin typeface="Arial" panose="020B0604020202020204" pitchFamily="34" charset="0"/>
                <a:cs typeface="Arial" panose="020B0604020202020204" pitchFamily="34" charset="0"/>
              </a:rPr>
              <a:t>to</a:t>
            </a:r>
            <a:r>
              <a:rPr lang="en-US" sz="1600" spc="-40">
                <a:solidFill>
                  <a:srgbClr val="004A86"/>
                </a:solidFill>
                <a:latin typeface="Arial" panose="020B0604020202020204" pitchFamily="34" charset="0"/>
                <a:cs typeface="Arial" panose="020B0604020202020204" pitchFamily="34" charset="0"/>
              </a:rPr>
              <a:t> </a:t>
            </a:r>
            <a:r>
              <a:rPr lang="en-US" sz="1600">
                <a:solidFill>
                  <a:srgbClr val="004A86"/>
                </a:solidFill>
                <a:latin typeface="Arial" panose="020B0604020202020204" pitchFamily="34" charset="0"/>
                <a:cs typeface="Arial" panose="020B0604020202020204" pitchFamily="34" charset="0"/>
              </a:rPr>
              <a:t>address</a:t>
            </a:r>
            <a:r>
              <a:rPr lang="en-US" sz="1600" spc="-20">
                <a:solidFill>
                  <a:srgbClr val="004A86"/>
                </a:solidFill>
                <a:latin typeface="Arial" panose="020B0604020202020204" pitchFamily="34" charset="0"/>
                <a:cs typeface="Arial" panose="020B0604020202020204" pitchFamily="34" charset="0"/>
              </a:rPr>
              <a:t> </a:t>
            </a:r>
            <a:r>
              <a:rPr lang="en-US" sz="1600">
                <a:solidFill>
                  <a:srgbClr val="004A86"/>
                </a:solidFill>
                <a:latin typeface="Arial" panose="020B0604020202020204" pitchFamily="34" charset="0"/>
                <a:cs typeface="Arial" panose="020B0604020202020204" pitchFamily="34" charset="0"/>
              </a:rPr>
              <a:t>this</a:t>
            </a:r>
            <a:r>
              <a:rPr lang="en-US" sz="1600" spc="-35">
                <a:solidFill>
                  <a:srgbClr val="004A86"/>
                </a:solidFill>
                <a:latin typeface="Arial" panose="020B0604020202020204" pitchFamily="34" charset="0"/>
                <a:cs typeface="Arial" panose="020B0604020202020204" pitchFamily="34" charset="0"/>
              </a:rPr>
              <a:t> </a:t>
            </a:r>
            <a:r>
              <a:rPr lang="en-US" sz="1600">
                <a:solidFill>
                  <a:srgbClr val="004A86"/>
                </a:solidFill>
                <a:latin typeface="Arial" panose="020B0604020202020204" pitchFamily="34" charset="0"/>
                <a:cs typeface="Arial" panose="020B0604020202020204" pitchFamily="34" charset="0"/>
              </a:rPr>
              <a:t>unmet</a:t>
            </a:r>
            <a:r>
              <a:rPr lang="en-US" sz="1600" spc="-30">
                <a:solidFill>
                  <a:srgbClr val="004A86"/>
                </a:solidFill>
                <a:latin typeface="Arial" panose="020B0604020202020204" pitchFamily="34" charset="0"/>
                <a:cs typeface="Arial" panose="020B0604020202020204" pitchFamily="34" charset="0"/>
              </a:rPr>
              <a:t> </a:t>
            </a:r>
            <a:r>
              <a:rPr lang="en-US" sz="1600">
                <a:solidFill>
                  <a:srgbClr val="004A86"/>
                </a:solidFill>
                <a:latin typeface="Arial" panose="020B0604020202020204" pitchFamily="34" charset="0"/>
                <a:cs typeface="Arial" panose="020B0604020202020204" pitchFamily="34" charset="0"/>
              </a:rPr>
              <a:t>clinical</a:t>
            </a:r>
            <a:r>
              <a:rPr lang="en-US" sz="1600" spc="-15">
                <a:solidFill>
                  <a:srgbClr val="004A86"/>
                </a:solidFill>
                <a:latin typeface="Arial" panose="020B0604020202020204" pitchFamily="34" charset="0"/>
                <a:cs typeface="Arial" panose="020B0604020202020204" pitchFamily="34" charset="0"/>
              </a:rPr>
              <a:t> </a:t>
            </a:r>
            <a:r>
              <a:rPr lang="en-US" sz="1600" spc="-10">
                <a:solidFill>
                  <a:srgbClr val="004A86"/>
                </a:solidFill>
                <a:latin typeface="Arial" panose="020B0604020202020204" pitchFamily="34" charset="0"/>
                <a:cs typeface="Arial" panose="020B0604020202020204" pitchFamily="34" charset="0"/>
              </a:rPr>
              <a:t>need.</a:t>
            </a:r>
            <a:endParaRPr lang="en-US" sz="1600">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7D85598C-134F-9573-2163-BF98C5F88CB0}"/>
              </a:ext>
            </a:extLst>
          </p:cNvPr>
          <p:cNvSpPr/>
          <p:nvPr/>
        </p:nvSpPr>
        <p:spPr>
          <a:xfrm>
            <a:off x="346075" y="5206482"/>
            <a:ext cx="11499850" cy="1125700"/>
          </a:xfrm>
          <a:prstGeom prst="roundRect">
            <a:avLst>
              <a:gd name="adj" fmla="val 7365"/>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4B87"/>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3C747F9F-ECE3-4E0E-2326-1B23E7A61C35}"/>
              </a:ext>
            </a:extLst>
          </p:cNvPr>
          <p:cNvSpPr/>
          <p:nvPr/>
        </p:nvSpPr>
        <p:spPr>
          <a:xfrm>
            <a:off x="451874" y="959405"/>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Results (cont.)</a:t>
            </a:r>
            <a:endParaRPr lang="en-US" b="1" i="0">
              <a:solidFill>
                <a:schemeClr val="bg1"/>
              </a:solidFill>
              <a:effectLst/>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2152348B-1E03-CAD4-C88D-CFA185124AE0}"/>
              </a:ext>
            </a:extLst>
          </p:cNvPr>
          <p:cNvSpPr/>
          <p:nvPr/>
        </p:nvSpPr>
        <p:spPr>
          <a:xfrm>
            <a:off x="346075" y="861404"/>
            <a:ext cx="11499850" cy="4205896"/>
          </a:xfrm>
          <a:prstGeom prst="roundRect">
            <a:avLst>
              <a:gd name="adj" fmla="val 2386"/>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4B87"/>
              </a:solidFill>
              <a:latin typeface="Arial" panose="020B0604020202020204" pitchFamily="34" charset="0"/>
              <a:cs typeface="Arial" panose="020B0604020202020204" pitchFamily="34" charset="0"/>
            </a:endParaRPr>
          </a:p>
        </p:txBody>
      </p:sp>
      <p:graphicFrame>
        <p:nvGraphicFramePr>
          <p:cNvPr id="7" name="object 9">
            <a:extLst>
              <a:ext uri="{FF2B5EF4-FFF2-40B4-BE49-F238E27FC236}">
                <a16:creationId xmlns:a16="http://schemas.microsoft.com/office/drawing/2014/main" id="{5D6C4C44-5CCB-F686-E0A9-3FE921FC6298}"/>
              </a:ext>
            </a:extLst>
          </p:cNvPr>
          <p:cNvGraphicFramePr>
            <a:graphicFrameLocks noGrp="1"/>
          </p:cNvGraphicFramePr>
          <p:nvPr>
            <p:extLst>
              <p:ext uri="{D42A27DB-BD31-4B8C-83A1-F6EECF244321}">
                <p14:modId xmlns:p14="http://schemas.microsoft.com/office/powerpoint/2010/main" val="4145646191"/>
              </p:ext>
            </p:extLst>
          </p:nvPr>
        </p:nvGraphicFramePr>
        <p:xfrm>
          <a:off x="628827" y="1433035"/>
          <a:ext cx="4267200" cy="3477894"/>
        </p:xfrm>
        <a:graphic>
          <a:graphicData uri="http://schemas.openxmlformats.org/drawingml/2006/table">
            <a:tbl>
              <a:tblPr firstRow="1" bandRow="1">
                <a:tableStyleId>{2D5ABB26-0587-4C30-8999-92F81FD0307C}</a:tableStyleId>
              </a:tblPr>
              <a:tblGrid>
                <a:gridCol w="1503045">
                  <a:extLst>
                    <a:ext uri="{9D8B030D-6E8A-4147-A177-3AD203B41FA5}">
                      <a16:colId xmlns:a16="http://schemas.microsoft.com/office/drawing/2014/main" val="20000"/>
                    </a:ext>
                  </a:extLst>
                </a:gridCol>
                <a:gridCol w="2764155">
                  <a:extLst>
                    <a:ext uri="{9D8B030D-6E8A-4147-A177-3AD203B41FA5}">
                      <a16:colId xmlns:a16="http://schemas.microsoft.com/office/drawing/2014/main" val="20001"/>
                    </a:ext>
                  </a:extLst>
                </a:gridCol>
              </a:tblGrid>
              <a:tr h="224790">
                <a:tc>
                  <a:txBody>
                    <a:bodyPr/>
                    <a:lstStyle/>
                    <a:p>
                      <a:pPr marL="64769">
                        <a:lnSpc>
                          <a:spcPct val="100000"/>
                        </a:lnSpc>
                        <a:spcBef>
                          <a:spcPts val="225"/>
                        </a:spcBef>
                      </a:pPr>
                      <a:r>
                        <a:rPr sz="1050" b="1">
                          <a:solidFill>
                            <a:schemeClr val="bg1"/>
                          </a:solidFill>
                          <a:latin typeface="Arial"/>
                          <a:cs typeface="Arial"/>
                        </a:rPr>
                        <a:t>Mean</a:t>
                      </a:r>
                      <a:r>
                        <a:rPr sz="1050" b="1" spc="-20">
                          <a:solidFill>
                            <a:schemeClr val="bg1"/>
                          </a:solidFill>
                          <a:latin typeface="Arial"/>
                          <a:cs typeface="Arial"/>
                        </a:rPr>
                        <a:t> </a:t>
                      </a:r>
                      <a:r>
                        <a:rPr sz="1050" b="1" spc="-25">
                          <a:solidFill>
                            <a:schemeClr val="bg1"/>
                          </a:solidFill>
                          <a:latin typeface="Arial"/>
                          <a:cs typeface="Arial"/>
                        </a:rPr>
                        <a:t>age</a:t>
                      </a:r>
                      <a:endParaRPr sz="1050">
                        <a:solidFill>
                          <a:schemeClr val="bg1"/>
                        </a:solidFill>
                        <a:latin typeface="Arial"/>
                        <a:cs typeface="Arial"/>
                      </a:endParaRPr>
                    </a:p>
                  </a:txBody>
                  <a:tcPr marL="0" marR="0" marT="2857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6B6A"/>
                    </a:solidFill>
                  </a:tcPr>
                </a:tc>
                <a:tc>
                  <a:txBody>
                    <a:bodyPr/>
                    <a:lstStyle/>
                    <a:p>
                      <a:pPr marL="64769">
                        <a:lnSpc>
                          <a:spcPct val="100000"/>
                        </a:lnSpc>
                        <a:spcBef>
                          <a:spcPts val="225"/>
                        </a:spcBef>
                      </a:pPr>
                      <a:r>
                        <a:rPr sz="1050">
                          <a:solidFill>
                            <a:srgbClr val="004A86"/>
                          </a:solidFill>
                          <a:latin typeface="Arial MT"/>
                          <a:cs typeface="Arial MT"/>
                        </a:rPr>
                        <a:t>5</a:t>
                      </a:r>
                      <a:r>
                        <a:rPr lang="ca-ES" sz="1050">
                          <a:solidFill>
                            <a:srgbClr val="004A86"/>
                          </a:solidFill>
                          <a:latin typeface="Arial MT"/>
                          <a:cs typeface="Arial MT"/>
                        </a:rPr>
                        <a:t>7</a:t>
                      </a:r>
                      <a:r>
                        <a:rPr sz="1050" spc="-20">
                          <a:solidFill>
                            <a:srgbClr val="004A86"/>
                          </a:solidFill>
                          <a:latin typeface="Arial MT"/>
                          <a:cs typeface="Arial MT"/>
                        </a:rPr>
                        <a:t> </a:t>
                      </a:r>
                      <a:r>
                        <a:rPr sz="1050">
                          <a:solidFill>
                            <a:srgbClr val="004A86"/>
                          </a:solidFill>
                          <a:latin typeface="Arial MT"/>
                          <a:cs typeface="Arial MT"/>
                        </a:rPr>
                        <a:t>±</a:t>
                      </a:r>
                      <a:r>
                        <a:rPr sz="1050" spc="-20">
                          <a:solidFill>
                            <a:srgbClr val="004A86"/>
                          </a:solidFill>
                          <a:latin typeface="Arial MT"/>
                          <a:cs typeface="Arial MT"/>
                        </a:rPr>
                        <a:t> </a:t>
                      </a:r>
                      <a:r>
                        <a:rPr sz="1050">
                          <a:solidFill>
                            <a:srgbClr val="004A86"/>
                          </a:solidFill>
                          <a:latin typeface="Arial MT"/>
                          <a:cs typeface="Arial MT"/>
                        </a:rPr>
                        <a:t>11.3</a:t>
                      </a:r>
                      <a:r>
                        <a:rPr sz="1050" spc="-25">
                          <a:solidFill>
                            <a:srgbClr val="004A86"/>
                          </a:solidFill>
                          <a:latin typeface="Arial MT"/>
                          <a:cs typeface="Arial MT"/>
                        </a:rPr>
                        <a:t> </a:t>
                      </a:r>
                      <a:r>
                        <a:rPr sz="1050" spc="-20">
                          <a:solidFill>
                            <a:srgbClr val="004A86"/>
                          </a:solidFill>
                          <a:latin typeface="Arial MT"/>
                          <a:cs typeface="Arial MT"/>
                        </a:rPr>
                        <a:t>years</a:t>
                      </a:r>
                      <a:endParaRPr sz="1050">
                        <a:latin typeface="Arial MT"/>
                        <a:cs typeface="Arial MT"/>
                      </a:endParaRPr>
                    </a:p>
                  </a:txBody>
                  <a:tcPr marL="0" marR="0" marT="28575" marB="0">
                    <a:lnL w="12700" cap="flat" cmpd="sng" algn="ctr">
                      <a:solidFill>
                        <a:schemeClr val="bg1"/>
                      </a:solidFill>
                      <a:prstDash val="solid"/>
                      <a:round/>
                      <a:headEnd type="none" w="med" len="med"/>
                      <a:tailEnd type="none" w="med" len="med"/>
                    </a:lnL>
                    <a:lnR w="12700">
                      <a:solidFill>
                        <a:srgbClr val="826B6A"/>
                      </a:solidFill>
                      <a:prstDash val="solid"/>
                    </a:lnR>
                    <a:lnT w="12700">
                      <a:solidFill>
                        <a:srgbClr val="826B6A"/>
                      </a:solidFill>
                      <a:prstDash val="solid"/>
                    </a:lnT>
                    <a:lnB w="12700">
                      <a:solidFill>
                        <a:srgbClr val="826B6A"/>
                      </a:solidFill>
                      <a:prstDash val="solid"/>
                    </a:lnB>
                    <a:solidFill>
                      <a:srgbClr val="CFC4C3"/>
                    </a:solidFill>
                  </a:tcPr>
                </a:tc>
                <a:extLst>
                  <a:ext uri="{0D108BD9-81ED-4DB2-BD59-A6C34878D82A}">
                    <a16:rowId xmlns:a16="http://schemas.microsoft.com/office/drawing/2014/main" val="10000"/>
                  </a:ext>
                </a:extLst>
              </a:tr>
              <a:tr h="224790">
                <a:tc>
                  <a:txBody>
                    <a:bodyPr/>
                    <a:lstStyle/>
                    <a:p>
                      <a:pPr marL="64769">
                        <a:lnSpc>
                          <a:spcPct val="100000"/>
                        </a:lnSpc>
                        <a:spcBef>
                          <a:spcPts val="225"/>
                        </a:spcBef>
                      </a:pPr>
                      <a:r>
                        <a:rPr sz="1050" b="1">
                          <a:solidFill>
                            <a:schemeClr val="bg1"/>
                          </a:solidFill>
                          <a:latin typeface="Arial"/>
                          <a:cs typeface="Arial"/>
                        </a:rPr>
                        <a:t>Male</a:t>
                      </a:r>
                      <a:r>
                        <a:rPr sz="1050" b="1" spc="-30">
                          <a:solidFill>
                            <a:schemeClr val="bg1"/>
                          </a:solidFill>
                          <a:latin typeface="Arial"/>
                          <a:cs typeface="Arial"/>
                        </a:rPr>
                        <a:t> </a:t>
                      </a:r>
                      <a:r>
                        <a:rPr sz="1050" b="1" spc="-25">
                          <a:solidFill>
                            <a:schemeClr val="bg1"/>
                          </a:solidFill>
                          <a:latin typeface="Arial"/>
                          <a:cs typeface="Arial"/>
                        </a:rPr>
                        <a:t>(%)</a:t>
                      </a:r>
                      <a:endParaRPr sz="1050">
                        <a:solidFill>
                          <a:schemeClr val="bg1"/>
                        </a:solidFill>
                        <a:latin typeface="Arial"/>
                        <a:cs typeface="Arial"/>
                      </a:endParaRPr>
                    </a:p>
                  </a:txBody>
                  <a:tcPr marL="0" marR="0" marT="2857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6B6A"/>
                    </a:solidFill>
                  </a:tcPr>
                </a:tc>
                <a:tc>
                  <a:txBody>
                    <a:bodyPr/>
                    <a:lstStyle/>
                    <a:p>
                      <a:pPr marL="64769">
                        <a:lnSpc>
                          <a:spcPct val="100000"/>
                        </a:lnSpc>
                        <a:spcBef>
                          <a:spcPts val="225"/>
                        </a:spcBef>
                      </a:pPr>
                      <a:r>
                        <a:rPr sz="1050" spc="-10">
                          <a:solidFill>
                            <a:srgbClr val="004A86"/>
                          </a:solidFill>
                          <a:latin typeface="Arial MT"/>
                          <a:cs typeface="Arial MT"/>
                        </a:rPr>
                        <a:t>7</a:t>
                      </a:r>
                      <a:r>
                        <a:rPr lang="ca-ES" sz="1050" spc="-10">
                          <a:solidFill>
                            <a:srgbClr val="004A86"/>
                          </a:solidFill>
                          <a:latin typeface="Arial MT"/>
                          <a:cs typeface="Arial MT"/>
                        </a:rPr>
                        <a:t>2</a:t>
                      </a:r>
                      <a:r>
                        <a:rPr sz="1050" spc="-10">
                          <a:solidFill>
                            <a:srgbClr val="004A86"/>
                          </a:solidFill>
                          <a:latin typeface="Arial MT"/>
                          <a:cs typeface="Arial MT"/>
                        </a:rPr>
                        <a:t>%</a:t>
                      </a:r>
                      <a:endParaRPr sz="1050">
                        <a:latin typeface="Arial MT"/>
                        <a:cs typeface="Arial MT"/>
                      </a:endParaRPr>
                    </a:p>
                  </a:txBody>
                  <a:tcPr marL="0" marR="0" marT="28575" marB="0">
                    <a:lnL w="12700" cap="flat" cmpd="sng" algn="ctr">
                      <a:solidFill>
                        <a:schemeClr val="bg1"/>
                      </a:solidFill>
                      <a:prstDash val="solid"/>
                      <a:round/>
                      <a:headEnd type="none" w="med" len="med"/>
                      <a:tailEnd type="none" w="med" len="med"/>
                    </a:lnL>
                    <a:lnR w="12700">
                      <a:solidFill>
                        <a:srgbClr val="826B6A"/>
                      </a:solidFill>
                      <a:prstDash val="solid"/>
                    </a:lnR>
                    <a:lnT w="12700">
                      <a:solidFill>
                        <a:srgbClr val="826B6A"/>
                      </a:solidFill>
                      <a:prstDash val="solid"/>
                    </a:lnT>
                    <a:lnB w="12700">
                      <a:solidFill>
                        <a:srgbClr val="826B6A"/>
                      </a:solidFill>
                      <a:prstDash val="solid"/>
                    </a:lnB>
                    <a:solidFill>
                      <a:srgbClr val="CFC4C3"/>
                    </a:solidFill>
                  </a:tcPr>
                </a:tc>
                <a:extLst>
                  <a:ext uri="{0D108BD9-81ED-4DB2-BD59-A6C34878D82A}">
                    <a16:rowId xmlns:a16="http://schemas.microsoft.com/office/drawing/2014/main" val="10001"/>
                  </a:ext>
                </a:extLst>
              </a:tr>
              <a:tr h="544830">
                <a:tc>
                  <a:txBody>
                    <a:bodyPr/>
                    <a:lstStyle/>
                    <a:p>
                      <a:pPr>
                        <a:lnSpc>
                          <a:spcPct val="100000"/>
                        </a:lnSpc>
                        <a:spcBef>
                          <a:spcPts val="275"/>
                        </a:spcBef>
                      </a:pPr>
                      <a:endParaRPr sz="1050">
                        <a:solidFill>
                          <a:schemeClr val="bg1"/>
                        </a:solidFill>
                        <a:latin typeface="Times New Roman"/>
                        <a:cs typeface="Times New Roman"/>
                      </a:endParaRPr>
                    </a:p>
                    <a:p>
                      <a:pPr marL="64769">
                        <a:lnSpc>
                          <a:spcPct val="100000"/>
                        </a:lnSpc>
                      </a:pPr>
                      <a:r>
                        <a:rPr sz="1050" b="1">
                          <a:solidFill>
                            <a:schemeClr val="bg1"/>
                          </a:solidFill>
                          <a:latin typeface="Arial"/>
                          <a:cs typeface="Arial"/>
                        </a:rPr>
                        <a:t>Primary</a:t>
                      </a:r>
                      <a:r>
                        <a:rPr sz="1050" b="1" spc="-40">
                          <a:solidFill>
                            <a:schemeClr val="bg1"/>
                          </a:solidFill>
                          <a:latin typeface="Arial"/>
                          <a:cs typeface="Arial"/>
                        </a:rPr>
                        <a:t> </a:t>
                      </a:r>
                      <a:r>
                        <a:rPr sz="1050" b="1" spc="-10">
                          <a:solidFill>
                            <a:schemeClr val="bg1"/>
                          </a:solidFill>
                          <a:latin typeface="Arial"/>
                          <a:cs typeface="Arial"/>
                        </a:rPr>
                        <a:t>aetiologies</a:t>
                      </a:r>
                      <a:endParaRPr sz="1050">
                        <a:solidFill>
                          <a:schemeClr val="bg1"/>
                        </a:solidFill>
                        <a:latin typeface="Arial"/>
                        <a:cs typeface="Arial"/>
                      </a:endParaRPr>
                    </a:p>
                  </a:txBody>
                  <a:tcPr marL="0" marR="0" marT="349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6B6A"/>
                    </a:solidFill>
                  </a:tcPr>
                </a:tc>
                <a:tc>
                  <a:txBody>
                    <a:bodyPr/>
                    <a:lstStyle/>
                    <a:p>
                      <a:pPr marL="64769">
                        <a:lnSpc>
                          <a:spcPct val="100000"/>
                        </a:lnSpc>
                        <a:spcBef>
                          <a:spcPts val="225"/>
                        </a:spcBef>
                      </a:pPr>
                      <a:r>
                        <a:rPr sz="1050">
                          <a:solidFill>
                            <a:srgbClr val="004A86"/>
                          </a:solidFill>
                          <a:latin typeface="Arial MT"/>
                          <a:cs typeface="Arial MT"/>
                        </a:rPr>
                        <a:t>ALD:</a:t>
                      </a:r>
                      <a:r>
                        <a:rPr sz="1050" spc="-30">
                          <a:solidFill>
                            <a:srgbClr val="004A86"/>
                          </a:solidFill>
                          <a:latin typeface="Arial MT"/>
                          <a:cs typeface="Arial MT"/>
                        </a:rPr>
                        <a:t> </a:t>
                      </a:r>
                      <a:r>
                        <a:rPr lang="ca-ES" sz="1050" spc="-30">
                          <a:solidFill>
                            <a:srgbClr val="004A86"/>
                          </a:solidFill>
                          <a:latin typeface="Arial MT"/>
                          <a:cs typeface="Arial MT"/>
                        </a:rPr>
                        <a:t>53.5</a:t>
                      </a:r>
                      <a:r>
                        <a:rPr sz="1050" spc="-10">
                          <a:solidFill>
                            <a:srgbClr val="004A86"/>
                          </a:solidFill>
                          <a:latin typeface="Arial MT"/>
                          <a:cs typeface="Arial MT"/>
                        </a:rPr>
                        <a:t>%</a:t>
                      </a:r>
                      <a:endParaRPr lang="ca-ES" sz="1050" spc="-10">
                        <a:solidFill>
                          <a:srgbClr val="004A86"/>
                        </a:solidFill>
                        <a:latin typeface="Arial MT"/>
                        <a:cs typeface="Arial MT"/>
                      </a:endParaRPr>
                    </a:p>
                    <a:p>
                      <a:pPr marL="64769" marR="0" lvl="0" indent="0" defTabSz="914400" eaLnBrk="1" fontAlgn="auto" latinLnBrk="0" hangingPunct="1">
                        <a:lnSpc>
                          <a:spcPct val="100000"/>
                        </a:lnSpc>
                        <a:spcBef>
                          <a:spcPts val="225"/>
                        </a:spcBef>
                        <a:spcAft>
                          <a:spcPts val="0"/>
                        </a:spcAft>
                        <a:buClrTx/>
                        <a:buSzTx/>
                        <a:buFontTx/>
                        <a:buNone/>
                        <a:tabLst/>
                        <a:defRPr/>
                      </a:pPr>
                      <a:r>
                        <a:rPr lang="en-US" sz="1050">
                          <a:solidFill>
                            <a:srgbClr val="004A86"/>
                          </a:solidFill>
                          <a:latin typeface="Arial MT"/>
                          <a:cs typeface="Arial MT"/>
                        </a:rPr>
                        <a:t>MASLD:</a:t>
                      </a:r>
                      <a:r>
                        <a:rPr lang="en-US" sz="1050" spc="-45">
                          <a:solidFill>
                            <a:srgbClr val="004A86"/>
                          </a:solidFill>
                          <a:latin typeface="Arial MT"/>
                          <a:cs typeface="Arial MT"/>
                        </a:rPr>
                        <a:t> </a:t>
                      </a:r>
                      <a:r>
                        <a:rPr lang="en-US" sz="1050" spc="-10">
                          <a:solidFill>
                            <a:srgbClr val="004A86"/>
                          </a:solidFill>
                          <a:latin typeface="Arial MT"/>
                          <a:cs typeface="Arial MT"/>
                        </a:rPr>
                        <a:t>20.2%</a:t>
                      </a:r>
                      <a:endParaRPr lang="en-US" sz="1050">
                        <a:latin typeface="Arial MT"/>
                        <a:cs typeface="Arial MT"/>
                      </a:endParaRPr>
                    </a:p>
                    <a:p>
                      <a:pPr marL="64769">
                        <a:lnSpc>
                          <a:spcPct val="100000"/>
                        </a:lnSpc>
                        <a:spcBef>
                          <a:spcPts val="225"/>
                        </a:spcBef>
                      </a:pPr>
                      <a:r>
                        <a:rPr lang="ca-ES" sz="1050" spc="-10" err="1">
                          <a:solidFill>
                            <a:srgbClr val="004A86"/>
                          </a:solidFill>
                          <a:latin typeface="Arial MT"/>
                          <a:cs typeface="Arial MT"/>
                        </a:rPr>
                        <a:t>MetALD</a:t>
                      </a:r>
                      <a:r>
                        <a:rPr lang="ca-ES" sz="1050" spc="-10">
                          <a:solidFill>
                            <a:srgbClr val="004A86"/>
                          </a:solidFill>
                          <a:latin typeface="Arial MT"/>
                          <a:cs typeface="Arial MT"/>
                        </a:rPr>
                        <a:t>: 13.5%</a:t>
                      </a:r>
                      <a:endParaRPr sz="1050">
                        <a:latin typeface="Arial MT"/>
                        <a:cs typeface="Arial MT"/>
                      </a:endParaRPr>
                    </a:p>
                  </a:txBody>
                  <a:tcPr marL="0" marR="0" marT="28575" marB="0">
                    <a:lnL w="12700" cap="flat" cmpd="sng" algn="ctr">
                      <a:solidFill>
                        <a:schemeClr val="bg1"/>
                      </a:solidFill>
                      <a:prstDash val="solid"/>
                      <a:round/>
                      <a:headEnd type="none" w="med" len="med"/>
                      <a:tailEnd type="none" w="med" len="med"/>
                    </a:lnL>
                    <a:lnR w="12700">
                      <a:solidFill>
                        <a:srgbClr val="826B6A"/>
                      </a:solidFill>
                      <a:prstDash val="solid"/>
                    </a:lnR>
                    <a:lnT w="12700">
                      <a:solidFill>
                        <a:srgbClr val="826B6A"/>
                      </a:solidFill>
                      <a:prstDash val="solid"/>
                    </a:lnT>
                    <a:lnB w="12700">
                      <a:solidFill>
                        <a:srgbClr val="826B6A"/>
                      </a:solidFill>
                      <a:prstDash val="solid"/>
                    </a:lnB>
                    <a:solidFill>
                      <a:srgbClr val="CFC4C3"/>
                    </a:solidFill>
                  </a:tcPr>
                </a:tc>
                <a:extLst>
                  <a:ext uri="{0D108BD9-81ED-4DB2-BD59-A6C34878D82A}">
                    <a16:rowId xmlns:a16="http://schemas.microsoft.com/office/drawing/2014/main" val="10002"/>
                  </a:ext>
                </a:extLst>
              </a:tr>
              <a:tr h="704850">
                <a:tc>
                  <a:txBody>
                    <a:bodyPr/>
                    <a:lstStyle/>
                    <a:p>
                      <a:pPr>
                        <a:lnSpc>
                          <a:spcPct val="100000"/>
                        </a:lnSpc>
                        <a:spcBef>
                          <a:spcPts val="905"/>
                        </a:spcBef>
                      </a:pPr>
                      <a:endParaRPr sz="1050">
                        <a:solidFill>
                          <a:schemeClr val="bg1"/>
                        </a:solidFill>
                        <a:latin typeface="Times New Roman"/>
                        <a:cs typeface="Times New Roman"/>
                      </a:endParaRPr>
                    </a:p>
                    <a:p>
                      <a:pPr marL="64769">
                        <a:lnSpc>
                          <a:spcPct val="100000"/>
                        </a:lnSpc>
                      </a:pPr>
                      <a:r>
                        <a:rPr sz="1050" b="1">
                          <a:solidFill>
                            <a:schemeClr val="bg1"/>
                          </a:solidFill>
                          <a:latin typeface="Arial"/>
                          <a:cs typeface="Arial"/>
                        </a:rPr>
                        <a:t>Baseline</a:t>
                      </a:r>
                      <a:r>
                        <a:rPr sz="1050" b="1" spc="-40">
                          <a:solidFill>
                            <a:schemeClr val="bg1"/>
                          </a:solidFill>
                          <a:latin typeface="Arial"/>
                          <a:cs typeface="Arial"/>
                        </a:rPr>
                        <a:t> </a:t>
                      </a:r>
                      <a:r>
                        <a:rPr sz="1050" b="1" spc="-10">
                          <a:solidFill>
                            <a:schemeClr val="bg1"/>
                          </a:solidFill>
                          <a:latin typeface="Arial"/>
                          <a:cs typeface="Arial"/>
                        </a:rPr>
                        <a:t>scores</a:t>
                      </a:r>
                      <a:endParaRPr sz="1050">
                        <a:solidFill>
                          <a:schemeClr val="bg1"/>
                        </a:solidFill>
                        <a:latin typeface="Arial"/>
                        <a:cs typeface="Arial"/>
                      </a:endParaRPr>
                    </a:p>
                  </a:txBody>
                  <a:tcPr marL="0" marR="0" marT="11493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6B6A"/>
                    </a:solidFill>
                  </a:tcPr>
                </a:tc>
                <a:tc>
                  <a:txBody>
                    <a:bodyPr/>
                    <a:lstStyle/>
                    <a:p>
                      <a:pPr marL="64769">
                        <a:lnSpc>
                          <a:spcPct val="100000"/>
                        </a:lnSpc>
                        <a:spcBef>
                          <a:spcPts val="225"/>
                        </a:spcBef>
                      </a:pPr>
                      <a:r>
                        <a:rPr sz="1050">
                          <a:solidFill>
                            <a:srgbClr val="004A86"/>
                          </a:solidFill>
                          <a:latin typeface="Arial MT"/>
                          <a:cs typeface="Arial MT"/>
                        </a:rPr>
                        <a:t>MELD:</a:t>
                      </a:r>
                      <a:r>
                        <a:rPr sz="1050" spc="-35">
                          <a:solidFill>
                            <a:srgbClr val="004A86"/>
                          </a:solidFill>
                          <a:latin typeface="Arial MT"/>
                          <a:cs typeface="Arial MT"/>
                        </a:rPr>
                        <a:t> </a:t>
                      </a:r>
                      <a:r>
                        <a:rPr sz="1050">
                          <a:solidFill>
                            <a:srgbClr val="004A86"/>
                          </a:solidFill>
                          <a:latin typeface="Arial MT"/>
                          <a:cs typeface="Arial MT"/>
                        </a:rPr>
                        <a:t>14.1</a:t>
                      </a:r>
                      <a:r>
                        <a:rPr sz="1050" spc="-30">
                          <a:solidFill>
                            <a:srgbClr val="004A86"/>
                          </a:solidFill>
                          <a:latin typeface="Arial MT"/>
                          <a:cs typeface="Arial MT"/>
                        </a:rPr>
                        <a:t> </a:t>
                      </a:r>
                      <a:r>
                        <a:rPr sz="1050">
                          <a:solidFill>
                            <a:srgbClr val="004A86"/>
                          </a:solidFill>
                          <a:latin typeface="Arial MT"/>
                          <a:cs typeface="Arial MT"/>
                        </a:rPr>
                        <a:t>±</a:t>
                      </a:r>
                      <a:r>
                        <a:rPr sz="1050" spc="-15">
                          <a:solidFill>
                            <a:srgbClr val="004A86"/>
                          </a:solidFill>
                          <a:latin typeface="Arial MT"/>
                          <a:cs typeface="Arial MT"/>
                        </a:rPr>
                        <a:t> </a:t>
                      </a:r>
                      <a:r>
                        <a:rPr sz="1050" spc="-25">
                          <a:solidFill>
                            <a:srgbClr val="004A86"/>
                          </a:solidFill>
                          <a:latin typeface="Arial MT"/>
                          <a:cs typeface="Arial MT"/>
                        </a:rPr>
                        <a:t>5.9</a:t>
                      </a:r>
                      <a:endParaRPr sz="1050">
                        <a:latin typeface="Arial MT"/>
                        <a:cs typeface="Arial MT"/>
                      </a:endParaRPr>
                    </a:p>
                    <a:p>
                      <a:pPr marL="64769">
                        <a:lnSpc>
                          <a:spcPct val="100000"/>
                        </a:lnSpc>
                      </a:pPr>
                      <a:r>
                        <a:rPr sz="1050" spc="-10">
                          <a:solidFill>
                            <a:srgbClr val="004A86"/>
                          </a:solidFill>
                          <a:latin typeface="Arial MT"/>
                          <a:cs typeface="Arial MT"/>
                        </a:rPr>
                        <a:t>Child-</a:t>
                      </a:r>
                      <a:r>
                        <a:rPr sz="1050">
                          <a:solidFill>
                            <a:srgbClr val="004A86"/>
                          </a:solidFill>
                          <a:latin typeface="Arial MT"/>
                          <a:cs typeface="Arial MT"/>
                        </a:rPr>
                        <a:t>Pugh:</a:t>
                      </a:r>
                      <a:r>
                        <a:rPr sz="1050" spc="-30">
                          <a:solidFill>
                            <a:srgbClr val="004A86"/>
                          </a:solidFill>
                          <a:latin typeface="Arial MT"/>
                          <a:cs typeface="Arial MT"/>
                        </a:rPr>
                        <a:t> </a:t>
                      </a:r>
                      <a:r>
                        <a:rPr sz="1050">
                          <a:solidFill>
                            <a:srgbClr val="004A86"/>
                          </a:solidFill>
                          <a:latin typeface="Arial MT"/>
                          <a:cs typeface="Arial MT"/>
                        </a:rPr>
                        <a:t>8.1</a:t>
                      </a:r>
                      <a:r>
                        <a:rPr sz="1050" spc="5">
                          <a:solidFill>
                            <a:srgbClr val="004A86"/>
                          </a:solidFill>
                          <a:latin typeface="Arial MT"/>
                          <a:cs typeface="Arial MT"/>
                        </a:rPr>
                        <a:t> </a:t>
                      </a:r>
                      <a:r>
                        <a:rPr sz="1050">
                          <a:solidFill>
                            <a:srgbClr val="004A86"/>
                          </a:solidFill>
                          <a:latin typeface="Arial MT"/>
                          <a:cs typeface="Arial MT"/>
                        </a:rPr>
                        <a:t>±</a:t>
                      </a:r>
                      <a:r>
                        <a:rPr sz="1050" spc="5">
                          <a:solidFill>
                            <a:srgbClr val="004A86"/>
                          </a:solidFill>
                          <a:latin typeface="Arial MT"/>
                          <a:cs typeface="Arial MT"/>
                        </a:rPr>
                        <a:t> </a:t>
                      </a:r>
                      <a:r>
                        <a:rPr sz="1050" spc="-25">
                          <a:solidFill>
                            <a:srgbClr val="004A86"/>
                          </a:solidFill>
                          <a:latin typeface="Arial MT"/>
                          <a:cs typeface="Arial MT"/>
                        </a:rPr>
                        <a:t>1.9</a:t>
                      </a:r>
                      <a:endParaRPr sz="1050">
                        <a:latin typeface="Arial MT"/>
                        <a:cs typeface="Arial MT"/>
                      </a:endParaRPr>
                    </a:p>
                    <a:p>
                      <a:pPr marL="64769">
                        <a:lnSpc>
                          <a:spcPct val="100000"/>
                        </a:lnSpc>
                      </a:pPr>
                      <a:r>
                        <a:rPr sz="1050" spc="-10">
                          <a:solidFill>
                            <a:srgbClr val="004A86"/>
                          </a:solidFill>
                          <a:latin typeface="Arial MT"/>
                          <a:cs typeface="Arial MT"/>
                        </a:rPr>
                        <a:t>CLIF-</a:t>
                      </a:r>
                      <a:r>
                        <a:rPr sz="1050">
                          <a:solidFill>
                            <a:srgbClr val="004A86"/>
                          </a:solidFill>
                          <a:latin typeface="Arial MT"/>
                          <a:cs typeface="Arial MT"/>
                        </a:rPr>
                        <a:t>C</a:t>
                      </a:r>
                      <a:r>
                        <a:rPr sz="1050" spc="-20">
                          <a:solidFill>
                            <a:srgbClr val="004A86"/>
                          </a:solidFill>
                          <a:latin typeface="Arial MT"/>
                          <a:cs typeface="Arial MT"/>
                        </a:rPr>
                        <a:t> </a:t>
                      </a:r>
                      <a:r>
                        <a:rPr sz="1050">
                          <a:solidFill>
                            <a:srgbClr val="004A86"/>
                          </a:solidFill>
                          <a:latin typeface="Arial MT"/>
                          <a:cs typeface="Arial MT"/>
                        </a:rPr>
                        <a:t>AD:</a:t>
                      </a:r>
                      <a:r>
                        <a:rPr sz="1050" spc="-15">
                          <a:solidFill>
                            <a:srgbClr val="004A86"/>
                          </a:solidFill>
                          <a:latin typeface="Arial MT"/>
                          <a:cs typeface="Arial MT"/>
                        </a:rPr>
                        <a:t> </a:t>
                      </a:r>
                      <a:r>
                        <a:rPr sz="1050">
                          <a:solidFill>
                            <a:srgbClr val="004A86"/>
                          </a:solidFill>
                          <a:latin typeface="Arial MT"/>
                          <a:cs typeface="Arial MT"/>
                        </a:rPr>
                        <a:t>48.9</a:t>
                      </a:r>
                      <a:r>
                        <a:rPr sz="1050" spc="5">
                          <a:solidFill>
                            <a:srgbClr val="004A86"/>
                          </a:solidFill>
                          <a:latin typeface="Arial MT"/>
                          <a:cs typeface="Arial MT"/>
                        </a:rPr>
                        <a:t> </a:t>
                      </a:r>
                      <a:r>
                        <a:rPr sz="1050">
                          <a:solidFill>
                            <a:srgbClr val="004A86"/>
                          </a:solidFill>
                          <a:latin typeface="Arial MT"/>
                          <a:cs typeface="Arial MT"/>
                        </a:rPr>
                        <a:t>± </a:t>
                      </a:r>
                      <a:r>
                        <a:rPr sz="1050" spc="-20">
                          <a:solidFill>
                            <a:srgbClr val="004A86"/>
                          </a:solidFill>
                          <a:latin typeface="Arial MT"/>
                          <a:cs typeface="Arial MT"/>
                        </a:rPr>
                        <a:t>10.9</a:t>
                      </a:r>
                      <a:endParaRPr sz="1050">
                        <a:latin typeface="Arial MT"/>
                        <a:cs typeface="Arial MT"/>
                      </a:endParaRPr>
                    </a:p>
                    <a:p>
                      <a:pPr marL="64769">
                        <a:lnSpc>
                          <a:spcPct val="100000"/>
                        </a:lnSpc>
                      </a:pPr>
                      <a:r>
                        <a:rPr sz="1050">
                          <a:solidFill>
                            <a:srgbClr val="004A86"/>
                          </a:solidFill>
                          <a:latin typeface="Arial MT"/>
                          <a:cs typeface="Arial MT"/>
                        </a:rPr>
                        <a:t>FIPS:</a:t>
                      </a:r>
                      <a:r>
                        <a:rPr sz="1050" spc="-35">
                          <a:solidFill>
                            <a:srgbClr val="004A86"/>
                          </a:solidFill>
                          <a:latin typeface="Arial MT"/>
                          <a:cs typeface="Arial MT"/>
                        </a:rPr>
                        <a:t> </a:t>
                      </a:r>
                      <a:r>
                        <a:rPr sz="1050" spc="-10">
                          <a:solidFill>
                            <a:srgbClr val="004A86"/>
                          </a:solidFill>
                          <a:latin typeface="Arial MT"/>
                          <a:cs typeface="Arial MT"/>
                        </a:rPr>
                        <a:t>-</a:t>
                      </a:r>
                      <a:r>
                        <a:rPr sz="1050">
                          <a:solidFill>
                            <a:srgbClr val="004A86"/>
                          </a:solidFill>
                          <a:latin typeface="Arial MT"/>
                          <a:cs typeface="Arial MT"/>
                        </a:rPr>
                        <a:t>1.3</a:t>
                      </a:r>
                      <a:r>
                        <a:rPr sz="1050" spc="-5">
                          <a:solidFill>
                            <a:srgbClr val="004A86"/>
                          </a:solidFill>
                          <a:latin typeface="Arial MT"/>
                          <a:cs typeface="Arial MT"/>
                        </a:rPr>
                        <a:t> </a:t>
                      </a:r>
                      <a:r>
                        <a:rPr sz="1050">
                          <a:solidFill>
                            <a:srgbClr val="004A86"/>
                          </a:solidFill>
                          <a:latin typeface="Arial MT"/>
                          <a:cs typeface="Arial MT"/>
                        </a:rPr>
                        <a:t>±</a:t>
                      </a:r>
                      <a:r>
                        <a:rPr sz="1050" spc="-10">
                          <a:solidFill>
                            <a:srgbClr val="004A86"/>
                          </a:solidFill>
                          <a:latin typeface="Arial MT"/>
                          <a:cs typeface="Arial MT"/>
                        </a:rPr>
                        <a:t> </a:t>
                      </a:r>
                      <a:r>
                        <a:rPr sz="1050" spc="-25">
                          <a:solidFill>
                            <a:srgbClr val="004A86"/>
                          </a:solidFill>
                          <a:latin typeface="Arial MT"/>
                          <a:cs typeface="Arial MT"/>
                        </a:rPr>
                        <a:t>1.1</a:t>
                      </a:r>
                      <a:endParaRPr sz="1050">
                        <a:latin typeface="Arial MT"/>
                        <a:cs typeface="Arial MT"/>
                      </a:endParaRPr>
                    </a:p>
                  </a:txBody>
                  <a:tcPr marL="0" marR="0" marT="28575" marB="0">
                    <a:lnL w="12700" cap="flat" cmpd="sng" algn="ctr">
                      <a:solidFill>
                        <a:schemeClr val="bg1"/>
                      </a:solidFill>
                      <a:prstDash val="solid"/>
                      <a:round/>
                      <a:headEnd type="none" w="med" len="med"/>
                      <a:tailEnd type="none" w="med" len="med"/>
                    </a:lnL>
                    <a:lnR w="12700">
                      <a:solidFill>
                        <a:srgbClr val="826B6A"/>
                      </a:solidFill>
                      <a:prstDash val="solid"/>
                    </a:lnR>
                    <a:lnT w="12700">
                      <a:solidFill>
                        <a:srgbClr val="826B6A"/>
                      </a:solidFill>
                      <a:prstDash val="solid"/>
                    </a:lnT>
                    <a:lnB w="12700">
                      <a:solidFill>
                        <a:srgbClr val="826B6A"/>
                      </a:solidFill>
                      <a:prstDash val="solid"/>
                    </a:lnB>
                    <a:solidFill>
                      <a:srgbClr val="CFC4C3"/>
                    </a:solidFill>
                  </a:tcPr>
                </a:tc>
                <a:extLst>
                  <a:ext uri="{0D108BD9-81ED-4DB2-BD59-A6C34878D82A}">
                    <a16:rowId xmlns:a16="http://schemas.microsoft.com/office/drawing/2014/main" val="10003"/>
                  </a:ext>
                </a:extLst>
              </a:tr>
              <a:tr h="864869">
                <a:tc rowSpan="5">
                  <a:txBody>
                    <a:bodyPr/>
                    <a:lstStyle/>
                    <a:p>
                      <a:pPr>
                        <a:lnSpc>
                          <a:spcPct val="100000"/>
                        </a:lnSpc>
                      </a:pPr>
                      <a:endParaRPr sz="1050">
                        <a:solidFill>
                          <a:schemeClr val="bg1"/>
                        </a:solidFill>
                        <a:latin typeface="Times New Roman"/>
                        <a:cs typeface="Times New Roman"/>
                      </a:endParaRPr>
                    </a:p>
                    <a:p>
                      <a:pPr>
                        <a:lnSpc>
                          <a:spcPct val="100000"/>
                        </a:lnSpc>
                      </a:pPr>
                      <a:endParaRPr sz="1050">
                        <a:solidFill>
                          <a:schemeClr val="bg1"/>
                        </a:solidFill>
                        <a:latin typeface="Times New Roman"/>
                        <a:cs typeface="Times New Roman"/>
                      </a:endParaRPr>
                    </a:p>
                    <a:p>
                      <a:pPr>
                        <a:lnSpc>
                          <a:spcPct val="100000"/>
                        </a:lnSpc>
                      </a:pPr>
                      <a:endParaRPr sz="1050">
                        <a:solidFill>
                          <a:schemeClr val="bg1"/>
                        </a:solidFill>
                        <a:latin typeface="Times New Roman"/>
                        <a:cs typeface="Times New Roman"/>
                      </a:endParaRPr>
                    </a:p>
                    <a:p>
                      <a:pPr>
                        <a:lnSpc>
                          <a:spcPct val="100000"/>
                        </a:lnSpc>
                      </a:pPr>
                      <a:endParaRPr sz="1050">
                        <a:solidFill>
                          <a:schemeClr val="bg1"/>
                        </a:solidFill>
                        <a:latin typeface="Times New Roman"/>
                        <a:cs typeface="Times New Roman"/>
                      </a:endParaRPr>
                    </a:p>
                    <a:p>
                      <a:pPr>
                        <a:lnSpc>
                          <a:spcPct val="100000"/>
                        </a:lnSpc>
                        <a:spcBef>
                          <a:spcPts val="250"/>
                        </a:spcBef>
                      </a:pPr>
                      <a:endParaRPr sz="1050">
                        <a:solidFill>
                          <a:schemeClr val="bg1"/>
                        </a:solidFill>
                        <a:latin typeface="Times New Roman"/>
                        <a:cs typeface="Times New Roman"/>
                      </a:endParaRPr>
                    </a:p>
                    <a:p>
                      <a:pPr marL="64769">
                        <a:lnSpc>
                          <a:spcPct val="100000"/>
                        </a:lnSpc>
                      </a:pPr>
                      <a:r>
                        <a:rPr sz="1050" b="1">
                          <a:solidFill>
                            <a:schemeClr val="bg1"/>
                          </a:solidFill>
                          <a:latin typeface="Arial"/>
                          <a:cs typeface="Arial"/>
                        </a:rPr>
                        <a:t>TIPS</a:t>
                      </a:r>
                      <a:r>
                        <a:rPr sz="1050" b="1" spc="-20">
                          <a:solidFill>
                            <a:schemeClr val="bg1"/>
                          </a:solidFill>
                          <a:latin typeface="Arial"/>
                          <a:cs typeface="Arial"/>
                        </a:rPr>
                        <a:t> </a:t>
                      </a:r>
                      <a:r>
                        <a:rPr sz="1050" b="1" spc="-10">
                          <a:solidFill>
                            <a:schemeClr val="bg1"/>
                          </a:solidFill>
                          <a:latin typeface="Arial"/>
                          <a:cs typeface="Arial"/>
                        </a:rPr>
                        <a:t>indication</a:t>
                      </a:r>
                      <a:endParaRPr sz="1050">
                        <a:solidFill>
                          <a:schemeClr val="bg1"/>
                        </a:solidFill>
                        <a:latin typeface="Arial"/>
                        <a:cs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6B6A"/>
                    </a:solidFill>
                  </a:tcPr>
                </a:tc>
                <a:tc>
                  <a:txBody>
                    <a:bodyPr/>
                    <a:lstStyle/>
                    <a:p>
                      <a:pPr marL="64769">
                        <a:lnSpc>
                          <a:spcPct val="100000"/>
                        </a:lnSpc>
                        <a:spcBef>
                          <a:spcPts val="225"/>
                        </a:spcBef>
                      </a:pPr>
                      <a:r>
                        <a:rPr sz="1050">
                          <a:solidFill>
                            <a:srgbClr val="004A86"/>
                          </a:solidFill>
                          <a:latin typeface="Arial MT"/>
                          <a:cs typeface="Arial MT"/>
                        </a:rPr>
                        <a:t>PH-related</a:t>
                      </a:r>
                      <a:r>
                        <a:rPr sz="1050" spc="-35">
                          <a:solidFill>
                            <a:srgbClr val="004A86"/>
                          </a:solidFill>
                          <a:latin typeface="Arial MT"/>
                          <a:cs typeface="Arial MT"/>
                        </a:rPr>
                        <a:t> </a:t>
                      </a:r>
                      <a:r>
                        <a:rPr sz="1050">
                          <a:solidFill>
                            <a:srgbClr val="004A86"/>
                          </a:solidFill>
                          <a:latin typeface="Arial MT"/>
                          <a:cs typeface="Arial MT"/>
                        </a:rPr>
                        <a:t>bleeding:</a:t>
                      </a:r>
                      <a:r>
                        <a:rPr sz="1050" spc="-40">
                          <a:solidFill>
                            <a:srgbClr val="004A86"/>
                          </a:solidFill>
                          <a:latin typeface="Arial MT"/>
                          <a:cs typeface="Arial MT"/>
                        </a:rPr>
                        <a:t> </a:t>
                      </a:r>
                      <a:r>
                        <a:rPr sz="1050">
                          <a:solidFill>
                            <a:srgbClr val="004A86"/>
                          </a:solidFill>
                          <a:latin typeface="Arial MT"/>
                          <a:cs typeface="Arial MT"/>
                        </a:rPr>
                        <a:t>47%</a:t>
                      </a:r>
                      <a:r>
                        <a:rPr sz="1050" spc="-25">
                          <a:solidFill>
                            <a:srgbClr val="004A86"/>
                          </a:solidFill>
                          <a:latin typeface="Arial MT"/>
                          <a:cs typeface="Arial MT"/>
                        </a:rPr>
                        <a:t> </a:t>
                      </a:r>
                      <a:r>
                        <a:rPr sz="1050" spc="-10">
                          <a:solidFill>
                            <a:srgbClr val="004A86"/>
                          </a:solidFill>
                          <a:latin typeface="Arial MT"/>
                          <a:cs typeface="Arial MT"/>
                        </a:rPr>
                        <a:t>(n</a:t>
                      </a:r>
                      <a:r>
                        <a:rPr lang="fr-CH" sz="1050" spc="-10">
                          <a:solidFill>
                            <a:srgbClr val="004A86"/>
                          </a:solidFill>
                          <a:latin typeface="Arial MT"/>
                          <a:cs typeface="Arial MT"/>
                        </a:rPr>
                        <a:t> </a:t>
                      </a:r>
                      <a:r>
                        <a:rPr sz="1050" spc="-10">
                          <a:solidFill>
                            <a:srgbClr val="004A86"/>
                          </a:solidFill>
                          <a:latin typeface="Arial MT"/>
                          <a:cs typeface="Arial MT"/>
                        </a:rPr>
                        <a:t>=</a:t>
                      </a:r>
                      <a:r>
                        <a:rPr lang="fr-CH" sz="1050" spc="-10">
                          <a:solidFill>
                            <a:srgbClr val="004A86"/>
                          </a:solidFill>
                          <a:latin typeface="Arial MT"/>
                          <a:cs typeface="Arial MT"/>
                        </a:rPr>
                        <a:t> </a:t>
                      </a:r>
                      <a:r>
                        <a:rPr lang="ca-ES" sz="1050" spc="-10">
                          <a:solidFill>
                            <a:srgbClr val="004A86"/>
                          </a:solidFill>
                          <a:latin typeface="Arial MT"/>
                          <a:cs typeface="Arial MT"/>
                        </a:rPr>
                        <a:t>622</a:t>
                      </a:r>
                      <a:r>
                        <a:rPr sz="1050" spc="-10">
                          <a:solidFill>
                            <a:srgbClr val="004A86"/>
                          </a:solidFill>
                          <a:latin typeface="Arial MT"/>
                          <a:cs typeface="Arial MT"/>
                        </a:rPr>
                        <a:t>)</a:t>
                      </a:r>
                      <a:endParaRPr sz="1050">
                        <a:latin typeface="Arial MT"/>
                        <a:cs typeface="Arial MT"/>
                      </a:endParaRPr>
                    </a:p>
                    <a:p>
                      <a:pPr marL="280035" indent="-82550">
                        <a:lnSpc>
                          <a:spcPct val="100000"/>
                        </a:lnSpc>
                        <a:buChar char="•"/>
                        <a:tabLst>
                          <a:tab pos="280035" algn="l"/>
                        </a:tabLst>
                      </a:pPr>
                      <a:r>
                        <a:rPr sz="1050" spc="-10">
                          <a:solidFill>
                            <a:srgbClr val="004A86"/>
                          </a:solidFill>
                          <a:latin typeface="Arial MT"/>
                          <a:cs typeface="Arial MT"/>
                        </a:rPr>
                        <a:t>Pre-</a:t>
                      </a:r>
                      <a:r>
                        <a:rPr sz="1050">
                          <a:solidFill>
                            <a:srgbClr val="004A86"/>
                          </a:solidFill>
                          <a:latin typeface="Arial MT"/>
                          <a:cs typeface="Arial MT"/>
                        </a:rPr>
                        <a:t>emptive:</a:t>
                      </a:r>
                      <a:r>
                        <a:rPr sz="1050" spc="-35">
                          <a:solidFill>
                            <a:srgbClr val="004A86"/>
                          </a:solidFill>
                          <a:latin typeface="Arial MT"/>
                          <a:cs typeface="Arial MT"/>
                        </a:rPr>
                        <a:t> </a:t>
                      </a:r>
                      <a:r>
                        <a:rPr sz="1050" spc="-25">
                          <a:solidFill>
                            <a:srgbClr val="004A86"/>
                          </a:solidFill>
                          <a:latin typeface="Arial MT"/>
                          <a:cs typeface="Arial MT"/>
                        </a:rPr>
                        <a:t>1</a:t>
                      </a:r>
                      <a:r>
                        <a:rPr lang="ca-ES" sz="1050" spc="-25">
                          <a:solidFill>
                            <a:srgbClr val="004A86"/>
                          </a:solidFill>
                          <a:latin typeface="Arial MT"/>
                          <a:cs typeface="Arial MT"/>
                        </a:rPr>
                        <a:t>87</a:t>
                      </a:r>
                      <a:endParaRPr sz="1050">
                        <a:latin typeface="Arial MT"/>
                        <a:cs typeface="Arial MT"/>
                      </a:endParaRPr>
                    </a:p>
                    <a:p>
                      <a:pPr marL="280035" indent="-82550">
                        <a:lnSpc>
                          <a:spcPct val="100000"/>
                        </a:lnSpc>
                        <a:buChar char="•"/>
                        <a:tabLst>
                          <a:tab pos="280035" algn="l"/>
                        </a:tabLst>
                      </a:pPr>
                      <a:r>
                        <a:rPr sz="1050">
                          <a:solidFill>
                            <a:srgbClr val="004A86"/>
                          </a:solidFill>
                          <a:latin typeface="Arial MT"/>
                          <a:cs typeface="Arial MT"/>
                        </a:rPr>
                        <a:t>Rescue:</a:t>
                      </a:r>
                      <a:r>
                        <a:rPr sz="1050" spc="-35">
                          <a:solidFill>
                            <a:srgbClr val="004A86"/>
                          </a:solidFill>
                          <a:latin typeface="Arial MT"/>
                          <a:cs typeface="Arial MT"/>
                        </a:rPr>
                        <a:t> </a:t>
                      </a:r>
                      <a:r>
                        <a:rPr lang="ca-ES" sz="1050" spc="-25">
                          <a:solidFill>
                            <a:srgbClr val="004A86"/>
                          </a:solidFill>
                          <a:latin typeface="Arial MT"/>
                          <a:cs typeface="Arial MT"/>
                        </a:rPr>
                        <a:t>200</a:t>
                      </a:r>
                      <a:endParaRPr sz="1050">
                        <a:latin typeface="Arial MT"/>
                        <a:cs typeface="Arial MT"/>
                      </a:endParaRPr>
                    </a:p>
                    <a:p>
                      <a:pPr marL="280035" indent="-82550">
                        <a:lnSpc>
                          <a:spcPct val="100000"/>
                        </a:lnSpc>
                        <a:buChar char="•"/>
                        <a:tabLst>
                          <a:tab pos="280035" algn="l"/>
                        </a:tabLst>
                      </a:pPr>
                      <a:r>
                        <a:rPr sz="1050">
                          <a:solidFill>
                            <a:srgbClr val="004A86"/>
                          </a:solidFill>
                          <a:latin typeface="Arial MT"/>
                          <a:cs typeface="Arial MT"/>
                        </a:rPr>
                        <a:t>Secondary</a:t>
                      </a:r>
                      <a:r>
                        <a:rPr sz="1050" spc="-40">
                          <a:solidFill>
                            <a:srgbClr val="004A86"/>
                          </a:solidFill>
                          <a:latin typeface="Arial MT"/>
                          <a:cs typeface="Arial MT"/>
                        </a:rPr>
                        <a:t> </a:t>
                      </a:r>
                      <a:r>
                        <a:rPr sz="1050">
                          <a:solidFill>
                            <a:srgbClr val="004A86"/>
                          </a:solidFill>
                          <a:latin typeface="Arial MT"/>
                          <a:cs typeface="Arial MT"/>
                        </a:rPr>
                        <a:t>prophylaxis:</a:t>
                      </a:r>
                      <a:r>
                        <a:rPr sz="1050" spc="-20">
                          <a:solidFill>
                            <a:srgbClr val="004A86"/>
                          </a:solidFill>
                          <a:latin typeface="Arial MT"/>
                          <a:cs typeface="Arial MT"/>
                        </a:rPr>
                        <a:t> </a:t>
                      </a:r>
                      <a:r>
                        <a:rPr lang="ca-ES" sz="1050" spc="-25">
                          <a:solidFill>
                            <a:srgbClr val="004A86"/>
                          </a:solidFill>
                          <a:latin typeface="Arial MT"/>
                          <a:cs typeface="Arial MT"/>
                        </a:rPr>
                        <a:t>201</a:t>
                      </a:r>
                      <a:endParaRPr sz="1050">
                        <a:latin typeface="Arial MT"/>
                        <a:cs typeface="Arial MT"/>
                      </a:endParaRPr>
                    </a:p>
                    <a:p>
                      <a:pPr marL="280035" indent="-82550">
                        <a:lnSpc>
                          <a:spcPct val="100000"/>
                        </a:lnSpc>
                        <a:buChar char="•"/>
                        <a:tabLst>
                          <a:tab pos="280035" algn="l"/>
                        </a:tabLst>
                      </a:pPr>
                      <a:r>
                        <a:rPr lang="ca-ES" sz="1050">
                          <a:solidFill>
                            <a:srgbClr val="004A86"/>
                          </a:solidFill>
                          <a:latin typeface="Arial MT"/>
                          <a:cs typeface="Arial MT"/>
                        </a:rPr>
                        <a:t>Other PH bleeding: </a:t>
                      </a:r>
                      <a:r>
                        <a:rPr sz="1050" spc="-25">
                          <a:solidFill>
                            <a:srgbClr val="004A86"/>
                          </a:solidFill>
                          <a:latin typeface="Arial MT"/>
                          <a:cs typeface="Arial MT"/>
                        </a:rPr>
                        <a:t>3</a:t>
                      </a:r>
                      <a:r>
                        <a:rPr lang="ca-ES" sz="1050" spc="-25">
                          <a:solidFill>
                            <a:srgbClr val="004A86"/>
                          </a:solidFill>
                          <a:latin typeface="Arial MT"/>
                          <a:cs typeface="Arial MT"/>
                        </a:rPr>
                        <a:t>4</a:t>
                      </a:r>
                      <a:endParaRPr sz="1050">
                        <a:latin typeface="Arial MT"/>
                        <a:cs typeface="Arial MT"/>
                      </a:endParaRPr>
                    </a:p>
                  </a:txBody>
                  <a:tcPr marL="0" marR="0" marT="28575" marB="0">
                    <a:lnL w="12700" cap="flat" cmpd="sng" algn="ctr">
                      <a:solidFill>
                        <a:schemeClr val="bg1"/>
                      </a:solidFill>
                      <a:prstDash val="solid"/>
                      <a:round/>
                      <a:headEnd type="none" w="med" len="med"/>
                      <a:tailEnd type="none" w="med" len="med"/>
                    </a:lnL>
                    <a:lnR w="12700">
                      <a:solidFill>
                        <a:srgbClr val="826B6A"/>
                      </a:solidFill>
                      <a:prstDash val="solid"/>
                    </a:lnR>
                    <a:lnT w="12700">
                      <a:solidFill>
                        <a:srgbClr val="826B6A"/>
                      </a:solidFill>
                      <a:prstDash val="solid"/>
                    </a:lnT>
                    <a:lnB w="12700">
                      <a:solidFill>
                        <a:srgbClr val="826B6A"/>
                      </a:solidFill>
                      <a:prstDash val="solid"/>
                    </a:lnB>
                    <a:solidFill>
                      <a:srgbClr val="CFC4C3"/>
                    </a:solidFill>
                  </a:tcPr>
                </a:tc>
                <a:extLst>
                  <a:ext uri="{0D108BD9-81ED-4DB2-BD59-A6C34878D82A}">
                    <a16:rowId xmlns:a16="http://schemas.microsoft.com/office/drawing/2014/main" val="10004"/>
                  </a:ext>
                </a:extLst>
              </a:tr>
              <a:tr h="224790">
                <a:tc vMerge="1">
                  <a:txBody>
                    <a:bodyPr/>
                    <a:lstStyle/>
                    <a:p>
                      <a:endParaRPr/>
                    </a:p>
                  </a:txBody>
                  <a:tcPr marL="0" marR="0" marT="0" marB="0">
                    <a:lnL w="12700">
                      <a:solidFill>
                        <a:srgbClr val="826B6A"/>
                      </a:solidFill>
                      <a:prstDash val="solid"/>
                    </a:lnL>
                    <a:lnR w="12700">
                      <a:solidFill>
                        <a:srgbClr val="826B6A"/>
                      </a:solidFill>
                      <a:prstDash val="solid"/>
                    </a:lnR>
                    <a:lnT w="12700">
                      <a:solidFill>
                        <a:srgbClr val="826B6A"/>
                      </a:solidFill>
                      <a:prstDash val="solid"/>
                    </a:lnT>
                    <a:lnB w="12700">
                      <a:solidFill>
                        <a:srgbClr val="826B6A"/>
                      </a:solidFill>
                      <a:prstDash val="solid"/>
                    </a:lnB>
                    <a:solidFill>
                      <a:srgbClr val="ECEBEB"/>
                    </a:solidFill>
                  </a:tcPr>
                </a:tc>
                <a:tc>
                  <a:txBody>
                    <a:bodyPr/>
                    <a:lstStyle/>
                    <a:p>
                      <a:pPr marL="64769">
                        <a:lnSpc>
                          <a:spcPct val="100000"/>
                        </a:lnSpc>
                        <a:spcBef>
                          <a:spcPts val="220"/>
                        </a:spcBef>
                      </a:pPr>
                      <a:r>
                        <a:rPr sz="1050">
                          <a:solidFill>
                            <a:srgbClr val="004A86"/>
                          </a:solidFill>
                          <a:latin typeface="Arial MT"/>
                          <a:cs typeface="Arial MT"/>
                        </a:rPr>
                        <a:t>Recurrent/refractory</a:t>
                      </a:r>
                      <a:r>
                        <a:rPr sz="1050" spc="-45">
                          <a:solidFill>
                            <a:srgbClr val="004A86"/>
                          </a:solidFill>
                          <a:latin typeface="Arial MT"/>
                          <a:cs typeface="Arial MT"/>
                        </a:rPr>
                        <a:t> </a:t>
                      </a:r>
                      <a:r>
                        <a:rPr sz="1050">
                          <a:solidFill>
                            <a:srgbClr val="004A86"/>
                          </a:solidFill>
                          <a:latin typeface="Arial MT"/>
                          <a:cs typeface="Arial MT"/>
                        </a:rPr>
                        <a:t>ascites:</a:t>
                      </a:r>
                      <a:r>
                        <a:rPr sz="1050" spc="-35">
                          <a:solidFill>
                            <a:srgbClr val="004A86"/>
                          </a:solidFill>
                          <a:latin typeface="Arial MT"/>
                          <a:cs typeface="Arial MT"/>
                        </a:rPr>
                        <a:t> </a:t>
                      </a:r>
                      <a:r>
                        <a:rPr sz="1050">
                          <a:solidFill>
                            <a:srgbClr val="004A86"/>
                          </a:solidFill>
                          <a:latin typeface="Arial MT"/>
                          <a:cs typeface="Arial MT"/>
                        </a:rPr>
                        <a:t>36</a:t>
                      </a:r>
                      <a:r>
                        <a:rPr lang="ca-ES" sz="1050">
                          <a:solidFill>
                            <a:srgbClr val="004A86"/>
                          </a:solidFill>
                          <a:latin typeface="Arial MT"/>
                          <a:cs typeface="Arial MT"/>
                        </a:rPr>
                        <a:t>.5</a:t>
                      </a:r>
                      <a:r>
                        <a:rPr sz="1050">
                          <a:solidFill>
                            <a:srgbClr val="004A86"/>
                          </a:solidFill>
                          <a:latin typeface="Arial MT"/>
                          <a:cs typeface="Arial MT"/>
                        </a:rPr>
                        <a:t>%</a:t>
                      </a:r>
                      <a:r>
                        <a:rPr sz="1050" spc="-25">
                          <a:solidFill>
                            <a:srgbClr val="004A86"/>
                          </a:solidFill>
                          <a:latin typeface="Arial MT"/>
                          <a:cs typeface="Arial MT"/>
                        </a:rPr>
                        <a:t> </a:t>
                      </a:r>
                      <a:r>
                        <a:rPr sz="1050" spc="-10">
                          <a:solidFill>
                            <a:srgbClr val="004A86"/>
                          </a:solidFill>
                          <a:latin typeface="Arial MT"/>
                          <a:cs typeface="Arial MT"/>
                        </a:rPr>
                        <a:t>(n</a:t>
                      </a:r>
                      <a:r>
                        <a:rPr lang="fr-CH" sz="1050" spc="-10">
                          <a:solidFill>
                            <a:srgbClr val="004A86"/>
                          </a:solidFill>
                          <a:latin typeface="Arial MT"/>
                          <a:cs typeface="Arial MT"/>
                        </a:rPr>
                        <a:t> </a:t>
                      </a:r>
                      <a:r>
                        <a:rPr sz="1050" spc="-10">
                          <a:solidFill>
                            <a:srgbClr val="004A86"/>
                          </a:solidFill>
                          <a:latin typeface="Arial MT"/>
                          <a:cs typeface="Arial MT"/>
                        </a:rPr>
                        <a:t>=</a:t>
                      </a:r>
                      <a:r>
                        <a:rPr lang="fr-CH" sz="1050" spc="-10">
                          <a:solidFill>
                            <a:srgbClr val="004A86"/>
                          </a:solidFill>
                          <a:latin typeface="Arial MT"/>
                          <a:cs typeface="Arial MT"/>
                        </a:rPr>
                        <a:t> </a:t>
                      </a:r>
                      <a:r>
                        <a:rPr lang="ca-ES" sz="1050" spc="-10">
                          <a:solidFill>
                            <a:srgbClr val="004A86"/>
                          </a:solidFill>
                          <a:latin typeface="Arial MT"/>
                          <a:cs typeface="Arial MT"/>
                        </a:rPr>
                        <a:t>476</a:t>
                      </a:r>
                      <a:r>
                        <a:rPr sz="1050" spc="-10">
                          <a:solidFill>
                            <a:srgbClr val="004A86"/>
                          </a:solidFill>
                          <a:latin typeface="Arial MT"/>
                          <a:cs typeface="Arial MT"/>
                        </a:rPr>
                        <a:t>)</a:t>
                      </a:r>
                      <a:endParaRPr sz="1050">
                        <a:latin typeface="Arial MT"/>
                        <a:cs typeface="Arial MT"/>
                      </a:endParaRPr>
                    </a:p>
                  </a:txBody>
                  <a:tcPr marL="0" marR="0" marT="27940" marB="0">
                    <a:lnL w="12700" cap="flat" cmpd="sng" algn="ctr">
                      <a:solidFill>
                        <a:schemeClr val="bg1"/>
                      </a:solidFill>
                      <a:prstDash val="solid"/>
                      <a:round/>
                      <a:headEnd type="none" w="med" len="med"/>
                      <a:tailEnd type="none" w="med" len="med"/>
                    </a:lnL>
                    <a:lnR w="12700">
                      <a:solidFill>
                        <a:srgbClr val="826B6A"/>
                      </a:solidFill>
                      <a:prstDash val="solid"/>
                    </a:lnR>
                    <a:lnT w="12700">
                      <a:solidFill>
                        <a:srgbClr val="826B6A"/>
                      </a:solidFill>
                      <a:prstDash val="solid"/>
                    </a:lnT>
                    <a:lnB w="12700">
                      <a:solidFill>
                        <a:srgbClr val="826B6A"/>
                      </a:solidFill>
                      <a:prstDash val="solid"/>
                    </a:lnB>
                    <a:solidFill>
                      <a:srgbClr val="CFC4C3"/>
                    </a:solidFill>
                  </a:tcPr>
                </a:tc>
                <a:extLst>
                  <a:ext uri="{0D108BD9-81ED-4DB2-BD59-A6C34878D82A}">
                    <a16:rowId xmlns:a16="http://schemas.microsoft.com/office/drawing/2014/main" val="10005"/>
                  </a:ext>
                </a:extLst>
              </a:tr>
              <a:tr h="224790">
                <a:tc vMerge="1">
                  <a:txBody>
                    <a:bodyPr/>
                    <a:lstStyle/>
                    <a:p>
                      <a:endParaRPr/>
                    </a:p>
                  </a:txBody>
                  <a:tcPr marL="0" marR="0" marT="0" marB="0">
                    <a:lnL w="12700">
                      <a:solidFill>
                        <a:srgbClr val="826B6A"/>
                      </a:solidFill>
                      <a:prstDash val="solid"/>
                    </a:lnL>
                    <a:lnR w="12700">
                      <a:solidFill>
                        <a:srgbClr val="826B6A"/>
                      </a:solidFill>
                      <a:prstDash val="solid"/>
                    </a:lnR>
                    <a:lnT w="12700">
                      <a:solidFill>
                        <a:srgbClr val="826B6A"/>
                      </a:solidFill>
                      <a:prstDash val="solid"/>
                    </a:lnT>
                    <a:lnB w="12700">
                      <a:solidFill>
                        <a:srgbClr val="826B6A"/>
                      </a:solidFill>
                      <a:prstDash val="solid"/>
                    </a:lnB>
                    <a:solidFill>
                      <a:srgbClr val="ECEBEB"/>
                    </a:solidFill>
                  </a:tcPr>
                </a:tc>
                <a:tc>
                  <a:txBody>
                    <a:bodyPr/>
                    <a:lstStyle/>
                    <a:p>
                      <a:pPr marL="64769">
                        <a:lnSpc>
                          <a:spcPct val="100000"/>
                        </a:lnSpc>
                        <a:spcBef>
                          <a:spcPts val="220"/>
                        </a:spcBef>
                      </a:pPr>
                      <a:r>
                        <a:rPr sz="1050">
                          <a:solidFill>
                            <a:srgbClr val="004A86"/>
                          </a:solidFill>
                          <a:latin typeface="Arial MT"/>
                          <a:cs typeface="Arial MT"/>
                        </a:rPr>
                        <a:t>Portal</a:t>
                      </a:r>
                      <a:r>
                        <a:rPr sz="1050" spc="-30">
                          <a:solidFill>
                            <a:srgbClr val="004A86"/>
                          </a:solidFill>
                          <a:latin typeface="Arial MT"/>
                          <a:cs typeface="Arial MT"/>
                        </a:rPr>
                        <a:t> </a:t>
                      </a:r>
                      <a:r>
                        <a:rPr sz="1050">
                          <a:solidFill>
                            <a:srgbClr val="004A86"/>
                          </a:solidFill>
                          <a:latin typeface="Arial MT"/>
                          <a:cs typeface="Arial MT"/>
                        </a:rPr>
                        <a:t>vein</a:t>
                      </a:r>
                      <a:r>
                        <a:rPr sz="1050" spc="-10">
                          <a:solidFill>
                            <a:srgbClr val="004A86"/>
                          </a:solidFill>
                          <a:latin typeface="Arial MT"/>
                          <a:cs typeface="Arial MT"/>
                        </a:rPr>
                        <a:t> </a:t>
                      </a:r>
                      <a:r>
                        <a:rPr sz="1050">
                          <a:solidFill>
                            <a:srgbClr val="004A86"/>
                          </a:solidFill>
                          <a:latin typeface="Arial MT"/>
                          <a:cs typeface="Arial MT"/>
                        </a:rPr>
                        <a:t>thrombosis:</a:t>
                      </a:r>
                      <a:r>
                        <a:rPr sz="1050" spc="-45">
                          <a:solidFill>
                            <a:srgbClr val="004A86"/>
                          </a:solidFill>
                          <a:latin typeface="Arial MT"/>
                          <a:cs typeface="Arial MT"/>
                        </a:rPr>
                        <a:t> </a:t>
                      </a:r>
                      <a:r>
                        <a:rPr lang="ca-ES" sz="1050" spc="-45">
                          <a:solidFill>
                            <a:srgbClr val="004A86"/>
                          </a:solidFill>
                          <a:latin typeface="Arial MT"/>
                          <a:cs typeface="Arial MT"/>
                        </a:rPr>
                        <a:t>4.3</a:t>
                      </a:r>
                      <a:r>
                        <a:rPr sz="1050">
                          <a:solidFill>
                            <a:srgbClr val="004A86"/>
                          </a:solidFill>
                          <a:latin typeface="Arial MT"/>
                          <a:cs typeface="Arial MT"/>
                        </a:rPr>
                        <a:t>%</a:t>
                      </a:r>
                      <a:r>
                        <a:rPr sz="1050" spc="-20">
                          <a:solidFill>
                            <a:srgbClr val="004A86"/>
                          </a:solidFill>
                          <a:latin typeface="Arial MT"/>
                          <a:cs typeface="Arial MT"/>
                        </a:rPr>
                        <a:t> </a:t>
                      </a:r>
                      <a:r>
                        <a:rPr sz="1050" spc="-10">
                          <a:solidFill>
                            <a:srgbClr val="004A86"/>
                          </a:solidFill>
                          <a:latin typeface="Arial MT"/>
                          <a:cs typeface="Arial MT"/>
                        </a:rPr>
                        <a:t>(n</a:t>
                      </a:r>
                      <a:r>
                        <a:rPr lang="fr-CH" sz="1050" spc="-10">
                          <a:solidFill>
                            <a:srgbClr val="004A86"/>
                          </a:solidFill>
                          <a:latin typeface="Arial MT"/>
                          <a:cs typeface="Arial MT"/>
                        </a:rPr>
                        <a:t> </a:t>
                      </a:r>
                      <a:r>
                        <a:rPr sz="1050" spc="-10">
                          <a:solidFill>
                            <a:srgbClr val="004A86"/>
                          </a:solidFill>
                          <a:latin typeface="Arial MT"/>
                          <a:cs typeface="Arial MT"/>
                        </a:rPr>
                        <a:t>=</a:t>
                      </a:r>
                      <a:r>
                        <a:rPr lang="fr-CH" sz="1050" spc="-10">
                          <a:solidFill>
                            <a:srgbClr val="004A86"/>
                          </a:solidFill>
                          <a:latin typeface="Arial MT"/>
                          <a:cs typeface="Arial MT"/>
                        </a:rPr>
                        <a:t> </a:t>
                      </a:r>
                      <a:r>
                        <a:rPr sz="1050" spc="-10">
                          <a:solidFill>
                            <a:srgbClr val="004A86"/>
                          </a:solidFill>
                          <a:latin typeface="Arial MT"/>
                          <a:cs typeface="Arial MT"/>
                        </a:rPr>
                        <a:t>5</a:t>
                      </a:r>
                      <a:r>
                        <a:rPr lang="ca-ES" sz="1050" spc="-10">
                          <a:solidFill>
                            <a:srgbClr val="004A86"/>
                          </a:solidFill>
                          <a:latin typeface="Arial MT"/>
                          <a:cs typeface="Arial MT"/>
                        </a:rPr>
                        <a:t>8</a:t>
                      </a:r>
                      <a:r>
                        <a:rPr sz="1050" spc="-10">
                          <a:solidFill>
                            <a:srgbClr val="004A86"/>
                          </a:solidFill>
                          <a:latin typeface="Arial MT"/>
                          <a:cs typeface="Arial MT"/>
                        </a:rPr>
                        <a:t>)</a:t>
                      </a:r>
                      <a:endParaRPr sz="1050">
                        <a:latin typeface="Arial MT"/>
                        <a:cs typeface="Arial MT"/>
                      </a:endParaRPr>
                    </a:p>
                  </a:txBody>
                  <a:tcPr marL="0" marR="0" marT="27940" marB="0">
                    <a:lnL w="12700" cap="flat" cmpd="sng" algn="ctr">
                      <a:solidFill>
                        <a:schemeClr val="bg1"/>
                      </a:solidFill>
                      <a:prstDash val="solid"/>
                      <a:round/>
                      <a:headEnd type="none" w="med" len="med"/>
                      <a:tailEnd type="none" w="med" len="med"/>
                    </a:lnL>
                    <a:lnR w="12700">
                      <a:solidFill>
                        <a:srgbClr val="826B6A"/>
                      </a:solidFill>
                      <a:prstDash val="solid"/>
                    </a:lnR>
                    <a:lnT w="12700">
                      <a:solidFill>
                        <a:srgbClr val="826B6A"/>
                      </a:solidFill>
                      <a:prstDash val="solid"/>
                    </a:lnT>
                    <a:lnB w="12700">
                      <a:solidFill>
                        <a:srgbClr val="826B6A"/>
                      </a:solidFill>
                      <a:prstDash val="solid"/>
                    </a:lnB>
                    <a:solidFill>
                      <a:srgbClr val="CFC4C3"/>
                    </a:solidFill>
                  </a:tcPr>
                </a:tc>
                <a:extLst>
                  <a:ext uri="{0D108BD9-81ED-4DB2-BD59-A6C34878D82A}">
                    <a16:rowId xmlns:a16="http://schemas.microsoft.com/office/drawing/2014/main" val="10006"/>
                  </a:ext>
                </a:extLst>
              </a:tr>
              <a:tr h="224790">
                <a:tc vMerge="1">
                  <a:txBody>
                    <a:bodyPr/>
                    <a:lstStyle/>
                    <a:p>
                      <a:endParaRPr/>
                    </a:p>
                  </a:txBody>
                  <a:tcPr marL="0" marR="0" marT="0" marB="0">
                    <a:lnL w="12700">
                      <a:solidFill>
                        <a:srgbClr val="826B6A"/>
                      </a:solidFill>
                      <a:prstDash val="solid"/>
                    </a:lnL>
                    <a:lnR w="12700">
                      <a:solidFill>
                        <a:srgbClr val="826B6A"/>
                      </a:solidFill>
                      <a:prstDash val="solid"/>
                    </a:lnR>
                    <a:lnT w="12700">
                      <a:solidFill>
                        <a:srgbClr val="826B6A"/>
                      </a:solidFill>
                      <a:prstDash val="solid"/>
                    </a:lnT>
                    <a:lnB w="12700">
                      <a:solidFill>
                        <a:srgbClr val="826B6A"/>
                      </a:solidFill>
                      <a:prstDash val="solid"/>
                    </a:lnB>
                    <a:solidFill>
                      <a:srgbClr val="ECEBEB"/>
                    </a:solidFill>
                  </a:tcPr>
                </a:tc>
                <a:tc>
                  <a:txBody>
                    <a:bodyPr/>
                    <a:lstStyle/>
                    <a:p>
                      <a:pPr marL="64769">
                        <a:lnSpc>
                          <a:spcPct val="100000"/>
                        </a:lnSpc>
                        <a:spcBef>
                          <a:spcPts val="220"/>
                        </a:spcBef>
                      </a:pPr>
                      <a:r>
                        <a:rPr sz="1050" spc="-10">
                          <a:solidFill>
                            <a:srgbClr val="004A86"/>
                          </a:solidFill>
                          <a:latin typeface="Arial MT"/>
                          <a:cs typeface="Arial MT"/>
                        </a:rPr>
                        <a:t>Pre-</a:t>
                      </a:r>
                      <a:r>
                        <a:rPr sz="1050">
                          <a:solidFill>
                            <a:srgbClr val="004A86"/>
                          </a:solidFill>
                          <a:latin typeface="Arial MT"/>
                          <a:cs typeface="Arial MT"/>
                        </a:rPr>
                        <a:t>surgery:</a:t>
                      </a:r>
                      <a:r>
                        <a:rPr sz="1050" spc="-15">
                          <a:solidFill>
                            <a:srgbClr val="004A86"/>
                          </a:solidFill>
                          <a:latin typeface="Arial MT"/>
                          <a:cs typeface="Arial MT"/>
                        </a:rPr>
                        <a:t> </a:t>
                      </a:r>
                      <a:r>
                        <a:rPr sz="1050">
                          <a:solidFill>
                            <a:srgbClr val="004A86"/>
                          </a:solidFill>
                          <a:latin typeface="Arial MT"/>
                          <a:cs typeface="Arial MT"/>
                        </a:rPr>
                        <a:t>5.</a:t>
                      </a:r>
                      <a:r>
                        <a:rPr lang="ca-ES" sz="1050">
                          <a:solidFill>
                            <a:srgbClr val="004A86"/>
                          </a:solidFill>
                          <a:latin typeface="Arial MT"/>
                          <a:cs typeface="Arial MT"/>
                        </a:rPr>
                        <a:t>2</a:t>
                      </a:r>
                      <a:r>
                        <a:rPr sz="1050">
                          <a:solidFill>
                            <a:srgbClr val="004A86"/>
                          </a:solidFill>
                          <a:latin typeface="Arial MT"/>
                          <a:cs typeface="Arial MT"/>
                        </a:rPr>
                        <a:t>%</a:t>
                      </a:r>
                      <a:r>
                        <a:rPr sz="1050" spc="-15">
                          <a:solidFill>
                            <a:srgbClr val="004A86"/>
                          </a:solidFill>
                          <a:latin typeface="Arial MT"/>
                          <a:cs typeface="Arial MT"/>
                        </a:rPr>
                        <a:t> </a:t>
                      </a:r>
                      <a:r>
                        <a:rPr sz="1050" spc="-10">
                          <a:solidFill>
                            <a:srgbClr val="004A86"/>
                          </a:solidFill>
                          <a:latin typeface="Arial MT"/>
                          <a:cs typeface="Arial MT"/>
                        </a:rPr>
                        <a:t>(n</a:t>
                      </a:r>
                      <a:r>
                        <a:rPr lang="fr-CH" sz="1050" spc="-10">
                          <a:solidFill>
                            <a:srgbClr val="004A86"/>
                          </a:solidFill>
                          <a:latin typeface="Arial MT"/>
                          <a:cs typeface="Arial MT"/>
                        </a:rPr>
                        <a:t> </a:t>
                      </a:r>
                      <a:r>
                        <a:rPr sz="1050" spc="-10">
                          <a:solidFill>
                            <a:srgbClr val="004A86"/>
                          </a:solidFill>
                          <a:latin typeface="Arial MT"/>
                          <a:cs typeface="Arial MT"/>
                        </a:rPr>
                        <a:t>=</a:t>
                      </a:r>
                      <a:r>
                        <a:rPr lang="fr-CH" sz="1050" spc="-10">
                          <a:solidFill>
                            <a:srgbClr val="004A86"/>
                          </a:solidFill>
                          <a:latin typeface="Arial MT"/>
                          <a:cs typeface="Arial MT"/>
                        </a:rPr>
                        <a:t> </a:t>
                      </a:r>
                      <a:r>
                        <a:rPr lang="ca-ES" sz="1050" spc="-10">
                          <a:solidFill>
                            <a:srgbClr val="004A86"/>
                          </a:solidFill>
                          <a:latin typeface="Arial MT"/>
                          <a:cs typeface="Arial MT"/>
                        </a:rPr>
                        <a:t>70</a:t>
                      </a:r>
                      <a:r>
                        <a:rPr sz="1050" spc="-10">
                          <a:solidFill>
                            <a:srgbClr val="004A86"/>
                          </a:solidFill>
                          <a:latin typeface="Arial MT"/>
                          <a:cs typeface="Arial MT"/>
                        </a:rPr>
                        <a:t>)</a:t>
                      </a:r>
                      <a:endParaRPr sz="1050">
                        <a:latin typeface="Arial MT"/>
                        <a:cs typeface="Arial MT"/>
                      </a:endParaRPr>
                    </a:p>
                  </a:txBody>
                  <a:tcPr marL="0" marR="0" marT="27940" marB="0">
                    <a:lnL w="12700" cap="flat" cmpd="sng" algn="ctr">
                      <a:solidFill>
                        <a:schemeClr val="bg1"/>
                      </a:solidFill>
                      <a:prstDash val="solid"/>
                      <a:round/>
                      <a:headEnd type="none" w="med" len="med"/>
                      <a:tailEnd type="none" w="med" len="med"/>
                    </a:lnL>
                    <a:lnR w="12700">
                      <a:solidFill>
                        <a:srgbClr val="826B6A"/>
                      </a:solidFill>
                      <a:prstDash val="solid"/>
                    </a:lnR>
                    <a:lnT w="12700">
                      <a:solidFill>
                        <a:srgbClr val="826B6A"/>
                      </a:solidFill>
                      <a:prstDash val="solid"/>
                    </a:lnT>
                    <a:lnB w="12700">
                      <a:solidFill>
                        <a:srgbClr val="826B6A"/>
                      </a:solidFill>
                      <a:prstDash val="solid"/>
                    </a:lnB>
                    <a:solidFill>
                      <a:srgbClr val="CFC4C3"/>
                    </a:solidFill>
                  </a:tcPr>
                </a:tc>
                <a:extLst>
                  <a:ext uri="{0D108BD9-81ED-4DB2-BD59-A6C34878D82A}">
                    <a16:rowId xmlns:a16="http://schemas.microsoft.com/office/drawing/2014/main" val="10007"/>
                  </a:ext>
                </a:extLst>
              </a:tr>
              <a:tr h="224790">
                <a:tc vMerge="1">
                  <a:txBody>
                    <a:bodyPr/>
                    <a:lstStyle/>
                    <a:p>
                      <a:endParaRPr/>
                    </a:p>
                  </a:txBody>
                  <a:tcPr marL="0" marR="0" marT="0" marB="0">
                    <a:lnL w="12700">
                      <a:solidFill>
                        <a:srgbClr val="826B6A"/>
                      </a:solidFill>
                      <a:prstDash val="solid"/>
                    </a:lnL>
                    <a:lnR w="12700">
                      <a:solidFill>
                        <a:srgbClr val="826B6A"/>
                      </a:solidFill>
                      <a:prstDash val="solid"/>
                    </a:lnR>
                    <a:lnT w="12700">
                      <a:solidFill>
                        <a:srgbClr val="826B6A"/>
                      </a:solidFill>
                      <a:prstDash val="solid"/>
                    </a:lnT>
                    <a:lnB w="12700">
                      <a:solidFill>
                        <a:srgbClr val="826B6A"/>
                      </a:solidFill>
                      <a:prstDash val="solid"/>
                    </a:lnB>
                    <a:solidFill>
                      <a:srgbClr val="ECEBEB"/>
                    </a:solidFill>
                  </a:tcPr>
                </a:tc>
                <a:tc>
                  <a:txBody>
                    <a:bodyPr/>
                    <a:lstStyle/>
                    <a:p>
                      <a:pPr marL="64769">
                        <a:lnSpc>
                          <a:spcPct val="100000"/>
                        </a:lnSpc>
                        <a:spcBef>
                          <a:spcPts val="220"/>
                        </a:spcBef>
                      </a:pPr>
                      <a:r>
                        <a:rPr sz="1050">
                          <a:solidFill>
                            <a:srgbClr val="004A86"/>
                          </a:solidFill>
                          <a:latin typeface="Arial MT"/>
                          <a:cs typeface="Arial MT"/>
                        </a:rPr>
                        <a:t>Other:</a:t>
                      </a:r>
                      <a:r>
                        <a:rPr sz="1050" spc="-20">
                          <a:solidFill>
                            <a:srgbClr val="004A86"/>
                          </a:solidFill>
                          <a:latin typeface="Arial MT"/>
                          <a:cs typeface="Arial MT"/>
                        </a:rPr>
                        <a:t> </a:t>
                      </a:r>
                      <a:r>
                        <a:rPr sz="1050">
                          <a:solidFill>
                            <a:srgbClr val="004A86"/>
                          </a:solidFill>
                          <a:latin typeface="Arial MT"/>
                          <a:cs typeface="Arial MT"/>
                        </a:rPr>
                        <a:t>7%</a:t>
                      </a:r>
                      <a:r>
                        <a:rPr sz="1050" spc="-20">
                          <a:solidFill>
                            <a:srgbClr val="004A86"/>
                          </a:solidFill>
                          <a:latin typeface="Arial MT"/>
                          <a:cs typeface="Arial MT"/>
                        </a:rPr>
                        <a:t> </a:t>
                      </a:r>
                      <a:r>
                        <a:rPr sz="1050" spc="-10">
                          <a:solidFill>
                            <a:srgbClr val="004A86"/>
                          </a:solidFill>
                          <a:latin typeface="Arial MT"/>
                          <a:cs typeface="Arial MT"/>
                        </a:rPr>
                        <a:t>(n</a:t>
                      </a:r>
                      <a:r>
                        <a:rPr lang="fr-CH" sz="1050" spc="-10">
                          <a:solidFill>
                            <a:srgbClr val="004A86"/>
                          </a:solidFill>
                          <a:latin typeface="Arial MT"/>
                          <a:cs typeface="Arial MT"/>
                        </a:rPr>
                        <a:t> </a:t>
                      </a:r>
                      <a:r>
                        <a:rPr sz="1050" spc="-10">
                          <a:solidFill>
                            <a:srgbClr val="004A86"/>
                          </a:solidFill>
                          <a:latin typeface="Arial MT"/>
                          <a:cs typeface="Arial MT"/>
                        </a:rPr>
                        <a:t>=</a:t>
                      </a:r>
                      <a:r>
                        <a:rPr lang="fr-CH" sz="1050" spc="-10">
                          <a:solidFill>
                            <a:srgbClr val="004A86"/>
                          </a:solidFill>
                          <a:latin typeface="Arial MT"/>
                          <a:cs typeface="Arial MT"/>
                        </a:rPr>
                        <a:t> </a:t>
                      </a:r>
                      <a:r>
                        <a:rPr sz="1050" spc="-10">
                          <a:solidFill>
                            <a:srgbClr val="004A86"/>
                          </a:solidFill>
                          <a:latin typeface="Arial MT"/>
                          <a:cs typeface="Arial MT"/>
                        </a:rPr>
                        <a:t>57)</a:t>
                      </a:r>
                      <a:endParaRPr sz="1050">
                        <a:latin typeface="Arial MT"/>
                        <a:cs typeface="Arial MT"/>
                      </a:endParaRPr>
                    </a:p>
                  </a:txBody>
                  <a:tcPr marL="0" marR="0" marT="27940" marB="0">
                    <a:lnL w="12700" cap="flat" cmpd="sng" algn="ctr">
                      <a:solidFill>
                        <a:schemeClr val="bg1"/>
                      </a:solidFill>
                      <a:prstDash val="solid"/>
                      <a:round/>
                      <a:headEnd type="none" w="med" len="med"/>
                      <a:tailEnd type="none" w="med" len="med"/>
                    </a:lnL>
                    <a:lnR w="12700">
                      <a:solidFill>
                        <a:srgbClr val="826B6A"/>
                      </a:solidFill>
                      <a:prstDash val="solid"/>
                    </a:lnR>
                    <a:lnT w="12700">
                      <a:solidFill>
                        <a:srgbClr val="826B6A"/>
                      </a:solidFill>
                      <a:prstDash val="solid"/>
                    </a:lnT>
                    <a:lnB w="12700">
                      <a:solidFill>
                        <a:srgbClr val="826B6A"/>
                      </a:solidFill>
                      <a:prstDash val="solid"/>
                    </a:lnB>
                    <a:solidFill>
                      <a:srgbClr val="CFC4C3"/>
                    </a:solidFill>
                  </a:tcPr>
                </a:tc>
                <a:extLst>
                  <a:ext uri="{0D108BD9-81ED-4DB2-BD59-A6C34878D82A}">
                    <a16:rowId xmlns:a16="http://schemas.microsoft.com/office/drawing/2014/main" val="10008"/>
                  </a:ext>
                </a:extLst>
              </a:tr>
            </a:tbl>
          </a:graphicData>
        </a:graphic>
      </p:graphicFrame>
      <p:sp>
        <p:nvSpPr>
          <p:cNvPr id="10" name="object 11">
            <a:extLst>
              <a:ext uri="{FF2B5EF4-FFF2-40B4-BE49-F238E27FC236}">
                <a16:creationId xmlns:a16="http://schemas.microsoft.com/office/drawing/2014/main" id="{F6640A78-6461-48C9-C6D6-C2A25C65C288}"/>
              </a:ext>
            </a:extLst>
          </p:cNvPr>
          <p:cNvSpPr txBox="1"/>
          <p:nvPr/>
        </p:nvSpPr>
        <p:spPr>
          <a:xfrm>
            <a:off x="5996949" y="983282"/>
            <a:ext cx="4889828" cy="234038"/>
          </a:xfrm>
          <a:prstGeom prst="rect">
            <a:avLst/>
          </a:prstGeom>
          <a:solidFill>
            <a:srgbClr val="CFC4C3"/>
          </a:solidFill>
        </p:spPr>
        <p:txBody>
          <a:bodyPr vert="horz" wrap="square" lIns="0" tIns="18415" rIns="0" bIns="0" rtlCol="0">
            <a:spAutoFit/>
          </a:bodyPr>
          <a:lstStyle/>
          <a:p>
            <a:pPr marL="192405" algn="ctr">
              <a:lnSpc>
                <a:spcPct val="100000"/>
              </a:lnSpc>
              <a:spcBef>
                <a:spcPts val="145"/>
              </a:spcBef>
            </a:pPr>
            <a:r>
              <a:rPr lang="ca-ES" sz="1400" b="1">
                <a:solidFill>
                  <a:srgbClr val="004A86"/>
                </a:solidFill>
                <a:latin typeface="Arial" panose="020B0604020202020204" pitchFamily="34" charset="0"/>
                <a:cs typeface="Arial" panose="020B0604020202020204" pitchFamily="34" charset="0"/>
              </a:rPr>
              <a:t>Scores prognostic capacity for transplant-free survival</a:t>
            </a:r>
            <a:endParaRPr sz="1400">
              <a:latin typeface="Arial" panose="020B0604020202020204" pitchFamily="34" charset="0"/>
              <a:cs typeface="Arial" panose="020B0604020202020204" pitchFamily="34" charset="0"/>
            </a:endParaRPr>
          </a:p>
        </p:txBody>
      </p:sp>
      <p:sp>
        <p:nvSpPr>
          <p:cNvPr id="11" name="object 12">
            <a:extLst>
              <a:ext uri="{FF2B5EF4-FFF2-40B4-BE49-F238E27FC236}">
                <a16:creationId xmlns:a16="http://schemas.microsoft.com/office/drawing/2014/main" id="{D5C157E5-174E-7183-FE4B-DD173ADC5109}"/>
              </a:ext>
            </a:extLst>
          </p:cNvPr>
          <p:cNvSpPr txBox="1"/>
          <p:nvPr/>
        </p:nvSpPr>
        <p:spPr>
          <a:xfrm>
            <a:off x="5195712" y="3864446"/>
            <a:ext cx="6367461" cy="1013098"/>
          </a:xfrm>
          <a:prstGeom prst="rect">
            <a:avLst/>
          </a:prstGeom>
        </p:spPr>
        <p:txBody>
          <a:bodyPr vert="horz" wrap="square" lIns="0" tIns="12700" rIns="0" bIns="0" rtlCol="0">
            <a:spAutoFit/>
          </a:bodyPr>
          <a:lstStyle/>
          <a:p>
            <a:pPr marL="183515" marR="5715" indent="-171450" algn="just">
              <a:lnSpc>
                <a:spcPct val="100000"/>
              </a:lnSpc>
              <a:spcBef>
                <a:spcPts val="600"/>
              </a:spcBef>
              <a:spcAft>
                <a:spcPts val="600"/>
              </a:spcAft>
              <a:buFont typeface="Wingdings"/>
              <a:buChar char=""/>
              <a:tabLst>
                <a:tab pos="184785" algn="l"/>
              </a:tabLst>
            </a:pPr>
            <a:r>
              <a:rPr sz="1200">
                <a:solidFill>
                  <a:srgbClr val="004A86"/>
                </a:solidFill>
                <a:latin typeface="Arial" panose="020B0604020202020204" pitchFamily="34" charset="0"/>
                <a:cs typeface="Arial" panose="020B0604020202020204" pitchFamily="34" charset="0"/>
              </a:rPr>
              <a:t>All</a:t>
            </a:r>
            <a:r>
              <a:rPr sz="1200" spc="290">
                <a:solidFill>
                  <a:srgbClr val="004A86"/>
                </a:solidFill>
                <a:latin typeface="Arial" panose="020B0604020202020204" pitchFamily="34" charset="0"/>
                <a:cs typeface="Arial" panose="020B0604020202020204" pitchFamily="34" charset="0"/>
              </a:rPr>
              <a:t> </a:t>
            </a:r>
            <a:r>
              <a:rPr sz="1200">
                <a:solidFill>
                  <a:srgbClr val="004A86"/>
                </a:solidFill>
                <a:latin typeface="Arial" panose="020B0604020202020204" pitchFamily="34" charset="0"/>
                <a:cs typeface="Arial" panose="020B0604020202020204" pitchFamily="34" charset="0"/>
              </a:rPr>
              <a:t>the</a:t>
            </a:r>
            <a:r>
              <a:rPr sz="1200" spc="290">
                <a:solidFill>
                  <a:srgbClr val="004A86"/>
                </a:solidFill>
                <a:latin typeface="Arial" panose="020B0604020202020204" pitchFamily="34" charset="0"/>
                <a:cs typeface="Arial" panose="020B0604020202020204" pitchFamily="34" charset="0"/>
              </a:rPr>
              <a:t> </a:t>
            </a:r>
            <a:r>
              <a:rPr sz="1200">
                <a:solidFill>
                  <a:srgbClr val="004A86"/>
                </a:solidFill>
                <a:latin typeface="Arial" panose="020B0604020202020204" pitchFamily="34" charset="0"/>
                <a:cs typeface="Arial" panose="020B0604020202020204" pitchFamily="34" charset="0"/>
              </a:rPr>
              <a:t>evaluated</a:t>
            </a:r>
            <a:r>
              <a:rPr sz="1200" spc="290">
                <a:solidFill>
                  <a:srgbClr val="004A86"/>
                </a:solidFill>
                <a:latin typeface="Arial" panose="020B0604020202020204" pitchFamily="34" charset="0"/>
                <a:cs typeface="Arial" panose="020B0604020202020204" pitchFamily="34" charset="0"/>
              </a:rPr>
              <a:t> </a:t>
            </a:r>
            <a:r>
              <a:rPr sz="1200">
                <a:solidFill>
                  <a:srgbClr val="004A86"/>
                </a:solidFill>
                <a:latin typeface="Arial" panose="020B0604020202020204" pitchFamily="34" charset="0"/>
                <a:cs typeface="Arial" panose="020B0604020202020204" pitchFamily="34" charset="0"/>
              </a:rPr>
              <a:t>scores</a:t>
            </a:r>
            <a:r>
              <a:rPr sz="1200" spc="295">
                <a:solidFill>
                  <a:srgbClr val="004A86"/>
                </a:solidFill>
                <a:latin typeface="Arial" panose="020B0604020202020204" pitchFamily="34" charset="0"/>
                <a:cs typeface="Arial" panose="020B0604020202020204" pitchFamily="34" charset="0"/>
              </a:rPr>
              <a:t> </a:t>
            </a:r>
            <a:r>
              <a:rPr sz="1200">
                <a:solidFill>
                  <a:srgbClr val="004A86"/>
                </a:solidFill>
                <a:latin typeface="Arial" panose="020B0604020202020204" pitchFamily="34" charset="0"/>
                <a:cs typeface="Arial" panose="020B0604020202020204" pitchFamily="34" charset="0"/>
              </a:rPr>
              <a:t>were</a:t>
            </a:r>
            <a:r>
              <a:rPr sz="1200" spc="290">
                <a:solidFill>
                  <a:srgbClr val="004A86"/>
                </a:solidFill>
                <a:latin typeface="Arial" panose="020B0604020202020204" pitchFamily="34" charset="0"/>
                <a:cs typeface="Arial" panose="020B0604020202020204" pitchFamily="34" charset="0"/>
              </a:rPr>
              <a:t> </a:t>
            </a:r>
            <a:r>
              <a:rPr sz="1200">
                <a:solidFill>
                  <a:srgbClr val="004A86"/>
                </a:solidFill>
                <a:latin typeface="Arial" panose="020B0604020202020204" pitchFamily="34" charset="0"/>
                <a:cs typeface="Arial" panose="020B0604020202020204" pitchFamily="34" charset="0"/>
              </a:rPr>
              <a:t>independently</a:t>
            </a:r>
            <a:r>
              <a:rPr sz="1200" spc="285">
                <a:solidFill>
                  <a:srgbClr val="004A86"/>
                </a:solidFill>
                <a:latin typeface="Arial" panose="020B0604020202020204" pitchFamily="34" charset="0"/>
                <a:cs typeface="Arial" panose="020B0604020202020204" pitchFamily="34" charset="0"/>
              </a:rPr>
              <a:t> </a:t>
            </a:r>
            <a:r>
              <a:rPr sz="1200">
                <a:solidFill>
                  <a:srgbClr val="004A86"/>
                </a:solidFill>
                <a:latin typeface="Arial" panose="020B0604020202020204" pitchFamily="34" charset="0"/>
                <a:cs typeface="Arial" panose="020B0604020202020204" pitchFamily="34" charset="0"/>
              </a:rPr>
              <a:t>associated</a:t>
            </a:r>
            <a:r>
              <a:rPr sz="1200" spc="290">
                <a:solidFill>
                  <a:srgbClr val="004A86"/>
                </a:solidFill>
                <a:latin typeface="Arial" panose="020B0604020202020204" pitchFamily="34" charset="0"/>
                <a:cs typeface="Arial" panose="020B0604020202020204" pitchFamily="34" charset="0"/>
              </a:rPr>
              <a:t> </a:t>
            </a:r>
            <a:r>
              <a:rPr sz="1200">
                <a:solidFill>
                  <a:srgbClr val="004A86"/>
                </a:solidFill>
                <a:latin typeface="Arial" panose="020B0604020202020204" pitchFamily="34" charset="0"/>
                <a:cs typeface="Arial" panose="020B0604020202020204" pitchFamily="34" charset="0"/>
              </a:rPr>
              <a:t>with</a:t>
            </a:r>
            <a:r>
              <a:rPr sz="1200" spc="290">
                <a:solidFill>
                  <a:srgbClr val="004A86"/>
                </a:solidFill>
                <a:latin typeface="Arial" panose="020B0604020202020204" pitchFamily="34" charset="0"/>
                <a:cs typeface="Arial" panose="020B0604020202020204" pitchFamily="34" charset="0"/>
              </a:rPr>
              <a:t> </a:t>
            </a:r>
            <a:r>
              <a:rPr sz="1200" spc="-10">
                <a:solidFill>
                  <a:srgbClr val="004A86"/>
                </a:solidFill>
                <a:latin typeface="Arial" panose="020B0604020202020204" pitchFamily="34" charset="0"/>
                <a:cs typeface="Arial" panose="020B0604020202020204" pitchFamily="34" charset="0"/>
              </a:rPr>
              <a:t>post-</a:t>
            </a:r>
            <a:r>
              <a:rPr sz="1200">
                <a:solidFill>
                  <a:srgbClr val="004A86"/>
                </a:solidFill>
                <a:latin typeface="Arial" panose="020B0604020202020204" pitchFamily="34" charset="0"/>
                <a:cs typeface="Arial" panose="020B0604020202020204" pitchFamily="34" charset="0"/>
              </a:rPr>
              <a:t>TIP</a:t>
            </a:r>
            <a:r>
              <a:rPr lang="ca-ES" sz="1200">
                <a:solidFill>
                  <a:srgbClr val="004A86"/>
                </a:solidFill>
                <a:latin typeface="Arial" panose="020B0604020202020204" pitchFamily="34" charset="0"/>
                <a:cs typeface="Arial" panose="020B0604020202020204" pitchFamily="34" charset="0"/>
              </a:rPr>
              <a:t>S</a:t>
            </a:r>
            <a:r>
              <a:rPr sz="1200" spc="240">
                <a:solidFill>
                  <a:srgbClr val="004A86"/>
                </a:solidFill>
                <a:latin typeface="Arial" panose="020B0604020202020204" pitchFamily="34" charset="0"/>
                <a:cs typeface="Arial" panose="020B0604020202020204" pitchFamily="34" charset="0"/>
              </a:rPr>
              <a:t> </a:t>
            </a:r>
            <a:r>
              <a:rPr sz="1200">
                <a:solidFill>
                  <a:srgbClr val="004A86"/>
                </a:solidFill>
                <a:latin typeface="Arial" panose="020B0604020202020204" pitchFamily="34" charset="0"/>
                <a:cs typeface="Arial" panose="020B0604020202020204" pitchFamily="34" charset="0"/>
              </a:rPr>
              <a:t>survival</a:t>
            </a:r>
            <a:r>
              <a:rPr lang="ca-ES" sz="1200">
                <a:solidFill>
                  <a:srgbClr val="004A86"/>
                </a:solidFill>
                <a:latin typeface="Arial" panose="020B0604020202020204" pitchFamily="34" charset="0"/>
                <a:cs typeface="Arial" panose="020B0604020202020204" pitchFamily="34" charset="0"/>
              </a:rPr>
              <a:t>, with</a:t>
            </a:r>
            <a:r>
              <a:rPr sz="1200" spc="245">
                <a:solidFill>
                  <a:srgbClr val="004A86"/>
                </a:solidFill>
                <a:latin typeface="Arial" panose="020B0604020202020204" pitchFamily="34" charset="0"/>
                <a:cs typeface="Arial" panose="020B0604020202020204" pitchFamily="34" charset="0"/>
              </a:rPr>
              <a:t> </a:t>
            </a:r>
            <a:r>
              <a:rPr sz="1200">
                <a:solidFill>
                  <a:srgbClr val="004A86"/>
                </a:solidFill>
                <a:latin typeface="Arial" panose="020B0604020202020204" pitchFamily="34" charset="0"/>
                <a:cs typeface="Arial" panose="020B0604020202020204" pitchFamily="34" charset="0"/>
              </a:rPr>
              <a:t>Child</a:t>
            </a:r>
            <a:r>
              <a:rPr sz="1200" spc="245">
                <a:solidFill>
                  <a:srgbClr val="004A86"/>
                </a:solidFill>
                <a:latin typeface="Arial" panose="020B0604020202020204" pitchFamily="34" charset="0"/>
                <a:cs typeface="Arial" panose="020B0604020202020204" pitchFamily="34" charset="0"/>
              </a:rPr>
              <a:t> </a:t>
            </a:r>
            <a:r>
              <a:rPr sz="1200">
                <a:solidFill>
                  <a:srgbClr val="004A86"/>
                </a:solidFill>
                <a:latin typeface="Arial" panose="020B0604020202020204" pitchFamily="34" charset="0"/>
                <a:cs typeface="Arial" panose="020B0604020202020204" pitchFamily="34" charset="0"/>
              </a:rPr>
              <a:t>Pugh</a:t>
            </a:r>
            <a:r>
              <a:rPr sz="1200" spc="240">
                <a:solidFill>
                  <a:srgbClr val="004A86"/>
                </a:solidFill>
                <a:latin typeface="Arial" panose="020B0604020202020204" pitchFamily="34" charset="0"/>
                <a:cs typeface="Arial" panose="020B0604020202020204" pitchFamily="34" charset="0"/>
              </a:rPr>
              <a:t> </a:t>
            </a:r>
            <a:r>
              <a:rPr sz="1200">
                <a:solidFill>
                  <a:srgbClr val="004A86"/>
                </a:solidFill>
                <a:latin typeface="Arial" panose="020B0604020202020204" pitchFamily="34" charset="0"/>
                <a:cs typeface="Arial" panose="020B0604020202020204" pitchFamily="34" charset="0"/>
              </a:rPr>
              <a:t>and</a:t>
            </a:r>
            <a:r>
              <a:rPr sz="1200" spc="245">
                <a:solidFill>
                  <a:srgbClr val="004A86"/>
                </a:solidFill>
                <a:latin typeface="Arial" panose="020B0604020202020204" pitchFamily="34" charset="0"/>
                <a:cs typeface="Arial" panose="020B0604020202020204" pitchFamily="34" charset="0"/>
              </a:rPr>
              <a:t> </a:t>
            </a:r>
            <a:r>
              <a:rPr sz="1200" spc="-20">
                <a:solidFill>
                  <a:srgbClr val="004A86"/>
                </a:solidFill>
                <a:latin typeface="Arial" panose="020B0604020202020204" pitchFamily="34" charset="0"/>
                <a:cs typeface="Arial" panose="020B0604020202020204" pitchFamily="34" charset="0"/>
              </a:rPr>
              <a:t>MELD 	</a:t>
            </a:r>
            <a:r>
              <a:rPr lang="ca-ES" sz="1200" spc="-20">
                <a:solidFill>
                  <a:srgbClr val="004A86"/>
                </a:solidFill>
                <a:latin typeface="Arial" panose="020B0604020202020204" pitchFamily="34" charset="0"/>
                <a:cs typeface="Arial" panose="020B0604020202020204" pitchFamily="34" charset="0"/>
              </a:rPr>
              <a:t>working best in the setting of rescue TIPS and secondary prophilaxis.</a:t>
            </a:r>
          </a:p>
          <a:p>
            <a:pPr marL="183515" marR="5080" indent="-171450" algn="just">
              <a:lnSpc>
                <a:spcPct val="100000"/>
              </a:lnSpc>
              <a:spcAft>
                <a:spcPts val="1200"/>
              </a:spcAft>
              <a:buFont typeface="Wingdings"/>
              <a:buChar char=""/>
              <a:tabLst>
                <a:tab pos="184785" algn="l"/>
              </a:tabLst>
            </a:pPr>
            <a:r>
              <a:rPr lang="en-US" sz="1200">
                <a:solidFill>
                  <a:srgbClr val="004A86"/>
                </a:solidFill>
                <a:latin typeface="Arial" panose="020B0604020202020204" pitchFamily="34" charset="0"/>
                <a:cs typeface="Arial" panose="020B0604020202020204" pitchFamily="34" charset="0"/>
              </a:rPr>
              <a:t>However,</a:t>
            </a:r>
            <a:r>
              <a:rPr lang="en-US" sz="1200" spc="235">
                <a:solidFill>
                  <a:srgbClr val="004A86"/>
                </a:solidFill>
                <a:latin typeface="Arial" panose="020B0604020202020204" pitchFamily="34" charset="0"/>
                <a:cs typeface="Arial" panose="020B0604020202020204" pitchFamily="34" charset="0"/>
              </a:rPr>
              <a:t> </a:t>
            </a:r>
            <a:r>
              <a:rPr lang="en-US" sz="1200">
                <a:solidFill>
                  <a:srgbClr val="004A86"/>
                </a:solidFill>
                <a:latin typeface="Arial" panose="020B0604020202020204" pitchFamily="34" charset="0"/>
                <a:cs typeface="Arial" panose="020B0604020202020204" pitchFamily="34" charset="0"/>
              </a:rPr>
              <a:t>none</a:t>
            </a:r>
            <a:r>
              <a:rPr lang="en-US" sz="1200" spc="240">
                <a:solidFill>
                  <a:srgbClr val="004A86"/>
                </a:solidFill>
                <a:latin typeface="Arial" panose="020B0604020202020204" pitchFamily="34" charset="0"/>
                <a:cs typeface="Arial" panose="020B0604020202020204" pitchFamily="34" charset="0"/>
              </a:rPr>
              <a:t> </a:t>
            </a:r>
            <a:r>
              <a:rPr lang="en-US" sz="1200">
                <a:solidFill>
                  <a:srgbClr val="004A86"/>
                </a:solidFill>
                <a:latin typeface="Arial" panose="020B0604020202020204" pitchFamily="34" charset="0"/>
                <a:cs typeface="Arial" panose="020B0604020202020204" pitchFamily="34" charset="0"/>
              </a:rPr>
              <a:t>of</a:t>
            </a:r>
            <a:r>
              <a:rPr lang="en-US" sz="1200" spc="250">
                <a:solidFill>
                  <a:srgbClr val="004A86"/>
                </a:solidFill>
                <a:latin typeface="Arial" panose="020B0604020202020204" pitchFamily="34" charset="0"/>
                <a:cs typeface="Arial" panose="020B0604020202020204" pitchFamily="34" charset="0"/>
              </a:rPr>
              <a:t> </a:t>
            </a:r>
            <a:r>
              <a:rPr lang="en-US" sz="1200">
                <a:solidFill>
                  <a:srgbClr val="004A86"/>
                </a:solidFill>
                <a:latin typeface="Arial" panose="020B0604020202020204" pitchFamily="34" charset="0"/>
                <a:cs typeface="Arial" panose="020B0604020202020204" pitchFamily="34" charset="0"/>
              </a:rPr>
              <a:t>them</a:t>
            </a:r>
            <a:r>
              <a:rPr lang="en-US" sz="1200" spc="245">
                <a:solidFill>
                  <a:srgbClr val="004A86"/>
                </a:solidFill>
                <a:latin typeface="Arial" panose="020B0604020202020204" pitchFamily="34" charset="0"/>
                <a:cs typeface="Arial" panose="020B0604020202020204" pitchFamily="34" charset="0"/>
              </a:rPr>
              <a:t> </a:t>
            </a:r>
            <a:r>
              <a:rPr lang="en-US" sz="1200">
                <a:solidFill>
                  <a:srgbClr val="004A86"/>
                </a:solidFill>
                <a:latin typeface="Arial" panose="020B0604020202020204" pitchFamily="34" charset="0"/>
                <a:cs typeface="Arial" panose="020B0604020202020204" pitchFamily="34" charset="0"/>
              </a:rPr>
              <a:t>had</a:t>
            </a:r>
            <a:r>
              <a:rPr lang="en-US" sz="1200" spc="240">
                <a:solidFill>
                  <a:srgbClr val="004A86"/>
                </a:solidFill>
                <a:latin typeface="Arial" panose="020B0604020202020204" pitchFamily="34" charset="0"/>
                <a:cs typeface="Arial" panose="020B0604020202020204" pitchFamily="34" charset="0"/>
              </a:rPr>
              <a:t> </a:t>
            </a:r>
            <a:r>
              <a:rPr lang="en-US" sz="1200">
                <a:solidFill>
                  <a:srgbClr val="004A86"/>
                </a:solidFill>
                <a:latin typeface="Arial" panose="020B0604020202020204" pitchFamily="34" charset="0"/>
                <a:cs typeface="Arial" panose="020B0604020202020204" pitchFamily="34" charset="0"/>
              </a:rPr>
              <a:t>a</a:t>
            </a:r>
            <a:r>
              <a:rPr lang="en-US" sz="1200" spc="240">
                <a:solidFill>
                  <a:srgbClr val="004A86"/>
                </a:solidFill>
                <a:latin typeface="Arial" panose="020B0604020202020204" pitchFamily="34" charset="0"/>
                <a:cs typeface="Arial" panose="020B0604020202020204" pitchFamily="34" charset="0"/>
              </a:rPr>
              <a:t> </a:t>
            </a:r>
            <a:r>
              <a:rPr lang="en-US" sz="1200">
                <a:solidFill>
                  <a:srgbClr val="004A86"/>
                </a:solidFill>
                <a:latin typeface="Arial" panose="020B0604020202020204" pitchFamily="34" charset="0"/>
                <a:cs typeface="Arial" panose="020B0604020202020204" pitchFamily="34" charset="0"/>
              </a:rPr>
              <a:t>strong</a:t>
            </a:r>
            <a:r>
              <a:rPr lang="en-US" sz="1200" spc="215">
                <a:solidFill>
                  <a:srgbClr val="004A86"/>
                </a:solidFill>
                <a:latin typeface="Arial" panose="020B0604020202020204" pitchFamily="34" charset="0"/>
                <a:cs typeface="Arial" panose="020B0604020202020204" pitchFamily="34" charset="0"/>
              </a:rPr>
              <a:t> </a:t>
            </a:r>
            <a:r>
              <a:rPr lang="en-US" sz="1200">
                <a:solidFill>
                  <a:srgbClr val="004A86"/>
                </a:solidFill>
                <a:latin typeface="Arial" panose="020B0604020202020204" pitchFamily="34" charset="0"/>
                <a:cs typeface="Arial" panose="020B0604020202020204" pitchFamily="34" charset="0"/>
              </a:rPr>
              <a:t>predictive</a:t>
            </a:r>
            <a:r>
              <a:rPr lang="en-US" sz="1200" spc="240">
                <a:solidFill>
                  <a:srgbClr val="004A86"/>
                </a:solidFill>
                <a:latin typeface="Arial" panose="020B0604020202020204" pitchFamily="34" charset="0"/>
                <a:cs typeface="Arial" panose="020B0604020202020204" pitchFamily="34" charset="0"/>
              </a:rPr>
              <a:t> </a:t>
            </a:r>
            <a:r>
              <a:rPr lang="en-US" sz="1200">
                <a:solidFill>
                  <a:srgbClr val="004A86"/>
                </a:solidFill>
                <a:latin typeface="Arial" panose="020B0604020202020204" pitchFamily="34" charset="0"/>
                <a:cs typeface="Arial" panose="020B0604020202020204" pitchFamily="34" charset="0"/>
              </a:rPr>
              <a:t>capacity</a:t>
            </a:r>
            <a:r>
              <a:rPr lang="en-US" sz="1200" spc="229">
                <a:solidFill>
                  <a:srgbClr val="004A86"/>
                </a:solidFill>
                <a:latin typeface="Arial" panose="020B0604020202020204" pitchFamily="34" charset="0"/>
                <a:cs typeface="Arial" panose="020B0604020202020204" pitchFamily="34" charset="0"/>
              </a:rPr>
              <a:t> </a:t>
            </a:r>
            <a:r>
              <a:rPr lang="en-US" sz="1200">
                <a:solidFill>
                  <a:srgbClr val="004A86"/>
                </a:solidFill>
                <a:latin typeface="Arial" panose="020B0604020202020204" pitchFamily="34" charset="0"/>
                <a:cs typeface="Arial" panose="020B0604020202020204" pitchFamily="34" charset="0"/>
              </a:rPr>
              <a:t>of</a:t>
            </a:r>
            <a:r>
              <a:rPr lang="en-US" sz="1200" spc="235">
                <a:solidFill>
                  <a:srgbClr val="004A86"/>
                </a:solidFill>
                <a:latin typeface="Arial" panose="020B0604020202020204" pitchFamily="34" charset="0"/>
                <a:cs typeface="Arial" panose="020B0604020202020204" pitchFamily="34" charset="0"/>
              </a:rPr>
              <a:t> </a:t>
            </a:r>
            <a:r>
              <a:rPr lang="en-US" sz="1200" spc="-10">
                <a:solidFill>
                  <a:srgbClr val="004A86"/>
                </a:solidFill>
                <a:latin typeface="Arial" panose="020B0604020202020204" pitchFamily="34" charset="0"/>
                <a:cs typeface="Arial" panose="020B0604020202020204" pitchFamily="34" charset="0"/>
              </a:rPr>
              <a:t>neither of s</a:t>
            </a:r>
            <a:r>
              <a:rPr lang="en-US" sz="1200">
                <a:solidFill>
                  <a:srgbClr val="004A86"/>
                </a:solidFill>
                <a:latin typeface="Arial" panose="020B0604020202020204" pitchFamily="34" charset="0"/>
                <a:cs typeface="Arial" panose="020B0604020202020204" pitchFamily="34" charset="0"/>
              </a:rPr>
              <a:t>urvival</a:t>
            </a:r>
            <a:r>
              <a:rPr lang="en-US" sz="1200" spc="-10">
                <a:solidFill>
                  <a:srgbClr val="004A86"/>
                </a:solidFill>
                <a:latin typeface="Arial" panose="020B0604020202020204" pitchFamily="34" charset="0"/>
                <a:cs typeface="Arial" panose="020B0604020202020204" pitchFamily="34" charset="0"/>
              </a:rPr>
              <a:t> </a:t>
            </a:r>
            <a:r>
              <a:rPr lang="en-US" sz="1200">
                <a:solidFill>
                  <a:srgbClr val="004A86"/>
                </a:solidFill>
                <a:latin typeface="Arial" panose="020B0604020202020204" pitchFamily="34" charset="0"/>
                <a:cs typeface="Arial" panose="020B0604020202020204" pitchFamily="34" charset="0"/>
              </a:rPr>
              <a:t>nor</a:t>
            </a:r>
            <a:r>
              <a:rPr lang="en-US" sz="1200" spc="-10">
                <a:solidFill>
                  <a:srgbClr val="004A86"/>
                </a:solidFill>
                <a:latin typeface="Arial" panose="020B0604020202020204" pitchFamily="34" charset="0"/>
                <a:cs typeface="Arial" panose="020B0604020202020204" pitchFamily="34" charset="0"/>
              </a:rPr>
              <a:t> </a:t>
            </a:r>
            <a:r>
              <a:rPr lang="en-US" sz="1200">
                <a:solidFill>
                  <a:srgbClr val="004A86"/>
                </a:solidFill>
                <a:latin typeface="Arial" panose="020B0604020202020204" pitchFamily="34" charset="0"/>
                <a:cs typeface="Arial" panose="020B0604020202020204" pitchFamily="34" charset="0"/>
              </a:rPr>
              <a:t>clinical</a:t>
            </a:r>
            <a:r>
              <a:rPr lang="en-US" sz="1200" spc="-10">
                <a:solidFill>
                  <a:srgbClr val="004A86"/>
                </a:solidFill>
                <a:latin typeface="Arial" panose="020B0604020202020204" pitchFamily="34" charset="0"/>
                <a:cs typeface="Arial" panose="020B0604020202020204" pitchFamily="34" charset="0"/>
              </a:rPr>
              <a:t> </a:t>
            </a:r>
            <a:r>
              <a:rPr lang="en-US" sz="1200">
                <a:solidFill>
                  <a:srgbClr val="004A86"/>
                </a:solidFill>
                <a:latin typeface="Arial" panose="020B0604020202020204" pitchFamily="34" charset="0"/>
                <a:cs typeface="Arial" panose="020B0604020202020204" pitchFamily="34" charset="0"/>
              </a:rPr>
              <a:t>outcomes,</a:t>
            </a:r>
            <a:r>
              <a:rPr lang="en-US" sz="1200" spc="-5">
                <a:solidFill>
                  <a:srgbClr val="004A86"/>
                </a:solidFill>
                <a:latin typeface="Arial" panose="020B0604020202020204" pitchFamily="34" charset="0"/>
                <a:cs typeface="Arial" panose="020B0604020202020204" pitchFamily="34" charset="0"/>
              </a:rPr>
              <a:t> </a:t>
            </a:r>
            <a:r>
              <a:rPr lang="en-US" sz="1200">
                <a:solidFill>
                  <a:srgbClr val="004A86"/>
                </a:solidFill>
                <a:latin typeface="Arial" panose="020B0604020202020204" pitchFamily="34" charset="0"/>
                <a:cs typeface="Arial" panose="020B0604020202020204" pitchFamily="34" charset="0"/>
              </a:rPr>
              <a:t>with all</a:t>
            </a:r>
            <a:r>
              <a:rPr lang="en-US" sz="1200" spc="-10">
                <a:solidFill>
                  <a:srgbClr val="004A86"/>
                </a:solidFill>
                <a:latin typeface="Arial" panose="020B0604020202020204" pitchFamily="34" charset="0"/>
                <a:cs typeface="Arial" panose="020B0604020202020204" pitchFamily="34" charset="0"/>
              </a:rPr>
              <a:t> C-</a:t>
            </a:r>
            <a:r>
              <a:rPr lang="en-US" sz="1200">
                <a:solidFill>
                  <a:srgbClr val="004A86"/>
                </a:solidFill>
                <a:latin typeface="Arial" panose="020B0604020202020204" pitchFamily="34" charset="0"/>
                <a:cs typeface="Arial" panose="020B0604020202020204" pitchFamily="34" charset="0"/>
              </a:rPr>
              <a:t>index</a:t>
            </a:r>
            <a:r>
              <a:rPr lang="en-US" sz="1200" spc="-10">
                <a:solidFill>
                  <a:srgbClr val="004A86"/>
                </a:solidFill>
                <a:latin typeface="Arial" panose="020B0604020202020204" pitchFamily="34" charset="0"/>
                <a:cs typeface="Arial" panose="020B0604020202020204" pitchFamily="34" charset="0"/>
              </a:rPr>
              <a:t> </a:t>
            </a:r>
            <a:r>
              <a:rPr lang="en-US" sz="1200">
                <a:solidFill>
                  <a:srgbClr val="004A86"/>
                </a:solidFill>
                <a:latin typeface="Arial" panose="020B0604020202020204" pitchFamily="34" charset="0"/>
                <a:cs typeface="Arial" panose="020B0604020202020204" pitchFamily="34" charset="0"/>
              </a:rPr>
              <a:t>estimates</a:t>
            </a:r>
            <a:r>
              <a:rPr lang="en-US" sz="1200" spc="-15">
                <a:solidFill>
                  <a:srgbClr val="004A86"/>
                </a:solidFill>
                <a:latin typeface="Arial" panose="020B0604020202020204" pitchFamily="34" charset="0"/>
                <a:cs typeface="Arial" panose="020B0604020202020204" pitchFamily="34" charset="0"/>
              </a:rPr>
              <a:t> </a:t>
            </a:r>
            <a:r>
              <a:rPr lang="en-US" sz="1200">
                <a:solidFill>
                  <a:srgbClr val="004A86"/>
                </a:solidFill>
                <a:latin typeface="Arial" panose="020B0604020202020204" pitchFamily="34" charset="0"/>
                <a:cs typeface="Arial" panose="020B0604020202020204" pitchFamily="34" charset="0"/>
              </a:rPr>
              <a:t>being</a:t>
            </a:r>
            <a:r>
              <a:rPr lang="en-US" sz="1200" spc="-15">
                <a:solidFill>
                  <a:srgbClr val="004A86"/>
                </a:solidFill>
                <a:latin typeface="Arial" panose="020B0604020202020204" pitchFamily="34" charset="0"/>
                <a:cs typeface="Arial" panose="020B0604020202020204" pitchFamily="34" charset="0"/>
              </a:rPr>
              <a:t> </a:t>
            </a:r>
            <a:r>
              <a:rPr lang="en-US" sz="1200" spc="-10">
                <a:solidFill>
                  <a:srgbClr val="004A86"/>
                </a:solidFill>
                <a:latin typeface="Arial" panose="020B0604020202020204" pitchFamily="34" charset="0"/>
                <a:cs typeface="Arial" panose="020B0604020202020204" pitchFamily="34" charset="0"/>
              </a:rPr>
              <a:t>modest </a:t>
            </a:r>
            <a:r>
              <a:rPr lang="en-US" sz="1200">
                <a:solidFill>
                  <a:srgbClr val="004A86"/>
                </a:solidFill>
                <a:latin typeface="Arial" panose="020B0604020202020204" pitchFamily="34" charset="0"/>
                <a:cs typeface="Arial" panose="020B0604020202020204" pitchFamily="34" charset="0"/>
              </a:rPr>
              <a:t>≤</a:t>
            </a:r>
            <a:r>
              <a:rPr sz="1200" spc="-15">
                <a:solidFill>
                  <a:srgbClr val="004A86"/>
                </a:solidFill>
                <a:latin typeface="Arial" panose="020B0604020202020204" pitchFamily="34" charset="0"/>
                <a:cs typeface="Arial" panose="020B0604020202020204" pitchFamily="34" charset="0"/>
              </a:rPr>
              <a:t> </a:t>
            </a:r>
            <a:r>
              <a:rPr sz="1200">
                <a:solidFill>
                  <a:srgbClr val="004A86"/>
                </a:solidFill>
                <a:latin typeface="Arial" panose="020B0604020202020204" pitchFamily="34" charset="0"/>
                <a:cs typeface="Arial" panose="020B0604020202020204" pitchFamily="34" charset="0"/>
              </a:rPr>
              <a:t>0.7,</a:t>
            </a:r>
            <a:r>
              <a:rPr sz="1200" spc="-20">
                <a:solidFill>
                  <a:srgbClr val="004A86"/>
                </a:solidFill>
                <a:latin typeface="Arial" panose="020B0604020202020204" pitchFamily="34" charset="0"/>
                <a:cs typeface="Arial" panose="020B0604020202020204" pitchFamily="34" charset="0"/>
              </a:rPr>
              <a:t> </a:t>
            </a:r>
            <a:r>
              <a:rPr sz="1200">
                <a:solidFill>
                  <a:srgbClr val="004A86"/>
                </a:solidFill>
                <a:latin typeface="Arial" panose="020B0604020202020204" pitchFamily="34" charset="0"/>
                <a:cs typeface="Arial" panose="020B0604020202020204" pitchFamily="34" charset="0"/>
              </a:rPr>
              <a:t>both</a:t>
            </a:r>
            <a:r>
              <a:rPr sz="1200" spc="-25">
                <a:solidFill>
                  <a:srgbClr val="004A86"/>
                </a:solidFill>
                <a:latin typeface="Arial" panose="020B0604020202020204" pitchFamily="34" charset="0"/>
                <a:cs typeface="Arial" panose="020B0604020202020204" pitchFamily="34" charset="0"/>
              </a:rPr>
              <a:t> </a:t>
            </a:r>
            <a:r>
              <a:rPr sz="1200">
                <a:solidFill>
                  <a:srgbClr val="004A86"/>
                </a:solidFill>
                <a:latin typeface="Arial" panose="020B0604020202020204" pitchFamily="34" charset="0"/>
                <a:cs typeface="Arial" panose="020B0604020202020204" pitchFamily="34" charset="0"/>
              </a:rPr>
              <a:t>when</a:t>
            </a:r>
            <a:r>
              <a:rPr sz="1200" spc="-15">
                <a:solidFill>
                  <a:srgbClr val="004A86"/>
                </a:solidFill>
                <a:latin typeface="Arial" panose="020B0604020202020204" pitchFamily="34" charset="0"/>
                <a:cs typeface="Arial" panose="020B0604020202020204" pitchFamily="34" charset="0"/>
              </a:rPr>
              <a:t> </a:t>
            </a:r>
            <a:r>
              <a:rPr sz="1200" err="1">
                <a:solidFill>
                  <a:srgbClr val="004A86"/>
                </a:solidFill>
                <a:latin typeface="Arial" panose="020B0604020202020204" pitchFamily="34" charset="0"/>
                <a:cs typeface="Arial" panose="020B0604020202020204" pitchFamily="34" charset="0"/>
              </a:rPr>
              <a:t>analysed</a:t>
            </a:r>
            <a:r>
              <a:rPr sz="1200" spc="-40">
                <a:solidFill>
                  <a:srgbClr val="004A86"/>
                </a:solidFill>
                <a:latin typeface="Arial" panose="020B0604020202020204" pitchFamily="34" charset="0"/>
                <a:cs typeface="Arial" panose="020B0604020202020204" pitchFamily="34" charset="0"/>
              </a:rPr>
              <a:t> </a:t>
            </a:r>
            <a:r>
              <a:rPr sz="1200">
                <a:solidFill>
                  <a:srgbClr val="004A86"/>
                </a:solidFill>
                <a:latin typeface="Arial" panose="020B0604020202020204" pitchFamily="34" charset="0"/>
                <a:cs typeface="Arial" panose="020B0604020202020204" pitchFamily="34" charset="0"/>
              </a:rPr>
              <a:t>globally</a:t>
            </a:r>
            <a:r>
              <a:rPr sz="1200" spc="-40">
                <a:solidFill>
                  <a:srgbClr val="004A86"/>
                </a:solidFill>
                <a:latin typeface="Arial" panose="020B0604020202020204" pitchFamily="34" charset="0"/>
                <a:cs typeface="Arial" panose="020B0604020202020204" pitchFamily="34" charset="0"/>
              </a:rPr>
              <a:t> </a:t>
            </a:r>
            <a:r>
              <a:rPr sz="1200">
                <a:solidFill>
                  <a:srgbClr val="004A86"/>
                </a:solidFill>
                <a:latin typeface="Arial" panose="020B0604020202020204" pitchFamily="34" charset="0"/>
                <a:cs typeface="Arial" panose="020B0604020202020204" pitchFamily="34" charset="0"/>
              </a:rPr>
              <a:t>or</a:t>
            </a:r>
            <a:r>
              <a:rPr sz="1200" spc="-15">
                <a:solidFill>
                  <a:srgbClr val="004A86"/>
                </a:solidFill>
                <a:latin typeface="Arial" panose="020B0604020202020204" pitchFamily="34" charset="0"/>
                <a:cs typeface="Arial" panose="020B0604020202020204" pitchFamily="34" charset="0"/>
              </a:rPr>
              <a:t> </a:t>
            </a:r>
            <a:r>
              <a:rPr sz="1200">
                <a:solidFill>
                  <a:srgbClr val="004A86"/>
                </a:solidFill>
                <a:latin typeface="Arial" panose="020B0604020202020204" pitchFamily="34" charset="0"/>
                <a:cs typeface="Arial" panose="020B0604020202020204" pitchFamily="34" charset="0"/>
              </a:rPr>
              <a:t>by</a:t>
            </a:r>
            <a:r>
              <a:rPr sz="1200" spc="-30">
                <a:solidFill>
                  <a:srgbClr val="004A86"/>
                </a:solidFill>
                <a:latin typeface="Arial" panose="020B0604020202020204" pitchFamily="34" charset="0"/>
                <a:cs typeface="Arial" panose="020B0604020202020204" pitchFamily="34" charset="0"/>
              </a:rPr>
              <a:t> </a:t>
            </a:r>
            <a:r>
              <a:rPr sz="1200">
                <a:solidFill>
                  <a:srgbClr val="004A86"/>
                </a:solidFill>
                <a:latin typeface="Arial" panose="020B0604020202020204" pitchFamily="34" charset="0"/>
                <a:cs typeface="Arial" panose="020B0604020202020204" pitchFamily="34" charset="0"/>
              </a:rPr>
              <a:t>TIPS</a:t>
            </a:r>
            <a:r>
              <a:rPr sz="1200" spc="-20">
                <a:solidFill>
                  <a:srgbClr val="004A86"/>
                </a:solidFill>
                <a:latin typeface="Arial" panose="020B0604020202020204" pitchFamily="34" charset="0"/>
                <a:cs typeface="Arial" panose="020B0604020202020204" pitchFamily="34" charset="0"/>
              </a:rPr>
              <a:t> </a:t>
            </a:r>
            <a:r>
              <a:rPr sz="1200" spc="-10">
                <a:solidFill>
                  <a:srgbClr val="004A86"/>
                </a:solidFill>
                <a:latin typeface="Arial" panose="020B0604020202020204" pitchFamily="34" charset="0"/>
                <a:cs typeface="Arial" panose="020B0604020202020204" pitchFamily="34" charset="0"/>
              </a:rPr>
              <a:t>indication</a:t>
            </a:r>
            <a:endParaRPr sz="1200">
              <a:latin typeface="Arial" panose="020B0604020202020204" pitchFamily="34" charset="0"/>
              <a:cs typeface="Arial" panose="020B0604020202020204" pitchFamily="34" charset="0"/>
            </a:endParaRPr>
          </a:p>
        </p:txBody>
      </p:sp>
      <p:graphicFrame>
        <p:nvGraphicFramePr>
          <p:cNvPr id="12" name="Taula 14">
            <a:extLst>
              <a:ext uri="{FF2B5EF4-FFF2-40B4-BE49-F238E27FC236}">
                <a16:creationId xmlns:a16="http://schemas.microsoft.com/office/drawing/2014/main" id="{B6AB7B39-64B0-D49E-2294-CDB4420D715A}"/>
              </a:ext>
            </a:extLst>
          </p:cNvPr>
          <p:cNvGraphicFramePr>
            <a:graphicFrameLocks noGrp="1"/>
          </p:cNvGraphicFramePr>
          <p:nvPr>
            <p:extLst>
              <p:ext uri="{D42A27DB-BD31-4B8C-83A1-F6EECF244321}">
                <p14:modId xmlns:p14="http://schemas.microsoft.com/office/powerpoint/2010/main" val="1290863560"/>
              </p:ext>
            </p:extLst>
          </p:nvPr>
        </p:nvGraphicFramePr>
        <p:xfrm>
          <a:off x="5334000" y="1312863"/>
          <a:ext cx="6172201" cy="1136300"/>
        </p:xfrm>
        <a:graphic>
          <a:graphicData uri="http://schemas.openxmlformats.org/drawingml/2006/table">
            <a:tbl>
              <a:tblPr>
                <a:tableStyleId>{5C22544A-7EE6-4342-B048-85BDC9FD1C3A}</a:tableStyleId>
              </a:tblPr>
              <a:tblGrid>
                <a:gridCol w="1724025">
                  <a:extLst>
                    <a:ext uri="{9D8B030D-6E8A-4147-A177-3AD203B41FA5}">
                      <a16:colId xmlns:a16="http://schemas.microsoft.com/office/drawing/2014/main" val="3989966977"/>
                    </a:ext>
                  </a:extLst>
                </a:gridCol>
                <a:gridCol w="1628775">
                  <a:extLst>
                    <a:ext uri="{9D8B030D-6E8A-4147-A177-3AD203B41FA5}">
                      <a16:colId xmlns:a16="http://schemas.microsoft.com/office/drawing/2014/main" val="3856511023"/>
                    </a:ext>
                  </a:extLst>
                </a:gridCol>
                <a:gridCol w="533400">
                  <a:extLst>
                    <a:ext uri="{9D8B030D-6E8A-4147-A177-3AD203B41FA5}">
                      <a16:colId xmlns:a16="http://schemas.microsoft.com/office/drawing/2014/main" val="2842444565"/>
                    </a:ext>
                  </a:extLst>
                </a:gridCol>
                <a:gridCol w="1600200">
                  <a:extLst>
                    <a:ext uri="{9D8B030D-6E8A-4147-A177-3AD203B41FA5}">
                      <a16:colId xmlns:a16="http://schemas.microsoft.com/office/drawing/2014/main" val="2664618890"/>
                    </a:ext>
                  </a:extLst>
                </a:gridCol>
                <a:gridCol w="685801">
                  <a:extLst>
                    <a:ext uri="{9D8B030D-6E8A-4147-A177-3AD203B41FA5}">
                      <a16:colId xmlns:a16="http://schemas.microsoft.com/office/drawing/2014/main" val="1657592892"/>
                    </a:ext>
                  </a:extLst>
                </a:gridCol>
              </a:tblGrid>
              <a:tr h="0">
                <a:tc>
                  <a:txBody>
                    <a:bodyPr/>
                    <a:lstStyle/>
                    <a:p>
                      <a:endParaRPr lang="en-US" sz="1000">
                        <a:solidFill>
                          <a:schemeClr val="tx2"/>
                        </a:solidFill>
                        <a:latin typeface="Arial MT"/>
                        <a:cs typeface="Arial" panose="020B0604020202020204" pitchFamily="34" charset="0"/>
                      </a:endParaRPr>
                    </a:p>
                  </a:txBody>
                  <a:tcPr>
                    <a:noFill/>
                  </a:tcPr>
                </a:tc>
                <a:tc gridSpan="2">
                  <a:txBody>
                    <a:bodyPr/>
                    <a:lstStyle/>
                    <a:p>
                      <a:pPr algn="ctr">
                        <a:lnSpc>
                          <a:spcPct val="115000"/>
                        </a:lnSpc>
                        <a:spcBef>
                          <a:spcPts val="300"/>
                        </a:spcBef>
                        <a:spcAft>
                          <a:spcPts val="300"/>
                        </a:spcAft>
                        <a:buNone/>
                      </a:pPr>
                      <a:r>
                        <a:rPr lang="ca-ES" sz="1000" b="1" kern="100">
                          <a:solidFill>
                            <a:schemeClr val="bg1"/>
                          </a:solidFill>
                          <a:effectLst/>
                          <a:latin typeface="Arial MT"/>
                          <a:ea typeface="Times New Roman" panose="02020603050405020304" pitchFamily="18" charset="0"/>
                          <a:cs typeface="Arial" panose="020B0604020202020204" pitchFamily="34" charset="0"/>
                        </a:rPr>
                        <a:t>Global</a:t>
                      </a:r>
                      <a:endParaRPr lang="en-US" sz="1000" b="1" kern="100">
                        <a:solidFill>
                          <a:schemeClr val="bg1"/>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826B6A"/>
                    </a:solidFill>
                  </a:tcPr>
                </a:tc>
                <a:tc hMerge="1">
                  <a:txBody>
                    <a:bodyPr/>
                    <a:lstStyle/>
                    <a:p>
                      <a:pPr algn="r">
                        <a:lnSpc>
                          <a:spcPct val="115000"/>
                        </a:lnSpc>
                        <a:spcBef>
                          <a:spcPts val="300"/>
                        </a:spcBef>
                        <a:spcAft>
                          <a:spcPts val="300"/>
                        </a:spcAft>
                        <a:buNone/>
                      </a:pPr>
                      <a:endParaRPr lang="en-US" sz="1000" kern="100">
                        <a:effectLst/>
                        <a:latin typeface="Arial" panose="020B0604020202020204" pitchFamily="34" charset="0"/>
                        <a:ea typeface="Times New Roman" panose="02020603050405020304" pitchFamily="18" charset="0"/>
                        <a:cs typeface="Arial" panose="020B0604020202020204" pitchFamily="34" charset="0"/>
                      </a:endParaRPr>
                    </a:p>
                  </a:txBody>
                  <a:tcPr marL="35653" marR="35653" marT="0" marB="0" anchor="b"/>
                </a:tc>
                <a:tc gridSpan="2">
                  <a:txBody>
                    <a:bodyPr/>
                    <a:lstStyle/>
                    <a:p>
                      <a:pPr algn="ctr">
                        <a:lnSpc>
                          <a:spcPct val="115000"/>
                        </a:lnSpc>
                        <a:spcBef>
                          <a:spcPts val="300"/>
                        </a:spcBef>
                        <a:spcAft>
                          <a:spcPts val="300"/>
                        </a:spcAft>
                        <a:buNone/>
                      </a:pPr>
                      <a:r>
                        <a:rPr lang="ca-ES" sz="1000" b="1" kern="100">
                          <a:solidFill>
                            <a:schemeClr val="bg1"/>
                          </a:solidFill>
                          <a:effectLst/>
                          <a:latin typeface="Arial MT"/>
                          <a:ea typeface="Times New Roman" panose="02020603050405020304" pitchFamily="18" charset="0"/>
                          <a:cs typeface="Arial" panose="020B0604020202020204" pitchFamily="34" charset="0"/>
                        </a:rPr>
                        <a:t>Ascites</a:t>
                      </a:r>
                      <a:endParaRPr lang="en-US" sz="1000" b="1" kern="100">
                        <a:solidFill>
                          <a:schemeClr val="bg1"/>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826B6A"/>
                    </a:solidFill>
                  </a:tcPr>
                </a:tc>
                <a:tc hMerge="1">
                  <a:txBody>
                    <a:bodyPr/>
                    <a:lstStyle/>
                    <a:p>
                      <a:endParaRPr lang="en-US"/>
                    </a:p>
                  </a:txBody>
                  <a:tcPr/>
                </a:tc>
                <a:extLst>
                  <a:ext uri="{0D108BD9-81ED-4DB2-BD59-A6C34878D82A}">
                    <a16:rowId xmlns:a16="http://schemas.microsoft.com/office/drawing/2014/main" val="1587887534"/>
                  </a:ext>
                </a:extLst>
              </a:tr>
              <a:tr h="0">
                <a:tc>
                  <a:txBody>
                    <a:bodyPr/>
                    <a:lstStyle/>
                    <a:p>
                      <a:r>
                        <a:rPr lang="ca-ES" sz="900" b="1">
                          <a:solidFill>
                            <a:schemeClr val="tx2"/>
                          </a:solidFill>
                          <a:latin typeface="Arial MT"/>
                          <a:cs typeface="Arial" panose="020B0604020202020204" pitchFamily="34" charset="0"/>
                        </a:rPr>
                        <a:t>PROGNOSTIC SCORE</a:t>
                      </a:r>
                      <a:endParaRPr lang="en-US" sz="900" b="1">
                        <a:solidFill>
                          <a:schemeClr val="tx2"/>
                        </a:solidFill>
                        <a:latin typeface="Arial MT"/>
                        <a:cs typeface="Arial" panose="020B0604020202020204" pitchFamily="34" charset="0"/>
                      </a:endParaRPr>
                    </a:p>
                  </a:txBody>
                  <a:tcPr>
                    <a:solidFill>
                      <a:srgbClr val="CFC4C3"/>
                    </a:solidFill>
                  </a:tcPr>
                </a:tc>
                <a:tc>
                  <a:txBody>
                    <a:bodyPr/>
                    <a:lstStyle/>
                    <a:p>
                      <a:pPr algn="ctr">
                        <a:lnSpc>
                          <a:spcPct val="115000"/>
                        </a:lnSpc>
                        <a:spcBef>
                          <a:spcPts val="300"/>
                        </a:spcBef>
                        <a:spcAft>
                          <a:spcPts val="300"/>
                        </a:spcAft>
                        <a:buNone/>
                      </a:pPr>
                      <a:r>
                        <a:rPr lang="ca-ES" sz="1000" kern="100">
                          <a:solidFill>
                            <a:schemeClr val="tx2"/>
                          </a:solidFill>
                          <a:effectLst/>
                          <a:latin typeface="Arial MT"/>
                          <a:ea typeface="Times New Roman" panose="02020603050405020304" pitchFamily="18" charset="0"/>
                          <a:cs typeface="Arial" panose="020B0604020202020204" pitchFamily="34" charset="0"/>
                        </a:rPr>
                        <a:t>C-</a:t>
                      </a:r>
                      <a:r>
                        <a:rPr lang="ca-ES" sz="1000" kern="100" err="1">
                          <a:solidFill>
                            <a:schemeClr val="tx2"/>
                          </a:solidFill>
                          <a:effectLst/>
                          <a:latin typeface="Arial MT"/>
                          <a:ea typeface="Times New Roman" panose="02020603050405020304" pitchFamily="18" charset="0"/>
                          <a:cs typeface="Arial" panose="020B0604020202020204" pitchFamily="34" charset="0"/>
                        </a:rPr>
                        <a:t>index</a:t>
                      </a:r>
                      <a:r>
                        <a:rPr lang="ca-ES" sz="1000" kern="100">
                          <a:solidFill>
                            <a:schemeClr val="tx2"/>
                          </a:solidFill>
                          <a:effectLst/>
                          <a:latin typeface="Arial MT"/>
                          <a:ea typeface="Times New Roman" panose="02020603050405020304" pitchFamily="18" charset="0"/>
                          <a:cs typeface="Arial" panose="020B0604020202020204" pitchFamily="34" charset="0"/>
                        </a:rPr>
                        <a:t> </a:t>
                      </a:r>
                      <a:endParaRPr lang="en-US" sz="10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tc>
                  <a:txBody>
                    <a:bodyPr/>
                    <a:lstStyle/>
                    <a:p>
                      <a:pPr algn="ctr">
                        <a:lnSpc>
                          <a:spcPct val="115000"/>
                        </a:lnSpc>
                        <a:spcBef>
                          <a:spcPts val="300"/>
                        </a:spcBef>
                        <a:spcAft>
                          <a:spcPts val="300"/>
                        </a:spcAft>
                        <a:buNone/>
                      </a:pPr>
                      <a:r>
                        <a:rPr lang="ca-ES" sz="1000" i="1" kern="100">
                          <a:solidFill>
                            <a:schemeClr val="tx2"/>
                          </a:solidFill>
                          <a:effectLst/>
                          <a:latin typeface="Arial MT"/>
                          <a:ea typeface="Times New Roman" panose="02020603050405020304" pitchFamily="18" charset="0"/>
                          <a:cs typeface="Arial" panose="020B0604020202020204" pitchFamily="34" charset="0"/>
                        </a:rPr>
                        <a:t>p</a:t>
                      </a:r>
                      <a:endParaRPr lang="en-US" sz="1000" i="1"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tc>
                  <a:txBody>
                    <a:bodyPr/>
                    <a:lstStyle/>
                    <a:p>
                      <a:pPr algn="ctr">
                        <a:lnSpc>
                          <a:spcPct val="115000"/>
                        </a:lnSpc>
                        <a:spcBef>
                          <a:spcPts val="300"/>
                        </a:spcBef>
                        <a:spcAft>
                          <a:spcPts val="300"/>
                        </a:spcAft>
                        <a:buNone/>
                      </a:pPr>
                      <a:r>
                        <a:rPr lang="ca-ES" sz="1000" kern="100">
                          <a:solidFill>
                            <a:schemeClr val="tx2"/>
                          </a:solidFill>
                          <a:effectLst/>
                          <a:latin typeface="Arial MT"/>
                          <a:ea typeface="Times New Roman" panose="02020603050405020304" pitchFamily="18" charset="0"/>
                          <a:cs typeface="Arial" panose="020B0604020202020204" pitchFamily="34" charset="0"/>
                        </a:rPr>
                        <a:t>C-</a:t>
                      </a:r>
                      <a:r>
                        <a:rPr lang="ca-ES" sz="1000" kern="100" err="1">
                          <a:solidFill>
                            <a:schemeClr val="tx2"/>
                          </a:solidFill>
                          <a:effectLst/>
                          <a:latin typeface="Arial MT"/>
                          <a:ea typeface="Times New Roman" panose="02020603050405020304" pitchFamily="18" charset="0"/>
                          <a:cs typeface="Arial" panose="020B0604020202020204" pitchFamily="34" charset="0"/>
                        </a:rPr>
                        <a:t>index</a:t>
                      </a:r>
                      <a:endParaRPr lang="en-US" sz="10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tc>
                  <a:txBody>
                    <a:bodyPr/>
                    <a:lstStyle/>
                    <a:p>
                      <a:pPr algn="ctr">
                        <a:lnSpc>
                          <a:spcPct val="115000"/>
                        </a:lnSpc>
                        <a:spcBef>
                          <a:spcPts val="300"/>
                        </a:spcBef>
                        <a:spcAft>
                          <a:spcPts val="300"/>
                        </a:spcAft>
                        <a:buNone/>
                      </a:pPr>
                      <a:r>
                        <a:rPr lang="ca-ES" sz="1000" i="1" kern="100">
                          <a:solidFill>
                            <a:schemeClr val="tx2"/>
                          </a:solidFill>
                          <a:effectLst/>
                          <a:latin typeface="Arial MT"/>
                          <a:ea typeface="Times New Roman" panose="02020603050405020304" pitchFamily="18" charset="0"/>
                          <a:cs typeface="Arial" panose="020B0604020202020204" pitchFamily="34" charset="0"/>
                        </a:rPr>
                        <a:t>p</a:t>
                      </a:r>
                      <a:endParaRPr lang="en-US" sz="1000" i="1"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extLst>
                  <a:ext uri="{0D108BD9-81ED-4DB2-BD59-A6C34878D82A}">
                    <a16:rowId xmlns:a16="http://schemas.microsoft.com/office/drawing/2014/main" val="3567914947"/>
                  </a:ext>
                </a:extLst>
              </a:tr>
              <a:tr h="165965">
                <a:tc>
                  <a:txBody>
                    <a:bodyPr/>
                    <a:lstStyle/>
                    <a:p>
                      <a:pPr>
                        <a:lnSpc>
                          <a:spcPct val="115000"/>
                        </a:lnSpc>
                        <a:spcBef>
                          <a:spcPts val="300"/>
                        </a:spcBef>
                        <a:spcAft>
                          <a:spcPts val="300"/>
                        </a:spcAft>
                        <a:buNone/>
                      </a:pPr>
                      <a:r>
                        <a:rPr lang="en-US" sz="900" b="1" kern="100">
                          <a:solidFill>
                            <a:schemeClr val="tx2"/>
                          </a:solidFill>
                          <a:effectLst/>
                          <a:latin typeface="Arial MT"/>
                          <a:ea typeface="Aptos" panose="020B0004020202020204" pitchFamily="34" charset="0"/>
                          <a:cs typeface="Arial" panose="020B0604020202020204" pitchFamily="34" charset="0"/>
                        </a:rPr>
                        <a:t>Bili.&lt;3 mg/dL + Plat.&gt;75x10^9</a:t>
                      </a:r>
                      <a:endParaRPr lang="en-US" sz="900" b="1"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solidFill>
                      <a:srgbClr val="CFC4C3"/>
                    </a:solidFill>
                  </a:tcPr>
                </a:tc>
                <a:tc>
                  <a:txBody>
                    <a:bodyPr/>
                    <a:lstStyle/>
                    <a:p>
                      <a:pPr algn="ctr">
                        <a:lnSpc>
                          <a:spcPct val="115000"/>
                        </a:lnSpc>
                        <a:spcAft>
                          <a:spcPts val="800"/>
                        </a:spcAft>
                        <a:buNone/>
                      </a:pPr>
                      <a:r>
                        <a:rPr lang="en-US" sz="1000" kern="100">
                          <a:solidFill>
                            <a:schemeClr val="tx2"/>
                          </a:solidFill>
                          <a:effectLst/>
                          <a:latin typeface="Arial MT"/>
                          <a:ea typeface="Aptos" panose="020B0004020202020204" pitchFamily="34" charset="0"/>
                          <a:cs typeface="Times New Roman" panose="02020603050405020304" pitchFamily="18" charset="0"/>
                        </a:rPr>
                        <a:t>0.44 (0.41-0.48)</a:t>
                      </a:r>
                    </a:p>
                  </a:txBody>
                  <a:tcPr marL="68580" marR="68580" marT="0" marB="0" anchor="ctr">
                    <a:solidFill>
                      <a:srgbClr val="CFC4C3"/>
                    </a:solidFill>
                  </a:tcPr>
                </a:tc>
                <a:tc>
                  <a:txBody>
                    <a:bodyPr/>
                    <a:lstStyle/>
                    <a:p>
                      <a:pPr algn="ctr">
                        <a:lnSpc>
                          <a:spcPct val="115000"/>
                        </a:lnSpc>
                        <a:spcBef>
                          <a:spcPts val="300"/>
                        </a:spcBef>
                        <a:spcAft>
                          <a:spcPts val="300"/>
                        </a:spcAft>
                        <a:buNone/>
                      </a:pPr>
                      <a:r>
                        <a:rPr lang="en-US" sz="1000" kern="100">
                          <a:solidFill>
                            <a:schemeClr val="tx2"/>
                          </a:solidFill>
                          <a:effectLst/>
                          <a:latin typeface="Arial MT"/>
                          <a:ea typeface="Calibri" panose="020F0502020204030204" pitchFamily="34" charset="0"/>
                          <a:cs typeface="Calibri" panose="020F0502020204030204" pitchFamily="34" charset="0"/>
                        </a:rPr>
                        <a:t>˂0.01</a:t>
                      </a:r>
                      <a:endParaRPr lang="en-US" sz="10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tc>
                  <a:txBody>
                    <a:bodyPr/>
                    <a:lstStyle/>
                    <a:p>
                      <a:pPr algn="ctr">
                        <a:lnSpc>
                          <a:spcPct val="115000"/>
                        </a:lnSpc>
                        <a:spcAft>
                          <a:spcPts val="800"/>
                        </a:spcAft>
                        <a:buNone/>
                      </a:pPr>
                      <a:r>
                        <a:rPr lang="en-US" sz="1000" b="0" kern="100">
                          <a:solidFill>
                            <a:schemeClr val="tx2"/>
                          </a:solidFill>
                          <a:effectLst/>
                          <a:latin typeface="Arial MT"/>
                          <a:ea typeface="Aptos" panose="020B0004020202020204" pitchFamily="34" charset="0"/>
                          <a:cs typeface="Times New Roman" panose="02020603050405020304" pitchFamily="18" charset="0"/>
                        </a:rPr>
                        <a:t>0.51 (0.45-0.56)</a:t>
                      </a:r>
                    </a:p>
                  </a:txBody>
                  <a:tcPr marL="68580" marR="68580" marT="0" marB="0">
                    <a:solidFill>
                      <a:srgbClr val="CFC4C3"/>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000" kern="100">
                          <a:solidFill>
                            <a:schemeClr val="tx2"/>
                          </a:solidFill>
                          <a:effectLst/>
                          <a:latin typeface="Arial MT"/>
                          <a:ea typeface="Calibri" panose="020F0502020204030204" pitchFamily="34" charset="0"/>
                          <a:cs typeface="Calibri" panose="020F0502020204030204" pitchFamily="34" charset="0"/>
                        </a:rPr>
                        <a:t>˂0.01</a:t>
                      </a:r>
                      <a:endParaRPr lang="en-US" sz="10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extLst>
                  <a:ext uri="{0D108BD9-81ED-4DB2-BD59-A6C34878D82A}">
                    <a16:rowId xmlns:a16="http://schemas.microsoft.com/office/drawing/2014/main" val="2390336679"/>
                  </a:ext>
                </a:extLst>
              </a:tr>
              <a:tr h="165965">
                <a:tc>
                  <a:txBody>
                    <a:bodyPr/>
                    <a:lstStyle/>
                    <a:p>
                      <a:pPr marL="0" marR="0" lvl="0" indent="0" defTabSz="914400" eaLnBrk="1" fontAlgn="auto" latinLnBrk="0" hangingPunct="1">
                        <a:lnSpc>
                          <a:spcPct val="115000"/>
                        </a:lnSpc>
                        <a:spcBef>
                          <a:spcPts val="300"/>
                        </a:spcBef>
                        <a:spcAft>
                          <a:spcPts val="300"/>
                        </a:spcAft>
                        <a:buClrTx/>
                        <a:buSzTx/>
                        <a:buFontTx/>
                        <a:buNone/>
                        <a:tabLst/>
                        <a:defRPr/>
                      </a:pPr>
                      <a:r>
                        <a:rPr lang="ca-ES" sz="900" b="1" kern="100">
                          <a:solidFill>
                            <a:schemeClr val="tx2"/>
                          </a:solidFill>
                          <a:effectLst/>
                          <a:latin typeface="Arial MT"/>
                          <a:ea typeface="Times New Roman" panose="02020603050405020304" pitchFamily="18" charset="0"/>
                          <a:cs typeface="Arial" panose="020B0604020202020204" pitchFamily="34" charset="0"/>
                        </a:rPr>
                        <a:t>Child-Pugh score</a:t>
                      </a:r>
                      <a:endParaRPr lang="en-US" sz="900" b="1"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solidFill>
                      <a:srgbClr val="CFC4C3"/>
                    </a:solidFill>
                  </a:tcPr>
                </a:tc>
                <a:tc>
                  <a:txBody>
                    <a:bodyPr/>
                    <a:lstStyle/>
                    <a:p>
                      <a:pPr algn="ctr">
                        <a:lnSpc>
                          <a:spcPct val="115000"/>
                        </a:lnSpc>
                        <a:spcAft>
                          <a:spcPts val="800"/>
                        </a:spcAft>
                        <a:buNone/>
                      </a:pPr>
                      <a:r>
                        <a:rPr lang="en-US" sz="1000" kern="100">
                          <a:solidFill>
                            <a:schemeClr val="tx2"/>
                          </a:solidFill>
                          <a:effectLst/>
                          <a:latin typeface="Arial MT"/>
                          <a:ea typeface="Aptos" panose="020B0004020202020204" pitchFamily="34" charset="0"/>
                          <a:cs typeface="Times New Roman" panose="02020603050405020304" pitchFamily="18" charset="0"/>
                        </a:rPr>
                        <a:t>0.62 (0.58-0.66)</a:t>
                      </a:r>
                    </a:p>
                  </a:txBody>
                  <a:tcPr marL="68580" marR="68580" marT="0" marB="0" anchor="ctr">
                    <a:solidFill>
                      <a:srgbClr val="CFC4C3"/>
                    </a:solidFill>
                  </a:tcPr>
                </a:tc>
                <a:tc>
                  <a:txBody>
                    <a:bodyPr/>
                    <a:lstStyle/>
                    <a:p>
                      <a:pPr algn="ctr">
                        <a:lnSpc>
                          <a:spcPct val="115000"/>
                        </a:lnSpc>
                        <a:spcBef>
                          <a:spcPts val="300"/>
                        </a:spcBef>
                        <a:spcAft>
                          <a:spcPts val="300"/>
                        </a:spcAft>
                        <a:buNone/>
                      </a:pPr>
                      <a:r>
                        <a:rPr lang="en-US" sz="1000" kern="100">
                          <a:solidFill>
                            <a:schemeClr val="tx2"/>
                          </a:solidFill>
                          <a:effectLst/>
                          <a:latin typeface="Arial MT"/>
                          <a:ea typeface="Calibri" panose="020F0502020204030204" pitchFamily="34" charset="0"/>
                          <a:cs typeface="Calibri" panose="020F0502020204030204" pitchFamily="34" charset="0"/>
                        </a:rPr>
                        <a:t>˂0.01</a:t>
                      </a:r>
                      <a:endParaRPr lang="en-US" sz="10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tc>
                  <a:txBody>
                    <a:bodyPr/>
                    <a:lstStyle/>
                    <a:p>
                      <a:pPr algn="ctr">
                        <a:lnSpc>
                          <a:spcPct val="115000"/>
                        </a:lnSpc>
                        <a:spcAft>
                          <a:spcPts val="800"/>
                        </a:spcAft>
                        <a:buNone/>
                      </a:pPr>
                      <a:r>
                        <a:rPr lang="en-US" sz="1000" b="0" kern="100">
                          <a:solidFill>
                            <a:schemeClr val="tx2"/>
                          </a:solidFill>
                          <a:effectLst/>
                          <a:latin typeface="Arial MT"/>
                          <a:ea typeface="Aptos" panose="020B0004020202020204" pitchFamily="34" charset="0"/>
                          <a:cs typeface="Times New Roman" panose="02020603050405020304" pitchFamily="18" charset="0"/>
                        </a:rPr>
                        <a:t>0.52 (0.46-0.58)</a:t>
                      </a:r>
                    </a:p>
                  </a:txBody>
                  <a:tcPr marL="68580" marR="68580" marT="0" marB="0">
                    <a:solidFill>
                      <a:srgbClr val="CFC4C3"/>
                    </a:solidFill>
                  </a:tcPr>
                </a:tc>
                <a:tc>
                  <a:txBody>
                    <a:bodyPr/>
                    <a:lstStyle/>
                    <a:p>
                      <a:pPr algn="ctr">
                        <a:lnSpc>
                          <a:spcPct val="115000"/>
                        </a:lnSpc>
                        <a:spcBef>
                          <a:spcPts val="300"/>
                        </a:spcBef>
                        <a:spcAft>
                          <a:spcPts val="300"/>
                        </a:spcAft>
                        <a:buNone/>
                      </a:pPr>
                      <a:r>
                        <a:rPr lang="ca-ES" sz="1000" kern="100">
                          <a:solidFill>
                            <a:schemeClr val="tx2"/>
                          </a:solidFill>
                          <a:effectLst/>
                          <a:latin typeface="Arial MT"/>
                          <a:ea typeface="Times New Roman" panose="02020603050405020304" pitchFamily="18" charset="0"/>
                          <a:cs typeface="Arial" panose="020B0604020202020204" pitchFamily="34" charset="0"/>
                        </a:rPr>
                        <a:t>0.11</a:t>
                      </a:r>
                      <a:endParaRPr lang="en-US" sz="10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extLst>
                  <a:ext uri="{0D108BD9-81ED-4DB2-BD59-A6C34878D82A}">
                    <a16:rowId xmlns:a16="http://schemas.microsoft.com/office/drawing/2014/main" val="2157304751"/>
                  </a:ext>
                </a:extLst>
              </a:tr>
              <a:tr h="165965">
                <a:tc>
                  <a:txBody>
                    <a:bodyPr/>
                    <a:lstStyle/>
                    <a:p>
                      <a:pPr marL="0" marR="0" lvl="0" indent="0" defTabSz="914400" eaLnBrk="1" fontAlgn="auto" latinLnBrk="0" hangingPunct="1">
                        <a:lnSpc>
                          <a:spcPct val="115000"/>
                        </a:lnSpc>
                        <a:spcBef>
                          <a:spcPts val="300"/>
                        </a:spcBef>
                        <a:spcAft>
                          <a:spcPts val="300"/>
                        </a:spcAft>
                        <a:buClrTx/>
                        <a:buSzTx/>
                        <a:buFontTx/>
                        <a:buNone/>
                        <a:tabLst/>
                        <a:defRPr/>
                      </a:pPr>
                      <a:r>
                        <a:rPr lang="ca-ES" sz="900" b="1" kern="100">
                          <a:solidFill>
                            <a:schemeClr val="tx2"/>
                          </a:solidFill>
                          <a:effectLst/>
                          <a:latin typeface="Arial MT"/>
                          <a:ea typeface="Times New Roman" panose="02020603050405020304" pitchFamily="18" charset="0"/>
                          <a:cs typeface="Arial" panose="020B0604020202020204" pitchFamily="34" charset="0"/>
                        </a:rPr>
                        <a:t>MELD</a:t>
                      </a:r>
                      <a:endParaRPr lang="en-US" sz="900" b="1"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solidFill>
                      <a:srgbClr val="CFC4C3"/>
                    </a:solidFill>
                  </a:tcPr>
                </a:tc>
                <a:tc>
                  <a:txBody>
                    <a:bodyPr/>
                    <a:lstStyle/>
                    <a:p>
                      <a:pPr algn="ctr">
                        <a:lnSpc>
                          <a:spcPct val="115000"/>
                        </a:lnSpc>
                        <a:spcAft>
                          <a:spcPts val="800"/>
                        </a:spcAft>
                        <a:buNone/>
                      </a:pPr>
                      <a:r>
                        <a:rPr lang="en-US" sz="1000" kern="100">
                          <a:solidFill>
                            <a:schemeClr val="tx2"/>
                          </a:solidFill>
                          <a:effectLst/>
                          <a:latin typeface="Arial MT"/>
                          <a:ea typeface="Aptos" panose="020B0004020202020204" pitchFamily="34" charset="0"/>
                          <a:cs typeface="Times New Roman" panose="02020603050405020304" pitchFamily="18" charset="0"/>
                        </a:rPr>
                        <a:t>0.62 (0.58-0.66)</a:t>
                      </a:r>
                    </a:p>
                  </a:txBody>
                  <a:tcPr marL="68580" marR="68580" marT="0" marB="0" anchor="ctr">
                    <a:solidFill>
                      <a:srgbClr val="CFC4C3"/>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000" kern="100">
                          <a:solidFill>
                            <a:schemeClr val="tx2"/>
                          </a:solidFill>
                          <a:effectLst/>
                          <a:latin typeface="Arial MT"/>
                          <a:ea typeface="Calibri" panose="020F0502020204030204" pitchFamily="34" charset="0"/>
                          <a:cs typeface="Calibri" panose="020F0502020204030204" pitchFamily="34" charset="0"/>
                        </a:rPr>
                        <a:t>˂0.01</a:t>
                      </a:r>
                      <a:endParaRPr lang="en-US" sz="10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tc>
                  <a:txBody>
                    <a:bodyPr/>
                    <a:lstStyle/>
                    <a:p>
                      <a:pPr algn="ctr">
                        <a:lnSpc>
                          <a:spcPct val="115000"/>
                        </a:lnSpc>
                        <a:spcAft>
                          <a:spcPts val="800"/>
                        </a:spcAft>
                        <a:buNone/>
                      </a:pPr>
                      <a:r>
                        <a:rPr lang="en-US" sz="1000" b="0" kern="100">
                          <a:solidFill>
                            <a:schemeClr val="tx2"/>
                          </a:solidFill>
                          <a:effectLst/>
                          <a:latin typeface="Arial MT"/>
                          <a:ea typeface="Aptos" panose="020B0004020202020204" pitchFamily="34" charset="0"/>
                          <a:cs typeface="Times New Roman" panose="02020603050405020304" pitchFamily="18" charset="0"/>
                        </a:rPr>
                        <a:t>0.53 (0.46-0.59)</a:t>
                      </a:r>
                    </a:p>
                  </a:txBody>
                  <a:tcPr marL="68580" marR="68580" marT="0" marB="0">
                    <a:solidFill>
                      <a:srgbClr val="CFC4C3"/>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000" kern="100">
                          <a:solidFill>
                            <a:schemeClr val="tx2"/>
                          </a:solidFill>
                          <a:effectLst/>
                          <a:latin typeface="Arial MT"/>
                          <a:ea typeface="Calibri" panose="020F0502020204030204" pitchFamily="34" charset="0"/>
                          <a:cs typeface="Calibri" panose="020F0502020204030204" pitchFamily="34" charset="0"/>
                        </a:rPr>
                        <a:t>˂0.01</a:t>
                      </a:r>
                      <a:endParaRPr lang="en-US" sz="10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extLst>
                  <a:ext uri="{0D108BD9-81ED-4DB2-BD59-A6C34878D82A}">
                    <a16:rowId xmlns:a16="http://schemas.microsoft.com/office/drawing/2014/main" val="2092298505"/>
                  </a:ext>
                </a:extLst>
              </a:tr>
              <a:tr h="165965">
                <a:tc>
                  <a:txBody>
                    <a:bodyPr/>
                    <a:lstStyle/>
                    <a:p>
                      <a:pPr>
                        <a:lnSpc>
                          <a:spcPct val="115000"/>
                        </a:lnSpc>
                        <a:spcBef>
                          <a:spcPts val="300"/>
                        </a:spcBef>
                        <a:spcAft>
                          <a:spcPts val="300"/>
                        </a:spcAft>
                        <a:buNone/>
                      </a:pPr>
                      <a:r>
                        <a:rPr lang="ca-ES" sz="900" b="1" kern="100">
                          <a:solidFill>
                            <a:schemeClr val="tx2"/>
                          </a:solidFill>
                          <a:effectLst/>
                          <a:latin typeface="Arial MT"/>
                          <a:ea typeface="Times New Roman" panose="02020603050405020304" pitchFamily="18" charset="0"/>
                          <a:cs typeface="Arial" panose="020B0604020202020204" pitchFamily="34" charset="0"/>
                        </a:rPr>
                        <a:t>FIPS</a:t>
                      </a:r>
                      <a:endParaRPr lang="en-US" sz="900" b="1"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solidFill>
                      <a:srgbClr val="CFC4C3"/>
                    </a:solidFill>
                  </a:tcPr>
                </a:tc>
                <a:tc>
                  <a:txBody>
                    <a:bodyPr/>
                    <a:lstStyle/>
                    <a:p>
                      <a:pPr algn="ctr">
                        <a:lnSpc>
                          <a:spcPct val="115000"/>
                        </a:lnSpc>
                        <a:spcAft>
                          <a:spcPts val="800"/>
                        </a:spcAft>
                        <a:buNone/>
                      </a:pPr>
                      <a:r>
                        <a:rPr lang="en-US" sz="1000" kern="100">
                          <a:solidFill>
                            <a:schemeClr val="tx2"/>
                          </a:solidFill>
                          <a:effectLst/>
                          <a:latin typeface="Arial MT"/>
                          <a:ea typeface="Aptos" panose="020B0004020202020204" pitchFamily="34" charset="0"/>
                          <a:cs typeface="Times New Roman" panose="02020603050405020304" pitchFamily="18" charset="0"/>
                        </a:rPr>
                        <a:t>0.63 (0.59-0.67)</a:t>
                      </a:r>
                    </a:p>
                  </a:txBody>
                  <a:tcPr marL="68580" marR="68580" marT="0" marB="0" anchor="ctr">
                    <a:solidFill>
                      <a:srgbClr val="CFC4C3"/>
                    </a:solidFill>
                  </a:tcPr>
                </a:tc>
                <a:tc>
                  <a:txBody>
                    <a:bodyPr/>
                    <a:lstStyle/>
                    <a:p>
                      <a:pPr algn="ctr">
                        <a:lnSpc>
                          <a:spcPct val="115000"/>
                        </a:lnSpc>
                        <a:spcBef>
                          <a:spcPts val="300"/>
                        </a:spcBef>
                        <a:spcAft>
                          <a:spcPts val="300"/>
                        </a:spcAft>
                        <a:buNone/>
                      </a:pPr>
                      <a:r>
                        <a:rPr lang="en-US" sz="1000" kern="100">
                          <a:solidFill>
                            <a:schemeClr val="tx2"/>
                          </a:solidFill>
                          <a:effectLst/>
                          <a:latin typeface="Arial MT"/>
                          <a:ea typeface="Calibri" panose="020F0502020204030204" pitchFamily="34" charset="0"/>
                          <a:cs typeface="Calibri" panose="020F0502020204030204" pitchFamily="34" charset="0"/>
                        </a:rPr>
                        <a:t>˂0.01</a:t>
                      </a:r>
                      <a:endParaRPr lang="en-US" sz="10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tc>
                  <a:txBody>
                    <a:bodyPr/>
                    <a:lstStyle/>
                    <a:p>
                      <a:pPr marL="0" marR="0" lvl="0" indent="0" algn="ctr" defTabSz="914400" eaLnBrk="1" fontAlgn="auto" latinLnBrk="0" hangingPunct="1">
                        <a:lnSpc>
                          <a:spcPct val="115000"/>
                        </a:lnSpc>
                        <a:spcBef>
                          <a:spcPts val="0"/>
                        </a:spcBef>
                        <a:spcAft>
                          <a:spcPts val="800"/>
                        </a:spcAft>
                        <a:buClrTx/>
                        <a:buSzTx/>
                        <a:buFontTx/>
                        <a:buNone/>
                        <a:tabLst/>
                        <a:defRPr/>
                      </a:pPr>
                      <a:r>
                        <a:rPr lang="en-US" sz="1000" b="0" kern="100">
                          <a:solidFill>
                            <a:schemeClr val="tx2"/>
                          </a:solidFill>
                          <a:effectLst/>
                          <a:latin typeface="Arial MT"/>
                          <a:ea typeface="Aptos" panose="020B0004020202020204" pitchFamily="34" charset="0"/>
                          <a:cs typeface="Times New Roman" panose="02020603050405020304" pitchFamily="18" charset="0"/>
                        </a:rPr>
                        <a:t>0.57 (0.49-0.64)</a:t>
                      </a:r>
                    </a:p>
                  </a:txBody>
                  <a:tcPr marL="68580" marR="68580" marT="0" marB="0">
                    <a:solidFill>
                      <a:srgbClr val="CFC4C3"/>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1000" kern="100">
                          <a:solidFill>
                            <a:schemeClr val="tx2"/>
                          </a:solidFill>
                          <a:effectLst/>
                          <a:latin typeface="Arial MT"/>
                          <a:ea typeface="Calibri" panose="020F0502020204030204" pitchFamily="34" charset="0"/>
                          <a:cs typeface="Calibri" panose="020F0502020204030204" pitchFamily="34" charset="0"/>
                        </a:rPr>
                        <a:t>˂0.01</a:t>
                      </a:r>
                      <a:endParaRPr lang="en-US" sz="10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extLst>
                  <a:ext uri="{0D108BD9-81ED-4DB2-BD59-A6C34878D82A}">
                    <a16:rowId xmlns:a16="http://schemas.microsoft.com/office/drawing/2014/main" val="2834594899"/>
                  </a:ext>
                </a:extLst>
              </a:tr>
            </a:tbl>
          </a:graphicData>
        </a:graphic>
      </p:graphicFrame>
      <p:graphicFrame>
        <p:nvGraphicFramePr>
          <p:cNvPr id="13" name="Taula 19">
            <a:extLst>
              <a:ext uri="{FF2B5EF4-FFF2-40B4-BE49-F238E27FC236}">
                <a16:creationId xmlns:a16="http://schemas.microsoft.com/office/drawing/2014/main" id="{4F618B1E-9E60-5720-E47A-B9D5AD7FB6D3}"/>
              </a:ext>
            </a:extLst>
          </p:cNvPr>
          <p:cNvGraphicFramePr>
            <a:graphicFrameLocks noGrp="1"/>
          </p:cNvGraphicFramePr>
          <p:nvPr>
            <p:extLst>
              <p:ext uri="{D42A27DB-BD31-4B8C-83A1-F6EECF244321}">
                <p14:modId xmlns:p14="http://schemas.microsoft.com/office/powerpoint/2010/main" val="1986052358"/>
              </p:ext>
            </p:extLst>
          </p:nvPr>
        </p:nvGraphicFramePr>
        <p:xfrm>
          <a:off x="5317067" y="2512159"/>
          <a:ext cx="6172201" cy="1281954"/>
        </p:xfrm>
        <a:graphic>
          <a:graphicData uri="http://schemas.openxmlformats.org/drawingml/2006/table">
            <a:tbl>
              <a:tblPr>
                <a:tableStyleId>{5C22544A-7EE6-4342-B048-85BDC9FD1C3A}</a:tableStyleId>
              </a:tblPr>
              <a:tblGrid>
                <a:gridCol w="1588558">
                  <a:extLst>
                    <a:ext uri="{9D8B030D-6E8A-4147-A177-3AD203B41FA5}">
                      <a16:colId xmlns:a16="http://schemas.microsoft.com/office/drawing/2014/main" val="3989966977"/>
                    </a:ext>
                  </a:extLst>
                </a:gridCol>
                <a:gridCol w="1019175">
                  <a:extLst>
                    <a:ext uri="{9D8B030D-6E8A-4147-A177-3AD203B41FA5}">
                      <a16:colId xmlns:a16="http://schemas.microsoft.com/office/drawing/2014/main" val="3856511023"/>
                    </a:ext>
                  </a:extLst>
                </a:gridCol>
                <a:gridCol w="457200">
                  <a:extLst>
                    <a:ext uri="{9D8B030D-6E8A-4147-A177-3AD203B41FA5}">
                      <a16:colId xmlns:a16="http://schemas.microsoft.com/office/drawing/2014/main" val="2842444565"/>
                    </a:ext>
                  </a:extLst>
                </a:gridCol>
                <a:gridCol w="990600">
                  <a:extLst>
                    <a:ext uri="{9D8B030D-6E8A-4147-A177-3AD203B41FA5}">
                      <a16:colId xmlns:a16="http://schemas.microsoft.com/office/drawing/2014/main" val="2664618890"/>
                    </a:ext>
                  </a:extLst>
                </a:gridCol>
                <a:gridCol w="533400">
                  <a:extLst>
                    <a:ext uri="{9D8B030D-6E8A-4147-A177-3AD203B41FA5}">
                      <a16:colId xmlns:a16="http://schemas.microsoft.com/office/drawing/2014/main" val="1657592892"/>
                    </a:ext>
                  </a:extLst>
                </a:gridCol>
                <a:gridCol w="1066800">
                  <a:extLst>
                    <a:ext uri="{9D8B030D-6E8A-4147-A177-3AD203B41FA5}">
                      <a16:colId xmlns:a16="http://schemas.microsoft.com/office/drawing/2014/main" val="401123587"/>
                    </a:ext>
                  </a:extLst>
                </a:gridCol>
                <a:gridCol w="516468">
                  <a:extLst>
                    <a:ext uri="{9D8B030D-6E8A-4147-A177-3AD203B41FA5}">
                      <a16:colId xmlns:a16="http://schemas.microsoft.com/office/drawing/2014/main" val="2629801267"/>
                    </a:ext>
                  </a:extLst>
                </a:gridCol>
              </a:tblGrid>
              <a:tr h="0">
                <a:tc>
                  <a:txBody>
                    <a:bodyPr/>
                    <a:lstStyle/>
                    <a:p>
                      <a:endParaRPr lang="en-US" sz="1000">
                        <a:solidFill>
                          <a:schemeClr val="tx2"/>
                        </a:solidFill>
                        <a:latin typeface="Arial MT"/>
                        <a:cs typeface="Arial" panose="020B0604020202020204" pitchFamily="34" charset="0"/>
                      </a:endParaRPr>
                    </a:p>
                  </a:txBody>
                  <a:tcPr>
                    <a:noFill/>
                  </a:tcPr>
                </a:tc>
                <a:tc gridSpan="2">
                  <a:txBody>
                    <a:bodyPr/>
                    <a:lstStyle/>
                    <a:p>
                      <a:pPr algn="ctr">
                        <a:lnSpc>
                          <a:spcPct val="115000"/>
                        </a:lnSpc>
                        <a:spcBef>
                          <a:spcPts val="300"/>
                        </a:spcBef>
                        <a:spcAft>
                          <a:spcPts val="300"/>
                        </a:spcAft>
                        <a:buNone/>
                      </a:pPr>
                      <a:r>
                        <a:rPr lang="ca-ES" sz="1050" b="1" kern="100">
                          <a:solidFill>
                            <a:schemeClr val="bg1"/>
                          </a:solidFill>
                          <a:effectLst/>
                          <a:latin typeface="Arial MT"/>
                          <a:ea typeface="Times New Roman" panose="02020603050405020304" pitchFamily="18" charset="0"/>
                          <a:cs typeface="Arial" panose="020B0604020202020204" pitchFamily="34" charset="0"/>
                        </a:rPr>
                        <a:t>pTIPS</a:t>
                      </a:r>
                      <a:endParaRPr lang="en-US" sz="1050" b="1" kern="100">
                        <a:solidFill>
                          <a:schemeClr val="bg1"/>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826B6A"/>
                    </a:solidFill>
                  </a:tcPr>
                </a:tc>
                <a:tc hMerge="1">
                  <a:txBody>
                    <a:bodyPr/>
                    <a:lstStyle/>
                    <a:p>
                      <a:pPr algn="r">
                        <a:lnSpc>
                          <a:spcPct val="115000"/>
                        </a:lnSpc>
                        <a:spcBef>
                          <a:spcPts val="300"/>
                        </a:spcBef>
                        <a:spcAft>
                          <a:spcPts val="300"/>
                        </a:spcAft>
                        <a:buNone/>
                      </a:pPr>
                      <a:endParaRPr lang="en-US" sz="1000" kern="100">
                        <a:effectLst/>
                        <a:latin typeface="Arial" panose="020B0604020202020204" pitchFamily="34" charset="0"/>
                        <a:ea typeface="Times New Roman" panose="02020603050405020304" pitchFamily="18" charset="0"/>
                        <a:cs typeface="Arial" panose="020B0604020202020204" pitchFamily="34" charset="0"/>
                      </a:endParaRPr>
                    </a:p>
                  </a:txBody>
                  <a:tcPr marL="35653" marR="35653" marT="0" marB="0" anchor="b"/>
                </a:tc>
                <a:tc gridSpan="2">
                  <a:txBody>
                    <a:bodyPr/>
                    <a:lstStyle/>
                    <a:p>
                      <a:pPr algn="ctr">
                        <a:lnSpc>
                          <a:spcPct val="115000"/>
                        </a:lnSpc>
                        <a:spcBef>
                          <a:spcPts val="300"/>
                        </a:spcBef>
                        <a:spcAft>
                          <a:spcPts val="300"/>
                        </a:spcAft>
                        <a:buNone/>
                      </a:pPr>
                      <a:r>
                        <a:rPr lang="ca-ES" sz="1050" b="1" kern="100">
                          <a:solidFill>
                            <a:schemeClr val="bg1"/>
                          </a:solidFill>
                          <a:effectLst/>
                          <a:latin typeface="Arial MT"/>
                          <a:ea typeface="Times New Roman" panose="02020603050405020304" pitchFamily="18" charset="0"/>
                          <a:cs typeface="Arial" panose="020B0604020202020204" pitchFamily="34" charset="0"/>
                        </a:rPr>
                        <a:t>Rescue</a:t>
                      </a:r>
                      <a:endParaRPr lang="en-US" sz="1050" b="1" kern="100">
                        <a:solidFill>
                          <a:schemeClr val="bg1"/>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826B6A"/>
                    </a:solidFill>
                  </a:tcPr>
                </a:tc>
                <a:tc hMerge="1">
                  <a:txBody>
                    <a:bodyPr/>
                    <a:lstStyle/>
                    <a:p>
                      <a:endParaRPr lang="en-US"/>
                    </a:p>
                  </a:txBody>
                  <a:tcPr/>
                </a:tc>
                <a:tc gridSpan="2">
                  <a:txBody>
                    <a:bodyPr/>
                    <a:lstStyle/>
                    <a:p>
                      <a:pPr algn="ctr">
                        <a:lnSpc>
                          <a:spcPct val="115000"/>
                        </a:lnSpc>
                        <a:spcBef>
                          <a:spcPts val="300"/>
                        </a:spcBef>
                        <a:spcAft>
                          <a:spcPts val="300"/>
                        </a:spcAft>
                        <a:buNone/>
                      </a:pPr>
                      <a:r>
                        <a:rPr lang="ca-ES" sz="1050" b="1" kern="100">
                          <a:solidFill>
                            <a:schemeClr val="bg1"/>
                          </a:solidFill>
                          <a:effectLst/>
                          <a:latin typeface="Arial MT"/>
                          <a:ea typeface="Times New Roman" panose="02020603050405020304" pitchFamily="18" charset="0"/>
                          <a:cs typeface="Arial" panose="020B0604020202020204" pitchFamily="34" charset="0"/>
                        </a:rPr>
                        <a:t>2ary prophilaxis</a:t>
                      </a:r>
                      <a:endParaRPr lang="en-US" sz="1050" b="1" kern="100">
                        <a:solidFill>
                          <a:schemeClr val="bg1"/>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826B6A"/>
                    </a:solidFill>
                  </a:tcPr>
                </a:tc>
                <a:tc hMerge="1">
                  <a:txBody>
                    <a:bodyPr/>
                    <a:lstStyle/>
                    <a:p>
                      <a:pPr algn="ctr">
                        <a:lnSpc>
                          <a:spcPct val="115000"/>
                        </a:lnSpc>
                        <a:spcBef>
                          <a:spcPts val="300"/>
                        </a:spcBef>
                        <a:spcAft>
                          <a:spcPts val="300"/>
                        </a:spcAft>
                        <a:buNone/>
                      </a:pPr>
                      <a:endParaRPr lang="en-US" sz="10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chemeClr val="bg1">
                        <a:lumMod val="95000"/>
                      </a:schemeClr>
                    </a:solidFill>
                  </a:tcPr>
                </a:tc>
                <a:extLst>
                  <a:ext uri="{0D108BD9-81ED-4DB2-BD59-A6C34878D82A}">
                    <a16:rowId xmlns:a16="http://schemas.microsoft.com/office/drawing/2014/main" val="1587887534"/>
                  </a:ext>
                </a:extLst>
              </a:tr>
              <a:tr h="0">
                <a:tc>
                  <a:txBody>
                    <a:bodyPr/>
                    <a:lstStyle/>
                    <a:p>
                      <a:r>
                        <a:rPr lang="ca-ES" sz="1000" b="1">
                          <a:solidFill>
                            <a:schemeClr val="tx2"/>
                          </a:solidFill>
                          <a:latin typeface="Arial MT"/>
                          <a:cs typeface="Arial" panose="020B0604020202020204" pitchFamily="34" charset="0"/>
                        </a:rPr>
                        <a:t>PROGNOSTIC SCORE</a:t>
                      </a:r>
                      <a:endParaRPr lang="en-US" sz="1000" b="1">
                        <a:solidFill>
                          <a:schemeClr val="tx2"/>
                        </a:solidFill>
                        <a:latin typeface="Arial MT"/>
                        <a:cs typeface="Arial" panose="020B0604020202020204" pitchFamily="34" charset="0"/>
                      </a:endParaRPr>
                    </a:p>
                  </a:txBody>
                  <a:tcPr>
                    <a:solidFill>
                      <a:srgbClr val="CFC4C3"/>
                    </a:solidFill>
                  </a:tcPr>
                </a:tc>
                <a:tc>
                  <a:txBody>
                    <a:bodyPr/>
                    <a:lstStyle/>
                    <a:p>
                      <a:pPr algn="ctr">
                        <a:lnSpc>
                          <a:spcPct val="115000"/>
                        </a:lnSpc>
                        <a:spcBef>
                          <a:spcPts val="300"/>
                        </a:spcBef>
                        <a:spcAft>
                          <a:spcPts val="300"/>
                        </a:spcAft>
                        <a:buNone/>
                      </a:pPr>
                      <a:r>
                        <a:rPr lang="ca-ES" sz="900" kern="100">
                          <a:solidFill>
                            <a:schemeClr val="tx2"/>
                          </a:solidFill>
                          <a:effectLst/>
                          <a:latin typeface="Arial MT"/>
                          <a:ea typeface="Times New Roman" panose="02020603050405020304" pitchFamily="18" charset="0"/>
                          <a:cs typeface="Arial" panose="020B0604020202020204" pitchFamily="34" charset="0"/>
                        </a:rPr>
                        <a:t>C-</a:t>
                      </a:r>
                      <a:r>
                        <a:rPr lang="ca-ES" sz="900" kern="100" err="1">
                          <a:solidFill>
                            <a:schemeClr val="tx2"/>
                          </a:solidFill>
                          <a:effectLst/>
                          <a:latin typeface="Arial MT"/>
                          <a:ea typeface="Times New Roman" panose="02020603050405020304" pitchFamily="18" charset="0"/>
                          <a:cs typeface="Arial" panose="020B0604020202020204" pitchFamily="34" charset="0"/>
                        </a:rPr>
                        <a:t>index</a:t>
                      </a:r>
                      <a:r>
                        <a:rPr lang="ca-ES" sz="900" kern="100">
                          <a:solidFill>
                            <a:schemeClr val="tx2"/>
                          </a:solidFill>
                          <a:effectLst/>
                          <a:latin typeface="Arial MT"/>
                          <a:ea typeface="Times New Roman" panose="02020603050405020304" pitchFamily="18" charset="0"/>
                          <a:cs typeface="Arial" panose="020B0604020202020204" pitchFamily="34" charset="0"/>
                        </a:rPr>
                        <a:t> </a:t>
                      </a:r>
                      <a:endParaRPr lang="en-US" sz="9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tc>
                  <a:txBody>
                    <a:bodyPr/>
                    <a:lstStyle/>
                    <a:p>
                      <a:pPr algn="ctr">
                        <a:lnSpc>
                          <a:spcPct val="115000"/>
                        </a:lnSpc>
                        <a:spcBef>
                          <a:spcPts val="300"/>
                        </a:spcBef>
                        <a:spcAft>
                          <a:spcPts val="300"/>
                        </a:spcAft>
                        <a:buNone/>
                      </a:pPr>
                      <a:r>
                        <a:rPr lang="ca-ES" sz="900" i="1" kern="100">
                          <a:solidFill>
                            <a:schemeClr val="tx2"/>
                          </a:solidFill>
                          <a:effectLst/>
                          <a:latin typeface="Arial MT"/>
                          <a:ea typeface="Times New Roman" panose="02020603050405020304" pitchFamily="18" charset="0"/>
                          <a:cs typeface="Arial" panose="020B0604020202020204" pitchFamily="34" charset="0"/>
                        </a:rPr>
                        <a:t>p</a:t>
                      </a:r>
                      <a:endParaRPr lang="en-US" sz="900" i="1"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tc>
                  <a:txBody>
                    <a:bodyPr/>
                    <a:lstStyle/>
                    <a:p>
                      <a:pPr algn="ctr">
                        <a:lnSpc>
                          <a:spcPct val="115000"/>
                        </a:lnSpc>
                        <a:spcBef>
                          <a:spcPts val="300"/>
                        </a:spcBef>
                        <a:spcAft>
                          <a:spcPts val="300"/>
                        </a:spcAft>
                        <a:buNone/>
                      </a:pPr>
                      <a:r>
                        <a:rPr lang="ca-ES" sz="900" kern="100">
                          <a:solidFill>
                            <a:schemeClr val="tx2"/>
                          </a:solidFill>
                          <a:effectLst/>
                          <a:latin typeface="Arial MT"/>
                          <a:ea typeface="Times New Roman" panose="02020603050405020304" pitchFamily="18" charset="0"/>
                          <a:cs typeface="Arial" panose="020B0604020202020204" pitchFamily="34" charset="0"/>
                        </a:rPr>
                        <a:t>C-</a:t>
                      </a:r>
                      <a:r>
                        <a:rPr lang="ca-ES" sz="900" kern="100" err="1">
                          <a:solidFill>
                            <a:schemeClr val="tx2"/>
                          </a:solidFill>
                          <a:effectLst/>
                          <a:latin typeface="Arial MT"/>
                          <a:ea typeface="Times New Roman" panose="02020603050405020304" pitchFamily="18" charset="0"/>
                          <a:cs typeface="Arial" panose="020B0604020202020204" pitchFamily="34" charset="0"/>
                        </a:rPr>
                        <a:t>index</a:t>
                      </a:r>
                      <a:endParaRPr lang="en-US" sz="9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tc>
                  <a:txBody>
                    <a:bodyPr/>
                    <a:lstStyle/>
                    <a:p>
                      <a:pPr algn="ctr">
                        <a:lnSpc>
                          <a:spcPct val="115000"/>
                        </a:lnSpc>
                        <a:spcBef>
                          <a:spcPts val="300"/>
                        </a:spcBef>
                        <a:spcAft>
                          <a:spcPts val="300"/>
                        </a:spcAft>
                        <a:buNone/>
                      </a:pPr>
                      <a:r>
                        <a:rPr lang="ca-ES" sz="900" i="1" kern="100">
                          <a:solidFill>
                            <a:schemeClr val="tx2"/>
                          </a:solidFill>
                          <a:effectLst/>
                          <a:latin typeface="Arial MT"/>
                          <a:ea typeface="Times New Roman" panose="02020603050405020304" pitchFamily="18" charset="0"/>
                          <a:cs typeface="Arial" panose="020B0604020202020204" pitchFamily="34" charset="0"/>
                        </a:rPr>
                        <a:t>p</a:t>
                      </a:r>
                      <a:endParaRPr lang="en-US" sz="900" i="1"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tc>
                  <a:txBody>
                    <a:bodyPr/>
                    <a:lstStyle/>
                    <a:p>
                      <a:pPr algn="ctr">
                        <a:lnSpc>
                          <a:spcPct val="115000"/>
                        </a:lnSpc>
                        <a:spcBef>
                          <a:spcPts val="300"/>
                        </a:spcBef>
                        <a:spcAft>
                          <a:spcPts val="300"/>
                        </a:spcAft>
                        <a:buNone/>
                      </a:pPr>
                      <a:r>
                        <a:rPr lang="ca-ES" sz="900" kern="100">
                          <a:solidFill>
                            <a:schemeClr val="tx2"/>
                          </a:solidFill>
                          <a:effectLst/>
                          <a:latin typeface="Arial MT"/>
                          <a:ea typeface="Times New Roman" panose="02020603050405020304" pitchFamily="18" charset="0"/>
                          <a:cs typeface="Arial" panose="020B0604020202020204" pitchFamily="34" charset="0"/>
                        </a:rPr>
                        <a:t>C-</a:t>
                      </a:r>
                      <a:r>
                        <a:rPr lang="ca-ES" sz="900" kern="100" err="1">
                          <a:solidFill>
                            <a:schemeClr val="tx2"/>
                          </a:solidFill>
                          <a:effectLst/>
                          <a:latin typeface="Arial MT"/>
                          <a:ea typeface="Times New Roman" panose="02020603050405020304" pitchFamily="18" charset="0"/>
                          <a:cs typeface="Arial" panose="020B0604020202020204" pitchFamily="34" charset="0"/>
                        </a:rPr>
                        <a:t>index</a:t>
                      </a:r>
                      <a:endParaRPr lang="en-US" sz="9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tc>
                  <a:txBody>
                    <a:bodyPr/>
                    <a:lstStyle/>
                    <a:p>
                      <a:pPr algn="ctr">
                        <a:lnSpc>
                          <a:spcPct val="115000"/>
                        </a:lnSpc>
                        <a:spcBef>
                          <a:spcPts val="300"/>
                        </a:spcBef>
                        <a:spcAft>
                          <a:spcPts val="300"/>
                        </a:spcAft>
                        <a:buNone/>
                      </a:pPr>
                      <a:r>
                        <a:rPr lang="ca-ES" sz="900" i="1" kern="100">
                          <a:solidFill>
                            <a:schemeClr val="tx2"/>
                          </a:solidFill>
                          <a:effectLst/>
                          <a:latin typeface="Arial MT"/>
                          <a:ea typeface="Times New Roman" panose="02020603050405020304" pitchFamily="18" charset="0"/>
                          <a:cs typeface="Arial" panose="020B0604020202020204" pitchFamily="34" charset="0"/>
                        </a:rPr>
                        <a:t>p</a:t>
                      </a:r>
                      <a:endParaRPr lang="en-US" sz="900" i="1"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extLst>
                  <a:ext uri="{0D108BD9-81ED-4DB2-BD59-A6C34878D82A}">
                    <a16:rowId xmlns:a16="http://schemas.microsoft.com/office/drawing/2014/main" val="3567914947"/>
                  </a:ext>
                </a:extLst>
              </a:tr>
              <a:tr h="165965">
                <a:tc>
                  <a:txBody>
                    <a:bodyPr/>
                    <a:lstStyle/>
                    <a:p>
                      <a:pPr>
                        <a:lnSpc>
                          <a:spcPct val="115000"/>
                        </a:lnSpc>
                        <a:spcBef>
                          <a:spcPts val="300"/>
                        </a:spcBef>
                        <a:spcAft>
                          <a:spcPts val="300"/>
                        </a:spcAft>
                        <a:buNone/>
                      </a:pPr>
                      <a:r>
                        <a:rPr lang="en-US" sz="900" b="1" kern="100">
                          <a:solidFill>
                            <a:schemeClr val="tx2"/>
                          </a:solidFill>
                          <a:effectLst/>
                          <a:latin typeface="Arial MT"/>
                          <a:ea typeface="Aptos" panose="020B0004020202020204" pitchFamily="34" charset="0"/>
                          <a:cs typeface="Arial" panose="020B0604020202020204" pitchFamily="34" charset="0"/>
                        </a:rPr>
                        <a:t>Bili.&lt;3 mg/dL + Plat.&gt;75x10^9</a:t>
                      </a:r>
                      <a:endParaRPr lang="en-US" sz="900" b="1"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solidFill>
                      <a:srgbClr val="CFC4C3"/>
                    </a:solidFill>
                  </a:tcPr>
                </a:tc>
                <a:tc>
                  <a:txBody>
                    <a:bodyPr/>
                    <a:lstStyle/>
                    <a:p>
                      <a:pPr algn="ctr">
                        <a:lnSpc>
                          <a:spcPct val="115000"/>
                        </a:lnSpc>
                        <a:spcAft>
                          <a:spcPts val="800"/>
                        </a:spcAft>
                        <a:buNone/>
                      </a:pPr>
                      <a:r>
                        <a:rPr lang="en-US" sz="900">
                          <a:solidFill>
                            <a:schemeClr val="tx2"/>
                          </a:solidFill>
                          <a:effectLst/>
                          <a:latin typeface="Arial MT"/>
                          <a:ea typeface="+mn-ea"/>
                          <a:cs typeface="+mn-cs"/>
                        </a:rPr>
                        <a:t>0.46 (0.41-0.51)</a:t>
                      </a:r>
                      <a:endParaRPr lang="en-US" sz="900" kern="100">
                        <a:solidFill>
                          <a:schemeClr val="tx2"/>
                        </a:solidFill>
                        <a:effectLst/>
                        <a:latin typeface="Arial MT"/>
                        <a:ea typeface="Aptos" panose="020B0004020202020204" pitchFamily="34" charset="0"/>
                        <a:cs typeface="Times New Roman" panose="02020603050405020304" pitchFamily="18" charset="0"/>
                      </a:endParaRPr>
                    </a:p>
                  </a:txBody>
                  <a:tcPr marL="68580" marR="68580" marT="0" marB="0" anchor="ctr">
                    <a:solidFill>
                      <a:srgbClr val="CFC4C3"/>
                    </a:solidFill>
                  </a:tcPr>
                </a:tc>
                <a:tc>
                  <a:txBody>
                    <a:bodyPr/>
                    <a:lstStyle/>
                    <a:p>
                      <a:pPr algn="ctr">
                        <a:lnSpc>
                          <a:spcPct val="115000"/>
                        </a:lnSpc>
                        <a:spcBef>
                          <a:spcPts val="300"/>
                        </a:spcBef>
                        <a:spcAft>
                          <a:spcPts val="300"/>
                        </a:spcAft>
                        <a:buNone/>
                      </a:pPr>
                      <a:r>
                        <a:rPr lang="en-US" sz="900" kern="100">
                          <a:solidFill>
                            <a:schemeClr val="tx2"/>
                          </a:solidFill>
                          <a:effectLst/>
                          <a:latin typeface="Arial MT"/>
                          <a:ea typeface="Calibri" panose="020F0502020204030204" pitchFamily="34" charset="0"/>
                          <a:cs typeface="Calibri" panose="020F0502020204030204" pitchFamily="34" charset="0"/>
                        </a:rPr>
                        <a:t>˂0.01</a:t>
                      </a:r>
                      <a:endParaRPr lang="en-US" sz="9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tc>
                  <a:txBody>
                    <a:bodyPr/>
                    <a:lstStyle/>
                    <a:p>
                      <a:pPr>
                        <a:lnSpc>
                          <a:spcPct val="115000"/>
                        </a:lnSpc>
                        <a:spcAft>
                          <a:spcPts val="800"/>
                        </a:spcAft>
                        <a:buNone/>
                      </a:pPr>
                      <a:r>
                        <a:rPr lang="en-US" sz="900" b="0" kern="100">
                          <a:solidFill>
                            <a:schemeClr val="tx2"/>
                          </a:solidFill>
                          <a:effectLst/>
                          <a:latin typeface="Arial MT"/>
                          <a:ea typeface="Aptos" panose="020B0004020202020204" pitchFamily="34" charset="0"/>
                          <a:cs typeface="Times New Roman" panose="02020603050405020304" pitchFamily="18" charset="0"/>
                        </a:rPr>
                        <a:t>0.40 (0.33-0.47)</a:t>
                      </a:r>
                    </a:p>
                  </a:txBody>
                  <a:tcPr marL="68580" marR="68580" marT="0" marB="0">
                    <a:solidFill>
                      <a:srgbClr val="CFC4C3"/>
                    </a:solidFill>
                  </a:tcPr>
                </a:tc>
                <a:tc>
                  <a:txBody>
                    <a:bodyPr/>
                    <a:lstStyle/>
                    <a:p>
                      <a:pPr algn="ctr">
                        <a:lnSpc>
                          <a:spcPct val="115000"/>
                        </a:lnSpc>
                        <a:spcBef>
                          <a:spcPts val="300"/>
                        </a:spcBef>
                        <a:spcAft>
                          <a:spcPts val="300"/>
                        </a:spcAft>
                        <a:buNone/>
                      </a:pPr>
                      <a:r>
                        <a:rPr lang="en-US" sz="900" kern="100">
                          <a:solidFill>
                            <a:schemeClr val="tx2"/>
                          </a:solidFill>
                          <a:effectLst/>
                          <a:latin typeface="Arial MT"/>
                          <a:ea typeface="Calibri" panose="020F0502020204030204" pitchFamily="34" charset="0"/>
                          <a:cs typeface="Calibri" panose="020F0502020204030204" pitchFamily="34" charset="0"/>
                        </a:rPr>
                        <a:t>˂0.01</a:t>
                      </a:r>
                      <a:endParaRPr lang="en-US" sz="9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ca-ES" sz="900" kern="100">
                          <a:solidFill>
                            <a:schemeClr val="tx2"/>
                          </a:solidFill>
                          <a:effectLst/>
                          <a:latin typeface="Arial MT"/>
                          <a:ea typeface="Times New Roman" panose="02020603050405020304" pitchFamily="18" charset="0"/>
                          <a:cs typeface="Arial" panose="020B0604020202020204" pitchFamily="34" charset="0"/>
                        </a:rPr>
                        <a:t>0.46 (0.33 – 0.58)</a:t>
                      </a:r>
                      <a:endParaRPr lang="en-US" sz="9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ca-ES" sz="900" kern="100">
                          <a:solidFill>
                            <a:schemeClr val="tx2"/>
                          </a:solidFill>
                          <a:effectLst/>
                          <a:latin typeface="Arial MT"/>
                          <a:ea typeface="Times New Roman" panose="02020603050405020304" pitchFamily="18" charset="0"/>
                          <a:cs typeface="Arial" panose="020B0604020202020204" pitchFamily="34" charset="0"/>
                        </a:rPr>
                        <a:t>0.99</a:t>
                      </a:r>
                      <a:endParaRPr lang="en-US" sz="9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extLst>
                  <a:ext uri="{0D108BD9-81ED-4DB2-BD59-A6C34878D82A}">
                    <a16:rowId xmlns:a16="http://schemas.microsoft.com/office/drawing/2014/main" val="2390336679"/>
                  </a:ext>
                </a:extLst>
              </a:tr>
              <a:tr h="95889">
                <a:tc>
                  <a:txBody>
                    <a:bodyPr/>
                    <a:lstStyle/>
                    <a:p>
                      <a:pPr marL="0" marR="0" lvl="0" indent="0" defTabSz="914400" eaLnBrk="1" fontAlgn="auto" latinLnBrk="0" hangingPunct="1">
                        <a:lnSpc>
                          <a:spcPct val="115000"/>
                        </a:lnSpc>
                        <a:spcBef>
                          <a:spcPts val="300"/>
                        </a:spcBef>
                        <a:spcAft>
                          <a:spcPts val="300"/>
                        </a:spcAft>
                        <a:buClrTx/>
                        <a:buSzTx/>
                        <a:buFontTx/>
                        <a:buNone/>
                        <a:tabLst/>
                        <a:defRPr/>
                      </a:pPr>
                      <a:r>
                        <a:rPr lang="ca-ES" sz="1000" b="1" kern="100">
                          <a:solidFill>
                            <a:schemeClr val="tx2"/>
                          </a:solidFill>
                          <a:effectLst/>
                          <a:latin typeface="Arial MT"/>
                          <a:ea typeface="Times New Roman" panose="02020603050405020304" pitchFamily="18" charset="0"/>
                          <a:cs typeface="Arial" panose="020B0604020202020204" pitchFamily="34" charset="0"/>
                        </a:rPr>
                        <a:t>Child-Pugh score</a:t>
                      </a:r>
                      <a:endParaRPr lang="en-US" sz="1000" b="1"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solidFill>
                      <a:srgbClr val="CFC4C3"/>
                    </a:solidFill>
                  </a:tcPr>
                </a:tc>
                <a:tc>
                  <a:txBody>
                    <a:bodyPr/>
                    <a:lstStyle/>
                    <a:p>
                      <a:pPr algn="ctr">
                        <a:lnSpc>
                          <a:spcPct val="115000"/>
                        </a:lnSpc>
                        <a:spcAft>
                          <a:spcPts val="800"/>
                        </a:spcAft>
                        <a:buNone/>
                      </a:pPr>
                      <a:r>
                        <a:rPr lang="en-US" sz="900" kern="100">
                          <a:solidFill>
                            <a:schemeClr val="tx2"/>
                          </a:solidFill>
                          <a:effectLst/>
                          <a:latin typeface="Arial MT"/>
                          <a:ea typeface="Aptos" panose="020B0004020202020204" pitchFamily="34" charset="0"/>
                          <a:cs typeface="Times New Roman" panose="02020603050405020304" pitchFamily="18" charset="0"/>
                        </a:rPr>
                        <a:t>0.62 (0.53-0.71)</a:t>
                      </a:r>
                    </a:p>
                  </a:txBody>
                  <a:tcPr marL="68580" marR="68580" marT="0" marB="0">
                    <a:solidFill>
                      <a:srgbClr val="CFC4C3"/>
                    </a:solidFill>
                  </a:tcPr>
                </a:tc>
                <a:tc>
                  <a:txBody>
                    <a:bodyPr/>
                    <a:lstStyle/>
                    <a:p>
                      <a:pPr algn="ctr">
                        <a:lnSpc>
                          <a:spcPct val="115000"/>
                        </a:lnSpc>
                        <a:spcBef>
                          <a:spcPts val="300"/>
                        </a:spcBef>
                        <a:spcAft>
                          <a:spcPts val="300"/>
                        </a:spcAft>
                        <a:buNone/>
                      </a:pPr>
                      <a:r>
                        <a:rPr lang="en-US" sz="900" kern="100">
                          <a:solidFill>
                            <a:schemeClr val="tx2"/>
                          </a:solidFill>
                          <a:effectLst/>
                          <a:latin typeface="Arial MT"/>
                          <a:ea typeface="Calibri" panose="020F0502020204030204" pitchFamily="34" charset="0"/>
                          <a:cs typeface="Calibri" panose="020F0502020204030204" pitchFamily="34" charset="0"/>
                        </a:rPr>
                        <a:t>˂0.01</a:t>
                      </a:r>
                      <a:endParaRPr lang="en-US" sz="9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tc>
                  <a:txBody>
                    <a:bodyPr/>
                    <a:lstStyle/>
                    <a:p>
                      <a:pPr>
                        <a:lnSpc>
                          <a:spcPct val="115000"/>
                        </a:lnSpc>
                        <a:spcAft>
                          <a:spcPts val="800"/>
                        </a:spcAft>
                        <a:buNone/>
                      </a:pPr>
                      <a:r>
                        <a:rPr lang="en-US" sz="900" b="0" kern="100">
                          <a:solidFill>
                            <a:schemeClr val="tx2"/>
                          </a:solidFill>
                          <a:effectLst/>
                          <a:latin typeface="Arial MT"/>
                          <a:ea typeface="Aptos" panose="020B0004020202020204" pitchFamily="34" charset="0"/>
                          <a:cs typeface="Times New Roman" panose="02020603050405020304" pitchFamily="18" charset="0"/>
                        </a:rPr>
                        <a:t>0.67 (0.60-0.75)</a:t>
                      </a:r>
                    </a:p>
                  </a:txBody>
                  <a:tcPr marL="68580" marR="68580" marT="0" marB="0">
                    <a:solidFill>
                      <a:srgbClr val="CFC4C3"/>
                    </a:solidFill>
                  </a:tcPr>
                </a:tc>
                <a:tc>
                  <a:txBody>
                    <a:bodyPr/>
                    <a:lstStyle/>
                    <a:p>
                      <a:pPr algn="ctr">
                        <a:lnSpc>
                          <a:spcPct val="115000"/>
                        </a:lnSpc>
                        <a:spcBef>
                          <a:spcPts val="300"/>
                        </a:spcBef>
                        <a:spcAft>
                          <a:spcPts val="300"/>
                        </a:spcAft>
                        <a:buNone/>
                      </a:pPr>
                      <a:r>
                        <a:rPr lang="en-US" sz="900" kern="100">
                          <a:solidFill>
                            <a:schemeClr val="tx2"/>
                          </a:solidFill>
                          <a:effectLst/>
                          <a:latin typeface="Arial MT"/>
                          <a:ea typeface="Calibri" panose="020F0502020204030204" pitchFamily="34" charset="0"/>
                          <a:cs typeface="Calibri" panose="020F0502020204030204" pitchFamily="34" charset="0"/>
                        </a:rPr>
                        <a:t>˂0.01</a:t>
                      </a:r>
                      <a:endParaRPr lang="en-US" sz="9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tc>
                  <a:txBody>
                    <a:bodyPr/>
                    <a:lstStyle/>
                    <a:p>
                      <a:pPr algn="ctr">
                        <a:lnSpc>
                          <a:spcPct val="115000"/>
                        </a:lnSpc>
                        <a:spcBef>
                          <a:spcPts val="300"/>
                        </a:spcBef>
                        <a:spcAft>
                          <a:spcPts val="300"/>
                        </a:spcAft>
                        <a:buNone/>
                      </a:pPr>
                      <a:r>
                        <a:rPr lang="ca-ES" sz="900" kern="100">
                          <a:solidFill>
                            <a:schemeClr val="tx2"/>
                          </a:solidFill>
                          <a:effectLst/>
                          <a:latin typeface="Arial MT"/>
                          <a:ea typeface="Times New Roman" panose="02020603050405020304" pitchFamily="18" charset="0"/>
                          <a:cs typeface="Arial" panose="020B0604020202020204" pitchFamily="34" charset="0"/>
                        </a:rPr>
                        <a:t>0.71 (0.59 – 0.83)</a:t>
                      </a:r>
                      <a:endParaRPr lang="en-US" sz="9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900" kern="100">
                          <a:solidFill>
                            <a:schemeClr val="tx2"/>
                          </a:solidFill>
                          <a:effectLst/>
                          <a:latin typeface="Arial MT"/>
                          <a:ea typeface="Calibri" panose="020F0502020204030204" pitchFamily="34" charset="0"/>
                          <a:cs typeface="Calibri" panose="020F0502020204030204" pitchFamily="34" charset="0"/>
                        </a:rPr>
                        <a:t>˂0.01</a:t>
                      </a:r>
                      <a:endParaRPr lang="en-US" sz="9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extLst>
                  <a:ext uri="{0D108BD9-81ED-4DB2-BD59-A6C34878D82A}">
                    <a16:rowId xmlns:a16="http://schemas.microsoft.com/office/drawing/2014/main" val="2157304751"/>
                  </a:ext>
                </a:extLst>
              </a:tr>
              <a:tr h="165965">
                <a:tc>
                  <a:txBody>
                    <a:bodyPr/>
                    <a:lstStyle/>
                    <a:p>
                      <a:pPr marL="0" marR="0" lvl="0" indent="0" defTabSz="914400" eaLnBrk="1" fontAlgn="auto" latinLnBrk="0" hangingPunct="1">
                        <a:lnSpc>
                          <a:spcPct val="115000"/>
                        </a:lnSpc>
                        <a:spcBef>
                          <a:spcPts val="300"/>
                        </a:spcBef>
                        <a:spcAft>
                          <a:spcPts val="300"/>
                        </a:spcAft>
                        <a:buClrTx/>
                        <a:buSzTx/>
                        <a:buFontTx/>
                        <a:buNone/>
                        <a:tabLst/>
                        <a:defRPr/>
                      </a:pPr>
                      <a:r>
                        <a:rPr lang="ca-ES" sz="1000" b="1" kern="100">
                          <a:solidFill>
                            <a:schemeClr val="tx2"/>
                          </a:solidFill>
                          <a:effectLst/>
                          <a:latin typeface="Arial MT"/>
                          <a:ea typeface="Times New Roman" panose="02020603050405020304" pitchFamily="18" charset="0"/>
                          <a:cs typeface="Arial" panose="020B0604020202020204" pitchFamily="34" charset="0"/>
                        </a:rPr>
                        <a:t>MELD</a:t>
                      </a:r>
                      <a:endParaRPr lang="en-US" sz="1000" b="1"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solidFill>
                      <a:srgbClr val="CFC4C3"/>
                    </a:solidFill>
                  </a:tcPr>
                </a:tc>
                <a:tc>
                  <a:txBody>
                    <a:bodyPr/>
                    <a:lstStyle/>
                    <a:p>
                      <a:pPr algn="ctr">
                        <a:lnSpc>
                          <a:spcPct val="115000"/>
                        </a:lnSpc>
                        <a:spcAft>
                          <a:spcPts val="800"/>
                        </a:spcAft>
                        <a:buNone/>
                      </a:pPr>
                      <a:r>
                        <a:rPr lang="en-US" sz="900">
                          <a:solidFill>
                            <a:schemeClr val="tx2"/>
                          </a:solidFill>
                          <a:effectLst/>
                          <a:latin typeface="Arial MT"/>
                          <a:ea typeface="+mn-ea"/>
                          <a:cs typeface="+mn-cs"/>
                        </a:rPr>
                        <a:t>0.61 (0.51-0.71)</a:t>
                      </a:r>
                      <a:endParaRPr lang="en-US" sz="900" kern="100">
                        <a:solidFill>
                          <a:schemeClr val="tx2"/>
                        </a:solidFill>
                        <a:effectLst/>
                        <a:latin typeface="Arial MT"/>
                        <a:ea typeface="Aptos" panose="020B0004020202020204" pitchFamily="34" charset="0"/>
                        <a:cs typeface="Times New Roman" panose="02020603050405020304" pitchFamily="18" charset="0"/>
                      </a:endParaRPr>
                    </a:p>
                  </a:txBody>
                  <a:tcPr marL="68580" marR="68580" marT="0" marB="0" anchor="ctr">
                    <a:solidFill>
                      <a:srgbClr val="CFC4C3"/>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900" kern="100">
                          <a:solidFill>
                            <a:schemeClr val="tx2"/>
                          </a:solidFill>
                          <a:effectLst/>
                          <a:latin typeface="Arial MT"/>
                          <a:ea typeface="Calibri" panose="020F0502020204030204" pitchFamily="34" charset="0"/>
                          <a:cs typeface="Calibri" panose="020F0502020204030204" pitchFamily="34" charset="0"/>
                        </a:rPr>
                        <a:t>0.09</a:t>
                      </a:r>
                      <a:endParaRPr lang="en-US" sz="9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tc>
                  <a:txBody>
                    <a:bodyPr/>
                    <a:lstStyle/>
                    <a:p>
                      <a:pPr>
                        <a:lnSpc>
                          <a:spcPct val="115000"/>
                        </a:lnSpc>
                        <a:spcAft>
                          <a:spcPts val="800"/>
                        </a:spcAft>
                        <a:buNone/>
                      </a:pPr>
                      <a:r>
                        <a:rPr lang="en-US" sz="900" b="0" kern="100">
                          <a:solidFill>
                            <a:schemeClr val="tx2"/>
                          </a:solidFill>
                          <a:effectLst/>
                          <a:latin typeface="Arial MT"/>
                          <a:ea typeface="Aptos" panose="020B0004020202020204" pitchFamily="34" charset="0"/>
                          <a:cs typeface="Times New Roman" panose="02020603050405020304" pitchFamily="18" charset="0"/>
                        </a:rPr>
                        <a:t>0.66 (0.58-0.74)</a:t>
                      </a:r>
                    </a:p>
                  </a:txBody>
                  <a:tcPr marL="68580" marR="68580" marT="0" marB="0">
                    <a:solidFill>
                      <a:srgbClr val="CFC4C3"/>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900" kern="100">
                          <a:solidFill>
                            <a:schemeClr val="tx2"/>
                          </a:solidFill>
                          <a:effectLst/>
                          <a:latin typeface="Arial MT"/>
                          <a:ea typeface="Calibri" panose="020F0502020204030204" pitchFamily="34" charset="0"/>
                          <a:cs typeface="Calibri" panose="020F0502020204030204" pitchFamily="34" charset="0"/>
                        </a:rPr>
                        <a:t>˂0.01</a:t>
                      </a:r>
                      <a:endParaRPr lang="en-US" sz="9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ca-ES" sz="900" kern="100">
                          <a:solidFill>
                            <a:schemeClr val="tx2"/>
                          </a:solidFill>
                          <a:effectLst/>
                          <a:latin typeface="Arial MT"/>
                          <a:ea typeface="Times New Roman" panose="02020603050405020304" pitchFamily="18" charset="0"/>
                          <a:cs typeface="Arial" panose="020B0604020202020204" pitchFamily="34" charset="0"/>
                        </a:rPr>
                        <a:t>0.68 (0.52 – 0.84)</a:t>
                      </a:r>
                      <a:endParaRPr lang="en-US" sz="9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en-US" sz="900" kern="100">
                          <a:solidFill>
                            <a:schemeClr val="tx2"/>
                          </a:solidFill>
                          <a:effectLst/>
                          <a:latin typeface="Arial MT"/>
                          <a:ea typeface="Calibri" panose="020F0502020204030204" pitchFamily="34" charset="0"/>
                          <a:cs typeface="Calibri" panose="020F0502020204030204" pitchFamily="34" charset="0"/>
                        </a:rPr>
                        <a:t>˂0.01</a:t>
                      </a:r>
                      <a:endParaRPr lang="en-US" sz="9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extLst>
                  <a:ext uri="{0D108BD9-81ED-4DB2-BD59-A6C34878D82A}">
                    <a16:rowId xmlns:a16="http://schemas.microsoft.com/office/drawing/2014/main" val="2092298505"/>
                  </a:ext>
                </a:extLst>
              </a:tr>
              <a:tr h="165965">
                <a:tc>
                  <a:txBody>
                    <a:bodyPr/>
                    <a:lstStyle/>
                    <a:p>
                      <a:pPr>
                        <a:lnSpc>
                          <a:spcPct val="115000"/>
                        </a:lnSpc>
                        <a:spcBef>
                          <a:spcPts val="300"/>
                        </a:spcBef>
                        <a:spcAft>
                          <a:spcPts val="300"/>
                        </a:spcAft>
                        <a:buNone/>
                      </a:pPr>
                      <a:r>
                        <a:rPr lang="ca-ES" sz="1000" b="1" kern="100">
                          <a:solidFill>
                            <a:schemeClr val="tx2"/>
                          </a:solidFill>
                          <a:effectLst/>
                          <a:latin typeface="Arial MT"/>
                          <a:ea typeface="Times New Roman" panose="02020603050405020304" pitchFamily="18" charset="0"/>
                          <a:cs typeface="Arial" panose="020B0604020202020204" pitchFamily="34" charset="0"/>
                        </a:rPr>
                        <a:t>FIPS</a:t>
                      </a:r>
                      <a:endParaRPr lang="en-US" sz="1000" b="1"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solidFill>
                      <a:srgbClr val="CFC4C3"/>
                    </a:solidFill>
                  </a:tcPr>
                </a:tc>
                <a:tc>
                  <a:txBody>
                    <a:bodyPr/>
                    <a:lstStyle/>
                    <a:p>
                      <a:pPr algn="ctr">
                        <a:lnSpc>
                          <a:spcPct val="115000"/>
                        </a:lnSpc>
                        <a:spcAft>
                          <a:spcPts val="800"/>
                        </a:spcAft>
                        <a:buNone/>
                      </a:pPr>
                      <a:r>
                        <a:rPr lang="en-US" sz="900" kern="100">
                          <a:solidFill>
                            <a:schemeClr val="tx2"/>
                          </a:solidFill>
                          <a:effectLst/>
                          <a:latin typeface="Arial MT"/>
                          <a:ea typeface="Aptos" panose="020B0004020202020204" pitchFamily="34" charset="0"/>
                          <a:cs typeface="Times New Roman" panose="02020603050405020304" pitchFamily="18" charset="0"/>
                        </a:rPr>
                        <a:t>0.62 (0.51-0.73)</a:t>
                      </a:r>
                    </a:p>
                  </a:txBody>
                  <a:tcPr marL="68580" marR="68580" marT="0" marB="0">
                    <a:solidFill>
                      <a:srgbClr val="CFC4C3"/>
                    </a:solidFill>
                  </a:tcPr>
                </a:tc>
                <a:tc>
                  <a:txBody>
                    <a:bodyPr/>
                    <a:lstStyle/>
                    <a:p>
                      <a:pPr algn="ctr">
                        <a:lnSpc>
                          <a:spcPct val="115000"/>
                        </a:lnSpc>
                        <a:spcBef>
                          <a:spcPts val="300"/>
                        </a:spcBef>
                        <a:spcAft>
                          <a:spcPts val="300"/>
                        </a:spcAft>
                        <a:buNone/>
                      </a:pPr>
                      <a:r>
                        <a:rPr lang="en-US" sz="900" kern="100">
                          <a:solidFill>
                            <a:schemeClr val="tx2"/>
                          </a:solidFill>
                          <a:effectLst/>
                          <a:latin typeface="Arial MT"/>
                          <a:ea typeface="Calibri" panose="020F0502020204030204" pitchFamily="34" charset="0"/>
                          <a:cs typeface="Calibri" panose="020F0502020204030204" pitchFamily="34" charset="0"/>
                        </a:rPr>
                        <a:t>0.10</a:t>
                      </a:r>
                      <a:endParaRPr lang="en-US" sz="9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tc>
                  <a:txBody>
                    <a:bodyPr/>
                    <a:lstStyle/>
                    <a:p>
                      <a:pPr marL="0" marR="0" lvl="0" indent="0" defTabSz="914400" eaLnBrk="1" fontAlgn="auto" latinLnBrk="0" hangingPunct="1">
                        <a:lnSpc>
                          <a:spcPct val="115000"/>
                        </a:lnSpc>
                        <a:spcBef>
                          <a:spcPts val="0"/>
                        </a:spcBef>
                        <a:spcAft>
                          <a:spcPts val="800"/>
                        </a:spcAft>
                        <a:buClrTx/>
                        <a:buSzTx/>
                        <a:buFontTx/>
                        <a:buNone/>
                        <a:tabLst/>
                        <a:defRPr/>
                      </a:pPr>
                      <a:r>
                        <a:rPr lang="en-US" sz="900" b="0" kern="100">
                          <a:solidFill>
                            <a:schemeClr val="tx2"/>
                          </a:solidFill>
                          <a:effectLst/>
                          <a:latin typeface="Arial MT"/>
                          <a:ea typeface="Aptos" panose="020B0004020202020204" pitchFamily="34" charset="0"/>
                          <a:cs typeface="Times New Roman" panose="02020603050405020304" pitchFamily="18" charset="0"/>
                        </a:rPr>
                        <a:t>0.67 (0.58-0.76)</a:t>
                      </a:r>
                    </a:p>
                  </a:txBody>
                  <a:tcPr marL="68580" marR="68580" marT="0" marB="0">
                    <a:solidFill>
                      <a:srgbClr val="CFC4C3"/>
                    </a:solidFill>
                  </a:tcPr>
                </a:tc>
                <a:tc>
                  <a:txBody>
                    <a:bodyPr/>
                    <a:lstStyle/>
                    <a:p>
                      <a:pPr algn="ctr">
                        <a:lnSpc>
                          <a:spcPct val="115000"/>
                        </a:lnSpc>
                        <a:spcBef>
                          <a:spcPts val="300"/>
                        </a:spcBef>
                        <a:spcAft>
                          <a:spcPts val="300"/>
                        </a:spcAft>
                        <a:buNone/>
                      </a:pPr>
                      <a:r>
                        <a:rPr lang="en-US" sz="900" kern="100">
                          <a:solidFill>
                            <a:schemeClr val="tx2"/>
                          </a:solidFill>
                          <a:effectLst/>
                          <a:latin typeface="Arial MT"/>
                          <a:ea typeface="Calibri" panose="020F0502020204030204" pitchFamily="34" charset="0"/>
                          <a:cs typeface="Calibri" panose="020F0502020204030204" pitchFamily="34" charset="0"/>
                        </a:rPr>
                        <a:t>˂0.01</a:t>
                      </a:r>
                      <a:endParaRPr lang="en-US" sz="9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ca-ES" sz="900" kern="100">
                          <a:solidFill>
                            <a:schemeClr val="tx2"/>
                          </a:solidFill>
                          <a:effectLst/>
                          <a:latin typeface="Arial MT"/>
                          <a:ea typeface="Times New Roman" panose="02020603050405020304" pitchFamily="18" charset="0"/>
                          <a:cs typeface="Arial" panose="020B0604020202020204" pitchFamily="34" charset="0"/>
                        </a:rPr>
                        <a:t>0.52 (0.30 – 0.71)</a:t>
                      </a:r>
                      <a:endParaRPr lang="en-US" sz="9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tc>
                  <a:txBody>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lang="ca-ES" sz="900" kern="100">
                          <a:solidFill>
                            <a:schemeClr val="tx2"/>
                          </a:solidFill>
                          <a:effectLst/>
                          <a:latin typeface="Arial MT"/>
                          <a:ea typeface="Times New Roman" panose="02020603050405020304" pitchFamily="18" charset="0"/>
                          <a:cs typeface="Arial" panose="020B0604020202020204" pitchFamily="34" charset="0"/>
                        </a:rPr>
                        <a:t>0.07</a:t>
                      </a:r>
                      <a:endParaRPr lang="en-US" sz="900" kern="100">
                        <a:solidFill>
                          <a:schemeClr val="tx2"/>
                        </a:solidFill>
                        <a:effectLst/>
                        <a:latin typeface="Arial MT"/>
                        <a:ea typeface="Times New Roman" panose="02020603050405020304" pitchFamily="18" charset="0"/>
                        <a:cs typeface="Arial" panose="020B0604020202020204" pitchFamily="34" charset="0"/>
                      </a:endParaRPr>
                    </a:p>
                  </a:txBody>
                  <a:tcPr marL="35653" marR="35653" marT="0" marB="0" anchor="ctr">
                    <a:solidFill>
                      <a:srgbClr val="CFC4C3"/>
                    </a:solidFill>
                  </a:tcPr>
                </a:tc>
                <a:extLst>
                  <a:ext uri="{0D108BD9-81ED-4DB2-BD59-A6C34878D82A}">
                    <a16:rowId xmlns:a16="http://schemas.microsoft.com/office/drawing/2014/main" val="2834594899"/>
                  </a:ext>
                </a:extLst>
              </a:tr>
            </a:tbl>
          </a:graphicData>
        </a:graphic>
      </p:graphicFrame>
      <p:pic>
        <p:nvPicPr>
          <p:cNvPr id="4" name="Graphic 3" descr="Home with solid fill">
            <a:hlinkClick r:id="rId3" action="ppaction://hlinksldjump"/>
            <a:extLst>
              <a:ext uri="{FF2B5EF4-FFF2-40B4-BE49-F238E27FC236}">
                <a16:creationId xmlns:a16="http://schemas.microsoft.com/office/drawing/2014/main" id="{5A26113C-D32F-1640-D4E9-EDCE49D5CE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65129" y="87085"/>
            <a:ext cx="374469" cy="374469"/>
          </a:xfrm>
          <a:prstGeom prst="rect">
            <a:avLst/>
          </a:prstGeom>
        </p:spPr>
      </p:pic>
    </p:spTree>
    <p:extLst>
      <p:ext uri="{BB962C8B-B14F-4D97-AF65-F5344CB8AC3E}">
        <p14:creationId xmlns:p14="http://schemas.microsoft.com/office/powerpoint/2010/main" val="3319058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73007-0113-3700-B951-ADEB5B341F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AA37BB-ABA9-3A7B-4AAB-38D26549605C}"/>
              </a:ext>
            </a:extLst>
          </p:cNvPr>
          <p:cNvSpPr>
            <a:spLocks noGrp="1"/>
          </p:cNvSpPr>
          <p:nvPr>
            <p:ph type="title"/>
          </p:nvPr>
        </p:nvSpPr>
        <p:spPr/>
        <p:txBody>
          <a:bodyPr>
            <a:normAutofit/>
          </a:bodyPr>
          <a:lstStyle/>
          <a:p>
            <a:r>
              <a:rPr lang="en-US" b="1">
                <a:effectLst/>
                <a:latin typeface="Arial" panose="020B0604020202020204" pitchFamily="34" charset="0"/>
                <a:ea typeface="Times New Roman" panose="02020603050405020304" pitchFamily="18" charset="0"/>
              </a:rPr>
              <a:t>About these Slides</a:t>
            </a:r>
            <a:endParaRPr lang="en-US" sz="4800"/>
          </a:p>
        </p:txBody>
      </p:sp>
      <p:sp>
        <p:nvSpPr>
          <p:cNvPr id="3" name="Content Placeholder 2">
            <a:extLst>
              <a:ext uri="{FF2B5EF4-FFF2-40B4-BE49-F238E27FC236}">
                <a16:creationId xmlns:a16="http://schemas.microsoft.com/office/drawing/2014/main" id="{9C2E28C7-F3F8-1A1C-090F-A716C8DDE90E}"/>
              </a:ext>
            </a:extLst>
          </p:cNvPr>
          <p:cNvSpPr>
            <a:spLocks noGrp="1"/>
          </p:cNvSpPr>
          <p:nvPr>
            <p:ph idx="1"/>
          </p:nvPr>
        </p:nvSpPr>
        <p:spPr>
          <a:xfrm>
            <a:off x="877956" y="950260"/>
            <a:ext cx="10515600" cy="3749274"/>
          </a:xfrm>
        </p:spPr>
        <p:txBody>
          <a:bodyPr/>
          <a:lstStyle/>
          <a:p>
            <a:pPr fontAlgn="base">
              <a:lnSpc>
                <a:spcPct val="100000"/>
              </a:lnSpc>
              <a:spcBef>
                <a:spcPts val="1200"/>
              </a:spcBef>
              <a:buClr>
                <a:srgbClr val="004B87"/>
              </a:buClr>
              <a:defRPr/>
            </a:pPr>
            <a:r>
              <a:rPr kumimoji="0" lang="it-IT" sz="2000" b="0" i="0" u="none" strike="noStrike" kern="1200" cap="none" spc="0" normalizeH="0" baseline="0" noProof="0" err="1">
                <a:ln>
                  <a:noFill/>
                </a:ln>
                <a:effectLst/>
                <a:uLnTx/>
                <a:uFillTx/>
                <a:latin typeface="Arial" panose="020B0604020202020204" pitchFamily="34" charset="0"/>
                <a:ea typeface="+mn-ea"/>
                <a:cs typeface="+mn-cs"/>
              </a:rPr>
              <a:t>These</a:t>
            </a:r>
            <a:r>
              <a:rPr kumimoji="0" lang="it-IT" sz="2000" b="0" i="0" u="none" strike="noStrike" kern="1200" cap="none" spc="0" normalizeH="0" baseline="0" noProof="0">
                <a:ln>
                  <a:noFill/>
                </a:ln>
                <a:effectLst/>
                <a:uLnTx/>
                <a:uFillTx/>
                <a:latin typeface="Arial" panose="020B0604020202020204" pitchFamily="34" charset="0"/>
                <a:ea typeface="+mn-ea"/>
                <a:cs typeface="+mn-cs"/>
              </a:rPr>
              <a:t> slides highlight new data </a:t>
            </a:r>
            <a:r>
              <a:rPr kumimoji="0" lang="it-IT" sz="2000" b="0" i="0" u="none" strike="noStrike" kern="1200" cap="none" spc="0" normalizeH="0" baseline="0" noProof="0" err="1">
                <a:ln>
                  <a:noFill/>
                </a:ln>
                <a:effectLst/>
                <a:uLnTx/>
                <a:uFillTx/>
                <a:latin typeface="Arial" panose="020B0604020202020204" pitchFamily="34" charset="0"/>
                <a:ea typeface="+mn-ea"/>
                <a:cs typeface="+mn-cs"/>
              </a:rPr>
              <a:t>presented</a:t>
            </a:r>
            <a:r>
              <a:rPr kumimoji="0" lang="it-IT" sz="2000" b="0" i="0" u="none" strike="noStrike" kern="1200" cap="none" spc="0" normalizeH="0" baseline="0" noProof="0">
                <a:ln>
                  <a:noFill/>
                </a:ln>
                <a:effectLst/>
                <a:uLnTx/>
                <a:uFillTx/>
                <a:latin typeface="Arial" panose="020B0604020202020204" pitchFamily="34" charset="0"/>
                <a:ea typeface="+mn-ea"/>
                <a:cs typeface="+mn-cs"/>
              </a:rPr>
              <a:t> </a:t>
            </a:r>
            <a:r>
              <a:rPr kumimoji="0" lang="it-IT" sz="2000" b="0" i="0" u="none" strike="noStrike" kern="1200" cap="none" spc="0" normalizeH="0" baseline="0" noProof="0" err="1">
                <a:ln>
                  <a:noFill/>
                </a:ln>
                <a:effectLst/>
                <a:uLnTx/>
                <a:uFillTx/>
                <a:latin typeface="Arial" panose="020B0604020202020204" pitchFamily="34" charset="0"/>
                <a:ea typeface="+mn-ea"/>
                <a:cs typeface="+mn-cs"/>
              </a:rPr>
              <a:t>at</a:t>
            </a:r>
            <a:r>
              <a:rPr kumimoji="0" lang="it-IT" sz="2000" b="0" i="0" u="none" strike="noStrike" kern="1200" cap="none" spc="0" normalizeH="0" baseline="0" noProof="0">
                <a:ln>
                  <a:noFill/>
                </a:ln>
                <a:effectLst/>
                <a:uLnTx/>
                <a:uFillTx/>
                <a:latin typeface="Arial" panose="020B0604020202020204" pitchFamily="34" charset="0"/>
                <a:ea typeface="+mn-ea"/>
                <a:cs typeface="+mn-cs"/>
              </a:rPr>
              <a:t> </a:t>
            </a:r>
            <a:r>
              <a:rPr kumimoji="0" lang="fr-CH" sz="2000" b="1" i="0" u="none" strike="noStrike" kern="1200" cap="none" spc="0" normalizeH="0" baseline="0" noProof="0">
                <a:ln>
                  <a:noFill/>
                </a:ln>
                <a:effectLst/>
                <a:uLnTx/>
                <a:uFillTx/>
                <a:latin typeface="Arial" panose="020B0604020202020204" pitchFamily="34" charset="0"/>
                <a:ea typeface="+mn-ea"/>
                <a:cs typeface="+mn-cs"/>
              </a:rPr>
              <a:t>EASL </a:t>
            </a:r>
            <a:r>
              <a:rPr kumimoji="0" lang="fr-CH" sz="2000" b="1" i="0" u="none" strike="noStrike" kern="1200" cap="none" spc="0" normalizeH="0" baseline="0" noProof="0" err="1">
                <a:ln>
                  <a:noFill/>
                </a:ln>
                <a:effectLst/>
                <a:uLnTx/>
                <a:uFillTx/>
                <a:latin typeface="Arial" panose="020B0604020202020204" pitchFamily="34" charset="0"/>
                <a:ea typeface="+mn-ea"/>
                <a:cs typeface="+mn-cs"/>
              </a:rPr>
              <a:t>Congress</a:t>
            </a:r>
            <a:r>
              <a:rPr kumimoji="0" lang="fr-CH" sz="2000" b="1" i="0" u="none" strike="noStrike" kern="1200" cap="none" spc="0" normalizeH="0" baseline="0" noProof="0">
                <a:ln>
                  <a:noFill/>
                </a:ln>
                <a:effectLst/>
                <a:uLnTx/>
                <a:uFillTx/>
                <a:latin typeface="Arial" panose="020B0604020202020204" pitchFamily="34" charset="0"/>
                <a:ea typeface="+mn-ea"/>
                <a:cs typeface="+mn-cs"/>
              </a:rPr>
              <a:t> 2025</a:t>
            </a:r>
            <a:r>
              <a:rPr kumimoji="0" lang="fr-CH" sz="2000" b="0" i="0" u="none" strike="noStrike" kern="1200" cap="none" spc="0" normalizeH="0" baseline="0" noProof="0">
                <a:ln>
                  <a:noFill/>
                </a:ln>
                <a:effectLst/>
                <a:uLnTx/>
                <a:uFillTx/>
                <a:latin typeface="Arial" panose="020B0604020202020204" pitchFamily="34" charset="0"/>
                <a:ea typeface="+mn-ea"/>
                <a:cs typeface="+mn-cs"/>
              </a:rPr>
              <a:t>.</a:t>
            </a:r>
            <a:endParaRPr kumimoji="0" lang="en-GB" sz="2000" b="0" i="0" u="none" strike="noStrike" kern="1200" cap="none" spc="0" normalizeH="0" baseline="0" noProof="0">
              <a:ln>
                <a:noFill/>
              </a:ln>
              <a:effectLst/>
              <a:uLnTx/>
              <a:uFillTx/>
              <a:latin typeface="Arial" panose="020B0604020202020204" pitchFamily="34" charset="0"/>
              <a:ea typeface="+mn-ea"/>
              <a:cs typeface="+mn-cs"/>
            </a:endParaRPr>
          </a:p>
          <a:p>
            <a:pPr fontAlgn="base">
              <a:lnSpc>
                <a:spcPct val="100000"/>
              </a:lnSpc>
              <a:spcBef>
                <a:spcPts val="1200"/>
              </a:spcBef>
              <a:buClr>
                <a:srgbClr val="004B87"/>
              </a:buClr>
              <a:defRPr/>
            </a:pPr>
            <a:r>
              <a:rPr kumimoji="0" lang="en-US" sz="2000" b="0" i="0" u="none" strike="noStrike" kern="1200" cap="none" spc="0" normalizeH="0" baseline="0" noProof="0">
                <a:ln>
                  <a:noFill/>
                </a:ln>
                <a:effectLst/>
                <a:uLnTx/>
                <a:uFillTx/>
                <a:latin typeface="Arial" panose="020B0604020202020204" pitchFamily="34" charset="0"/>
                <a:ea typeface="+mn-ea"/>
                <a:cs typeface="+mn-cs"/>
              </a:rPr>
              <a:t>Feel free to use, adapt, and share these slides for your own personal use – please acknowledge EASL as the source​.</a:t>
            </a:r>
          </a:p>
          <a:p>
            <a:pPr fontAlgn="base">
              <a:lnSpc>
                <a:spcPct val="100000"/>
              </a:lnSpc>
              <a:spcBef>
                <a:spcPts val="1200"/>
              </a:spcBef>
              <a:buClr>
                <a:srgbClr val="004B87"/>
              </a:buClr>
              <a:defRPr/>
            </a:pPr>
            <a:r>
              <a:rPr kumimoji="0" lang="en-GB" sz="2000" b="0" i="0" u="none" strike="noStrike" kern="1200" cap="none" spc="0" normalizeH="0" baseline="0" noProof="0">
                <a:ln>
                  <a:noFill/>
                </a:ln>
                <a:effectLst/>
                <a:uLnTx/>
                <a:uFillTx/>
                <a:latin typeface="Arial" panose="020B0604020202020204" pitchFamily="34" charset="0"/>
                <a:ea typeface="+mn-ea"/>
                <a:cs typeface="+mn-cs"/>
              </a:rPr>
              <a:t>Abbreviations and full abstract texts are provided within the slide notes</a:t>
            </a:r>
            <a:r>
              <a:rPr kumimoji="0" lang="en-US" sz="2000" b="0" i="0" u="none" strike="noStrike" kern="1200" cap="none" spc="0" normalizeH="0" baseline="0" noProof="0">
                <a:ln>
                  <a:noFill/>
                </a:ln>
                <a:effectLst/>
                <a:uLnTx/>
                <a:uFillTx/>
                <a:latin typeface="Arial" panose="020B0604020202020204" pitchFamily="34" charset="0"/>
                <a:ea typeface="+mn-ea"/>
                <a:cs typeface="+mn-cs"/>
              </a:rPr>
              <a:t>​.</a:t>
            </a:r>
          </a:p>
          <a:p>
            <a:pPr fontAlgn="base">
              <a:lnSpc>
                <a:spcPct val="100000"/>
              </a:lnSpc>
              <a:spcBef>
                <a:spcPts val="1200"/>
              </a:spcBef>
              <a:buClr>
                <a:srgbClr val="004B87"/>
              </a:buClr>
              <a:defRPr/>
            </a:pPr>
            <a:r>
              <a:rPr kumimoji="0" lang="en-US" sz="2000" b="0" i="0" u="none" strike="noStrike" kern="1200" cap="none" spc="0" normalizeH="0" baseline="0" noProof="0">
                <a:ln>
                  <a:noFill/>
                </a:ln>
                <a:effectLst/>
                <a:uLnTx/>
                <a:uFillTx/>
                <a:latin typeface="Arial" panose="020B0604020202020204" pitchFamily="34" charset="0"/>
                <a:ea typeface="+mn-ea"/>
                <a:cs typeface="+mn-cs"/>
              </a:rPr>
              <a:t>Submitted abstracts are included in the slide notes but the final presented data may differ</a:t>
            </a:r>
            <a:r>
              <a:rPr kumimoji="0" lang="en-GB" sz="2000" b="0" i="0" u="none" strike="noStrike" kern="1200" cap="none" spc="0" normalizeH="0" baseline="0" noProof="0">
                <a:ln>
                  <a:noFill/>
                </a:ln>
                <a:effectLst/>
                <a:uLnTx/>
                <a:uFillTx/>
                <a:latin typeface="Arial" panose="020B0604020202020204" pitchFamily="34" charset="0"/>
                <a:ea typeface="+mn-ea"/>
                <a:cs typeface="+mn-cs"/>
              </a:rPr>
              <a:t>​.</a:t>
            </a:r>
          </a:p>
          <a:p>
            <a:pPr fontAlgn="base">
              <a:lnSpc>
                <a:spcPct val="100000"/>
              </a:lnSpc>
              <a:spcBef>
                <a:spcPts val="1200"/>
              </a:spcBef>
              <a:buClr>
                <a:srgbClr val="004B87"/>
              </a:buClr>
              <a:defRPr/>
            </a:pPr>
            <a:r>
              <a:rPr kumimoji="0" lang="en-US" sz="2000" b="0" i="0" u="none" strike="noStrike" kern="1200" cap="none" spc="0" normalizeH="0" baseline="0" noProof="0">
                <a:ln>
                  <a:noFill/>
                </a:ln>
                <a:effectLst/>
                <a:uLnTx/>
                <a:uFillTx/>
                <a:latin typeface="Arial"/>
                <a:ea typeface="+mn-ea"/>
                <a:cs typeface="+mn-cs"/>
              </a:rPr>
              <a:t>Click on this symbol      , to return to the​ contents page.</a:t>
            </a:r>
            <a:r>
              <a:rPr kumimoji="0" lang="en-GB" sz="2000" b="0" i="0" u="none" strike="noStrike" kern="1200" cap="none" spc="0" normalizeH="0" baseline="0" noProof="0">
                <a:ln>
                  <a:noFill/>
                </a:ln>
                <a:effectLst/>
                <a:uLnTx/>
                <a:uFillTx/>
                <a:latin typeface="Arial"/>
                <a:ea typeface="+mn-ea"/>
                <a:cs typeface="+mn-cs"/>
              </a:rPr>
              <a:t> </a:t>
            </a:r>
          </a:p>
          <a:p>
            <a:pPr fontAlgn="base">
              <a:lnSpc>
                <a:spcPct val="100000"/>
              </a:lnSpc>
              <a:spcBef>
                <a:spcPts val="1200"/>
              </a:spcBef>
              <a:buClr>
                <a:srgbClr val="004B87"/>
              </a:buClr>
              <a:defRPr/>
            </a:pPr>
            <a:r>
              <a:rPr lang="en-GB" sz="2000">
                <a:latin typeface="Arial"/>
              </a:rPr>
              <a:t>Click on this symbol      , to go to a specific page. </a:t>
            </a:r>
            <a:endParaRPr lang="en-US"/>
          </a:p>
        </p:txBody>
      </p:sp>
      <p:sp>
        <p:nvSpPr>
          <p:cNvPr id="4" name="Rectangle: Rounded Corners 3">
            <a:extLst>
              <a:ext uri="{FF2B5EF4-FFF2-40B4-BE49-F238E27FC236}">
                <a16:creationId xmlns:a16="http://schemas.microsoft.com/office/drawing/2014/main" id="{38E37CA0-5002-F2AE-F6EB-5245AABE0E9E}"/>
              </a:ext>
            </a:extLst>
          </p:cNvPr>
          <p:cNvSpPr/>
          <p:nvPr/>
        </p:nvSpPr>
        <p:spPr>
          <a:xfrm>
            <a:off x="2077810" y="4031426"/>
            <a:ext cx="7750629" cy="1689463"/>
          </a:xfrm>
          <a:prstGeom prst="roundRect">
            <a:avLst/>
          </a:prstGeom>
          <a:solidFill>
            <a:srgbClr val="CACA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26B6A"/>
                </a:solidFill>
                <a:effectLst/>
                <a:uLnTx/>
                <a:uFillTx/>
                <a:latin typeface="Arial" panose="020B0604020202020204"/>
                <a:ea typeface="+mn-ea"/>
                <a:cs typeface="+mn-cs"/>
              </a:rPr>
              <a:t>These slides serve as an educational resource and should not be used for patient management decisions.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a:solidFill>
                <a:srgbClr val="826B6A"/>
              </a:solidFill>
              <a:latin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826B6A"/>
                </a:solidFill>
                <a:latin typeface="Arial" panose="020B0604020202020204"/>
              </a:rPr>
              <a:t>Always verify information before applying it in clinical practice or using any therapies described.</a:t>
            </a:r>
            <a:endParaRPr lang="en-GB" b="1">
              <a:solidFill>
                <a:srgbClr val="826B6A"/>
              </a:solidFill>
              <a:latin typeface="Arial" panose="020B0604020202020204"/>
            </a:endParaRPr>
          </a:p>
        </p:txBody>
      </p:sp>
      <p:pic>
        <p:nvPicPr>
          <p:cNvPr id="5" name="Graphic 4" descr="Home with solid fill">
            <a:extLst>
              <a:ext uri="{FF2B5EF4-FFF2-40B4-BE49-F238E27FC236}">
                <a16:creationId xmlns:a16="http://schemas.microsoft.com/office/drawing/2014/main" id="{E7A25250-2EFD-2202-5D8C-A9B8253F24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90711" y="3010071"/>
            <a:ext cx="405175" cy="405175"/>
          </a:xfrm>
          <a:prstGeom prst="rect">
            <a:avLst/>
          </a:prstGeom>
        </p:spPr>
      </p:pic>
      <p:pic>
        <p:nvPicPr>
          <p:cNvPr id="6" name="Graphic 5" descr="Share with solid fill">
            <a:extLst>
              <a:ext uri="{FF2B5EF4-FFF2-40B4-BE49-F238E27FC236}">
                <a16:creationId xmlns:a16="http://schemas.microsoft.com/office/drawing/2014/main" id="{8FF36611-7CA0-7742-9A9C-7AE42FC0DC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39663" y="3513201"/>
            <a:ext cx="346698" cy="346698"/>
          </a:xfrm>
          <a:prstGeom prst="rect">
            <a:avLst/>
          </a:prstGeom>
        </p:spPr>
      </p:pic>
      <p:sp>
        <p:nvSpPr>
          <p:cNvPr id="7" name="Rectangle: Rounded Corners 6">
            <a:extLst>
              <a:ext uri="{FF2B5EF4-FFF2-40B4-BE49-F238E27FC236}">
                <a16:creationId xmlns:a16="http://schemas.microsoft.com/office/drawing/2014/main" id="{3273DF0D-E069-22AF-0767-68AFF08802F8}"/>
              </a:ext>
            </a:extLst>
          </p:cNvPr>
          <p:cNvSpPr/>
          <p:nvPr/>
        </p:nvSpPr>
        <p:spPr>
          <a:xfrm>
            <a:off x="1196502" y="5905778"/>
            <a:ext cx="9418763" cy="694736"/>
          </a:xfrm>
          <a:prstGeom prst="roundRect">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1" u="none" strike="noStrike" kern="1200" cap="none" spc="0" normalizeH="0" baseline="0" noProof="0">
                <a:ln>
                  <a:noFill/>
                </a:ln>
                <a:solidFill>
                  <a:srgbClr val="004B87"/>
                </a:solidFill>
                <a:effectLst/>
                <a:uLnTx/>
                <a:uFillTx/>
                <a:latin typeface="Arial" panose="020B0604020202020204"/>
                <a:ea typeface="+mn-ea"/>
                <a:cs typeface="+mn-cs"/>
              </a:rPr>
              <a:t>This Best of EASL Congress 2025 Slide Deck is supported by </a:t>
            </a:r>
            <a:r>
              <a:rPr kumimoji="0" lang="en-GB" sz="1800" b="1" i="1" u="none" strike="noStrike" kern="1200" cap="none" spc="0" normalizeH="0" baseline="0" noProof="0">
                <a:ln>
                  <a:noFill/>
                </a:ln>
                <a:solidFill>
                  <a:srgbClr val="004B87"/>
                </a:solidFill>
                <a:effectLst/>
                <a:uLnTx/>
                <a:uFillTx/>
                <a:latin typeface="Arial" panose="020B0604020202020204"/>
                <a:ea typeface="+mn-ea"/>
                <a:cs typeface="+mn-cs"/>
              </a:rPr>
              <a:t>AstraZeneca UK Limited</a:t>
            </a:r>
            <a:r>
              <a:rPr kumimoji="0" lang="en-GB" sz="1800" i="1" u="none" strike="noStrike" kern="1200" cap="none" spc="0" normalizeH="0" baseline="0" noProof="0">
                <a:ln>
                  <a:noFill/>
                </a:ln>
                <a:solidFill>
                  <a:srgbClr val="004B87"/>
                </a:solidFill>
                <a:effectLst/>
                <a:uLnTx/>
                <a:uFillTx/>
                <a:latin typeface="Arial" panose="020B0604020202020204"/>
                <a:ea typeface="+mn-ea"/>
                <a:cs typeface="+mn-cs"/>
              </a:rPr>
              <a:t>. </a:t>
            </a:r>
            <a:r>
              <a:rPr kumimoji="0" lang="en-GB" sz="1800" b="1" i="1" u="none" strike="noStrike" kern="1200" cap="none" spc="0" normalizeH="0" baseline="0" noProof="0">
                <a:ln>
                  <a:noFill/>
                </a:ln>
                <a:solidFill>
                  <a:srgbClr val="004B87"/>
                </a:solidFill>
                <a:effectLst/>
                <a:uLnTx/>
                <a:uFillTx/>
                <a:latin typeface="Arial" panose="020B0604020202020204"/>
                <a:ea typeface="+mn-ea"/>
                <a:cs typeface="+mn-cs"/>
              </a:rPr>
              <a:t>AstraZeneca UK Limited </a:t>
            </a:r>
            <a:r>
              <a:rPr kumimoji="0" lang="en-GB" sz="1800" i="1" u="none" strike="noStrike" kern="1200" cap="none" spc="0" normalizeH="0" baseline="0" noProof="0">
                <a:ln>
                  <a:noFill/>
                </a:ln>
                <a:solidFill>
                  <a:srgbClr val="004B87"/>
                </a:solidFill>
                <a:effectLst/>
                <a:uLnTx/>
                <a:uFillTx/>
                <a:latin typeface="Arial" panose="020B0604020202020204"/>
                <a:ea typeface="+mn-ea"/>
                <a:cs typeface="+mn-cs"/>
              </a:rPr>
              <a:t>has had no input in the selection and creation of this slide deck.</a:t>
            </a:r>
            <a:endParaRPr lang="en-GB" i="1">
              <a:solidFill>
                <a:srgbClr val="004B87"/>
              </a:solidFill>
              <a:latin typeface="Arial" panose="020B0604020202020204"/>
            </a:endParaRPr>
          </a:p>
        </p:txBody>
      </p:sp>
      <p:pic>
        <p:nvPicPr>
          <p:cNvPr id="8" name="Graphic 7" descr="Home with solid fill">
            <a:hlinkClick r:id="rId7" action="ppaction://hlinksldjump"/>
            <a:extLst>
              <a:ext uri="{FF2B5EF4-FFF2-40B4-BE49-F238E27FC236}">
                <a16:creationId xmlns:a16="http://schemas.microsoft.com/office/drawing/2014/main" id="{F0860140-3080-CF99-DC88-FFBB7E88654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65129" y="87085"/>
            <a:ext cx="374469" cy="374469"/>
          </a:xfrm>
          <a:prstGeom prst="rect">
            <a:avLst/>
          </a:prstGeom>
        </p:spPr>
      </p:pic>
    </p:spTree>
    <p:extLst>
      <p:ext uri="{BB962C8B-B14F-4D97-AF65-F5344CB8AC3E}">
        <p14:creationId xmlns:p14="http://schemas.microsoft.com/office/powerpoint/2010/main" val="3692437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29B72-860D-42B6-0126-2553876921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F66C40-087C-DA88-E93C-83B02E3DE872}"/>
              </a:ext>
            </a:extLst>
          </p:cNvPr>
          <p:cNvSpPr>
            <a:spLocks noGrp="1"/>
          </p:cNvSpPr>
          <p:nvPr>
            <p:ph type="title"/>
          </p:nvPr>
        </p:nvSpPr>
        <p:spPr/>
        <p:txBody>
          <a:bodyPr>
            <a:noAutofit/>
          </a:bodyPr>
          <a:lstStyle/>
          <a:p>
            <a:r>
              <a:rPr lang="en-GB" sz="1800" b="1">
                <a:latin typeface="Arial" panose="020B0604020202020204" pitchFamily="34" charset="0"/>
                <a:cs typeface="Arial" panose="020B0604020202020204" pitchFamily="34" charset="0"/>
              </a:rPr>
              <a:t>OS-039-YI</a:t>
            </a:r>
            <a:r>
              <a:rPr lang="en-GB" sz="1800">
                <a:latin typeface="Arial" panose="020B0604020202020204" pitchFamily="34" charset="0"/>
                <a:cs typeface="Arial" panose="020B0604020202020204" pitchFamily="34" charset="0"/>
              </a:rPr>
              <a:t> </a:t>
            </a:r>
            <a:r>
              <a:rPr lang="en-US" sz="1800">
                <a:latin typeface="Arial" panose="020B0604020202020204" pitchFamily="34" charset="0"/>
                <a:cs typeface="Arial" panose="020B0604020202020204" pitchFamily="34" charset="0"/>
              </a:rPr>
              <a:t>Effect of albumin treatment duration on response rates and outcomes in patients with cirrhosis and acute kidney injury</a:t>
            </a:r>
            <a:endParaRPr lang="en-GB" sz="180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8FC8F09B-E3F5-A1C6-C386-9D4F0C331E05}"/>
              </a:ext>
            </a:extLst>
          </p:cNvPr>
          <p:cNvSpPr txBox="1">
            <a:spLocks/>
          </p:cNvSpPr>
          <p:nvPr/>
        </p:nvSpPr>
        <p:spPr>
          <a:xfrm>
            <a:off x="459514" y="1344204"/>
            <a:ext cx="11272972" cy="20847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4B87"/>
              </a:buClr>
              <a:defRPr/>
            </a:pPr>
            <a:r>
              <a:rPr lang="en-US" sz="1800" kern="0">
                <a:latin typeface="Arial" panose="020B0604020202020204" pitchFamily="34" charset="0"/>
                <a:ea typeface="Yu Mincho" panose="02020400000000000000" pitchFamily="18" charset="-128"/>
                <a:cs typeface="Arial" panose="020B0604020202020204" pitchFamily="34" charset="0"/>
              </a:rPr>
              <a:t>Current guidelines recommend volume expansion with albumin for 48 hours in patients with cirrhosis and acute kidney injury (AKI) to address hypovolemia and rule out prerenal AKI.</a:t>
            </a:r>
          </a:p>
          <a:p>
            <a:pPr>
              <a:buClr>
                <a:srgbClr val="004B87"/>
              </a:buClr>
              <a:defRPr/>
            </a:pPr>
            <a:r>
              <a:rPr lang="en-US" sz="1800" kern="0">
                <a:latin typeface="Arial" panose="020B0604020202020204" pitchFamily="34" charset="0"/>
                <a:ea typeface="Yu Mincho" panose="02020400000000000000" pitchFamily="18" charset="-128"/>
                <a:cs typeface="Arial" panose="020B0604020202020204" pitchFamily="34" charset="0"/>
              </a:rPr>
              <a:t>Recent updates in the Acute Disease Quality Initiative (ADQI)-International Club of Ascites consensus guidelines suggest shortening this duration to 24 hours, primarily based on expert opinions.</a:t>
            </a:r>
          </a:p>
          <a:p>
            <a:pPr marL="0" indent="0">
              <a:buClr>
                <a:srgbClr val="004B87"/>
              </a:buClr>
              <a:buNone/>
              <a:defRPr/>
            </a:pPr>
            <a:r>
              <a:rPr lang="en-US" sz="1800" b="1">
                <a:solidFill>
                  <a:srgbClr val="826B6A"/>
                </a:solidFill>
                <a:latin typeface="Arial" panose="020B0604020202020204" pitchFamily="34" charset="0"/>
                <a:cs typeface="Arial" panose="020B0604020202020204" pitchFamily="34" charset="0"/>
              </a:rPr>
              <a:t>Aim:</a:t>
            </a:r>
            <a:r>
              <a:rPr lang="en-US" sz="1800">
                <a:effectLst/>
                <a:latin typeface="Arial" panose="020B0604020202020204" pitchFamily="34" charset="0"/>
                <a:ea typeface="Calibri" panose="020F0502020204030204" pitchFamily="34" charset="0"/>
                <a:cs typeface="Arial" panose="020B0604020202020204" pitchFamily="34" charset="0"/>
              </a:rPr>
              <a:t> To evaluate the response rates to albumin treatment at 24 and 48 hours, to compare and assess the prognostic significance of three different definitions of response to albumin therapy and to identify cut-offs.</a:t>
            </a:r>
          </a:p>
          <a:p>
            <a:pPr marL="0" indent="0">
              <a:buClr>
                <a:srgbClr val="004B87"/>
              </a:buClr>
              <a:buNone/>
              <a:defRPr/>
            </a:pPr>
            <a:endParaRPr lang="en-US" sz="1800">
              <a:latin typeface="Arial" panose="020B0604020202020204" pitchFamily="34" charset="0"/>
              <a:ea typeface="Calibri" panose="020F0502020204030204" pitchFamily="34" charset="0"/>
              <a:cs typeface="Arial" panose="020B0604020202020204" pitchFamily="34" charset="0"/>
            </a:endParaRPr>
          </a:p>
          <a:p>
            <a:pPr marL="0" indent="0">
              <a:buClr>
                <a:srgbClr val="004B87"/>
              </a:buClr>
              <a:buNone/>
              <a:defRPr/>
            </a:pPr>
            <a:endParaRPr lang="en-US" sz="180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E0375644-CCF0-8CC5-DCF4-5C468D14D0BD}"/>
              </a:ext>
            </a:extLst>
          </p:cNvPr>
          <p:cNvSpPr/>
          <p:nvPr/>
        </p:nvSpPr>
        <p:spPr>
          <a:xfrm>
            <a:off x="515507" y="962946"/>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Background &amp; Aims</a:t>
            </a:r>
            <a:endParaRPr lang="en-US" b="1" i="0">
              <a:solidFill>
                <a:schemeClr val="bg1"/>
              </a:solidFill>
              <a:effectLst/>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507DA3F8-09B8-8C5E-EB6F-055FE9E36B82}"/>
              </a:ext>
            </a:extLst>
          </p:cNvPr>
          <p:cNvSpPr/>
          <p:nvPr/>
        </p:nvSpPr>
        <p:spPr>
          <a:xfrm>
            <a:off x="352424" y="846660"/>
            <a:ext cx="11489584" cy="2495568"/>
          </a:xfrm>
          <a:prstGeom prst="roundRect">
            <a:avLst>
              <a:gd name="adj" fmla="val 3292"/>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C08B6D1D-0D32-2658-C02E-0FDD8C3DE1AA}"/>
              </a:ext>
            </a:extLst>
          </p:cNvPr>
          <p:cNvSpPr/>
          <p:nvPr/>
        </p:nvSpPr>
        <p:spPr>
          <a:xfrm>
            <a:off x="515507" y="3697302"/>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Methods</a:t>
            </a:r>
            <a:endParaRPr lang="en-US" b="1" i="0">
              <a:solidFill>
                <a:schemeClr val="bg1"/>
              </a:solidFill>
              <a:effectLst/>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DEC72D0F-FDB8-0FA5-C4F7-E20BF5AFFAEA}"/>
              </a:ext>
            </a:extLst>
          </p:cNvPr>
          <p:cNvGrpSpPr/>
          <p:nvPr/>
        </p:nvGrpSpPr>
        <p:grpSpPr>
          <a:xfrm>
            <a:off x="194578" y="4146732"/>
            <a:ext cx="3005822" cy="1081851"/>
            <a:chOff x="-903937" y="4156059"/>
            <a:chExt cx="3005822" cy="1081851"/>
          </a:xfrm>
        </p:grpSpPr>
        <p:sp>
          <p:nvSpPr>
            <p:cNvPr id="9" name="Rectangle: Rounded Corners 8">
              <a:extLst>
                <a:ext uri="{FF2B5EF4-FFF2-40B4-BE49-F238E27FC236}">
                  <a16:creationId xmlns:a16="http://schemas.microsoft.com/office/drawing/2014/main" id="{97BB0A14-B103-AE23-9E46-E0D91B5CE6EE}"/>
                </a:ext>
              </a:extLst>
            </p:cNvPr>
            <p:cNvSpPr/>
            <p:nvPr/>
          </p:nvSpPr>
          <p:spPr>
            <a:xfrm>
              <a:off x="-610837" y="4156059"/>
              <a:ext cx="2712722" cy="1047277"/>
            </a:xfrm>
            <a:prstGeom prst="roundRect">
              <a:avLst>
                <a:gd name="adj" fmla="val 9695"/>
              </a:avLst>
            </a:prstGeom>
            <a:solidFill>
              <a:srgbClr val="CFC4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4D7B5699-AC3A-683A-DE19-CAF0A271F95F}"/>
                </a:ext>
              </a:extLst>
            </p:cNvPr>
            <p:cNvSpPr txBox="1">
              <a:spLocks/>
            </p:cNvSpPr>
            <p:nvPr/>
          </p:nvSpPr>
          <p:spPr>
            <a:xfrm>
              <a:off x="-903937" y="4234409"/>
              <a:ext cx="1875524" cy="28576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Population</a:t>
              </a:r>
              <a:endParaRPr lang="en-US" sz="16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C14D624-01E6-568C-5E5E-32415585F614}"/>
                </a:ext>
              </a:extLst>
            </p:cNvPr>
            <p:cNvSpPr txBox="1"/>
            <p:nvPr/>
          </p:nvSpPr>
          <p:spPr>
            <a:xfrm>
              <a:off x="-523706" y="4514635"/>
              <a:ext cx="2532446" cy="723275"/>
            </a:xfrm>
            <a:prstGeom prst="rect">
              <a:avLst/>
            </a:prstGeom>
            <a:noFill/>
          </p:spPr>
          <p:txBody>
            <a:bodyPr wrap="square">
              <a:spAutoFit/>
            </a:bodyPr>
            <a:lstStyle/>
            <a:p>
              <a:r>
                <a:rPr lang="en-US" sz="1350" kern="100">
                  <a:latin typeface="Arial" panose="020B0604020202020204" pitchFamily="34" charset="0"/>
                  <a:cs typeface="Arial" panose="020B0604020202020204" pitchFamily="34" charset="0"/>
                </a:rPr>
                <a:t>214 patients with cirrhosis and AKI from two German centers. </a:t>
              </a:r>
            </a:p>
            <a:p>
              <a:endParaRPr lang="en-US" sz="1400" kern="100">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AA97F0FC-2E92-374A-F891-A8450C4DEA30}"/>
              </a:ext>
            </a:extLst>
          </p:cNvPr>
          <p:cNvGrpSpPr/>
          <p:nvPr/>
        </p:nvGrpSpPr>
        <p:grpSpPr>
          <a:xfrm>
            <a:off x="7917786" y="3695805"/>
            <a:ext cx="3682009" cy="1895572"/>
            <a:chOff x="8875934" y="1385492"/>
            <a:chExt cx="3682009" cy="1895572"/>
          </a:xfrm>
        </p:grpSpPr>
        <p:sp>
          <p:nvSpPr>
            <p:cNvPr id="13" name="TextBox 12">
              <a:extLst>
                <a:ext uri="{FF2B5EF4-FFF2-40B4-BE49-F238E27FC236}">
                  <a16:creationId xmlns:a16="http://schemas.microsoft.com/office/drawing/2014/main" id="{939C4D95-7E75-4BA9-2CED-ABC7224C0877}"/>
                </a:ext>
              </a:extLst>
            </p:cNvPr>
            <p:cNvSpPr txBox="1"/>
            <p:nvPr/>
          </p:nvSpPr>
          <p:spPr>
            <a:xfrm>
              <a:off x="8979828" y="1681755"/>
              <a:ext cx="3578115" cy="1569660"/>
            </a:xfrm>
            <a:prstGeom prst="rect">
              <a:avLst/>
            </a:prstGeom>
            <a:noFill/>
          </p:spPr>
          <p:txBody>
            <a:bodyPr wrap="square">
              <a:spAutoFit/>
            </a:bodyPr>
            <a:lstStyle/>
            <a:p>
              <a:r>
                <a:rPr lang="en-US" sz="1550">
                  <a:latin typeface="Arial" panose="020B0604020202020204" pitchFamily="34" charset="0"/>
                  <a:cs typeface="Arial" panose="020B0604020202020204" pitchFamily="34" charset="0"/>
                </a:rPr>
                <a:t>After 24 and 48 hours:</a:t>
              </a:r>
            </a:p>
            <a:p>
              <a:pPr marL="285750" indent="-285750">
                <a:buFont typeface="Arial" panose="020B0604020202020204" pitchFamily="34" charset="0"/>
                <a:buChar char="•"/>
              </a:pPr>
              <a:r>
                <a:rPr lang="en-US" sz="1550">
                  <a:latin typeface="Arial" panose="020B0604020202020204" pitchFamily="34" charset="0"/>
                  <a:cs typeface="Arial" panose="020B0604020202020204" pitchFamily="34" charset="0"/>
                </a:rPr>
                <a:t>Def 1: serum creatinine (</a:t>
              </a:r>
              <a:r>
                <a:rPr lang="en-US" sz="1550" err="1">
                  <a:latin typeface="Arial" panose="020B0604020202020204" pitchFamily="34" charset="0"/>
                  <a:cs typeface="Arial" panose="020B0604020202020204" pitchFamily="34" charset="0"/>
                </a:rPr>
                <a:t>SCr</a:t>
              </a:r>
              <a:r>
                <a:rPr lang="en-US" sz="1550">
                  <a:latin typeface="Arial" panose="020B0604020202020204" pitchFamily="34" charset="0"/>
                  <a:cs typeface="Arial" panose="020B0604020202020204" pitchFamily="34" charset="0"/>
                </a:rPr>
                <a:t>) decrease &gt; 0.3 mg/dl</a:t>
              </a:r>
            </a:p>
            <a:p>
              <a:pPr marL="285750" indent="-285750">
                <a:buFont typeface="Arial" panose="020B0604020202020204" pitchFamily="34" charset="0"/>
                <a:buChar char="•"/>
              </a:pPr>
              <a:r>
                <a:rPr lang="en-US" sz="1550">
                  <a:latin typeface="Arial" panose="020B0604020202020204" pitchFamily="34" charset="0"/>
                  <a:cs typeface="Arial" panose="020B0604020202020204" pitchFamily="34" charset="0"/>
                </a:rPr>
                <a:t>Def 2: </a:t>
              </a:r>
              <a:r>
                <a:rPr lang="en-US" sz="1550" err="1">
                  <a:latin typeface="Arial" panose="020B0604020202020204" pitchFamily="34" charset="0"/>
                  <a:cs typeface="Arial" panose="020B0604020202020204" pitchFamily="34" charset="0"/>
                </a:rPr>
                <a:t>SCr</a:t>
              </a:r>
              <a:r>
                <a:rPr lang="en-US" sz="1550">
                  <a:latin typeface="Arial" panose="020B0604020202020204" pitchFamily="34" charset="0"/>
                  <a:cs typeface="Arial" panose="020B0604020202020204" pitchFamily="34" charset="0"/>
                </a:rPr>
                <a:t> decrease &gt; 25 %</a:t>
              </a:r>
            </a:p>
            <a:p>
              <a:pPr marL="285750" indent="-285750">
                <a:buFont typeface="Arial" panose="020B0604020202020204" pitchFamily="34" charset="0"/>
                <a:buChar char="•"/>
              </a:pPr>
              <a:r>
                <a:rPr lang="en-US" sz="1550" b="1">
                  <a:latin typeface="Arial" panose="020B0604020202020204" pitchFamily="34" charset="0"/>
                  <a:cs typeface="Arial" panose="020B0604020202020204" pitchFamily="34" charset="0"/>
                </a:rPr>
                <a:t>Def 3: </a:t>
              </a:r>
              <a:r>
                <a:rPr lang="en-US" sz="1550" b="1" err="1">
                  <a:latin typeface="Arial" panose="020B0604020202020204" pitchFamily="34" charset="0"/>
                  <a:cs typeface="Arial" panose="020B0604020202020204" pitchFamily="34" charset="0"/>
                </a:rPr>
                <a:t>SCr</a:t>
              </a:r>
              <a:r>
                <a:rPr lang="en-US" sz="1550" b="1">
                  <a:latin typeface="Arial" panose="020B0604020202020204" pitchFamily="34" charset="0"/>
                  <a:cs typeface="Arial" panose="020B0604020202020204" pitchFamily="34" charset="0"/>
                </a:rPr>
                <a:t> decrease in at least one AKI stage (EASL-proposed)</a:t>
              </a:r>
            </a:p>
          </p:txBody>
        </p:sp>
        <p:sp>
          <p:nvSpPr>
            <p:cNvPr id="14" name="Rectangle: Rounded Corners 13">
              <a:extLst>
                <a:ext uri="{FF2B5EF4-FFF2-40B4-BE49-F238E27FC236}">
                  <a16:creationId xmlns:a16="http://schemas.microsoft.com/office/drawing/2014/main" id="{0E7C08E1-10C2-244F-F8B9-EAEE77C57E08}"/>
                </a:ext>
              </a:extLst>
            </p:cNvPr>
            <p:cNvSpPr/>
            <p:nvPr/>
          </p:nvSpPr>
          <p:spPr>
            <a:xfrm>
              <a:off x="8875934" y="1500648"/>
              <a:ext cx="3533479" cy="1780416"/>
            </a:xfrm>
            <a:prstGeom prst="roundRect">
              <a:avLst>
                <a:gd name="adj" fmla="val 9695"/>
              </a:avLst>
            </a:prstGeom>
            <a:noFill/>
            <a:ln>
              <a:solidFill>
                <a:srgbClr val="CFC4C3"/>
              </a:solidFill>
            </a:ln>
          </p:spPr>
          <p:style>
            <a:lnRef idx="2">
              <a:schemeClr val="accent6"/>
            </a:lnRef>
            <a:fillRef idx="1">
              <a:schemeClr val="lt1"/>
            </a:fillRef>
            <a:effectRef idx="0">
              <a:schemeClr val="accent6"/>
            </a:effectRef>
            <a:fontRef idx="minor">
              <a:schemeClr val="dk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927E0584-9492-BDE4-34CE-57BD2E8F0DBE}"/>
                </a:ext>
              </a:extLst>
            </p:cNvPr>
            <p:cNvSpPr txBox="1">
              <a:spLocks/>
            </p:cNvSpPr>
            <p:nvPr/>
          </p:nvSpPr>
          <p:spPr>
            <a:xfrm>
              <a:off x="9577624" y="1385492"/>
              <a:ext cx="1993093" cy="266614"/>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Response definitions </a:t>
              </a:r>
              <a:endParaRPr lang="en-US" sz="1600" b="1">
                <a:latin typeface="Arial" panose="020B0604020202020204" pitchFamily="34" charset="0"/>
                <a:cs typeface="Arial" panose="020B0604020202020204" pitchFamily="34" charset="0"/>
              </a:endParaRPr>
            </a:p>
          </p:txBody>
        </p:sp>
      </p:grpSp>
      <p:sp>
        <p:nvSpPr>
          <p:cNvPr id="21" name="TextBox 20">
            <a:extLst>
              <a:ext uri="{FF2B5EF4-FFF2-40B4-BE49-F238E27FC236}">
                <a16:creationId xmlns:a16="http://schemas.microsoft.com/office/drawing/2014/main" id="{D00D879D-429E-5A5C-FA41-700B2EA385B2}"/>
              </a:ext>
            </a:extLst>
          </p:cNvPr>
          <p:cNvSpPr txBox="1"/>
          <p:nvPr/>
        </p:nvSpPr>
        <p:spPr>
          <a:xfrm>
            <a:off x="4458711" y="5683622"/>
            <a:ext cx="6801469" cy="523220"/>
          </a:xfrm>
          <a:prstGeom prst="rect">
            <a:avLst/>
          </a:prstGeom>
          <a:noFill/>
        </p:spPr>
        <p:txBody>
          <a:bodyPr wrap="square">
            <a:spAutoFit/>
          </a:bodyPr>
          <a:lstStyle/>
          <a:p>
            <a:pPr marL="285750" indent="-285750">
              <a:buFont typeface="Wingdings" panose="05000000000000000000" pitchFamily="2" charset="2"/>
              <a:buChar char="Ø"/>
            </a:pPr>
            <a:r>
              <a:rPr lang="en-US" sz="1400">
                <a:effectLst/>
                <a:latin typeface="Arial" panose="020B0604020202020204" pitchFamily="34" charset="0"/>
                <a:ea typeface="Calibri" panose="020F0502020204030204" pitchFamily="34" charset="0"/>
                <a:cs typeface="Arial" panose="020B0604020202020204" pitchFamily="34" charset="0"/>
              </a:rPr>
              <a:t>Follow-up was prolonged until </a:t>
            </a:r>
            <a:r>
              <a:rPr lang="en-US" sz="1400" err="1">
                <a:effectLst/>
                <a:latin typeface="Arial" panose="020B0604020202020204" pitchFamily="34" charset="0"/>
                <a:ea typeface="Calibri" panose="020F0502020204030204" pitchFamily="34" charset="0"/>
                <a:cs typeface="Arial" panose="020B0604020202020204" pitchFamily="34" charset="0"/>
              </a:rPr>
              <a:t>transjugular</a:t>
            </a:r>
            <a:r>
              <a:rPr lang="en-US" sz="1400">
                <a:effectLst/>
                <a:latin typeface="Arial" panose="020B0604020202020204" pitchFamily="34" charset="0"/>
                <a:ea typeface="Calibri" panose="020F0502020204030204" pitchFamily="34" charset="0"/>
                <a:cs typeface="Arial" panose="020B0604020202020204" pitchFamily="34" charset="0"/>
              </a:rPr>
              <a:t> intrahepatic portosystemic shunt (TIPS) initiation, liver transplantation (LTX), death or hemodialysis (HD).</a:t>
            </a:r>
            <a:endParaRPr lang="en-US" sz="140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0717A978-C781-7718-6C85-1995460CAFEF}"/>
              </a:ext>
            </a:extLst>
          </p:cNvPr>
          <p:cNvGrpSpPr/>
          <p:nvPr/>
        </p:nvGrpSpPr>
        <p:grpSpPr>
          <a:xfrm>
            <a:off x="3850975" y="3687979"/>
            <a:ext cx="3918281" cy="1903398"/>
            <a:chOff x="8875934" y="1385492"/>
            <a:chExt cx="3918281" cy="1903398"/>
          </a:xfrm>
        </p:grpSpPr>
        <p:sp>
          <p:nvSpPr>
            <p:cNvPr id="23" name="TextBox 22">
              <a:extLst>
                <a:ext uri="{FF2B5EF4-FFF2-40B4-BE49-F238E27FC236}">
                  <a16:creationId xmlns:a16="http://schemas.microsoft.com/office/drawing/2014/main" id="{D914A9C9-0251-7035-D795-6E5E68BB206B}"/>
                </a:ext>
              </a:extLst>
            </p:cNvPr>
            <p:cNvSpPr txBox="1"/>
            <p:nvPr/>
          </p:nvSpPr>
          <p:spPr>
            <a:xfrm>
              <a:off x="8979828" y="1681755"/>
              <a:ext cx="3814387" cy="1569660"/>
            </a:xfrm>
            <a:prstGeom prst="rect">
              <a:avLst/>
            </a:prstGeom>
            <a:noFill/>
          </p:spPr>
          <p:txBody>
            <a:bodyPr wrap="square">
              <a:spAutoFit/>
            </a:bodyPr>
            <a:lstStyle/>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Inclusion and exclusion criteria (</a:t>
              </a:r>
              <a:r>
                <a:rPr lang="en-US" sz="1600" i="1">
                  <a:latin typeface="Arial" panose="020B0604020202020204" pitchFamily="34" charset="0"/>
                  <a:cs typeface="Arial" panose="020B0604020202020204" pitchFamily="34" charset="0"/>
                </a:rPr>
                <a:t>e.g.</a:t>
              </a:r>
              <a:r>
                <a:rPr lang="en-US" sz="1600">
                  <a:latin typeface="Arial" panose="020B0604020202020204" pitchFamily="34" charset="0"/>
                  <a:cs typeface="Arial" panose="020B0604020202020204" pitchFamily="34" charset="0"/>
                </a:rPr>
                <a:t>, no ascites, inadequate/no albumin treatment at AKI diagnosis).</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127 patients.</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Volume expansion therapy for 48 hours.</a:t>
              </a:r>
            </a:p>
          </p:txBody>
        </p:sp>
        <p:sp>
          <p:nvSpPr>
            <p:cNvPr id="24" name="Rectangle: Rounded Corners 23">
              <a:extLst>
                <a:ext uri="{FF2B5EF4-FFF2-40B4-BE49-F238E27FC236}">
                  <a16:creationId xmlns:a16="http://schemas.microsoft.com/office/drawing/2014/main" id="{84FEAA82-48B4-37A9-4E14-F85E16B67B67}"/>
                </a:ext>
              </a:extLst>
            </p:cNvPr>
            <p:cNvSpPr/>
            <p:nvPr/>
          </p:nvSpPr>
          <p:spPr>
            <a:xfrm>
              <a:off x="8875934" y="1500647"/>
              <a:ext cx="3918281" cy="1788243"/>
            </a:xfrm>
            <a:prstGeom prst="roundRect">
              <a:avLst>
                <a:gd name="adj" fmla="val 9695"/>
              </a:avLst>
            </a:prstGeom>
            <a:noFill/>
            <a:ln>
              <a:solidFill>
                <a:srgbClr val="CFC4C3"/>
              </a:solidFill>
            </a:ln>
          </p:spPr>
          <p:style>
            <a:lnRef idx="2">
              <a:schemeClr val="accent6"/>
            </a:lnRef>
            <a:fillRef idx="1">
              <a:schemeClr val="lt1"/>
            </a:fillRef>
            <a:effectRef idx="0">
              <a:schemeClr val="accent6"/>
            </a:effectRef>
            <a:fontRef idx="minor">
              <a:schemeClr val="dk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25" name="Content Placeholder 2">
              <a:extLst>
                <a:ext uri="{FF2B5EF4-FFF2-40B4-BE49-F238E27FC236}">
                  <a16:creationId xmlns:a16="http://schemas.microsoft.com/office/drawing/2014/main" id="{E7D6B9AC-9765-CF86-B730-A078A5DD161C}"/>
                </a:ext>
              </a:extLst>
            </p:cNvPr>
            <p:cNvSpPr txBox="1">
              <a:spLocks/>
            </p:cNvSpPr>
            <p:nvPr/>
          </p:nvSpPr>
          <p:spPr>
            <a:xfrm>
              <a:off x="9705211" y="1385492"/>
              <a:ext cx="1993093" cy="266614"/>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Patient selection</a:t>
              </a:r>
              <a:endParaRPr lang="en-US" sz="1600" b="1">
                <a:latin typeface="Arial" panose="020B0604020202020204" pitchFamily="34" charset="0"/>
                <a:cs typeface="Arial" panose="020B0604020202020204" pitchFamily="34" charset="0"/>
              </a:endParaRPr>
            </a:p>
          </p:txBody>
        </p:sp>
      </p:grpSp>
      <p:sp>
        <p:nvSpPr>
          <p:cNvPr id="26" name="Arrow: Down 25">
            <a:extLst>
              <a:ext uri="{FF2B5EF4-FFF2-40B4-BE49-F238E27FC236}">
                <a16:creationId xmlns:a16="http://schemas.microsoft.com/office/drawing/2014/main" id="{2DEDC432-23E9-AD1B-0AC9-F60927BDF7D4}"/>
              </a:ext>
            </a:extLst>
          </p:cNvPr>
          <p:cNvSpPr/>
          <p:nvPr/>
        </p:nvSpPr>
        <p:spPr>
          <a:xfrm rot="16200000">
            <a:off x="3427813" y="4491639"/>
            <a:ext cx="244549" cy="348955"/>
          </a:xfrm>
          <a:prstGeom prst="downArrow">
            <a:avLst/>
          </a:prstGeom>
          <a:solidFill>
            <a:srgbClr val="CFC4C3"/>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7" name="Grafik 2" descr="Ein Bild, das Text, Screenshot enthält.&#10;&#10;Automatisch generierte Beschreibung">
            <a:extLst>
              <a:ext uri="{FF2B5EF4-FFF2-40B4-BE49-F238E27FC236}">
                <a16:creationId xmlns:a16="http://schemas.microsoft.com/office/drawing/2014/main" id="{E2D707AA-1D65-FB44-E33F-E0A456551EE8}"/>
              </a:ext>
            </a:extLst>
          </p:cNvPr>
          <p:cNvPicPr>
            <a:picLocks noChangeAspect="1"/>
          </p:cNvPicPr>
          <p:nvPr/>
        </p:nvPicPr>
        <p:blipFill rotWithShape="1">
          <a:blip r:embed="rId3"/>
          <a:srcRect l="4589" t="12257" r="81648" b="76416"/>
          <a:stretch/>
        </p:blipFill>
        <p:spPr>
          <a:xfrm>
            <a:off x="602215" y="5370307"/>
            <a:ext cx="954240" cy="785357"/>
          </a:xfrm>
          <a:prstGeom prst="rect">
            <a:avLst/>
          </a:prstGeom>
        </p:spPr>
      </p:pic>
      <p:pic>
        <p:nvPicPr>
          <p:cNvPr id="28" name="Grafik 8" descr="Ein Bild, das Text, Screenshot enthält.&#10;&#10;Automatisch generierte Beschreibung">
            <a:extLst>
              <a:ext uri="{FF2B5EF4-FFF2-40B4-BE49-F238E27FC236}">
                <a16:creationId xmlns:a16="http://schemas.microsoft.com/office/drawing/2014/main" id="{FF0BEEE5-2497-DD83-4F84-A228A3BD3B4F}"/>
              </a:ext>
            </a:extLst>
          </p:cNvPr>
          <p:cNvPicPr>
            <a:picLocks noChangeAspect="1"/>
          </p:cNvPicPr>
          <p:nvPr/>
        </p:nvPicPr>
        <p:blipFill rotWithShape="1">
          <a:blip r:embed="rId3"/>
          <a:srcRect l="50000" t="11747" r="32063" b="77202"/>
          <a:stretch/>
        </p:blipFill>
        <p:spPr>
          <a:xfrm>
            <a:off x="1662465" y="5272776"/>
            <a:ext cx="1370323" cy="844180"/>
          </a:xfrm>
          <a:prstGeom prst="rect">
            <a:avLst/>
          </a:prstGeom>
        </p:spPr>
      </p:pic>
      <p:pic>
        <p:nvPicPr>
          <p:cNvPr id="16" name="Graphic 15" descr="Home with solid fill">
            <a:hlinkClick r:id="rId4" action="ppaction://hlinksldjump"/>
            <a:extLst>
              <a:ext uri="{FF2B5EF4-FFF2-40B4-BE49-F238E27FC236}">
                <a16:creationId xmlns:a16="http://schemas.microsoft.com/office/drawing/2014/main" id="{2B099F5B-4AD3-1D9A-FCFF-8D1E6AA24C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65129" y="87085"/>
            <a:ext cx="374469" cy="374469"/>
          </a:xfrm>
          <a:prstGeom prst="rect">
            <a:avLst/>
          </a:prstGeom>
        </p:spPr>
      </p:pic>
      <p:sp>
        <p:nvSpPr>
          <p:cNvPr id="17" name="Rectangle: Rounded Corners 16">
            <a:extLst>
              <a:ext uri="{FF2B5EF4-FFF2-40B4-BE49-F238E27FC236}">
                <a16:creationId xmlns:a16="http://schemas.microsoft.com/office/drawing/2014/main" id="{0B2A0494-3256-9392-2551-238344D3EE6A}"/>
              </a:ext>
            </a:extLst>
          </p:cNvPr>
          <p:cNvSpPr/>
          <p:nvPr/>
        </p:nvSpPr>
        <p:spPr>
          <a:xfrm>
            <a:off x="352424" y="3429000"/>
            <a:ext cx="11515726" cy="2903182"/>
          </a:xfrm>
          <a:prstGeom prst="roundRect">
            <a:avLst>
              <a:gd name="adj" fmla="val 3292"/>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7574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E7A2B-6222-22B9-F0DB-87DB1162A9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C590C0-0D99-0083-E25D-5FC9DF147306}"/>
              </a:ext>
            </a:extLst>
          </p:cNvPr>
          <p:cNvSpPr>
            <a:spLocks noGrp="1"/>
          </p:cNvSpPr>
          <p:nvPr>
            <p:ph type="title"/>
          </p:nvPr>
        </p:nvSpPr>
        <p:spPr/>
        <p:txBody>
          <a:bodyPr>
            <a:noAutofit/>
          </a:bodyPr>
          <a:lstStyle/>
          <a:p>
            <a:r>
              <a:rPr lang="en-GB" sz="1800" b="1">
                <a:latin typeface="Arial" panose="020B0604020202020204" pitchFamily="34" charset="0"/>
                <a:cs typeface="Arial" panose="020B0604020202020204" pitchFamily="34" charset="0"/>
              </a:rPr>
              <a:t>OS-039-YI</a:t>
            </a:r>
            <a:r>
              <a:rPr lang="en-GB" sz="1800">
                <a:latin typeface="Arial" panose="020B0604020202020204" pitchFamily="34" charset="0"/>
                <a:cs typeface="Arial" panose="020B0604020202020204" pitchFamily="34" charset="0"/>
              </a:rPr>
              <a:t> </a:t>
            </a:r>
            <a:r>
              <a:rPr lang="en-US" sz="1800">
                <a:latin typeface="Arial" panose="020B0604020202020204" pitchFamily="34" charset="0"/>
                <a:cs typeface="Arial" panose="020B0604020202020204" pitchFamily="34" charset="0"/>
              </a:rPr>
              <a:t>Effect of albumin treatment duration on response rates and outcomes in patients with cirrhosis and acute kidney injury</a:t>
            </a:r>
            <a:endParaRPr lang="en-GB" sz="180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F70BEE01-2531-AAE9-EEE3-E2B9E02B72F3}"/>
              </a:ext>
            </a:extLst>
          </p:cNvPr>
          <p:cNvSpPr/>
          <p:nvPr/>
        </p:nvSpPr>
        <p:spPr>
          <a:xfrm>
            <a:off x="451874" y="4560065"/>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Conclusion</a:t>
            </a:r>
            <a:endParaRPr lang="en-US" b="1" i="0">
              <a:solidFill>
                <a:schemeClr val="bg1"/>
              </a:solidFill>
              <a:effectLst/>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B5D9F4C5-44F8-3D47-C597-8267EC2A744E}"/>
              </a:ext>
            </a:extLst>
          </p:cNvPr>
          <p:cNvSpPr/>
          <p:nvPr/>
        </p:nvSpPr>
        <p:spPr>
          <a:xfrm>
            <a:off x="346075" y="4448013"/>
            <a:ext cx="11499850" cy="1907053"/>
          </a:xfrm>
          <a:prstGeom prst="roundRect">
            <a:avLst>
              <a:gd name="adj" fmla="val 5332"/>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4B87"/>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DF774680-D1B6-559A-120A-81ABC117F9AC}"/>
              </a:ext>
            </a:extLst>
          </p:cNvPr>
          <p:cNvSpPr/>
          <p:nvPr/>
        </p:nvSpPr>
        <p:spPr>
          <a:xfrm>
            <a:off x="451874" y="959405"/>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Results</a:t>
            </a:r>
            <a:endParaRPr lang="en-US" b="1" i="0">
              <a:solidFill>
                <a:schemeClr val="bg1"/>
              </a:solidFill>
              <a:effectLst/>
              <a:latin typeface="Arial" panose="020B0604020202020204" pitchFamily="34" charset="0"/>
              <a:cs typeface="Arial" panose="020B0604020202020204" pitchFamily="34" charset="0"/>
            </a:endParaRPr>
          </a:p>
        </p:txBody>
      </p:sp>
      <p:graphicFrame>
        <p:nvGraphicFramePr>
          <p:cNvPr id="9" name="Table 8">
            <a:extLst>
              <a:ext uri="{FF2B5EF4-FFF2-40B4-BE49-F238E27FC236}">
                <a16:creationId xmlns:a16="http://schemas.microsoft.com/office/drawing/2014/main" id="{0C98040F-8749-00F9-0CA8-4FCD83E304ED}"/>
              </a:ext>
            </a:extLst>
          </p:cNvPr>
          <p:cNvGraphicFramePr>
            <a:graphicFrameLocks noGrp="1"/>
          </p:cNvGraphicFramePr>
          <p:nvPr>
            <p:extLst>
              <p:ext uri="{D42A27DB-BD31-4B8C-83A1-F6EECF244321}">
                <p14:modId xmlns:p14="http://schemas.microsoft.com/office/powerpoint/2010/main" val="1117862353"/>
              </p:ext>
            </p:extLst>
          </p:nvPr>
        </p:nvGraphicFramePr>
        <p:xfrm>
          <a:off x="451874" y="1952879"/>
          <a:ext cx="1927379" cy="1871368"/>
        </p:xfrm>
        <a:graphic>
          <a:graphicData uri="http://schemas.openxmlformats.org/drawingml/2006/table">
            <a:tbl>
              <a:tblPr>
                <a:tableStyleId>{22838BEF-8BB2-4498-84A7-C5851F593DF1}</a:tableStyleId>
              </a:tblPr>
              <a:tblGrid>
                <a:gridCol w="1160721">
                  <a:extLst>
                    <a:ext uri="{9D8B030D-6E8A-4147-A177-3AD203B41FA5}">
                      <a16:colId xmlns:a16="http://schemas.microsoft.com/office/drawing/2014/main" val="3420075342"/>
                    </a:ext>
                  </a:extLst>
                </a:gridCol>
                <a:gridCol w="766658">
                  <a:extLst>
                    <a:ext uri="{9D8B030D-6E8A-4147-A177-3AD203B41FA5}">
                      <a16:colId xmlns:a16="http://schemas.microsoft.com/office/drawing/2014/main" val="1068022569"/>
                    </a:ext>
                  </a:extLst>
                </a:gridCol>
              </a:tblGrid>
              <a:tr h="224658">
                <a:tc>
                  <a:txBody>
                    <a:bodyPr/>
                    <a:lstStyle/>
                    <a:p>
                      <a:r>
                        <a:rPr lang="en-US" sz="1100" b="1">
                          <a:latin typeface="Arial" panose="020B0604020202020204" pitchFamily="34" charset="0"/>
                          <a:cs typeface="Arial" panose="020B0604020202020204" pitchFamily="34" charset="0"/>
                        </a:rPr>
                        <a:t>Median age</a:t>
                      </a:r>
                      <a:endParaRPr lang="en-US" sz="1100">
                        <a:latin typeface="Arial" panose="020B0604020202020204" pitchFamily="34" charset="0"/>
                        <a:cs typeface="Arial" panose="020B0604020202020204" pitchFamily="34" charset="0"/>
                      </a:endParaRPr>
                    </a:p>
                  </a:txBody>
                  <a:tcPr marL="90653" marR="90653" marT="45326" marB="45326" anchor="ctr"/>
                </a:tc>
                <a:tc>
                  <a:txBody>
                    <a:bodyPr/>
                    <a:lstStyle/>
                    <a:p>
                      <a:r>
                        <a:rPr lang="en-US" sz="1100">
                          <a:latin typeface="Arial" panose="020B0604020202020204" pitchFamily="34" charset="0"/>
                          <a:cs typeface="Arial" panose="020B0604020202020204" pitchFamily="34" charset="0"/>
                        </a:rPr>
                        <a:t>60 years</a:t>
                      </a:r>
                    </a:p>
                  </a:txBody>
                  <a:tcPr marL="90653" marR="90653" marT="45326" marB="45326" anchor="ctr"/>
                </a:tc>
                <a:extLst>
                  <a:ext uri="{0D108BD9-81ED-4DB2-BD59-A6C34878D82A}">
                    <a16:rowId xmlns:a16="http://schemas.microsoft.com/office/drawing/2014/main" val="1700663527"/>
                  </a:ext>
                </a:extLst>
              </a:tr>
              <a:tr h="224658">
                <a:tc>
                  <a:txBody>
                    <a:bodyPr/>
                    <a:lstStyle/>
                    <a:p>
                      <a:r>
                        <a:rPr lang="en-US" sz="1100" b="1">
                          <a:latin typeface="Arial" panose="020B0604020202020204" pitchFamily="34" charset="0"/>
                          <a:cs typeface="Arial" panose="020B0604020202020204" pitchFamily="34" charset="0"/>
                        </a:rPr>
                        <a:t>Median MELD</a:t>
                      </a:r>
                      <a:endParaRPr lang="en-US" sz="1100">
                        <a:latin typeface="Arial" panose="020B0604020202020204" pitchFamily="34" charset="0"/>
                        <a:cs typeface="Arial" panose="020B0604020202020204" pitchFamily="34" charset="0"/>
                      </a:endParaRPr>
                    </a:p>
                  </a:txBody>
                  <a:tcPr marL="90653" marR="90653" marT="45326" marB="45326" anchor="ctr"/>
                </a:tc>
                <a:tc>
                  <a:txBody>
                    <a:bodyPr/>
                    <a:lstStyle/>
                    <a:p>
                      <a:r>
                        <a:rPr lang="en-US" sz="1100">
                          <a:latin typeface="Arial" panose="020B0604020202020204" pitchFamily="34" charset="0"/>
                          <a:cs typeface="Arial" panose="020B0604020202020204" pitchFamily="34" charset="0"/>
                        </a:rPr>
                        <a:t>22</a:t>
                      </a:r>
                    </a:p>
                  </a:txBody>
                  <a:tcPr marL="90653" marR="90653" marT="45326" marB="45326" anchor="ctr"/>
                </a:tc>
                <a:extLst>
                  <a:ext uri="{0D108BD9-81ED-4DB2-BD59-A6C34878D82A}">
                    <a16:rowId xmlns:a16="http://schemas.microsoft.com/office/drawing/2014/main" val="220582309"/>
                  </a:ext>
                </a:extLst>
              </a:tr>
              <a:tr h="313079">
                <a:tc>
                  <a:txBody>
                    <a:bodyPr/>
                    <a:lstStyle/>
                    <a:p>
                      <a:r>
                        <a:rPr lang="en-US" sz="1100" b="1">
                          <a:latin typeface="Arial" panose="020B0604020202020204" pitchFamily="34" charset="0"/>
                          <a:cs typeface="Arial" panose="020B0604020202020204" pitchFamily="34" charset="0"/>
                        </a:rPr>
                        <a:t>Child-Pugh (A/B/C)</a:t>
                      </a:r>
                      <a:endParaRPr lang="en-US" sz="1100">
                        <a:latin typeface="Arial" panose="020B0604020202020204" pitchFamily="34" charset="0"/>
                        <a:cs typeface="Arial" panose="020B0604020202020204" pitchFamily="34" charset="0"/>
                      </a:endParaRPr>
                    </a:p>
                  </a:txBody>
                  <a:tcPr marL="90653" marR="90653" marT="45326" marB="45326" anchor="ctr"/>
                </a:tc>
                <a:tc>
                  <a:txBody>
                    <a:bodyPr/>
                    <a:lstStyle/>
                    <a:p>
                      <a:r>
                        <a:rPr lang="en-US" sz="1100">
                          <a:latin typeface="Arial" panose="020B0604020202020204" pitchFamily="34" charset="0"/>
                          <a:cs typeface="Arial" panose="020B0604020202020204" pitchFamily="34" charset="0"/>
                        </a:rPr>
                        <a:t>6%</a:t>
                      </a:r>
                    </a:p>
                    <a:p>
                      <a:r>
                        <a:rPr lang="en-US" sz="1100">
                          <a:latin typeface="Arial" panose="020B0604020202020204" pitchFamily="34" charset="0"/>
                          <a:cs typeface="Arial" panose="020B0604020202020204" pitchFamily="34" charset="0"/>
                        </a:rPr>
                        <a:t>44% 50%</a:t>
                      </a:r>
                    </a:p>
                  </a:txBody>
                  <a:tcPr marL="90653" marR="90653" marT="45326" marB="45326" anchor="ctr"/>
                </a:tc>
                <a:extLst>
                  <a:ext uri="{0D108BD9-81ED-4DB2-BD59-A6C34878D82A}">
                    <a16:rowId xmlns:a16="http://schemas.microsoft.com/office/drawing/2014/main" val="2394810917"/>
                  </a:ext>
                </a:extLst>
              </a:tr>
              <a:tr h="401501">
                <a:tc>
                  <a:txBody>
                    <a:bodyPr/>
                    <a:lstStyle/>
                    <a:p>
                      <a:r>
                        <a:rPr lang="en-US" sz="1100" b="1">
                          <a:latin typeface="Arial" panose="020B0604020202020204" pitchFamily="34" charset="0"/>
                          <a:cs typeface="Arial" panose="020B0604020202020204" pitchFamily="34" charset="0"/>
                        </a:rPr>
                        <a:t>AKI stage at diagnosis</a:t>
                      </a:r>
                      <a:endParaRPr lang="en-US" sz="1100">
                        <a:latin typeface="Arial" panose="020B0604020202020204" pitchFamily="34" charset="0"/>
                        <a:cs typeface="Arial" panose="020B0604020202020204" pitchFamily="34" charset="0"/>
                      </a:endParaRPr>
                    </a:p>
                  </a:txBody>
                  <a:tcPr marL="90653" marR="90653" marT="45326" marB="45326" anchor="ctr"/>
                </a:tc>
                <a:tc>
                  <a:txBody>
                    <a:bodyPr/>
                    <a:lstStyle/>
                    <a:p>
                      <a:r>
                        <a:rPr lang="pt-BR" sz="1100">
                          <a:latin typeface="Arial" panose="020B0604020202020204" pitchFamily="34" charset="0"/>
                          <a:cs typeface="Arial" panose="020B0604020202020204" pitchFamily="34" charset="0"/>
                        </a:rPr>
                        <a:t>1A: 4%</a:t>
                      </a:r>
                    </a:p>
                    <a:p>
                      <a:r>
                        <a:rPr lang="pt-BR" sz="1100">
                          <a:latin typeface="Arial" panose="020B0604020202020204" pitchFamily="34" charset="0"/>
                          <a:cs typeface="Arial" panose="020B0604020202020204" pitchFamily="34" charset="0"/>
                        </a:rPr>
                        <a:t>1B: 37%</a:t>
                      </a:r>
                    </a:p>
                    <a:p>
                      <a:r>
                        <a:rPr lang="pt-BR" sz="1100">
                          <a:latin typeface="Arial" panose="020B0604020202020204" pitchFamily="34" charset="0"/>
                          <a:cs typeface="Arial" panose="020B0604020202020204" pitchFamily="34" charset="0"/>
                        </a:rPr>
                        <a:t>2: 34%</a:t>
                      </a:r>
                    </a:p>
                    <a:p>
                      <a:r>
                        <a:rPr lang="pt-BR" sz="1100">
                          <a:latin typeface="Arial" panose="020B0604020202020204" pitchFamily="34" charset="0"/>
                          <a:cs typeface="Arial" panose="020B0604020202020204" pitchFamily="34" charset="0"/>
                        </a:rPr>
                        <a:t>3: 25%</a:t>
                      </a:r>
                    </a:p>
                  </a:txBody>
                  <a:tcPr marL="90653" marR="90653" marT="45326" marB="45326" anchor="ctr"/>
                </a:tc>
                <a:extLst>
                  <a:ext uri="{0D108BD9-81ED-4DB2-BD59-A6C34878D82A}">
                    <a16:rowId xmlns:a16="http://schemas.microsoft.com/office/drawing/2014/main" val="2808335561"/>
                  </a:ext>
                </a:extLst>
              </a:tr>
            </a:tbl>
          </a:graphicData>
        </a:graphic>
      </p:graphicFrame>
      <p:sp>
        <p:nvSpPr>
          <p:cNvPr id="10" name="Content Placeholder 2">
            <a:extLst>
              <a:ext uri="{FF2B5EF4-FFF2-40B4-BE49-F238E27FC236}">
                <a16:creationId xmlns:a16="http://schemas.microsoft.com/office/drawing/2014/main" id="{864C5476-D420-3A9C-F90E-FD2B85CC8623}"/>
              </a:ext>
            </a:extLst>
          </p:cNvPr>
          <p:cNvSpPr txBox="1">
            <a:spLocks/>
          </p:cNvSpPr>
          <p:nvPr/>
        </p:nvSpPr>
        <p:spPr>
          <a:xfrm>
            <a:off x="632338" y="1574450"/>
            <a:ext cx="1566449" cy="266614"/>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Baseline</a:t>
            </a:r>
            <a:endParaRPr lang="en-US" sz="1600" b="1">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4F4CA39A-7876-3FE0-F331-F2C75F8002B1}"/>
              </a:ext>
            </a:extLst>
          </p:cNvPr>
          <p:cNvSpPr txBox="1">
            <a:spLocks/>
          </p:cNvSpPr>
          <p:nvPr/>
        </p:nvSpPr>
        <p:spPr>
          <a:xfrm>
            <a:off x="3242566" y="1173266"/>
            <a:ext cx="3028446" cy="263307"/>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Albumin response (Definition 3)</a:t>
            </a:r>
            <a:endParaRPr lang="en-US" sz="1600" b="1">
              <a:latin typeface="Arial" panose="020B0604020202020204" pitchFamily="34" charset="0"/>
              <a:cs typeface="Arial" panose="020B0604020202020204" pitchFamily="34" charset="0"/>
            </a:endParaRPr>
          </a:p>
        </p:txBody>
      </p:sp>
      <p:pic>
        <p:nvPicPr>
          <p:cNvPr id="7" name="Grafik 2" descr="Ein Bild, das Text, Screenshot enthält.&#10;&#10;Automatisch generierte Beschreibung">
            <a:extLst>
              <a:ext uri="{FF2B5EF4-FFF2-40B4-BE49-F238E27FC236}">
                <a16:creationId xmlns:a16="http://schemas.microsoft.com/office/drawing/2014/main" id="{6C9AC1C0-BBF0-FB4A-164D-17E9F5E7527D}"/>
              </a:ext>
            </a:extLst>
          </p:cNvPr>
          <p:cNvPicPr>
            <a:picLocks noChangeAspect="1"/>
          </p:cNvPicPr>
          <p:nvPr/>
        </p:nvPicPr>
        <p:blipFill rotWithShape="1">
          <a:blip r:embed="rId3"/>
          <a:srcRect l="6241" t="75102" r="5921" b="4505"/>
          <a:stretch/>
        </p:blipFill>
        <p:spPr>
          <a:xfrm>
            <a:off x="6977437" y="5114117"/>
            <a:ext cx="4434419" cy="1037544"/>
          </a:xfrm>
          <a:prstGeom prst="rect">
            <a:avLst/>
          </a:prstGeom>
        </p:spPr>
      </p:pic>
      <p:pic>
        <p:nvPicPr>
          <p:cNvPr id="11" name="Grafik 2" descr="Ein Bild, das Text, Screenshot enthält.&#10;&#10;Automatisch generierte Beschreibung">
            <a:extLst>
              <a:ext uri="{FF2B5EF4-FFF2-40B4-BE49-F238E27FC236}">
                <a16:creationId xmlns:a16="http://schemas.microsoft.com/office/drawing/2014/main" id="{CBFF0D5E-9F79-B59F-C892-7CED96614C88}"/>
              </a:ext>
            </a:extLst>
          </p:cNvPr>
          <p:cNvPicPr>
            <a:picLocks noChangeAspect="1"/>
          </p:cNvPicPr>
          <p:nvPr/>
        </p:nvPicPr>
        <p:blipFill rotWithShape="1">
          <a:blip r:embed="rId3"/>
          <a:srcRect l="4880" t="43981" r="7282" b="35626"/>
          <a:stretch/>
        </p:blipFill>
        <p:spPr>
          <a:xfrm>
            <a:off x="1415562" y="4951489"/>
            <a:ext cx="3799003" cy="888872"/>
          </a:xfrm>
          <a:prstGeom prst="rect">
            <a:avLst/>
          </a:prstGeom>
        </p:spPr>
      </p:pic>
      <p:pic>
        <p:nvPicPr>
          <p:cNvPr id="12" name="Grafik 2" descr="Ein Bild, das Text, Screenshot enthält.&#10;&#10;Automatisch generierte Beschreibung">
            <a:extLst>
              <a:ext uri="{FF2B5EF4-FFF2-40B4-BE49-F238E27FC236}">
                <a16:creationId xmlns:a16="http://schemas.microsoft.com/office/drawing/2014/main" id="{4E6400D8-98E8-28C5-49FE-D7A38AED13D2}"/>
              </a:ext>
            </a:extLst>
          </p:cNvPr>
          <p:cNvPicPr>
            <a:picLocks noChangeAspect="1"/>
          </p:cNvPicPr>
          <p:nvPr/>
        </p:nvPicPr>
        <p:blipFill rotWithShape="1">
          <a:blip r:embed="rId3"/>
          <a:srcRect l="5468" t="66429" r="2288" b="27934"/>
          <a:stretch/>
        </p:blipFill>
        <p:spPr>
          <a:xfrm>
            <a:off x="838200" y="5980915"/>
            <a:ext cx="5705475" cy="351427"/>
          </a:xfrm>
          <a:prstGeom prst="rect">
            <a:avLst/>
          </a:prstGeom>
        </p:spPr>
      </p:pic>
      <p:pic>
        <p:nvPicPr>
          <p:cNvPr id="14" name="Grafik 2" descr="Ein Bild, das Text, Screenshot enthält.&#10;&#10;Automatisch generierte Beschreibung">
            <a:extLst>
              <a:ext uri="{FF2B5EF4-FFF2-40B4-BE49-F238E27FC236}">
                <a16:creationId xmlns:a16="http://schemas.microsoft.com/office/drawing/2014/main" id="{FB7BFF99-6ED2-5DBB-EEA7-1F03B283B0D9}"/>
              </a:ext>
            </a:extLst>
          </p:cNvPr>
          <p:cNvPicPr>
            <a:picLocks noChangeAspect="1"/>
          </p:cNvPicPr>
          <p:nvPr/>
        </p:nvPicPr>
        <p:blipFill rotWithShape="1">
          <a:blip r:embed="rId3"/>
          <a:srcRect l="15668" t="33270" r="16837" b="59961"/>
          <a:stretch/>
        </p:blipFill>
        <p:spPr>
          <a:xfrm>
            <a:off x="4196697" y="4537209"/>
            <a:ext cx="4174709" cy="421926"/>
          </a:xfrm>
          <a:prstGeom prst="rect">
            <a:avLst/>
          </a:prstGeom>
        </p:spPr>
      </p:pic>
      <p:pic>
        <p:nvPicPr>
          <p:cNvPr id="15" name="Grafik 14" descr="Ein Bild, das Text, Screenshot enthält.&#10;&#10;Automatisch generierte Beschreibung">
            <a:extLst>
              <a:ext uri="{FF2B5EF4-FFF2-40B4-BE49-F238E27FC236}">
                <a16:creationId xmlns:a16="http://schemas.microsoft.com/office/drawing/2014/main" id="{26AE1BA9-DF6E-BF6D-E5EA-223E326E2DC1}"/>
              </a:ext>
            </a:extLst>
          </p:cNvPr>
          <p:cNvPicPr>
            <a:picLocks noChangeAspect="1"/>
          </p:cNvPicPr>
          <p:nvPr/>
        </p:nvPicPr>
        <p:blipFill rotWithShape="1">
          <a:blip r:embed="rId3"/>
          <a:srcRect l="5787" t="33111" r="88869" b="58881"/>
          <a:stretch/>
        </p:blipFill>
        <p:spPr>
          <a:xfrm>
            <a:off x="4018707" y="4524512"/>
            <a:ext cx="177990" cy="266712"/>
          </a:xfrm>
          <a:prstGeom prst="rect">
            <a:avLst/>
          </a:prstGeom>
        </p:spPr>
      </p:pic>
      <p:pic>
        <p:nvPicPr>
          <p:cNvPr id="19" name="Grafik 18" descr="Ein Bild, das Text, Screenshot enthält.&#10;&#10;Automatisch generierte Beschreibung">
            <a:extLst>
              <a:ext uri="{FF2B5EF4-FFF2-40B4-BE49-F238E27FC236}">
                <a16:creationId xmlns:a16="http://schemas.microsoft.com/office/drawing/2014/main" id="{BB272400-692D-4398-72EC-8A28425C92D9}"/>
              </a:ext>
            </a:extLst>
          </p:cNvPr>
          <p:cNvPicPr>
            <a:picLocks noChangeAspect="1"/>
          </p:cNvPicPr>
          <p:nvPr/>
        </p:nvPicPr>
        <p:blipFill rotWithShape="1">
          <a:blip r:embed="rId3"/>
          <a:srcRect l="5787" t="33111" r="88869" b="58881"/>
          <a:stretch/>
        </p:blipFill>
        <p:spPr>
          <a:xfrm>
            <a:off x="8282411" y="4537209"/>
            <a:ext cx="177990" cy="266712"/>
          </a:xfrm>
          <a:prstGeom prst="rect">
            <a:avLst/>
          </a:prstGeom>
        </p:spPr>
      </p:pic>
      <p:sp>
        <p:nvSpPr>
          <p:cNvPr id="21" name="TextBox 35">
            <a:extLst>
              <a:ext uri="{FF2B5EF4-FFF2-40B4-BE49-F238E27FC236}">
                <a16:creationId xmlns:a16="http://schemas.microsoft.com/office/drawing/2014/main" id="{9AE03DD4-A193-6D7F-8785-556061C80A74}"/>
              </a:ext>
            </a:extLst>
          </p:cNvPr>
          <p:cNvSpPr txBox="1"/>
          <p:nvPr/>
        </p:nvSpPr>
        <p:spPr>
          <a:xfrm>
            <a:off x="10303523" y="6153109"/>
            <a:ext cx="1727479" cy="235527"/>
          </a:xfrm>
          <a:prstGeom prst="rect">
            <a:avLst/>
          </a:prstGeom>
          <a:noFill/>
        </p:spPr>
        <p:txBody>
          <a:bodyPr wrap="square">
            <a:spAutoFit/>
          </a:bodyPr>
          <a:lstStyle/>
          <a:p>
            <a:r>
              <a:rPr lang="en-US" sz="900">
                <a:latin typeface="Arial" panose="020B0604020202020204" pitchFamily="34" charset="0"/>
                <a:cs typeface="Arial" panose="020B0604020202020204" pitchFamily="34" charset="0"/>
              </a:rPr>
              <a:t>Created with </a:t>
            </a:r>
            <a:r>
              <a:rPr lang="en-US" sz="900" err="1">
                <a:latin typeface="Arial" panose="020B0604020202020204" pitchFamily="34" charset="0"/>
                <a:cs typeface="Arial" panose="020B0604020202020204" pitchFamily="34" charset="0"/>
              </a:rPr>
              <a:t>biorender.com</a:t>
            </a:r>
            <a:endParaRPr lang="en-US" sz="900">
              <a:latin typeface="Arial" panose="020B0604020202020204" pitchFamily="34" charset="0"/>
              <a:cs typeface="Arial" panose="020B0604020202020204" pitchFamily="34" charset="0"/>
            </a:endParaRPr>
          </a:p>
        </p:txBody>
      </p:sp>
      <p:pic>
        <p:nvPicPr>
          <p:cNvPr id="22" name="Grafik 8">
            <a:extLst>
              <a:ext uri="{FF2B5EF4-FFF2-40B4-BE49-F238E27FC236}">
                <a16:creationId xmlns:a16="http://schemas.microsoft.com/office/drawing/2014/main" id="{DA094C47-BB13-E97D-A9C6-8645276C42E6}"/>
              </a:ext>
            </a:extLst>
          </p:cNvPr>
          <p:cNvPicPr>
            <a:picLocks noChangeAspect="1"/>
          </p:cNvPicPr>
          <p:nvPr/>
        </p:nvPicPr>
        <p:blipFill rotWithShape="1">
          <a:blip r:embed="rId4"/>
          <a:srcRect l="7463" t="1176" r="6534" b="-1"/>
          <a:stretch/>
        </p:blipFill>
        <p:spPr>
          <a:xfrm rot="5400000">
            <a:off x="7475978" y="-117139"/>
            <a:ext cx="3334786" cy="5422630"/>
          </a:xfrm>
          <a:prstGeom prst="rect">
            <a:avLst/>
          </a:prstGeom>
        </p:spPr>
      </p:pic>
      <p:sp>
        <p:nvSpPr>
          <p:cNvPr id="20" name="TextBox 19">
            <a:extLst>
              <a:ext uri="{FF2B5EF4-FFF2-40B4-BE49-F238E27FC236}">
                <a16:creationId xmlns:a16="http://schemas.microsoft.com/office/drawing/2014/main" id="{2246BA30-9260-CFD4-9418-E0B850E0810D}"/>
              </a:ext>
            </a:extLst>
          </p:cNvPr>
          <p:cNvSpPr txBox="1"/>
          <p:nvPr/>
        </p:nvSpPr>
        <p:spPr>
          <a:xfrm>
            <a:off x="2459675" y="1596838"/>
            <a:ext cx="4164422" cy="2462213"/>
          </a:xfrm>
          <a:prstGeom prst="rect">
            <a:avLst/>
          </a:prstGeom>
          <a:noFill/>
        </p:spPr>
        <p:txBody>
          <a:bodyPr wrap="square">
            <a:spAutoFit/>
          </a:bodyPr>
          <a:lstStyle/>
          <a:p>
            <a:pPr marL="285750" indent="-285750">
              <a:buFont typeface="Wingdings" panose="05000000000000000000" pitchFamily="2" charset="2"/>
              <a:buChar char="Ø"/>
            </a:pPr>
            <a:r>
              <a:rPr lang="en-US" sz="1400">
                <a:effectLst/>
                <a:latin typeface="Arial" panose="020B0604020202020204" pitchFamily="34" charset="0"/>
                <a:ea typeface="Calibri" panose="020F0502020204030204" pitchFamily="34" charset="0"/>
                <a:cs typeface="Arial" panose="020B0604020202020204" pitchFamily="34" charset="0"/>
              </a:rPr>
              <a:t>Response according to definition 3 was associated with a better HD- and LTX-free survival in multivariate Cox regression analysis (HR 3.2, 95% CI 1.8, 5.6, p &lt; 0.001), while response according to the other two definitions was not.</a:t>
            </a:r>
          </a:p>
          <a:p>
            <a:pPr marL="285750" indent="-285750">
              <a:buFont typeface="Wingdings" panose="05000000000000000000" pitchFamily="2" charset="2"/>
              <a:buChar char="Ø"/>
            </a:pPr>
            <a:r>
              <a:rPr lang="en-US" sz="1400">
                <a:effectLst/>
                <a:latin typeface="Arial" panose="020B0604020202020204" pitchFamily="34" charset="0"/>
                <a:ea typeface="Calibri" panose="020F0502020204030204" pitchFamily="34" charset="0"/>
                <a:cs typeface="Arial" panose="020B0604020202020204" pitchFamily="34" charset="0"/>
              </a:rPr>
              <a:t>For definition 3, at a cut-off of 16% </a:t>
            </a:r>
            <a:r>
              <a:rPr lang="en-US" sz="1400" err="1">
                <a:effectLst/>
                <a:latin typeface="Arial" panose="020B0604020202020204" pitchFamily="34" charset="0"/>
                <a:ea typeface="Calibri" panose="020F0502020204030204" pitchFamily="34" charset="0"/>
                <a:cs typeface="Arial" panose="020B0604020202020204" pitchFamily="34" charset="0"/>
              </a:rPr>
              <a:t>SCr</a:t>
            </a:r>
            <a:r>
              <a:rPr lang="en-US" sz="1400">
                <a:effectLst/>
                <a:latin typeface="Arial" panose="020B0604020202020204" pitchFamily="34" charset="0"/>
                <a:ea typeface="Calibri" panose="020F0502020204030204" pitchFamily="34" charset="0"/>
                <a:cs typeface="Arial" panose="020B0604020202020204" pitchFamily="34" charset="0"/>
              </a:rPr>
              <a:t> increase at 24 hours, sensitivity was 100% and the negative predictive value was 100%.</a:t>
            </a:r>
          </a:p>
          <a:p>
            <a:pPr marL="285750" indent="-285750">
              <a:buFont typeface="Wingdings" panose="05000000000000000000" pitchFamily="2" charset="2"/>
              <a:buChar char="Ø"/>
            </a:pPr>
            <a:r>
              <a:rPr lang="en-US" sz="1400">
                <a:effectLst/>
                <a:latin typeface="Arial" panose="020B0604020202020204" pitchFamily="34" charset="0"/>
                <a:ea typeface="Calibri" panose="020F0502020204030204" pitchFamily="34" charset="0"/>
                <a:cs typeface="Arial" panose="020B0604020202020204" pitchFamily="34" charset="0"/>
              </a:rPr>
              <a:t>Subsequently </a:t>
            </a:r>
            <a:r>
              <a:rPr lang="en-US" sz="1400" err="1">
                <a:effectLst/>
                <a:latin typeface="Arial" panose="020B0604020202020204" pitchFamily="34" charset="0"/>
                <a:ea typeface="Calibri" panose="020F0502020204030204" pitchFamily="34" charset="0"/>
                <a:cs typeface="Arial" panose="020B0604020202020204" pitchFamily="34" charset="0"/>
              </a:rPr>
              <a:t>terlipressin</a:t>
            </a:r>
            <a:r>
              <a:rPr lang="en-US" sz="1400">
                <a:effectLst/>
                <a:latin typeface="Arial" panose="020B0604020202020204" pitchFamily="34" charset="0"/>
                <a:ea typeface="Calibri" panose="020F0502020204030204" pitchFamily="34" charset="0"/>
                <a:cs typeface="Arial" panose="020B0604020202020204" pitchFamily="34" charset="0"/>
              </a:rPr>
              <a:t> treatment could have been initiated in 12% of the patient cohort.</a:t>
            </a:r>
          </a:p>
        </p:txBody>
      </p:sp>
      <p:sp>
        <p:nvSpPr>
          <p:cNvPr id="18" name="Rectangle: Rounded Corners 17">
            <a:extLst>
              <a:ext uri="{FF2B5EF4-FFF2-40B4-BE49-F238E27FC236}">
                <a16:creationId xmlns:a16="http://schemas.microsoft.com/office/drawing/2014/main" id="{F0B9741D-4425-2477-E89E-C99C25FA94E4}"/>
              </a:ext>
            </a:extLst>
          </p:cNvPr>
          <p:cNvSpPr/>
          <p:nvPr/>
        </p:nvSpPr>
        <p:spPr>
          <a:xfrm>
            <a:off x="346075" y="861404"/>
            <a:ext cx="11499850" cy="3431627"/>
          </a:xfrm>
          <a:prstGeom prst="roundRect">
            <a:avLst>
              <a:gd name="adj" fmla="val 3292"/>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4B87"/>
              </a:solidFill>
              <a:latin typeface="Arial" panose="020B0604020202020204" pitchFamily="34" charset="0"/>
              <a:cs typeface="Arial" panose="020B0604020202020204" pitchFamily="34" charset="0"/>
            </a:endParaRPr>
          </a:p>
        </p:txBody>
      </p:sp>
      <p:pic>
        <p:nvPicPr>
          <p:cNvPr id="4" name="Graphic 3" descr="Home with solid fill">
            <a:hlinkClick r:id="rId5" action="ppaction://hlinksldjump"/>
            <a:extLst>
              <a:ext uri="{FF2B5EF4-FFF2-40B4-BE49-F238E27FC236}">
                <a16:creationId xmlns:a16="http://schemas.microsoft.com/office/drawing/2014/main" id="{6ED8A196-641C-B013-3C1F-2636D12F83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65129" y="87085"/>
            <a:ext cx="374469" cy="374469"/>
          </a:xfrm>
          <a:prstGeom prst="rect">
            <a:avLst/>
          </a:prstGeom>
        </p:spPr>
      </p:pic>
    </p:spTree>
    <p:extLst>
      <p:ext uri="{BB962C8B-B14F-4D97-AF65-F5344CB8AC3E}">
        <p14:creationId xmlns:p14="http://schemas.microsoft.com/office/powerpoint/2010/main" val="3616486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78F74-0AF8-EE8D-331B-AA323E7436FB}"/>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06B0958-3936-ADC0-AF51-B18D6AB25C0F}"/>
              </a:ext>
            </a:extLst>
          </p:cNvPr>
          <p:cNvSpPr/>
          <p:nvPr/>
        </p:nvSpPr>
        <p:spPr>
          <a:xfrm>
            <a:off x="6016752" y="5445938"/>
            <a:ext cx="5426581" cy="635512"/>
          </a:xfrm>
          <a:prstGeom prst="roundRect">
            <a:avLst>
              <a:gd name="adj" fmla="val 9695"/>
            </a:avLst>
          </a:prstGeom>
          <a:solidFill>
            <a:srgbClr val="CFC4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F63442D-280C-73A6-2041-627E1F7DD751}"/>
              </a:ext>
            </a:extLst>
          </p:cNvPr>
          <p:cNvSpPr/>
          <p:nvPr/>
        </p:nvSpPr>
        <p:spPr>
          <a:xfrm>
            <a:off x="6016751" y="4772462"/>
            <a:ext cx="5426581" cy="635512"/>
          </a:xfrm>
          <a:prstGeom prst="roundRect">
            <a:avLst>
              <a:gd name="adj" fmla="val 9695"/>
            </a:avLst>
          </a:prstGeom>
          <a:solidFill>
            <a:srgbClr val="CFC4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0ABF9EB-651D-5F59-0E28-88932C595D82}"/>
              </a:ext>
            </a:extLst>
          </p:cNvPr>
          <p:cNvSpPr>
            <a:spLocks noGrp="1"/>
          </p:cNvSpPr>
          <p:nvPr>
            <p:ph type="title"/>
          </p:nvPr>
        </p:nvSpPr>
        <p:spPr/>
        <p:txBody>
          <a:bodyPr>
            <a:noAutofit/>
          </a:bodyPr>
          <a:lstStyle/>
          <a:p>
            <a:r>
              <a:rPr lang="en-GB" sz="1800" b="1">
                <a:latin typeface="Arial" panose="020B0604020202020204" pitchFamily="34" charset="0"/>
                <a:cs typeface="Arial" panose="020B0604020202020204" pitchFamily="34" charset="0"/>
              </a:rPr>
              <a:t>OS-042</a:t>
            </a:r>
            <a:r>
              <a:rPr lang="en-GB" sz="1800">
                <a:latin typeface="Arial" panose="020B0604020202020204" pitchFamily="34" charset="0"/>
                <a:cs typeface="Arial" panose="020B0604020202020204" pitchFamily="34" charset="0"/>
              </a:rPr>
              <a:t> </a:t>
            </a:r>
            <a:r>
              <a:rPr lang="en-US" sz="1800">
                <a:latin typeface="Arial" panose="020B0604020202020204" pitchFamily="34" charset="0"/>
                <a:cs typeface="Arial" panose="020B0604020202020204" pitchFamily="34" charset="0"/>
              </a:rPr>
              <a:t>Benchmarking spleen stiffness in assessing response to beta-blocker therapy for secondary prophylaxis of acute variceal bleed- BE-RESPONSE study (NCT05166317)</a:t>
            </a:r>
            <a:endParaRPr lang="en-GB" sz="180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32867964-BFF2-DC5B-2A65-95E8011AF13A}"/>
              </a:ext>
            </a:extLst>
          </p:cNvPr>
          <p:cNvSpPr txBox="1">
            <a:spLocks/>
          </p:cNvSpPr>
          <p:nvPr/>
        </p:nvSpPr>
        <p:spPr>
          <a:xfrm>
            <a:off x="459514" y="1344204"/>
            <a:ext cx="4625833" cy="20847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4B87"/>
              </a:buClr>
              <a:defRPr/>
            </a:pPr>
            <a:r>
              <a:rPr lang="en-US" sz="1800" kern="0">
                <a:latin typeface="Arial" panose="020B0604020202020204" pitchFamily="34" charset="0"/>
                <a:ea typeface="Yu Mincho" panose="02020400000000000000" pitchFamily="18" charset="-128"/>
                <a:cs typeface="Arial" panose="020B0604020202020204" pitchFamily="34" charset="0"/>
              </a:rPr>
              <a:t>Response to non-selective beta-blockers (NSBB) is assessed by measuring hepatic vein pressure gradient (HVPG).</a:t>
            </a:r>
          </a:p>
          <a:p>
            <a:pPr>
              <a:buClr>
                <a:srgbClr val="004B87"/>
              </a:buClr>
              <a:defRPr/>
            </a:pPr>
            <a:r>
              <a:rPr lang="en-US" sz="1800" kern="0">
                <a:latin typeface="Arial" panose="020B0604020202020204" pitchFamily="34" charset="0"/>
                <a:ea typeface="Yu Mincho" panose="02020400000000000000" pitchFamily="18" charset="-128"/>
                <a:cs typeface="Arial" panose="020B0604020202020204" pitchFamily="34" charset="0"/>
              </a:rPr>
              <a:t>Non-invasive tests (NITs) are promising in reflecting response to NSBB for primary prophylaxis.</a:t>
            </a:r>
          </a:p>
          <a:p>
            <a:pPr>
              <a:buClr>
                <a:srgbClr val="004B87"/>
              </a:buClr>
              <a:defRPr/>
            </a:pPr>
            <a:r>
              <a:rPr lang="en-US" sz="1800" kern="0">
                <a:latin typeface="Arial" panose="020B0604020202020204" pitchFamily="34" charset="0"/>
                <a:ea typeface="Yu Mincho" panose="02020400000000000000" pitchFamily="18" charset="-128"/>
                <a:cs typeface="Arial" panose="020B0604020202020204" pitchFamily="34" charset="0"/>
              </a:rPr>
              <a:t>Acute variceal bleed (AVB) poses challenges for NITs due to associated inflammation and splanchnic congestion</a:t>
            </a:r>
          </a:p>
          <a:p>
            <a:pPr>
              <a:buClr>
                <a:srgbClr val="004B87"/>
              </a:buClr>
              <a:defRPr/>
            </a:pPr>
            <a:r>
              <a:rPr lang="en-US" sz="1800" b="1">
                <a:solidFill>
                  <a:srgbClr val="826B6A"/>
                </a:solidFill>
                <a:latin typeface="Arial" panose="020B0604020202020204" pitchFamily="34" charset="0"/>
                <a:cs typeface="Arial" panose="020B0604020202020204" pitchFamily="34" charset="0"/>
              </a:rPr>
              <a:t>Aim:</a:t>
            </a:r>
            <a:r>
              <a:rPr lang="en-US" sz="1800">
                <a:effectLst/>
                <a:latin typeface="Arial" panose="020B0604020202020204" pitchFamily="34" charset="0"/>
                <a:ea typeface="Calibri" panose="020F0502020204030204" pitchFamily="34" charset="0"/>
                <a:cs typeface="Arial" panose="020B0604020202020204" pitchFamily="34" charset="0"/>
              </a:rPr>
              <a:t> To evaluate </a:t>
            </a:r>
            <a:r>
              <a:rPr lang="en-US" sz="1800" kern="0">
                <a:effectLst/>
                <a:latin typeface="Arial" panose="020B0604020202020204" pitchFamily="34" charset="0"/>
                <a:ea typeface="Yu Mincho" panose="02020400000000000000" pitchFamily="18" charset="-128"/>
                <a:cs typeface="Arial" panose="020B0604020202020204" pitchFamily="34" charset="0"/>
              </a:rPr>
              <a:t>the</a:t>
            </a:r>
            <a:r>
              <a:rPr lang="en-US" sz="1800" kern="0">
                <a:latin typeface="Arial" panose="020B0604020202020204" pitchFamily="34" charset="0"/>
                <a:ea typeface="Yu Mincho" panose="02020400000000000000" pitchFamily="18" charset="-128"/>
                <a:cs typeface="Arial" panose="020B0604020202020204" pitchFamily="34" charset="0"/>
              </a:rPr>
              <a:t> efficacy of liver and spleen stiffness measurement (LSM, SSM) post-AVB using transient elastography, as non-invasive predictors of HVPG for NSBB response and rebleed.</a:t>
            </a:r>
            <a:endParaRPr lang="en-US" sz="1800">
              <a:effectLst/>
              <a:latin typeface="Arial" panose="020B0604020202020204" pitchFamily="34" charset="0"/>
              <a:ea typeface="Calibri" panose="020F0502020204030204" pitchFamily="34" charset="0"/>
              <a:cs typeface="Arial" panose="020B0604020202020204" pitchFamily="34" charset="0"/>
            </a:endParaRPr>
          </a:p>
          <a:p>
            <a:pPr marL="0" indent="0">
              <a:buClr>
                <a:srgbClr val="004B87"/>
              </a:buClr>
              <a:buNone/>
              <a:defRPr/>
            </a:pPr>
            <a:endParaRPr lang="en-US" sz="1800">
              <a:latin typeface="Arial" panose="020B0604020202020204" pitchFamily="34" charset="0"/>
              <a:ea typeface="Calibri" panose="020F0502020204030204" pitchFamily="34" charset="0"/>
              <a:cs typeface="Arial" panose="020B0604020202020204" pitchFamily="34" charset="0"/>
            </a:endParaRPr>
          </a:p>
          <a:p>
            <a:pPr marL="0" indent="0">
              <a:buClr>
                <a:srgbClr val="004B87"/>
              </a:buClr>
              <a:buNone/>
              <a:defRPr/>
            </a:pPr>
            <a:endParaRPr lang="en-US" sz="180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70555663-63B5-240A-EBC3-173AB64A2405}"/>
              </a:ext>
            </a:extLst>
          </p:cNvPr>
          <p:cNvSpPr/>
          <p:nvPr/>
        </p:nvSpPr>
        <p:spPr>
          <a:xfrm>
            <a:off x="515507" y="962946"/>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Background &amp; Aims</a:t>
            </a:r>
            <a:endParaRPr lang="en-US" b="1" i="0">
              <a:solidFill>
                <a:schemeClr val="bg1"/>
              </a:solidFill>
              <a:effectLst/>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AFDE3E7F-88C3-E31D-FDA7-F5EA5D6BD472}"/>
              </a:ext>
            </a:extLst>
          </p:cNvPr>
          <p:cNvSpPr/>
          <p:nvPr/>
        </p:nvSpPr>
        <p:spPr>
          <a:xfrm>
            <a:off x="326282" y="846660"/>
            <a:ext cx="5079907" cy="5485522"/>
          </a:xfrm>
          <a:prstGeom prst="roundRect">
            <a:avLst>
              <a:gd name="adj" fmla="val 1792"/>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2EF7DF77-0E7F-8014-54B7-29E2924E482B}"/>
              </a:ext>
            </a:extLst>
          </p:cNvPr>
          <p:cNvSpPr/>
          <p:nvPr/>
        </p:nvSpPr>
        <p:spPr>
          <a:xfrm>
            <a:off x="5839923" y="983157"/>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Methods</a:t>
            </a:r>
            <a:endParaRPr lang="en-US" b="1" i="0">
              <a:solidFill>
                <a:schemeClr val="bg1"/>
              </a:solidFill>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75A1E1DF-4300-E94F-847D-5C3FA2FDEE26}"/>
              </a:ext>
            </a:extLst>
          </p:cNvPr>
          <p:cNvSpPr/>
          <p:nvPr/>
        </p:nvSpPr>
        <p:spPr>
          <a:xfrm>
            <a:off x="5650698" y="846660"/>
            <a:ext cx="6081788" cy="5485522"/>
          </a:xfrm>
          <a:prstGeom prst="roundRect">
            <a:avLst>
              <a:gd name="adj" fmla="val 1726"/>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BFB8D018-AA1A-2B64-A1DF-3DCCA72A23DD}"/>
              </a:ext>
            </a:extLst>
          </p:cNvPr>
          <p:cNvGrpSpPr/>
          <p:nvPr/>
        </p:nvGrpSpPr>
        <p:grpSpPr>
          <a:xfrm>
            <a:off x="5581997" y="1521149"/>
            <a:ext cx="2164995" cy="1339389"/>
            <a:chOff x="260500" y="3847072"/>
            <a:chExt cx="2164995" cy="1339389"/>
          </a:xfrm>
        </p:grpSpPr>
        <p:sp>
          <p:nvSpPr>
            <p:cNvPr id="17" name="Rectangle: Rounded Corners 16">
              <a:extLst>
                <a:ext uri="{FF2B5EF4-FFF2-40B4-BE49-F238E27FC236}">
                  <a16:creationId xmlns:a16="http://schemas.microsoft.com/office/drawing/2014/main" id="{661C69BE-169E-3C7B-4493-01DA4FF6BF54}"/>
                </a:ext>
              </a:extLst>
            </p:cNvPr>
            <p:cNvSpPr/>
            <p:nvPr/>
          </p:nvSpPr>
          <p:spPr>
            <a:xfrm>
              <a:off x="542402" y="4100506"/>
              <a:ext cx="1659230" cy="945648"/>
            </a:xfrm>
            <a:prstGeom prst="roundRect">
              <a:avLst>
                <a:gd name="adj" fmla="val 9695"/>
              </a:avLst>
            </a:prstGeom>
            <a:solidFill>
              <a:srgbClr val="CFC4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18" name="Content Placeholder 2">
              <a:extLst>
                <a:ext uri="{FF2B5EF4-FFF2-40B4-BE49-F238E27FC236}">
                  <a16:creationId xmlns:a16="http://schemas.microsoft.com/office/drawing/2014/main" id="{988D104C-058D-6F96-5C6D-705C6057F909}"/>
                </a:ext>
              </a:extLst>
            </p:cNvPr>
            <p:cNvSpPr txBox="1">
              <a:spLocks/>
            </p:cNvSpPr>
            <p:nvPr/>
          </p:nvSpPr>
          <p:spPr>
            <a:xfrm>
              <a:off x="260500" y="4170155"/>
              <a:ext cx="1875524" cy="28576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Population</a:t>
              </a:r>
              <a:endParaRPr lang="en-US" sz="1600" b="1">
                <a:latin typeface="Arial" panose="020B0604020202020204" pitchFamily="34" charset="0"/>
                <a:cs typeface="Arial" panose="020B0604020202020204" pitchFamily="34" charset="0"/>
              </a:endParaRPr>
            </a:p>
          </p:txBody>
        </p:sp>
        <p:pic>
          <p:nvPicPr>
            <p:cNvPr id="19" name="Graphic 18" descr="Group of men with solid fill">
              <a:extLst>
                <a:ext uri="{FF2B5EF4-FFF2-40B4-BE49-F238E27FC236}">
                  <a16:creationId xmlns:a16="http://schemas.microsoft.com/office/drawing/2014/main" id="{7B33780F-DFA0-5104-3076-F36E06394F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2389" y="3847072"/>
              <a:ext cx="673106" cy="673106"/>
            </a:xfrm>
            <a:prstGeom prst="rect">
              <a:avLst/>
            </a:prstGeom>
          </p:spPr>
        </p:pic>
        <p:sp>
          <p:nvSpPr>
            <p:cNvPr id="20" name="TextBox 19">
              <a:extLst>
                <a:ext uri="{FF2B5EF4-FFF2-40B4-BE49-F238E27FC236}">
                  <a16:creationId xmlns:a16="http://schemas.microsoft.com/office/drawing/2014/main" id="{8572F527-2735-607C-2052-9E763E42A4FF}"/>
                </a:ext>
              </a:extLst>
            </p:cNvPr>
            <p:cNvSpPr txBox="1"/>
            <p:nvPr/>
          </p:nvSpPr>
          <p:spPr>
            <a:xfrm>
              <a:off x="592186" y="4447797"/>
              <a:ext cx="1681879" cy="738664"/>
            </a:xfrm>
            <a:prstGeom prst="rect">
              <a:avLst/>
            </a:prstGeom>
            <a:noFill/>
          </p:spPr>
          <p:txBody>
            <a:bodyPr wrap="square">
              <a:spAutoFit/>
            </a:bodyPr>
            <a:lstStyle/>
            <a:p>
              <a:r>
                <a:rPr lang="en-US" sz="1400" kern="100">
                  <a:latin typeface="Arial" panose="020B0604020202020204" pitchFamily="34" charset="0"/>
                  <a:cs typeface="Arial" panose="020B0604020202020204" pitchFamily="34" charset="0"/>
                </a:rPr>
                <a:t>220 cirrhosis patients with AVB. </a:t>
              </a:r>
            </a:p>
            <a:p>
              <a:endParaRPr lang="en-US" sz="1400" kern="100">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3ACFEF93-5F25-69DC-73FE-155F76F68437}"/>
              </a:ext>
            </a:extLst>
          </p:cNvPr>
          <p:cNvGrpSpPr/>
          <p:nvPr/>
        </p:nvGrpSpPr>
        <p:grpSpPr>
          <a:xfrm>
            <a:off x="8126750" y="1277502"/>
            <a:ext cx="3430841" cy="2441815"/>
            <a:chOff x="8875934" y="1362377"/>
            <a:chExt cx="3430841" cy="2441815"/>
          </a:xfrm>
        </p:grpSpPr>
        <p:sp>
          <p:nvSpPr>
            <p:cNvPr id="22" name="TextBox 21">
              <a:extLst>
                <a:ext uri="{FF2B5EF4-FFF2-40B4-BE49-F238E27FC236}">
                  <a16:creationId xmlns:a16="http://schemas.microsoft.com/office/drawing/2014/main" id="{65BC9A2C-4897-19FD-78D5-53DBFBF9CCC6}"/>
                </a:ext>
              </a:extLst>
            </p:cNvPr>
            <p:cNvSpPr txBox="1"/>
            <p:nvPr/>
          </p:nvSpPr>
          <p:spPr>
            <a:xfrm>
              <a:off x="8941540" y="1711403"/>
              <a:ext cx="3365235" cy="2062103"/>
            </a:xfrm>
            <a:prstGeom prst="rect">
              <a:avLst/>
            </a:prstGeom>
            <a:noFill/>
          </p:spPr>
          <p:txBody>
            <a:bodyPr wrap="square">
              <a:spAutoFit/>
            </a:bodyPr>
            <a:lstStyle/>
            <a:p>
              <a:pPr marL="285750" indent="-285750">
                <a:buFont typeface="Arial" panose="020B0604020202020204" pitchFamily="34" charset="0"/>
                <a:buChar char="•"/>
              </a:pPr>
              <a:r>
                <a:rPr lang="en-US" sz="1550">
                  <a:latin typeface="Arial" panose="020B0604020202020204" pitchFamily="34" charset="0"/>
                  <a:cs typeface="Arial" panose="020B0604020202020204" pitchFamily="34" charset="0"/>
                </a:rPr>
                <a:t>HVPG (0, 6 weeks)</a:t>
              </a:r>
            </a:p>
            <a:p>
              <a:pPr marL="285750" indent="-285750">
                <a:buFont typeface="Arial" panose="020B0604020202020204" pitchFamily="34" charset="0"/>
                <a:buChar char="•"/>
              </a:pPr>
              <a:r>
                <a:rPr lang="en-US" sz="1550">
                  <a:latin typeface="Arial" panose="020B0604020202020204" pitchFamily="34" charset="0"/>
                  <a:cs typeface="Arial" panose="020B0604020202020204" pitchFamily="34" charset="0"/>
                </a:rPr>
                <a:t>LSM (0, 3, 6 weeks)</a:t>
              </a:r>
            </a:p>
            <a:p>
              <a:pPr marL="285750" indent="-285750">
                <a:buFont typeface="Arial" panose="020B0604020202020204" pitchFamily="34" charset="0"/>
                <a:buChar char="•"/>
              </a:pPr>
              <a:r>
                <a:rPr lang="en-US" sz="1550">
                  <a:latin typeface="Arial" panose="020B0604020202020204" pitchFamily="34" charset="0"/>
                  <a:cs typeface="Arial" panose="020B0604020202020204" pitchFamily="34" charset="0"/>
                </a:rPr>
                <a:t>SSM (0, 3, 6 weeks)</a:t>
              </a:r>
            </a:p>
            <a:p>
              <a:pPr marL="285750" indent="-285750">
                <a:buFont typeface="Arial" panose="020B0604020202020204" pitchFamily="34" charset="0"/>
                <a:buChar char="•"/>
              </a:pPr>
              <a:endParaRPr lang="en-US" sz="155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550">
                  <a:latin typeface="Arial" panose="020B0604020202020204" pitchFamily="34" charset="0"/>
                  <a:cs typeface="Arial" panose="020B0604020202020204" pitchFamily="34" charset="0"/>
                </a:rPr>
                <a:t>Within 5 days of bleed.</a:t>
              </a:r>
            </a:p>
            <a:p>
              <a:pPr marL="285750" indent="-285750">
                <a:buFont typeface="Wingdings" panose="05000000000000000000" pitchFamily="2" charset="2"/>
                <a:buChar char="§"/>
              </a:pPr>
              <a:r>
                <a:rPr lang="en-US" sz="1550">
                  <a:latin typeface="Arial" panose="020B0604020202020204" pitchFamily="34" charset="0"/>
                  <a:cs typeface="Arial" panose="020B0604020202020204" pitchFamily="34" charset="0"/>
                </a:rPr>
                <a:t>Followed by carvedilol therapy.</a:t>
              </a:r>
            </a:p>
            <a:p>
              <a:pPr marL="285750" indent="-285750">
                <a:buFont typeface="Wingdings" panose="05000000000000000000" pitchFamily="2" charset="2"/>
                <a:buChar char="§"/>
              </a:pPr>
              <a:r>
                <a:rPr lang="en-GB" sz="1550">
                  <a:latin typeface="Arial" panose="020B0604020202020204" pitchFamily="34" charset="0"/>
                  <a:cs typeface="Arial" panose="020B0604020202020204" pitchFamily="34" charset="0"/>
                </a:rPr>
                <a:t>Rebleeding followed-up for 90 days.</a:t>
              </a:r>
              <a:endParaRPr lang="en-US" sz="1550">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DC389289-0630-6345-89D1-4E7AC890F958}"/>
                </a:ext>
              </a:extLst>
            </p:cNvPr>
            <p:cNvSpPr/>
            <p:nvPr/>
          </p:nvSpPr>
          <p:spPr>
            <a:xfrm>
              <a:off x="8875934" y="1500647"/>
              <a:ext cx="3430841" cy="2303545"/>
            </a:xfrm>
            <a:prstGeom prst="roundRect">
              <a:avLst>
                <a:gd name="adj" fmla="val 9695"/>
              </a:avLst>
            </a:prstGeom>
            <a:noFill/>
            <a:ln>
              <a:solidFill>
                <a:srgbClr val="CFC4C3"/>
              </a:solidFill>
            </a:ln>
          </p:spPr>
          <p:style>
            <a:lnRef idx="2">
              <a:schemeClr val="accent6"/>
            </a:lnRef>
            <a:fillRef idx="1">
              <a:schemeClr val="lt1"/>
            </a:fillRef>
            <a:effectRef idx="0">
              <a:schemeClr val="accent6"/>
            </a:effectRef>
            <a:fontRef idx="minor">
              <a:schemeClr val="dk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24" name="Content Placeholder 2">
              <a:extLst>
                <a:ext uri="{FF2B5EF4-FFF2-40B4-BE49-F238E27FC236}">
                  <a16:creationId xmlns:a16="http://schemas.microsoft.com/office/drawing/2014/main" id="{41D950FC-D6BA-9D9F-40FE-6EF6A1831A50}"/>
                </a:ext>
              </a:extLst>
            </p:cNvPr>
            <p:cNvSpPr txBox="1">
              <a:spLocks/>
            </p:cNvSpPr>
            <p:nvPr/>
          </p:nvSpPr>
          <p:spPr>
            <a:xfrm>
              <a:off x="9890447" y="1362377"/>
              <a:ext cx="1460588" cy="266614"/>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Measurements</a:t>
              </a:r>
              <a:endParaRPr lang="en-US" sz="1600" b="1">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28A5A20B-9462-5FDA-8BC8-8B2397FE241F}"/>
              </a:ext>
            </a:extLst>
          </p:cNvPr>
          <p:cNvSpPr txBox="1"/>
          <p:nvPr/>
        </p:nvSpPr>
        <p:spPr>
          <a:xfrm>
            <a:off x="6045769" y="4815099"/>
            <a:ext cx="5427307" cy="1169551"/>
          </a:xfrm>
          <a:prstGeom prst="rect">
            <a:avLst/>
          </a:prstGeom>
          <a:noFill/>
        </p:spPr>
        <p:txBody>
          <a:bodyPr wrap="square">
            <a:spAutoFit/>
          </a:bodyPr>
          <a:lstStyle/>
          <a:p>
            <a:r>
              <a:rPr lang="en-GB" sz="1400" b="1">
                <a:latin typeface="Arial" panose="020B0604020202020204" pitchFamily="34" charset="0"/>
                <a:cs typeface="Arial" panose="020B0604020202020204" pitchFamily="34" charset="0"/>
              </a:rPr>
              <a:t>Primary objective</a:t>
            </a:r>
          </a:p>
          <a:p>
            <a:r>
              <a:rPr lang="en-GB" sz="1400">
                <a:latin typeface="Arial" panose="020B0604020202020204" pitchFamily="34" charset="0"/>
                <a:cs typeface="Arial" panose="020B0604020202020204" pitchFamily="34" charset="0"/>
              </a:rPr>
              <a:t>Determine NIT accuracy in predicting NSBB response at 6 weeks.</a:t>
            </a:r>
          </a:p>
          <a:p>
            <a:endParaRPr lang="en-GB" sz="1400">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Secondary goal</a:t>
            </a:r>
          </a:p>
          <a:p>
            <a:r>
              <a:rPr lang="en-GB" sz="1400">
                <a:latin typeface="Arial" panose="020B0604020202020204" pitchFamily="34" charset="0"/>
                <a:cs typeface="Arial" panose="020B0604020202020204" pitchFamily="34" charset="0"/>
              </a:rPr>
              <a:t>Correlating NITs with HVPG, rebleeding, and liver related events.</a:t>
            </a:r>
            <a:endParaRPr lang="en-US" sz="14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5F38D6B3-D55B-B65A-8B3C-64F4588EAB60}"/>
              </a:ext>
            </a:extLst>
          </p:cNvPr>
          <p:cNvSpPr txBox="1"/>
          <p:nvPr/>
        </p:nvSpPr>
        <p:spPr>
          <a:xfrm>
            <a:off x="6905580" y="4037166"/>
            <a:ext cx="4023516" cy="523220"/>
          </a:xfrm>
          <a:prstGeom prst="rect">
            <a:avLst/>
          </a:prstGeom>
          <a:noFill/>
        </p:spPr>
        <p:txBody>
          <a:bodyPr wrap="square">
            <a:spAutoFit/>
          </a:bodyPr>
          <a:lstStyle/>
          <a:p>
            <a:r>
              <a:rPr lang="en-GB" sz="1400">
                <a:latin typeface="Arial" panose="020B0604020202020204" pitchFamily="34" charset="0"/>
                <a:cs typeface="Arial" panose="020B0604020202020204" pitchFamily="34" charset="0"/>
              </a:rPr>
              <a:t>Repeated measures analysis, Cox regression, and Intention-to-Treat (ITT) analysis.</a:t>
            </a:r>
            <a:endParaRPr lang="en-US" sz="1400">
              <a:latin typeface="Arial" panose="020B060402020202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BD10A26A-618D-6B3E-E493-9DC9298C9BD8}"/>
              </a:ext>
            </a:extLst>
          </p:cNvPr>
          <p:cNvCxnSpPr>
            <a:cxnSpLocks/>
          </p:cNvCxnSpPr>
          <p:nvPr/>
        </p:nvCxnSpPr>
        <p:spPr>
          <a:xfrm>
            <a:off x="6367554" y="4298681"/>
            <a:ext cx="414972" cy="0"/>
          </a:xfrm>
          <a:prstGeom prst="straightConnector1">
            <a:avLst/>
          </a:prstGeom>
          <a:ln w="38100">
            <a:solidFill>
              <a:srgbClr val="826B6A"/>
            </a:solidFill>
            <a:tailEnd type="triangle"/>
          </a:ln>
        </p:spPr>
        <p:style>
          <a:lnRef idx="2">
            <a:schemeClr val="accent1"/>
          </a:lnRef>
          <a:fillRef idx="0">
            <a:schemeClr val="accent1"/>
          </a:fillRef>
          <a:effectRef idx="1">
            <a:schemeClr val="accent1"/>
          </a:effectRef>
          <a:fontRef idx="minor">
            <a:schemeClr val="tx1"/>
          </a:fontRef>
        </p:style>
      </p:cxnSp>
      <p:pic>
        <p:nvPicPr>
          <p:cNvPr id="3" name="Graphic 2" descr="Home with solid fill">
            <a:hlinkClick r:id="rId5" action="ppaction://hlinksldjump"/>
            <a:extLst>
              <a:ext uri="{FF2B5EF4-FFF2-40B4-BE49-F238E27FC236}">
                <a16:creationId xmlns:a16="http://schemas.microsoft.com/office/drawing/2014/main" id="{2CD41A44-1EB0-602D-0C75-407C11B805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65129" y="87085"/>
            <a:ext cx="374469" cy="374469"/>
          </a:xfrm>
          <a:prstGeom prst="rect">
            <a:avLst/>
          </a:prstGeom>
        </p:spPr>
      </p:pic>
      <p:grpSp>
        <p:nvGrpSpPr>
          <p:cNvPr id="12" name="Group 11">
            <a:extLst>
              <a:ext uri="{FF2B5EF4-FFF2-40B4-BE49-F238E27FC236}">
                <a16:creationId xmlns:a16="http://schemas.microsoft.com/office/drawing/2014/main" id="{F2726FEF-D436-C1E4-39C4-A8114D1280CD}"/>
              </a:ext>
            </a:extLst>
          </p:cNvPr>
          <p:cNvGrpSpPr/>
          <p:nvPr/>
        </p:nvGrpSpPr>
        <p:grpSpPr>
          <a:xfrm>
            <a:off x="10795271" y="4351631"/>
            <a:ext cx="648061" cy="648061"/>
            <a:chOff x="10795271" y="4351631"/>
            <a:chExt cx="648061" cy="648061"/>
          </a:xfrm>
        </p:grpSpPr>
        <p:sp>
          <p:nvSpPr>
            <p:cNvPr id="10" name="Oval 9">
              <a:extLst>
                <a:ext uri="{FF2B5EF4-FFF2-40B4-BE49-F238E27FC236}">
                  <a16:creationId xmlns:a16="http://schemas.microsoft.com/office/drawing/2014/main" id="{FE004939-43E2-4F07-955C-E30380FCC851}"/>
                </a:ext>
              </a:extLst>
            </p:cNvPr>
            <p:cNvSpPr/>
            <p:nvPr/>
          </p:nvSpPr>
          <p:spPr>
            <a:xfrm>
              <a:off x="10904344" y="4492295"/>
              <a:ext cx="407059" cy="39566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Bullseye with solid fill">
              <a:extLst>
                <a:ext uri="{FF2B5EF4-FFF2-40B4-BE49-F238E27FC236}">
                  <a16:creationId xmlns:a16="http://schemas.microsoft.com/office/drawing/2014/main" id="{2B17CC80-8C8A-E058-35D5-A57F812859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95271" y="4351631"/>
              <a:ext cx="648061" cy="648061"/>
            </a:xfrm>
            <a:prstGeom prst="rect">
              <a:avLst/>
            </a:prstGeom>
          </p:spPr>
        </p:pic>
      </p:grpSp>
    </p:spTree>
    <p:extLst>
      <p:ext uri="{BB962C8B-B14F-4D97-AF65-F5344CB8AC3E}">
        <p14:creationId xmlns:p14="http://schemas.microsoft.com/office/powerpoint/2010/main" val="1407399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EA8B4-2280-4F58-0D2E-1DF0E6B1B7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26F431-C67B-CC03-ED23-EE2C8F645F69}"/>
              </a:ext>
            </a:extLst>
          </p:cNvPr>
          <p:cNvSpPr>
            <a:spLocks noGrp="1"/>
          </p:cNvSpPr>
          <p:nvPr>
            <p:ph type="title"/>
          </p:nvPr>
        </p:nvSpPr>
        <p:spPr/>
        <p:txBody>
          <a:bodyPr>
            <a:noAutofit/>
          </a:bodyPr>
          <a:lstStyle/>
          <a:p>
            <a:r>
              <a:rPr lang="en-GB" sz="1800" b="1">
                <a:latin typeface="Arial" panose="020B0604020202020204" pitchFamily="34" charset="0"/>
                <a:cs typeface="Arial" panose="020B0604020202020204" pitchFamily="34" charset="0"/>
              </a:rPr>
              <a:t>OS-042</a:t>
            </a:r>
            <a:r>
              <a:rPr lang="en-GB" sz="1800">
                <a:latin typeface="Arial" panose="020B0604020202020204" pitchFamily="34" charset="0"/>
                <a:cs typeface="Arial" panose="020B0604020202020204" pitchFamily="34" charset="0"/>
              </a:rPr>
              <a:t> </a:t>
            </a:r>
            <a:r>
              <a:rPr lang="en-US" sz="1800">
                <a:latin typeface="Arial" panose="020B0604020202020204" pitchFamily="34" charset="0"/>
                <a:cs typeface="Arial" panose="020B0604020202020204" pitchFamily="34" charset="0"/>
              </a:rPr>
              <a:t>Benchmarking spleen stiffness in assessing response to beta-blocker therapy for secondary prophylaxis of acute variceal bleed- BE-RESPONSE study (NCT05166317)</a:t>
            </a:r>
            <a:endParaRPr lang="en-GB" sz="180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81CB62A2-CD71-E1CC-62F1-40D63430C5E6}"/>
              </a:ext>
            </a:extLst>
          </p:cNvPr>
          <p:cNvSpPr/>
          <p:nvPr/>
        </p:nvSpPr>
        <p:spPr>
          <a:xfrm>
            <a:off x="451874" y="4831909"/>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Conclusion</a:t>
            </a:r>
            <a:endParaRPr lang="en-US" b="1" i="0">
              <a:solidFill>
                <a:schemeClr val="bg1"/>
              </a:solidFill>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E2F9D7F-C758-F7A4-939B-CDB045BA85F6}"/>
              </a:ext>
            </a:extLst>
          </p:cNvPr>
          <p:cNvSpPr txBox="1"/>
          <p:nvPr/>
        </p:nvSpPr>
        <p:spPr>
          <a:xfrm>
            <a:off x="451874" y="5210340"/>
            <a:ext cx="11229130" cy="923330"/>
          </a:xfrm>
          <a:prstGeom prst="rect">
            <a:avLst/>
          </a:prstGeom>
          <a:noFill/>
        </p:spPr>
        <p:txBody>
          <a:bodyPr wrap="square">
            <a:spAutoFit/>
          </a:bodyPr>
          <a:lstStyle/>
          <a:p>
            <a:r>
              <a:rPr lang="en-US" sz="1800" kern="0">
                <a:effectLst/>
                <a:latin typeface="Arial" panose="020B0604020202020204" pitchFamily="34" charset="0"/>
                <a:ea typeface="Calibri" panose="020F0502020204030204" pitchFamily="34" charset="0"/>
                <a:cs typeface="Arial" panose="020B0604020202020204" pitchFamily="34" charset="0"/>
              </a:rPr>
              <a:t>Lack of reduction in spleen stiffness at week 3 is a strong non-invasive predictor of rebleeding risk and non-response to NSBB therapy in patients with AVB. SSM offers a practical alternative to invasive HVPG, allowing timely intervention in high-risk patients with AVB.</a:t>
            </a:r>
          </a:p>
        </p:txBody>
      </p:sp>
      <p:sp>
        <p:nvSpPr>
          <p:cNvPr id="17" name="Rectangle: Rounded Corners 16">
            <a:extLst>
              <a:ext uri="{FF2B5EF4-FFF2-40B4-BE49-F238E27FC236}">
                <a16:creationId xmlns:a16="http://schemas.microsoft.com/office/drawing/2014/main" id="{E8AD8C93-DFE9-2B9A-28B6-445FE2A199FC}"/>
              </a:ext>
            </a:extLst>
          </p:cNvPr>
          <p:cNvSpPr/>
          <p:nvPr/>
        </p:nvSpPr>
        <p:spPr>
          <a:xfrm>
            <a:off x="451874" y="959405"/>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Results</a:t>
            </a:r>
            <a:endParaRPr lang="en-US" b="1" i="0">
              <a:solidFill>
                <a:schemeClr val="bg1"/>
              </a:solidFill>
              <a:effectLst/>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3774D1D6-06B9-17F7-2226-0ACD89ECDE51}"/>
              </a:ext>
            </a:extLst>
          </p:cNvPr>
          <p:cNvSpPr/>
          <p:nvPr/>
        </p:nvSpPr>
        <p:spPr>
          <a:xfrm>
            <a:off x="346075" y="861404"/>
            <a:ext cx="11499850" cy="3586536"/>
          </a:xfrm>
          <a:prstGeom prst="roundRect">
            <a:avLst>
              <a:gd name="adj" fmla="val 2478"/>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4B87"/>
              </a:solidFill>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6FE7ABE7-A9A9-5283-2387-5CC5107C4122}"/>
              </a:ext>
            </a:extLst>
          </p:cNvPr>
          <p:cNvGraphicFramePr>
            <a:graphicFrameLocks noGrp="1"/>
          </p:cNvGraphicFramePr>
          <p:nvPr>
            <p:extLst>
              <p:ext uri="{D42A27DB-BD31-4B8C-83A1-F6EECF244321}">
                <p14:modId xmlns:p14="http://schemas.microsoft.com/office/powerpoint/2010/main" val="1536102026"/>
              </p:ext>
            </p:extLst>
          </p:nvPr>
        </p:nvGraphicFramePr>
        <p:xfrm>
          <a:off x="564230" y="1435668"/>
          <a:ext cx="4509977" cy="2636520"/>
        </p:xfrm>
        <a:graphic>
          <a:graphicData uri="http://schemas.openxmlformats.org/drawingml/2006/table">
            <a:tbl>
              <a:tblPr>
                <a:tableStyleId>{22838BEF-8BB2-4498-84A7-C5851F593DF1}</a:tableStyleId>
              </a:tblPr>
              <a:tblGrid>
                <a:gridCol w="2296633">
                  <a:extLst>
                    <a:ext uri="{9D8B030D-6E8A-4147-A177-3AD203B41FA5}">
                      <a16:colId xmlns:a16="http://schemas.microsoft.com/office/drawing/2014/main" val="294520186"/>
                    </a:ext>
                  </a:extLst>
                </a:gridCol>
                <a:gridCol w="2213344">
                  <a:extLst>
                    <a:ext uri="{9D8B030D-6E8A-4147-A177-3AD203B41FA5}">
                      <a16:colId xmlns:a16="http://schemas.microsoft.com/office/drawing/2014/main" val="3653924820"/>
                    </a:ext>
                  </a:extLst>
                </a:gridCol>
              </a:tblGrid>
              <a:tr h="0">
                <a:tc>
                  <a:txBody>
                    <a:bodyPr/>
                    <a:lstStyle/>
                    <a:p>
                      <a:r>
                        <a:rPr lang="en-US" sz="1100" b="1">
                          <a:latin typeface="Arial" panose="020B0604020202020204" pitchFamily="34" charset="0"/>
                          <a:cs typeface="Arial" panose="020B0604020202020204" pitchFamily="34" charset="0"/>
                        </a:rPr>
                        <a:t>Patients profile</a:t>
                      </a:r>
                      <a:endParaRPr lang="en-US" sz="1100">
                        <a:latin typeface="Arial" panose="020B0604020202020204" pitchFamily="34" charset="0"/>
                        <a:cs typeface="Arial" panose="020B0604020202020204" pitchFamily="34" charset="0"/>
                      </a:endParaRPr>
                    </a:p>
                  </a:txBody>
                  <a:tcPr anchor="ctr"/>
                </a:tc>
                <a:tc>
                  <a:txBody>
                    <a:bodyPr/>
                    <a:lstStyle/>
                    <a:p>
                      <a:r>
                        <a:rPr lang="en-US" sz="1100" b="1" dirty="0">
                          <a:latin typeface="Arial" panose="020B0604020202020204" pitchFamily="34" charset="0"/>
                          <a:cs typeface="Arial" panose="020B0604020202020204" pitchFamily="34" charset="0"/>
                        </a:rPr>
                        <a:t>Age</a:t>
                      </a:r>
                      <a:r>
                        <a:rPr lang="en-US" sz="1100" dirty="0">
                          <a:latin typeface="Arial" panose="020B0604020202020204" pitchFamily="34" charset="0"/>
                          <a:cs typeface="Arial" panose="020B0604020202020204" pitchFamily="34" charset="0"/>
                        </a:rPr>
                        <a:t>: 49.56 ± 10.34 years</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91.4% male</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Predominantly ethanol-related cirrhosis (45%)</a:t>
                      </a:r>
                    </a:p>
                  </a:txBody>
                  <a:tcPr anchor="ctr"/>
                </a:tc>
                <a:extLst>
                  <a:ext uri="{0D108BD9-81ED-4DB2-BD59-A6C34878D82A}">
                    <a16:rowId xmlns:a16="http://schemas.microsoft.com/office/drawing/2014/main" val="1170941899"/>
                  </a:ext>
                </a:extLst>
              </a:tr>
              <a:tr h="0">
                <a:tc>
                  <a:txBody>
                    <a:bodyPr/>
                    <a:lstStyle/>
                    <a:p>
                      <a:r>
                        <a:rPr lang="en-US" sz="1100" b="1">
                          <a:latin typeface="Arial" panose="020B0604020202020204" pitchFamily="34" charset="0"/>
                          <a:cs typeface="Arial" panose="020B0604020202020204" pitchFamily="34" charset="0"/>
                        </a:rPr>
                        <a:t>Baseline scores and measures</a:t>
                      </a:r>
                      <a:endParaRPr lang="en-US" sz="1100">
                        <a:latin typeface="Arial" panose="020B0604020202020204" pitchFamily="34" charset="0"/>
                        <a:cs typeface="Arial" panose="020B0604020202020204" pitchFamily="34" charset="0"/>
                      </a:endParaRPr>
                    </a:p>
                  </a:txBody>
                  <a:tcPr anchor="ctr"/>
                </a:tc>
                <a:tc>
                  <a:txBody>
                    <a:bodyPr/>
                    <a:lstStyle/>
                    <a:p>
                      <a:r>
                        <a:rPr lang="en-US" sz="1100" b="1" dirty="0">
                          <a:latin typeface="Arial" panose="020B0604020202020204" pitchFamily="34" charset="0"/>
                          <a:cs typeface="Arial" panose="020B0604020202020204" pitchFamily="34" charset="0"/>
                        </a:rPr>
                        <a:t>MELD</a:t>
                      </a:r>
                      <a:r>
                        <a:rPr lang="en-US" sz="1100" dirty="0">
                          <a:latin typeface="Arial" panose="020B0604020202020204" pitchFamily="34" charset="0"/>
                          <a:cs typeface="Arial" panose="020B0604020202020204" pitchFamily="34" charset="0"/>
                        </a:rPr>
                        <a:t>: 15.13 ± 2.75</a:t>
                      </a:r>
                      <a:br>
                        <a:rPr lang="en-US" sz="1100"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HVPG</a:t>
                      </a:r>
                      <a:r>
                        <a:rPr lang="en-US" sz="1100" dirty="0">
                          <a:latin typeface="Arial" panose="020B0604020202020204" pitchFamily="34" charset="0"/>
                          <a:cs typeface="Arial" panose="020B0604020202020204" pitchFamily="34" charset="0"/>
                        </a:rPr>
                        <a:t>: 18.66 ± 2.2 mmHg</a:t>
                      </a:r>
                      <a:br>
                        <a:rPr lang="en-US" sz="1100"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LSM</a:t>
                      </a:r>
                      <a:r>
                        <a:rPr lang="en-US" sz="1100" dirty="0">
                          <a:latin typeface="Arial" panose="020B0604020202020204" pitchFamily="34" charset="0"/>
                          <a:cs typeface="Arial" panose="020B0604020202020204" pitchFamily="34" charset="0"/>
                        </a:rPr>
                        <a:t>: 59.24 ± 15.44 kPa</a:t>
                      </a:r>
                      <a:br>
                        <a:rPr lang="en-US" sz="1100"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SSM</a:t>
                      </a:r>
                      <a:r>
                        <a:rPr lang="en-US" sz="1100" dirty="0">
                          <a:latin typeface="Arial" panose="020B0604020202020204" pitchFamily="34" charset="0"/>
                          <a:cs typeface="Arial" panose="020B0604020202020204" pitchFamily="34" charset="0"/>
                        </a:rPr>
                        <a:t>: 84.06 ± 15.74 kPa</a:t>
                      </a:r>
                    </a:p>
                  </a:txBody>
                  <a:tcPr anchor="ctr"/>
                </a:tc>
                <a:extLst>
                  <a:ext uri="{0D108BD9-81ED-4DB2-BD59-A6C34878D82A}">
                    <a16:rowId xmlns:a16="http://schemas.microsoft.com/office/drawing/2014/main" val="3194221743"/>
                  </a:ext>
                </a:extLst>
              </a:tr>
              <a:tr h="0">
                <a:tc>
                  <a:txBody>
                    <a:bodyPr/>
                    <a:lstStyle/>
                    <a:p>
                      <a:r>
                        <a:rPr lang="en-US" sz="1100" b="1">
                          <a:latin typeface="Arial" panose="020B0604020202020204" pitchFamily="34" charset="0"/>
                          <a:cs typeface="Arial" panose="020B0604020202020204" pitchFamily="34" charset="0"/>
                        </a:rPr>
                        <a:t>NSBB (carvedilol) dose</a:t>
                      </a:r>
                      <a:endParaRPr lang="en-US" sz="1100">
                        <a:latin typeface="Arial" panose="020B0604020202020204" pitchFamily="34" charset="0"/>
                        <a:cs typeface="Arial" panose="020B0604020202020204" pitchFamily="34" charset="0"/>
                      </a:endParaRPr>
                    </a:p>
                  </a:txBody>
                  <a:tcPr anchor="ctr"/>
                </a:tc>
                <a:tc>
                  <a:txBody>
                    <a:bodyPr/>
                    <a:lstStyle/>
                    <a:p>
                      <a:r>
                        <a:rPr lang="en-US" sz="1100">
                          <a:latin typeface="Arial" panose="020B0604020202020204" pitchFamily="34" charset="0"/>
                          <a:cs typeface="Arial" panose="020B0604020202020204" pitchFamily="34" charset="0"/>
                        </a:rPr>
                        <a:t>11.91 ± 2.03 mg/day</a:t>
                      </a:r>
                    </a:p>
                  </a:txBody>
                  <a:tcPr anchor="ctr"/>
                </a:tc>
                <a:extLst>
                  <a:ext uri="{0D108BD9-81ED-4DB2-BD59-A6C34878D82A}">
                    <a16:rowId xmlns:a16="http://schemas.microsoft.com/office/drawing/2014/main" val="264672325"/>
                  </a:ext>
                </a:extLst>
              </a:tr>
              <a:tr h="0">
                <a:tc>
                  <a:txBody>
                    <a:bodyPr/>
                    <a:lstStyle/>
                    <a:p>
                      <a:r>
                        <a:rPr lang="en-US" sz="1100" b="1">
                          <a:latin typeface="Arial" panose="020B0604020202020204" pitchFamily="34" charset="0"/>
                          <a:cs typeface="Arial" panose="020B0604020202020204" pitchFamily="34" charset="0"/>
                        </a:rPr>
                        <a:t>HVPG responders (at 6 weeks)</a:t>
                      </a:r>
                      <a:endParaRPr lang="en-US" sz="1100">
                        <a:latin typeface="Arial" panose="020B0604020202020204" pitchFamily="34" charset="0"/>
                        <a:cs typeface="Arial" panose="020B0604020202020204" pitchFamily="34" charset="0"/>
                      </a:endParaRPr>
                    </a:p>
                  </a:txBody>
                  <a:tcPr anchor="ctr"/>
                </a:tc>
                <a:tc>
                  <a:txBody>
                    <a:bodyPr/>
                    <a:lstStyle/>
                    <a:p>
                      <a:r>
                        <a:rPr lang="en-US" sz="1100">
                          <a:latin typeface="Arial" panose="020B0604020202020204" pitchFamily="34" charset="0"/>
                          <a:cs typeface="Arial" panose="020B0604020202020204" pitchFamily="34" charset="0"/>
                        </a:rPr>
                        <a:t>86 patients (39%)</a:t>
                      </a:r>
                    </a:p>
                  </a:txBody>
                  <a:tcPr anchor="ctr"/>
                </a:tc>
                <a:extLst>
                  <a:ext uri="{0D108BD9-81ED-4DB2-BD59-A6C34878D82A}">
                    <a16:rowId xmlns:a16="http://schemas.microsoft.com/office/drawing/2014/main" val="1164339429"/>
                  </a:ext>
                </a:extLst>
              </a:tr>
              <a:tr h="0">
                <a:tc>
                  <a:txBody>
                    <a:bodyPr/>
                    <a:lstStyle/>
                    <a:p>
                      <a:r>
                        <a:rPr lang="en-US" sz="1100" b="1">
                          <a:latin typeface="Arial" panose="020B0604020202020204" pitchFamily="34" charset="0"/>
                          <a:cs typeface="Arial" panose="020B0604020202020204" pitchFamily="34" charset="0"/>
                        </a:rPr>
                        <a:t>Baseline comparisons</a:t>
                      </a:r>
                      <a:endParaRPr lang="en-US" sz="1100">
                        <a:latin typeface="Arial" panose="020B0604020202020204" pitchFamily="34" charset="0"/>
                        <a:cs typeface="Arial" panose="020B0604020202020204" pitchFamily="34" charset="0"/>
                      </a:endParaRPr>
                    </a:p>
                  </a:txBody>
                  <a:tcPr anchor="ctr"/>
                </a:tc>
                <a:tc>
                  <a:txBody>
                    <a:bodyPr/>
                    <a:lstStyle/>
                    <a:p>
                      <a:r>
                        <a:rPr lang="en-US" sz="1100" dirty="0">
                          <a:latin typeface="Arial" panose="020B0604020202020204" pitchFamily="34" charset="0"/>
                          <a:cs typeface="Arial" panose="020B0604020202020204" pitchFamily="34" charset="0"/>
                        </a:rPr>
                        <a:t>HVPG, LSM, and SSM </a:t>
                      </a:r>
                      <a:r>
                        <a:rPr lang="en-US" sz="1100" b="0" dirty="0">
                          <a:latin typeface="Arial" panose="020B0604020202020204" pitchFamily="34" charset="0"/>
                          <a:cs typeface="Arial" panose="020B0604020202020204" pitchFamily="34" charset="0"/>
                        </a:rPr>
                        <a:t>comparable</a:t>
                      </a:r>
                      <a:r>
                        <a:rPr lang="en-US" sz="1100" dirty="0">
                          <a:latin typeface="Arial" panose="020B0604020202020204" pitchFamily="34" charset="0"/>
                          <a:cs typeface="Arial" panose="020B0604020202020204" pitchFamily="34" charset="0"/>
                        </a:rPr>
                        <a:t> between responders and non-responders</a:t>
                      </a:r>
                    </a:p>
                  </a:txBody>
                  <a:tcPr anchor="ctr"/>
                </a:tc>
                <a:extLst>
                  <a:ext uri="{0D108BD9-81ED-4DB2-BD59-A6C34878D82A}">
                    <a16:rowId xmlns:a16="http://schemas.microsoft.com/office/drawing/2014/main" val="664611993"/>
                  </a:ext>
                </a:extLst>
              </a:tr>
            </a:tbl>
          </a:graphicData>
        </a:graphic>
      </p:graphicFrame>
      <p:graphicFrame>
        <p:nvGraphicFramePr>
          <p:cNvPr id="7" name="Table 6">
            <a:extLst>
              <a:ext uri="{FF2B5EF4-FFF2-40B4-BE49-F238E27FC236}">
                <a16:creationId xmlns:a16="http://schemas.microsoft.com/office/drawing/2014/main" id="{2CE4B79A-4687-89E4-AF33-2EFF5962CDDE}"/>
              </a:ext>
            </a:extLst>
          </p:cNvPr>
          <p:cNvGraphicFramePr>
            <a:graphicFrameLocks noGrp="1"/>
          </p:cNvGraphicFramePr>
          <p:nvPr>
            <p:extLst>
              <p:ext uri="{D42A27DB-BD31-4B8C-83A1-F6EECF244321}">
                <p14:modId xmlns:p14="http://schemas.microsoft.com/office/powerpoint/2010/main" val="1082454786"/>
              </p:ext>
            </p:extLst>
          </p:nvPr>
        </p:nvGraphicFramePr>
        <p:xfrm>
          <a:off x="6222521" y="1093794"/>
          <a:ext cx="4154855" cy="1316776"/>
        </p:xfrm>
        <a:graphic>
          <a:graphicData uri="http://schemas.openxmlformats.org/drawingml/2006/table">
            <a:tbl>
              <a:tblPr>
                <a:tableStyleId>{FABFCF23-3B69-468F-B69F-88F6DE6A72F2}</a:tableStyleId>
              </a:tblPr>
              <a:tblGrid>
                <a:gridCol w="1018251">
                  <a:extLst>
                    <a:ext uri="{9D8B030D-6E8A-4147-A177-3AD203B41FA5}">
                      <a16:colId xmlns:a16="http://schemas.microsoft.com/office/drawing/2014/main" val="1418977020"/>
                    </a:ext>
                  </a:extLst>
                </a:gridCol>
                <a:gridCol w="1031358">
                  <a:extLst>
                    <a:ext uri="{9D8B030D-6E8A-4147-A177-3AD203B41FA5}">
                      <a16:colId xmlns:a16="http://schemas.microsoft.com/office/drawing/2014/main" val="3992130865"/>
                    </a:ext>
                  </a:extLst>
                </a:gridCol>
                <a:gridCol w="1382233">
                  <a:extLst>
                    <a:ext uri="{9D8B030D-6E8A-4147-A177-3AD203B41FA5}">
                      <a16:colId xmlns:a16="http://schemas.microsoft.com/office/drawing/2014/main" val="2887801098"/>
                    </a:ext>
                  </a:extLst>
                </a:gridCol>
                <a:gridCol w="723013">
                  <a:extLst>
                    <a:ext uri="{9D8B030D-6E8A-4147-A177-3AD203B41FA5}">
                      <a16:colId xmlns:a16="http://schemas.microsoft.com/office/drawing/2014/main" val="2530574097"/>
                    </a:ext>
                  </a:extLst>
                </a:gridCol>
              </a:tblGrid>
              <a:tr h="371896">
                <a:tc>
                  <a:txBody>
                    <a:bodyPr/>
                    <a:lstStyle/>
                    <a:p>
                      <a:r>
                        <a:rPr lang="en-US" sz="1100" b="1">
                          <a:solidFill>
                            <a:schemeClr val="bg1"/>
                          </a:solidFill>
                          <a:latin typeface="Arial" panose="020B0604020202020204" pitchFamily="34" charset="0"/>
                          <a:cs typeface="Arial" panose="020B0604020202020204" pitchFamily="34" charset="0"/>
                        </a:rPr>
                        <a:t>Parameter</a:t>
                      </a:r>
                      <a:endParaRPr lang="en-US" sz="1100">
                        <a:solidFill>
                          <a:schemeClr val="bg1"/>
                        </a:solidFill>
                        <a:latin typeface="Arial" panose="020B0604020202020204" pitchFamily="34" charset="0"/>
                        <a:cs typeface="Arial" panose="020B0604020202020204" pitchFamily="34" charset="0"/>
                      </a:endParaRPr>
                    </a:p>
                  </a:txBody>
                  <a:tcPr anchor="ctr">
                    <a:solidFill>
                      <a:srgbClr val="826B6A"/>
                    </a:solidFill>
                  </a:tcPr>
                </a:tc>
                <a:tc>
                  <a:txBody>
                    <a:bodyPr/>
                    <a:lstStyle/>
                    <a:p>
                      <a:r>
                        <a:rPr lang="en-US" sz="1100" b="1">
                          <a:solidFill>
                            <a:schemeClr val="bg1"/>
                          </a:solidFill>
                          <a:latin typeface="Arial" panose="020B0604020202020204" pitchFamily="34" charset="0"/>
                          <a:cs typeface="Arial" panose="020B0604020202020204" pitchFamily="34" charset="0"/>
                        </a:rPr>
                        <a:t>Responders</a:t>
                      </a:r>
                      <a:endParaRPr lang="en-US" sz="1100">
                        <a:solidFill>
                          <a:schemeClr val="bg1"/>
                        </a:solidFill>
                        <a:latin typeface="Arial" panose="020B0604020202020204" pitchFamily="34" charset="0"/>
                        <a:cs typeface="Arial" panose="020B0604020202020204" pitchFamily="34" charset="0"/>
                      </a:endParaRPr>
                    </a:p>
                  </a:txBody>
                  <a:tcPr anchor="ctr">
                    <a:solidFill>
                      <a:srgbClr val="826B6A"/>
                    </a:solidFill>
                  </a:tcPr>
                </a:tc>
                <a:tc>
                  <a:txBody>
                    <a:bodyPr/>
                    <a:lstStyle/>
                    <a:p>
                      <a:r>
                        <a:rPr lang="en-US" sz="1100" b="1">
                          <a:solidFill>
                            <a:schemeClr val="bg1"/>
                          </a:solidFill>
                          <a:latin typeface="Arial" panose="020B0604020202020204" pitchFamily="34" charset="0"/>
                          <a:cs typeface="Arial" panose="020B0604020202020204" pitchFamily="34" charset="0"/>
                        </a:rPr>
                        <a:t>Non-responders</a:t>
                      </a:r>
                      <a:endParaRPr lang="en-US" sz="1100">
                        <a:solidFill>
                          <a:schemeClr val="bg1"/>
                        </a:solidFill>
                        <a:latin typeface="Arial" panose="020B0604020202020204" pitchFamily="34" charset="0"/>
                        <a:cs typeface="Arial" panose="020B0604020202020204" pitchFamily="34" charset="0"/>
                      </a:endParaRPr>
                    </a:p>
                  </a:txBody>
                  <a:tcPr anchor="ctr">
                    <a:solidFill>
                      <a:srgbClr val="826B6A"/>
                    </a:solidFill>
                  </a:tcPr>
                </a:tc>
                <a:tc>
                  <a:txBody>
                    <a:bodyPr/>
                    <a:lstStyle/>
                    <a:p>
                      <a:r>
                        <a:rPr lang="en-US" sz="1100" b="1" i="1">
                          <a:solidFill>
                            <a:schemeClr val="bg1"/>
                          </a:solidFill>
                          <a:latin typeface="Arial" panose="020B0604020202020204" pitchFamily="34" charset="0"/>
                          <a:cs typeface="Arial" panose="020B0604020202020204" pitchFamily="34" charset="0"/>
                        </a:rPr>
                        <a:t>p</a:t>
                      </a:r>
                      <a:r>
                        <a:rPr lang="en-US" sz="1100" b="1">
                          <a:solidFill>
                            <a:schemeClr val="bg1"/>
                          </a:solidFill>
                          <a:latin typeface="Arial" panose="020B0604020202020204" pitchFamily="34" charset="0"/>
                          <a:cs typeface="Arial" panose="020B0604020202020204" pitchFamily="34" charset="0"/>
                        </a:rPr>
                        <a:t>-value</a:t>
                      </a:r>
                      <a:endParaRPr lang="en-US" sz="1100">
                        <a:solidFill>
                          <a:schemeClr val="bg1"/>
                        </a:solidFill>
                        <a:latin typeface="Arial" panose="020B0604020202020204" pitchFamily="34" charset="0"/>
                        <a:cs typeface="Arial" panose="020B0604020202020204" pitchFamily="34" charset="0"/>
                      </a:endParaRPr>
                    </a:p>
                  </a:txBody>
                  <a:tcPr anchor="ctr">
                    <a:solidFill>
                      <a:srgbClr val="826B6A"/>
                    </a:solidFill>
                  </a:tcPr>
                </a:tc>
                <a:extLst>
                  <a:ext uri="{0D108BD9-81ED-4DB2-BD59-A6C34878D82A}">
                    <a16:rowId xmlns:a16="http://schemas.microsoft.com/office/drawing/2014/main" val="3761534953"/>
                  </a:ext>
                </a:extLst>
              </a:tr>
              <a:tr h="371896">
                <a:tc>
                  <a:txBody>
                    <a:bodyPr/>
                    <a:lstStyle/>
                    <a:p>
                      <a:r>
                        <a:rPr lang="en-US" sz="1100" b="1" dirty="0">
                          <a:latin typeface="Arial" panose="020B0604020202020204" pitchFamily="34" charset="0"/>
                          <a:cs typeface="Arial" panose="020B0604020202020204" pitchFamily="34" charset="0"/>
                        </a:rPr>
                        <a:t>HVPG reduction</a:t>
                      </a:r>
                    </a:p>
                  </a:txBody>
                  <a:tcPr anchor="ctr"/>
                </a:tc>
                <a:tc>
                  <a:txBody>
                    <a:bodyPr/>
                    <a:lstStyle/>
                    <a:p>
                      <a:pPr algn="ctr"/>
                      <a:r>
                        <a:rPr lang="en-US" sz="1100">
                          <a:latin typeface="Arial" panose="020B0604020202020204" pitchFamily="34" charset="0"/>
                          <a:cs typeface="Arial" panose="020B0604020202020204" pitchFamily="34" charset="0"/>
                        </a:rPr>
                        <a:t>24%</a:t>
                      </a:r>
                    </a:p>
                  </a:txBody>
                  <a:tcPr anchor="ctr"/>
                </a:tc>
                <a:tc>
                  <a:txBody>
                    <a:bodyPr/>
                    <a:lstStyle/>
                    <a:p>
                      <a:pPr algn="ctr"/>
                      <a:r>
                        <a:rPr lang="en-US" sz="1100">
                          <a:latin typeface="Arial" panose="020B0604020202020204" pitchFamily="34" charset="0"/>
                          <a:cs typeface="Arial" panose="020B0604020202020204" pitchFamily="34" charset="0"/>
                        </a:rPr>
                        <a:t>8%</a:t>
                      </a:r>
                    </a:p>
                  </a:txBody>
                  <a:tcPr anchor="ctr"/>
                </a:tc>
                <a:tc>
                  <a:txBody>
                    <a:bodyPr/>
                    <a:lstStyle/>
                    <a:p>
                      <a:pPr algn="ctr"/>
                      <a:r>
                        <a:rPr lang="en-US" sz="1100">
                          <a:latin typeface="Arial" panose="020B0604020202020204" pitchFamily="34" charset="0"/>
                          <a:cs typeface="Arial" panose="020B0604020202020204" pitchFamily="34" charset="0"/>
                        </a:rPr>
                        <a:t>&lt; 0.05</a:t>
                      </a:r>
                    </a:p>
                  </a:txBody>
                  <a:tcPr anchor="ctr"/>
                </a:tc>
                <a:extLst>
                  <a:ext uri="{0D108BD9-81ED-4DB2-BD59-A6C34878D82A}">
                    <a16:rowId xmlns:a16="http://schemas.microsoft.com/office/drawing/2014/main" val="3995739019"/>
                  </a:ext>
                </a:extLst>
              </a:tr>
              <a:tr h="244633">
                <a:tc>
                  <a:txBody>
                    <a:bodyPr/>
                    <a:lstStyle/>
                    <a:p>
                      <a:r>
                        <a:rPr lang="en-US" sz="1100" b="1" dirty="0">
                          <a:latin typeface="Arial" panose="020B0604020202020204" pitchFamily="34" charset="0"/>
                          <a:cs typeface="Arial" panose="020B0604020202020204" pitchFamily="34" charset="0"/>
                        </a:rPr>
                        <a:t>LSM change</a:t>
                      </a:r>
                    </a:p>
                  </a:txBody>
                  <a:tcPr anchor="ctr"/>
                </a:tc>
                <a:tc>
                  <a:txBody>
                    <a:bodyPr/>
                    <a:lstStyle/>
                    <a:p>
                      <a:pPr algn="ctr"/>
                      <a:r>
                        <a:rPr lang="en-US" sz="1100">
                          <a:latin typeface="Arial" panose="020B0604020202020204" pitchFamily="34" charset="0"/>
                          <a:cs typeface="Arial" panose="020B0604020202020204" pitchFamily="34" charset="0"/>
                        </a:rPr>
                        <a:t>↓ 7.4%</a:t>
                      </a:r>
                    </a:p>
                  </a:txBody>
                  <a:tcPr anchor="ctr"/>
                </a:tc>
                <a:tc>
                  <a:txBody>
                    <a:bodyPr/>
                    <a:lstStyle/>
                    <a:p>
                      <a:pPr algn="ctr"/>
                      <a:r>
                        <a:rPr lang="en-US" sz="1100">
                          <a:latin typeface="Arial" panose="020B0604020202020204" pitchFamily="34" charset="0"/>
                          <a:cs typeface="Arial" panose="020B0604020202020204" pitchFamily="34" charset="0"/>
                        </a:rPr>
                        <a:t>↑ 1%</a:t>
                      </a:r>
                    </a:p>
                  </a:txBody>
                  <a:tcPr anchor="ctr"/>
                </a:tc>
                <a:tc>
                  <a:txBody>
                    <a:bodyPr/>
                    <a:lstStyle/>
                    <a:p>
                      <a:pPr algn="ctr"/>
                      <a:r>
                        <a:rPr lang="en-US" sz="1100">
                          <a:latin typeface="Arial" panose="020B0604020202020204" pitchFamily="34" charset="0"/>
                          <a:cs typeface="Arial" panose="020B0604020202020204" pitchFamily="34" charset="0"/>
                        </a:rPr>
                        <a:t>&lt; 0.05</a:t>
                      </a:r>
                    </a:p>
                  </a:txBody>
                  <a:tcPr anchor="ctr"/>
                </a:tc>
                <a:extLst>
                  <a:ext uri="{0D108BD9-81ED-4DB2-BD59-A6C34878D82A}">
                    <a16:rowId xmlns:a16="http://schemas.microsoft.com/office/drawing/2014/main" val="2506417765"/>
                  </a:ext>
                </a:extLst>
              </a:tr>
              <a:tr h="244633">
                <a:tc>
                  <a:txBody>
                    <a:bodyPr/>
                    <a:lstStyle/>
                    <a:p>
                      <a:r>
                        <a:rPr lang="en-US" sz="1100" b="1" dirty="0">
                          <a:latin typeface="Arial" panose="020B0604020202020204" pitchFamily="34" charset="0"/>
                          <a:cs typeface="Arial" panose="020B0604020202020204" pitchFamily="34" charset="0"/>
                        </a:rPr>
                        <a:t>SSM change</a:t>
                      </a:r>
                    </a:p>
                  </a:txBody>
                  <a:tcPr anchor="ctr"/>
                </a:tc>
                <a:tc>
                  <a:txBody>
                    <a:bodyPr/>
                    <a:lstStyle/>
                    <a:p>
                      <a:pPr algn="ctr"/>
                      <a:r>
                        <a:rPr lang="en-US" sz="1100">
                          <a:latin typeface="Arial" panose="020B0604020202020204" pitchFamily="34" charset="0"/>
                          <a:cs typeface="Arial" panose="020B0604020202020204" pitchFamily="34" charset="0"/>
                        </a:rPr>
                        <a:t>↓ 15.5%</a:t>
                      </a:r>
                    </a:p>
                  </a:txBody>
                  <a:tcPr anchor="ctr"/>
                </a:tc>
                <a:tc>
                  <a:txBody>
                    <a:bodyPr/>
                    <a:lstStyle/>
                    <a:p>
                      <a:pPr algn="ctr"/>
                      <a:r>
                        <a:rPr lang="en-US" sz="1100">
                          <a:latin typeface="Arial" panose="020B0604020202020204" pitchFamily="34" charset="0"/>
                          <a:cs typeface="Arial" panose="020B0604020202020204" pitchFamily="34" charset="0"/>
                        </a:rPr>
                        <a:t>↓ 1.6%</a:t>
                      </a:r>
                    </a:p>
                  </a:txBody>
                  <a:tcPr anchor="ctr"/>
                </a:tc>
                <a:tc>
                  <a:txBody>
                    <a:bodyPr/>
                    <a:lstStyle/>
                    <a:p>
                      <a:pPr algn="ctr"/>
                      <a:r>
                        <a:rPr lang="en-US" sz="1100" dirty="0">
                          <a:latin typeface="Arial" panose="020B0604020202020204" pitchFamily="34" charset="0"/>
                          <a:cs typeface="Arial" panose="020B0604020202020204" pitchFamily="34" charset="0"/>
                        </a:rPr>
                        <a:t>&lt; 0.05</a:t>
                      </a:r>
                    </a:p>
                  </a:txBody>
                  <a:tcPr anchor="ctr"/>
                </a:tc>
                <a:extLst>
                  <a:ext uri="{0D108BD9-81ED-4DB2-BD59-A6C34878D82A}">
                    <a16:rowId xmlns:a16="http://schemas.microsoft.com/office/drawing/2014/main" val="3912078759"/>
                  </a:ext>
                </a:extLst>
              </a:tr>
            </a:tbl>
          </a:graphicData>
        </a:graphic>
      </p:graphicFrame>
      <p:sp>
        <p:nvSpPr>
          <p:cNvPr id="9" name="TextBox 8">
            <a:extLst>
              <a:ext uri="{FF2B5EF4-FFF2-40B4-BE49-F238E27FC236}">
                <a16:creationId xmlns:a16="http://schemas.microsoft.com/office/drawing/2014/main" id="{C310CC68-9BF7-98CF-F653-24A5D2B49F58}"/>
              </a:ext>
            </a:extLst>
          </p:cNvPr>
          <p:cNvSpPr txBox="1"/>
          <p:nvPr/>
        </p:nvSpPr>
        <p:spPr>
          <a:xfrm>
            <a:off x="5292362" y="2661312"/>
            <a:ext cx="6441806" cy="1384995"/>
          </a:xfrm>
          <a:prstGeom prst="rect">
            <a:avLst/>
          </a:prstGeom>
          <a:noFill/>
        </p:spPr>
        <p:txBody>
          <a:bodyPr wrap="square">
            <a:spAutoFit/>
          </a:bodyPr>
          <a:lstStyle/>
          <a:p>
            <a:pPr marL="171450" indent="-171450">
              <a:buFont typeface="Wingdings" panose="05000000000000000000" pitchFamily="2" charset="2"/>
              <a:buChar char="Ø"/>
            </a:pPr>
            <a:r>
              <a:rPr lang="en-US" sz="1200" dirty="0">
                <a:effectLst/>
                <a:latin typeface="Arial" panose="020B0604020202020204" pitchFamily="34" charset="0"/>
                <a:ea typeface="Calibri" panose="020F0502020204030204" pitchFamily="34" charset="0"/>
                <a:cs typeface="Arial" panose="020B0604020202020204" pitchFamily="34" charset="0"/>
              </a:rPr>
              <a:t>The predictive accuracy of change in SS (delta SS) for HVPG response at 6 weeks was higher (AUROC 0.85) than change in LS (delta LS; AUROC 0.74).</a:t>
            </a:r>
          </a:p>
          <a:p>
            <a:pPr marL="171450" indent="-171450">
              <a:buFont typeface="Wingdings" panose="05000000000000000000" pitchFamily="2" charset="2"/>
              <a:buChar char="Ø"/>
            </a:pPr>
            <a:r>
              <a:rPr lang="en-US" sz="1200" dirty="0">
                <a:effectLst/>
                <a:latin typeface="Arial" panose="020B0604020202020204" pitchFamily="34" charset="0"/>
                <a:ea typeface="Calibri" panose="020F0502020204030204" pitchFamily="34" charset="0"/>
                <a:cs typeface="Arial" panose="020B0604020202020204" pitchFamily="34" charset="0"/>
              </a:rPr>
              <a:t>Rebleeding occurred in 31 (14.36%) patients, dominantly in HVPG non-responders (18.6% vs 7.1%; p=0.027).</a:t>
            </a:r>
          </a:p>
          <a:p>
            <a:pPr marL="171450" indent="-171450">
              <a:buFont typeface="Wingdings" panose="05000000000000000000" pitchFamily="2" charset="2"/>
              <a:buChar char="Ø"/>
            </a:pPr>
            <a:r>
              <a:rPr lang="en-US" sz="1200" dirty="0">
                <a:effectLst/>
                <a:latin typeface="Arial" panose="020B0604020202020204" pitchFamily="34" charset="0"/>
                <a:ea typeface="Calibri" panose="020F0502020204030204" pitchFamily="34" charset="0"/>
                <a:cs typeface="Arial" panose="020B0604020202020204" pitchFamily="34" charset="0"/>
              </a:rPr>
              <a:t>Importantly, </a:t>
            </a:r>
            <a:r>
              <a:rPr lang="en-GB" sz="1200" dirty="0">
                <a:effectLst/>
                <a:latin typeface="Arial" panose="020B0604020202020204" pitchFamily="34" charset="0"/>
                <a:ea typeface="Calibri" panose="020F0502020204030204" pitchFamily="34" charset="0"/>
                <a:cs typeface="Arial" panose="020B0604020202020204" pitchFamily="34" charset="0"/>
              </a:rPr>
              <a:t>no change in SSM from baseline to week 3, and</a:t>
            </a:r>
            <a:r>
              <a:rPr lang="en-US" sz="1200" dirty="0">
                <a:effectLst/>
                <a:latin typeface="Arial" panose="020B0604020202020204" pitchFamily="34" charset="0"/>
                <a:ea typeface="Calibri" panose="020F0502020204030204" pitchFamily="34" charset="0"/>
                <a:cs typeface="Arial" panose="020B0604020202020204" pitchFamily="34" charset="0"/>
              </a:rPr>
              <a:t> an increase in SS by 4.18% (3.5Kpa) from baseline at 6 weeks</a:t>
            </a:r>
            <a:r>
              <a:rPr lang="en-GB" sz="1200" dirty="0">
                <a:effectLst/>
                <a:latin typeface="Arial" panose="020B0604020202020204" pitchFamily="34" charset="0"/>
                <a:ea typeface="Calibri" panose="020F0502020204030204" pitchFamily="34" charset="0"/>
                <a:cs typeface="Arial" panose="020B0604020202020204" pitchFamily="34" charset="0"/>
              </a:rPr>
              <a:t> predicted rebleeding.</a:t>
            </a:r>
          </a:p>
          <a:p>
            <a:pPr marL="171450" indent="-171450">
              <a:buFont typeface="Wingdings" panose="05000000000000000000" pitchFamily="2" charset="2"/>
              <a:buChar char="Ø"/>
            </a:pPr>
            <a:r>
              <a:rPr lang="en-US" sz="1200" dirty="0">
                <a:effectLst/>
                <a:latin typeface="Arial" panose="020B0604020202020204" pitchFamily="34" charset="0"/>
                <a:ea typeface="Calibri" panose="020F0502020204030204" pitchFamily="34" charset="0"/>
                <a:cs typeface="Arial" panose="020B0604020202020204" pitchFamily="34" charset="0"/>
              </a:rPr>
              <a:t>None of the patients with HVPG ≤12 mmHg at 6weeks rebled within follow-up of 90 days.</a:t>
            </a:r>
            <a:endParaRPr lang="en-US" sz="1200" dirty="0">
              <a:latin typeface="Arial" panose="020B0604020202020204" pitchFamily="34" charset="0"/>
              <a:cs typeface="Arial" panose="020B0604020202020204" pitchFamily="34" charset="0"/>
            </a:endParaRPr>
          </a:p>
        </p:txBody>
      </p:sp>
      <p:pic>
        <p:nvPicPr>
          <p:cNvPr id="4" name="Graphic 3" descr="Home with solid fill">
            <a:hlinkClick r:id="rId3" action="ppaction://hlinksldjump"/>
            <a:extLst>
              <a:ext uri="{FF2B5EF4-FFF2-40B4-BE49-F238E27FC236}">
                <a16:creationId xmlns:a16="http://schemas.microsoft.com/office/drawing/2014/main" id="{0D8ADBC9-CA8C-D1AD-A6FC-B2006E775D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65129" y="87085"/>
            <a:ext cx="374469" cy="374469"/>
          </a:xfrm>
          <a:prstGeom prst="rect">
            <a:avLst/>
          </a:prstGeom>
        </p:spPr>
      </p:pic>
      <p:sp>
        <p:nvSpPr>
          <p:cNvPr id="5" name="Rectangle: Rounded Corners 4">
            <a:extLst>
              <a:ext uri="{FF2B5EF4-FFF2-40B4-BE49-F238E27FC236}">
                <a16:creationId xmlns:a16="http://schemas.microsoft.com/office/drawing/2014/main" id="{8EF349FC-6BE8-9019-249F-27CBFCB609DC}"/>
              </a:ext>
            </a:extLst>
          </p:cNvPr>
          <p:cNvSpPr/>
          <p:nvPr/>
        </p:nvSpPr>
        <p:spPr>
          <a:xfrm>
            <a:off x="346075" y="4646453"/>
            <a:ext cx="11499850" cy="1685730"/>
          </a:xfrm>
          <a:prstGeom prst="roundRect">
            <a:avLst>
              <a:gd name="adj" fmla="val 5105"/>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4B8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4943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3699E-3E77-D98F-F91A-9F951CDEC3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7EEBD2-4AFB-0C2E-9E62-EEE5834F9C90}"/>
              </a:ext>
            </a:extLst>
          </p:cNvPr>
          <p:cNvSpPr>
            <a:spLocks noGrp="1"/>
          </p:cNvSpPr>
          <p:nvPr>
            <p:ph type="ctrTitle"/>
          </p:nvPr>
        </p:nvSpPr>
        <p:spPr>
          <a:xfrm>
            <a:off x="1007391" y="2498272"/>
            <a:ext cx="10975434" cy="1517877"/>
          </a:xfrm>
        </p:spPr>
        <p:txBody>
          <a:bodyPr>
            <a:noAutofit/>
          </a:bodyPr>
          <a:lstStyle/>
          <a:p>
            <a:pPr algn="r"/>
            <a:r>
              <a:rPr lang="en-US" b="1">
                <a:solidFill>
                  <a:srgbClr val="826B6A"/>
                </a:solidFill>
                <a:latin typeface="Arial" panose="020B0604020202020204" pitchFamily="34" charset="0"/>
                <a:cs typeface="Arial" panose="020B0604020202020204" pitchFamily="34" charset="0"/>
              </a:rPr>
              <a:t>Public health</a:t>
            </a:r>
          </a:p>
        </p:txBody>
      </p:sp>
      <p:sp>
        <p:nvSpPr>
          <p:cNvPr id="3" name="Subtitle 2">
            <a:extLst>
              <a:ext uri="{FF2B5EF4-FFF2-40B4-BE49-F238E27FC236}">
                <a16:creationId xmlns:a16="http://schemas.microsoft.com/office/drawing/2014/main" id="{65F43019-3FF2-2238-EAAE-79EC939D434B}"/>
              </a:ext>
            </a:extLst>
          </p:cNvPr>
          <p:cNvSpPr>
            <a:spLocks noGrp="1"/>
          </p:cNvSpPr>
          <p:nvPr>
            <p:ph type="subTitle" idx="1"/>
          </p:nvPr>
        </p:nvSpPr>
        <p:spPr>
          <a:xfrm>
            <a:off x="7339107" y="4016149"/>
            <a:ext cx="4643718" cy="783771"/>
          </a:xfrm>
        </p:spPr>
        <p:txBody>
          <a:bodyPr>
            <a:normAutofit/>
          </a:bodyPr>
          <a:lstStyle/>
          <a:p>
            <a:pPr algn="r"/>
            <a:r>
              <a:rPr lang="en-US" sz="3200">
                <a:solidFill>
                  <a:srgbClr val="826B6A"/>
                </a:solidFill>
                <a:latin typeface="Arial" panose="020B0604020202020204" pitchFamily="34" charset="0"/>
                <a:cs typeface="Arial" panose="020B0604020202020204" pitchFamily="34" charset="0"/>
              </a:rPr>
              <a:t>Except viral hepatitis</a:t>
            </a:r>
          </a:p>
        </p:txBody>
      </p:sp>
    </p:spTree>
    <p:extLst>
      <p:ext uri="{BB962C8B-B14F-4D97-AF65-F5344CB8AC3E}">
        <p14:creationId xmlns:p14="http://schemas.microsoft.com/office/powerpoint/2010/main" val="905367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319D8-A8BA-B13E-72E4-C38BFF3793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CBB60A-D321-C764-2B88-311B0417469B}"/>
              </a:ext>
            </a:extLst>
          </p:cNvPr>
          <p:cNvSpPr>
            <a:spLocks noGrp="1"/>
          </p:cNvSpPr>
          <p:nvPr>
            <p:ph type="title"/>
          </p:nvPr>
        </p:nvSpPr>
        <p:spPr>
          <a:xfrm>
            <a:off x="838200" y="-89087"/>
            <a:ext cx="10297332" cy="838947"/>
          </a:xfrm>
        </p:spPr>
        <p:txBody>
          <a:bodyPr>
            <a:noAutofit/>
          </a:bodyPr>
          <a:lstStyle/>
          <a:p>
            <a:r>
              <a:rPr lang="en-GB" sz="1800" b="1">
                <a:latin typeface="Arial" panose="020B0604020202020204" pitchFamily="34" charset="0"/>
                <a:cs typeface="Arial" panose="020B0604020202020204" pitchFamily="34" charset="0"/>
              </a:rPr>
              <a:t>OS-016</a:t>
            </a:r>
            <a:r>
              <a:rPr lang="en-GB" sz="1800">
                <a:latin typeface="Arial" panose="020B0604020202020204" pitchFamily="34" charset="0"/>
                <a:cs typeface="Arial" panose="020B0604020202020204" pitchFamily="34" charset="0"/>
              </a:rPr>
              <a:t> </a:t>
            </a:r>
            <a:r>
              <a:rPr lang="en-US" sz="1800">
                <a:latin typeface="Arial" panose="020B0604020202020204" pitchFamily="34" charset="0"/>
                <a:cs typeface="Arial" panose="020B0604020202020204" pitchFamily="34" charset="0"/>
              </a:rPr>
              <a:t>Cirrhosis death rates are increasing rapidly among young Americans – analysis of national death certificate data </a:t>
            </a:r>
            <a:endParaRPr lang="en-GB" sz="180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D6C3B53A-585F-EF65-E9C6-BE0A537FD2DB}"/>
              </a:ext>
            </a:extLst>
          </p:cNvPr>
          <p:cNvSpPr txBox="1">
            <a:spLocks/>
          </p:cNvSpPr>
          <p:nvPr/>
        </p:nvSpPr>
        <p:spPr>
          <a:xfrm>
            <a:off x="459514" y="1407704"/>
            <a:ext cx="11272972" cy="16708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4B87"/>
              </a:buClr>
              <a:defRPr/>
            </a:pPr>
            <a:r>
              <a:rPr lang="en-US" sz="1800" kern="0">
                <a:latin typeface="Arial" panose="020B0604020202020204" pitchFamily="34" charset="0"/>
                <a:ea typeface="Yu Mincho" panose="02020400000000000000" pitchFamily="18" charset="-128"/>
                <a:cs typeface="Arial" panose="020B0604020202020204" pitchFamily="34" charset="0"/>
              </a:rPr>
              <a:t>In the United States (US), there has been a concerning increase in the prevalence of obesity, diabetes, unhealthy alcohol use, and incident chronic hepatitis C virus infections among younger individuals.</a:t>
            </a:r>
          </a:p>
          <a:p>
            <a:pPr marL="0" indent="0">
              <a:buClr>
                <a:srgbClr val="004B87"/>
              </a:buClr>
              <a:buNone/>
              <a:defRPr/>
            </a:pPr>
            <a:r>
              <a:rPr lang="en-US" sz="1800" b="1">
                <a:solidFill>
                  <a:srgbClr val="826B6A"/>
                </a:solidFill>
                <a:latin typeface="Arial" panose="020B0604020202020204" pitchFamily="34" charset="0"/>
                <a:cs typeface="Arial" panose="020B0604020202020204" pitchFamily="34" charset="0"/>
              </a:rPr>
              <a:t>Aim:</a:t>
            </a:r>
            <a:r>
              <a:rPr lang="en-US" sz="1800">
                <a:effectLst/>
                <a:latin typeface="Arial" panose="020B0604020202020204" pitchFamily="34" charset="0"/>
                <a:ea typeface="Calibri" panose="020F0502020204030204" pitchFamily="34" charset="0"/>
                <a:cs typeface="Arial" panose="020B0604020202020204" pitchFamily="34" charset="0"/>
              </a:rPr>
              <a:t> To assess trends in cirrhosis mortality among Americans younger than 35 years old.</a:t>
            </a:r>
            <a:endParaRPr lang="en-US" sz="1800">
              <a:latin typeface="Arial" panose="020B0604020202020204" pitchFamily="34" charset="0"/>
              <a:ea typeface="Calibri" panose="020F0502020204030204" pitchFamily="34" charset="0"/>
              <a:cs typeface="Arial" panose="020B0604020202020204" pitchFamily="34" charset="0"/>
            </a:endParaRPr>
          </a:p>
          <a:p>
            <a:pPr marL="0" indent="0">
              <a:buClr>
                <a:srgbClr val="004B87"/>
              </a:buClr>
              <a:buNone/>
              <a:defRPr/>
            </a:pPr>
            <a:endParaRPr lang="en-US" sz="180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2AA9DB56-158F-35C4-244E-3369075FD35B}"/>
              </a:ext>
            </a:extLst>
          </p:cNvPr>
          <p:cNvSpPr/>
          <p:nvPr/>
        </p:nvSpPr>
        <p:spPr>
          <a:xfrm>
            <a:off x="515507" y="962946"/>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Background &amp; Aims</a:t>
            </a:r>
            <a:endParaRPr lang="en-US" b="1" i="0">
              <a:solidFill>
                <a:schemeClr val="bg1"/>
              </a:solidFill>
              <a:effectLst/>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2CB9302F-3763-1469-BCC1-B0B9762A5C7D}"/>
              </a:ext>
            </a:extLst>
          </p:cNvPr>
          <p:cNvSpPr/>
          <p:nvPr/>
        </p:nvSpPr>
        <p:spPr>
          <a:xfrm>
            <a:off x="326282" y="846660"/>
            <a:ext cx="11406204" cy="1670845"/>
          </a:xfrm>
          <a:prstGeom prst="roundRect">
            <a:avLst>
              <a:gd name="adj" fmla="val 5621"/>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23DC7EBD-1F90-A4BC-BA6D-10E871FDFDAB}"/>
              </a:ext>
            </a:extLst>
          </p:cNvPr>
          <p:cNvSpPr/>
          <p:nvPr/>
        </p:nvSpPr>
        <p:spPr>
          <a:xfrm>
            <a:off x="515507" y="2935112"/>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Methods</a:t>
            </a:r>
            <a:endParaRPr lang="en-US" b="1" i="0">
              <a:solidFill>
                <a:schemeClr val="bg1"/>
              </a:solidFill>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2CCFB875-9CB5-6B57-3515-E1964C108687}"/>
              </a:ext>
            </a:extLst>
          </p:cNvPr>
          <p:cNvSpPr/>
          <p:nvPr/>
        </p:nvSpPr>
        <p:spPr>
          <a:xfrm>
            <a:off x="326281" y="2784764"/>
            <a:ext cx="11519643" cy="3547418"/>
          </a:xfrm>
          <a:prstGeom prst="roundRect">
            <a:avLst>
              <a:gd name="adj" fmla="val 2195"/>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AA2618B6-3AFB-57F5-0D46-AB989B9192B4}"/>
              </a:ext>
            </a:extLst>
          </p:cNvPr>
          <p:cNvGrpSpPr/>
          <p:nvPr/>
        </p:nvGrpSpPr>
        <p:grpSpPr>
          <a:xfrm>
            <a:off x="232437" y="3720746"/>
            <a:ext cx="2229802" cy="1953486"/>
            <a:chOff x="443131" y="3633397"/>
            <a:chExt cx="2229802" cy="1953486"/>
          </a:xfrm>
        </p:grpSpPr>
        <p:grpSp>
          <p:nvGrpSpPr>
            <p:cNvPr id="3" name="Group 2">
              <a:extLst>
                <a:ext uri="{FF2B5EF4-FFF2-40B4-BE49-F238E27FC236}">
                  <a16:creationId xmlns:a16="http://schemas.microsoft.com/office/drawing/2014/main" id="{D15A814B-6EE1-EE01-EC58-295E70A0A423}"/>
                </a:ext>
              </a:extLst>
            </p:cNvPr>
            <p:cNvGrpSpPr/>
            <p:nvPr/>
          </p:nvGrpSpPr>
          <p:grpSpPr>
            <a:xfrm>
              <a:off x="443131" y="3775906"/>
              <a:ext cx="2229802" cy="1810977"/>
              <a:chOff x="188124" y="4100505"/>
              <a:chExt cx="2229802" cy="1810977"/>
            </a:xfrm>
          </p:grpSpPr>
          <p:sp>
            <p:nvSpPr>
              <p:cNvPr id="16" name="Rectangle: Rounded Corners 15">
                <a:extLst>
                  <a:ext uri="{FF2B5EF4-FFF2-40B4-BE49-F238E27FC236}">
                    <a16:creationId xmlns:a16="http://schemas.microsoft.com/office/drawing/2014/main" id="{BA891E71-51E3-829D-0EBF-DFA65DD44984}"/>
                  </a:ext>
                </a:extLst>
              </p:cNvPr>
              <p:cNvSpPr/>
              <p:nvPr/>
            </p:nvSpPr>
            <p:spPr>
              <a:xfrm>
                <a:off x="542402" y="4100505"/>
                <a:ext cx="1875524" cy="1810977"/>
              </a:xfrm>
              <a:prstGeom prst="roundRect">
                <a:avLst>
                  <a:gd name="adj" fmla="val 9695"/>
                </a:avLst>
              </a:prstGeom>
              <a:solidFill>
                <a:srgbClr val="CFC4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98F65828-F49D-9E0E-4028-B0485C2B5636}"/>
                  </a:ext>
                </a:extLst>
              </p:cNvPr>
              <p:cNvSpPr txBox="1">
                <a:spLocks/>
              </p:cNvSpPr>
              <p:nvPr/>
            </p:nvSpPr>
            <p:spPr>
              <a:xfrm>
                <a:off x="188124" y="4170155"/>
                <a:ext cx="1875524" cy="28576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Database</a:t>
                </a:r>
                <a:endParaRPr lang="en-US" sz="1600" b="1">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0A17452-5DDF-728F-E6F8-18F66568D960}"/>
                  </a:ext>
                </a:extLst>
              </p:cNvPr>
              <p:cNvSpPr txBox="1"/>
              <p:nvPr/>
            </p:nvSpPr>
            <p:spPr>
              <a:xfrm>
                <a:off x="643370" y="4455924"/>
                <a:ext cx="1681879" cy="1384995"/>
              </a:xfrm>
              <a:prstGeom prst="rect">
                <a:avLst/>
              </a:prstGeom>
              <a:noFill/>
            </p:spPr>
            <p:txBody>
              <a:bodyPr wrap="square">
                <a:spAutoFit/>
              </a:bodyPr>
              <a:lstStyle/>
              <a:p>
                <a:r>
                  <a:rPr lang="en-US" sz="1400" kern="100">
                    <a:latin typeface="Arial" panose="020B0604020202020204" pitchFamily="34" charset="0"/>
                    <a:cs typeface="Arial" panose="020B0604020202020204" pitchFamily="34" charset="0"/>
                  </a:rPr>
                  <a:t>National Vital Statistics System: vital statistics based on death certificates from the entire US.</a:t>
                </a:r>
              </a:p>
            </p:txBody>
          </p:sp>
        </p:grpSp>
        <p:pic>
          <p:nvPicPr>
            <p:cNvPr id="21" name="Graphic 20" descr="Database with solid fill">
              <a:extLst>
                <a:ext uri="{FF2B5EF4-FFF2-40B4-BE49-F238E27FC236}">
                  <a16:creationId xmlns:a16="http://schemas.microsoft.com/office/drawing/2014/main" id="{99082A1D-E925-955A-B48F-427101A32D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5467" y="3633397"/>
              <a:ext cx="623043" cy="623043"/>
            </a:xfrm>
            <a:prstGeom prst="rect">
              <a:avLst/>
            </a:prstGeom>
          </p:spPr>
        </p:pic>
      </p:grpSp>
      <p:grpSp>
        <p:nvGrpSpPr>
          <p:cNvPr id="22" name="Group 21">
            <a:extLst>
              <a:ext uri="{FF2B5EF4-FFF2-40B4-BE49-F238E27FC236}">
                <a16:creationId xmlns:a16="http://schemas.microsoft.com/office/drawing/2014/main" id="{576648B0-2BB7-FBC2-8448-6BEFF8986B90}"/>
              </a:ext>
            </a:extLst>
          </p:cNvPr>
          <p:cNvGrpSpPr/>
          <p:nvPr/>
        </p:nvGrpSpPr>
        <p:grpSpPr>
          <a:xfrm>
            <a:off x="3041917" y="3252052"/>
            <a:ext cx="3156664" cy="2634236"/>
            <a:chOff x="8875935" y="1385492"/>
            <a:chExt cx="3156664" cy="2634236"/>
          </a:xfrm>
        </p:grpSpPr>
        <p:sp>
          <p:nvSpPr>
            <p:cNvPr id="23" name="TextBox 22">
              <a:extLst>
                <a:ext uri="{FF2B5EF4-FFF2-40B4-BE49-F238E27FC236}">
                  <a16:creationId xmlns:a16="http://schemas.microsoft.com/office/drawing/2014/main" id="{19E82B13-2656-56B7-1C20-434533FF9FF0}"/>
                </a:ext>
              </a:extLst>
            </p:cNvPr>
            <p:cNvSpPr txBox="1"/>
            <p:nvPr/>
          </p:nvSpPr>
          <p:spPr>
            <a:xfrm>
              <a:off x="8979829" y="1681755"/>
              <a:ext cx="2976312" cy="2308324"/>
            </a:xfrm>
            <a:prstGeom prst="rect">
              <a:avLst/>
            </a:prstGeom>
            <a:noFill/>
          </p:spPr>
          <p:txBody>
            <a:bodyPr wrap="square">
              <a:spAutoFit/>
            </a:bodyPr>
            <a:lstStyle/>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Underlying cause from cirrhosis (K70.3, K71.7, K72.9, K74.3, K74.4, K74.5, K74.6) or</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Complications of cirrhosis (I85.0, I86.4, K76.6, K76.7, R18).</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Individuals younger than 35 from 1999-2023.</a:t>
              </a:r>
            </a:p>
          </p:txBody>
        </p:sp>
        <p:sp>
          <p:nvSpPr>
            <p:cNvPr id="24" name="Rectangle: Rounded Corners 23">
              <a:extLst>
                <a:ext uri="{FF2B5EF4-FFF2-40B4-BE49-F238E27FC236}">
                  <a16:creationId xmlns:a16="http://schemas.microsoft.com/office/drawing/2014/main" id="{049053AF-990C-5BAE-41BA-0672160E37F8}"/>
                </a:ext>
              </a:extLst>
            </p:cNvPr>
            <p:cNvSpPr/>
            <p:nvPr/>
          </p:nvSpPr>
          <p:spPr>
            <a:xfrm>
              <a:off x="8875935" y="1500648"/>
              <a:ext cx="3156664" cy="2519080"/>
            </a:xfrm>
            <a:prstGeom prst="roundRect">
              <a:avLst>
                <a:gd name="adj" fmla="val 9695"/>
              </a:avLst>
            </a:prstGeom>
            <a:noFill/>
            <a:ln>
              <a:solidFill>
                <a:srgbClr val="CFC4C3"/>
              </a:solidFill>
            </a:ln>
          </p:spPr>
          <p:style>
            <a:lnRef idx="2">
              <a:schemeClr val="accent6"/>
            </a:lnRef>
            <a:fillRef idx="1">
              <a:schemeClr val="lt1"/>
            </a:fillRef>
            <a:effectRef idx="0">
              <a:schemeClr val="accent6"/>
            </a:effectRef>
            <a:fontRef idx="minor">
              <a:schemeClr val="dk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25" name="Content Placeholder 2">
              <a:extLst>
                <a:ext uri="{FF2B5EF4-FFF2-40B4-BE49-F238E27FC236}">
                  <a16:creationId xmlns:a16="http://schemas.microsoft.com/office/drawing/2014/main" id="{554A2BF1-14CE-A31E-85C1-D4E400492D49}"/>
                </a:ext>
              </a:extLst>
            </p:cNvPr>
            <p:cNvSpPr txBox="1">
              <a:spLocks/>
            </p:cNvSpPr>
            <p:nvPr/>
          </p:nvSpPr>
          <p:spPr>
            <a:xfrm>
              <a:off x="9679048" y="1385492"/>
              <a:ext cx="1479492" cy="266614"/>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Data selection</a:t>
              </a:r>
              <a:endParaRPr lang="en-US" sz="1600" b="1">
                <a:latin typeface="Arial" panose="020B0604020202020204" pitchFamily="34" charset="0"/>
                <a:cs typeface="Arial" panose="020B0604020202020204" pitchFamily="34" charset="0"/>
              </a:endParaRPr>
            </a:p>
          </p:txBody>
        </p:sp>
      </p:grpSp>
      <p:sp>
        <p:nvSpPr>
          <p:cNvPr id="26" name="Arrow: Down 25">
            <a:extLst>
              <a:ext uri="{FF2B5EF4-FFF2-40B4-BE49-F238E27FC236}">
                <a16:creationId xmlns:a16="http://schemas.microsoft.com/office/drawing/2014/main" id="{3708AC62-0CE2-7242-A4EA-27F94A78230B}"/>
              </a:ext>
            </a:extLst>
          </p:cNvPr>
          <p:cNvSpPr/>
          <p:nvPr/>
        </p:nvSpPr>
        <p:spPr>
          <a:xfrm rot="16200000">
            <a:off x="2645924" y="4578364"/>
            <a:ext cx="244549" cy="348955"/>
          </a:xfrm>
          <a:prstGeom prst="downArrow">
            <a:avLst/>
          </a:prstGeom>
          <a:solidFill>
            <a:srgbClr val="CFC4C3"/>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4AA833EC-248F-7580-A616-A4045A2F1416}"/>
              </a:ext>
            </a:extLst>
          </p:cNvPr>
          <p:cNvGrpSpPr/>
          <p:nvPr/>
        </p:nvGrpSpPr>
        <p:grpSpPr>
          <a:xfrm>
            <a:off x="6843211" y="2995598"/>
            <a:ext cx="4724784" cy="2891805"/>
            <a:chOff x="8582848" y="1367341"/>
            <a:chExt cx="4724784" cy="2891805"/>
          </a:xfrm>
        </p:grpSpPr>
        <p:sp>
          <p:nvSpPr>
            <p:cNvPr id="29" name="TextBox 28">
              <a:extLst>
                <a:ext uri="{FF2B5EF4-FFF2-40B4-BE49-F238E27FC236}">
                  <a16:creationId xmlns:a16="http://schemas.microsoft.com/office/drawing/2014/main" id="{CC515920-1A2B-0CA6-15A3-3E772171D203}"/>
                </a:ext>
              </a:extLst>
            </p:cNvPr>
            <p:cNvSpPr txBox="1"/>
            <p:nvPr/>
          </p:nvSpPr>
          <p:spPr>
            <a:xfrm>
              <a:off x="8624692" y="1740066"/>
              <a:ext cx="4682940" cy="2462213"/>
            </a:xfrm>
            <a:prstGeom prst="rect">
              <a:avLst/>
            </a:prstGeom>
            <a:noFill/>
          </p:spPr>
          <p:txBody>
            <a:bodyPr wrap="square">
              <a:spAutoFit/>
            </a:bodyPr>
            <a:lstStyle/>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Extraction of the number of deaths and calculation of annual mortality rates overall and stratified by gender.</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Deaths among younger individuals (&lt;35 years) were compared to middle age (35-64) and older (&gt;64) individuals.</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Examination of trends in cirrhosis deaths with a contributing cause from ALD, MASLD, and viral hepatitis.</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Use of the NCI </a:t>
              </a:r>
              <a:r>
                <a:rPr lang="en-US" sz="1400" err="1">
                  <a:latin typeface="Arial" panose="020B0604020202020204" pitchFamily="34" charset="0"/>
                  <a:cs typeface="Arial" panose="020B0604020202020204" pitchFamily="34" charset="0"/>
                </a:rPr>
                <a:t>Joinpoint</a:t>
              </a:r>
              <a:r>
                <a:rPr lang="en-US" sz="1400">
                  <a:latin typeface="Arial" panose="020B0604020202020204" pitchFamily="34" charset="0"/>
                  <a:cs typeface="Arial" panose="020B0604020202020204" pitchFamily="34" charset="0"/>
                </a:rPr>
                <a:t> program for evaluation of statistically significant changes in APC and overall AAPC in death rates.</a:t>
              </a:r>
            </a:p>
          </p:txBody>
        </p:sp>
        <p:sp>
          <p:nvSpPr>
            <p:cNvPr id="30" name="Rectangle: Rounded Corners 29">
              <a:extLst>
                <a:ext uri="{FF2B5EF4-FFF2-40B4-BE49-F238E27FC236}">
                  <a16:creationId xmlns:a16="http://schemas.microsoft.com/office/drawing/2014/main" id="{C10F095E-DAE2-BBDF-A866-69DAC8FBB351}"/>
                </a:ext>
              </a:extLst>
            </p:cNvPr>
            <p:cNvSpPr/>
            <p:nvPr/>
          </p:nvSpPr>
          <p:spPr>
            <a:xfrm>
              <a:off x="8582848" y="1500648"/>
              <a:ext cx="4724784" cy="2758498"/>
            </a:xfrm>
            <a:prstGeom prst="roundRect">
              <a:avLst>
                <a:gd name="adj" fmla="val 9695"/>
              </a:avLst>
            </a:prstGeom>
            <a:noFill/>
            <a:ln>
              <a:solidFill>
                <a:srgbClr val="CFC4C3"/>
              </a:solidFill>
            </a:ln>
          </p:spPr>
          <p:style>
            <a:lnRef idx="2">
              <a:schemeClr val="accent6"/>
            </a:lnRef>
            <a:fillRef idx="1">
              <a:schemeClr val="lt1"/>
            </a:fillRef>
            <a:effectRef idx="0">
              <a:schemeClr val="accent6"/>
            </a:effectRef>
            <a:fontRef idx="minor">
              <a:schemeClr val="dk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31" name="Content Placeholder 2">
              <a:extLst>
                <a:ext uri="{FF2B5EF4-FFF2-40B4-BE49-F238E27FC236}">
                  <a16:creationId xmlns:a16="http://schemas.microsoft.com/office/drawing/2014/main" id="{14D1C855-33F3-00BB-0C87-8ACB0DDCBFA6}"/>
                </a:ext>
              </a:extLst>
            </p:cNvPr>
            <p:cNvSpPr txBox="1">
              <a:spLocks/>
            </p:cNvSpPr>
            <p:nvPr/>
          </p:nvSpPr>
          <p:spPr>
            <a:xfrm>
              <a:off x="10229620" y="1367341"/>
              <a:ext cx="1466031" cy="266614"/>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Data analysis</a:t>
              </a:r>
              <a:endParaRPr lang="en-US" sz="1600" b="1">
                <a:latin typeface="Arial" panose="020B0604020202020204" pitchFamily="34" charset="0"/>
                <a:cs typeface="Arial" panose="020B0604020202020204" pitchFamily="34" charset="0"/>
              </a:endParaRPr>
            </a:p>
          </p:txBody>
        </p:sp>
      </p:grpSp>
      <p:sp>
        <p:nvSpPr>
          <p:cNvPr id="32" name="Arrow: Down 31">
            <a:extLst>
              <a:ext uri="{FF2B5EF4-FFF2-40B4-BE49-F238E27FC236}">
                <a16:creationId xmlns:a16="http://schemas.microsoft.com/office/drawing/2014/main" id="{CA2816AC-459F-15FF-81E5-A1A07C83A734}"/>
              </a:ext>
            </a:extLst>
          </p:cNvPr>
          <p:cNvSpPr/>
          <p:nvPr/>
        </p:nvSpPr>
        <p:spPr>
          <a:xfrm rot="16200000">
            <a:off x="6390094" y="4574545"/>
            <a:ext cx="244549" cy="348955"/>
          </a:xfrm>
          <a:prstGeom prst="downArrow">
            <a:avLst/>
          </a:prstGeom>
          <a:solidFill>
            <a:srgbClr val="CFC4C3"/>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 name="Graphic 8" descr="Home with solid fill">
            <a:hlinkClick r:id="rId5" action="ppaction://hlinksldjump"/>
            <a:extLst>
              <a:ext uri="{FF2B5EF4-FFF2-40B4-BE49-F238E27FC236}">
                <a16:creationId xmlns:a16="http://schemas.microsoft.com/office/drawing/2014/main" id="{533C8148-79F1-5675-1EBE-78674F3A6D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65129" y="87085"/>
            <a:ext cx="374469" cy="374469"/>
          </a:xfrm>
          <a:prstGeom prst="rect">
            <a:avLst/>
          </a:prstGeom>
        </p:spPr>
      </p:pic>
      <p:grpSp>
        <p:nvGrpSpPr>
          <p:cNvPr id="14" name="Group 13">
            <a:extLst>
              <a:ext uri="{FF2B5EF4-FFF2-40B4-BE49-F238E27FC236}">
                <a16:creationId xmlns:a16="http://schemas.microsoft.com/office/drawing/2014/main" id="{E9AADF78-ED78-53EF-1DDF-A51150872473}"/>
              </a:ext>
            </a:extLst>
          </p:cNvPr>
          <p:cNvGrpSpPr/>
          <p:nvPr/>
        </p:nvGrpSpPr>
        <p:grpSpPr>
          <a:xfrm>
            <a:off x="6725053" y="2920187"/>
            <a:ext cx="684049" cy="684049"/>
            <a:chOff x="6725053" y="2920187"/>
            <a:chExt cx="684049" cy="684049"/>
          </a:xfrm>
        </p:grpSpPr>
        <p:sp>
          <p:nvSpPr>
            <p:cNvPr id="13" name="Oval 12">
              <a:extLst>
                <a:ext uri="{FF2B5EF4-FFF2-40B4-BE49-F238E27FC236}">
                  <a16:creationId xmlns:a16="http://schemas.microsoft.com/office/drawing/2014/main" id="{98EEADC1-F61B-90A8-8A25-97AD5DE5A691}"/>
                </a:ext>
              </a:extLst>
            </p:cNvPr>
            <p:cNvSpPr/>
            <p:nvPr/>
          </p:nvSpPr>
          <p:spPr>
            <a:xfrm>
              <a:off x="6964530" y="3022085"/>
              <a:ext cx="360000" cy="36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Magnifying glass with solid fill">
              <a:extLst>
                <a:ext uri="{FF2B5EF4-FFF2-40B4-BE49-F238E27FC236}">
                  <a16:creationId xmlns:a16="http://schemas.microsoft.com/office/drawing/2014/main" id="{87AB519C-DFF5-1679-E9D7-F779D6D3683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6725053" y="2920187"/>
              <a:ext cx="684049" cy="684049"/>
            </a:xfrm>
            <a:prstGeom prst="rect">
              <a:avLst/>
            </a:prstGeom>
          </p:spPr>
        </p:pic>
      </p:grpSp>
      <p:grpSp>
        <p:nvGrpSpPr>
          <p:cNvPr id="15" name="Group 14">
            <a:extLst>
              <a:ext uri="{FF2B5EF4-FFF2-40B4-BE49-F238E27FC236}">
                <a16:creationId xmlns:a16="http://schemas.microsoft.com/office/drawing/2014/main" id="{7BE6680F-2AA7-0107-6F97-0FEFFED2C050}"/>
              </a:ext>
            </a:extLst>
          </p:cNvPr>
          <p:cNvGrpSpPr/>
          <p:nvPr/>
        </p:nvGrpSpPr>
        <p:grpSpPr>
          <a:xfrm>
            <a:off x="5505620" y="3080091"/>
            <a:ext cx="531434" cy="531434"/>
            <a:chOff x="5505620" y="3080091"/>
            <a:chExt cx="531434" cy="531434"/>
          </a:xfrm>
        </p:grpSpPr>
        <p:sp>
          <p:nvSpPr>
            <p:cNvPr id="12" name="Rectangle 11">
              <a:extLst>
                <a:ext uri="{FF2B5EF4-FFF2-40B4-BE49-F238E27FC236}">
                  <a16:creationId xmlns:a16="http://schemas.microsoft.com/office/drawing/2014/main" id="{E8233E6E-581A-287D-F3E9-B515081285E6}"/>
                </a:ext>
              </a:extLst>
            </p:cNvPr>
            <p:cNvSpPr/>
            <p:nvPr/>
          </p:nvSpPr>
          <p:spPr>
            <a:xfrm>
              <a:off x="5599537" y="3128905"/>
              <a:ext cx="324000" cy="4194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Checklist with solid fill">
              <a:extLst>
                <a:ext uri="{FF2B5EF4-FFF2-40B4-BE49-F238E27FC236}">
                  <a16:creationId xmlns:a16="http://schemas.microsoft.com/office/drawing/2014/main" id="{CE2B23C1-1EAF-0CB1-0705-2B17B2D28C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05620" y="3080091"/>
              <a:ext cx="531434" cy="531434"/>
            </a:xfrm>
            <a:prstGeom prst="rect">
              <a:avLst/>
            </a:prstGeom>
          </p:spPr>
        </p:pic>
      </p:grpSp>
    </p:spTree>
    <p:extLst>
      <p:ext uri="{BB962C8B-B14F-4D97-AF65-F5344CB8AC3E}">
        <p14:creationId xmlns:p14="http://schemas.microsoft.com/office/powerpoint/2010/main" val="2690230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EBE9D-3CFE-14C8-A8F2-D5100DE27C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2395D7-FE36-B3A4-FDE4-2EBADFD561C6}"/>
              </a:ext>
            </a:extLst>
          </p:cNvPr>
          <p:cNvSpPr>
            <a:spLocks noGrp="1"/>
          </p:cNvSpPr>
          <p:nvPr>
            <p:ph type="title"/>
          </p:nvPr>
        </p:nvSpPr>
        <p:spPr>
          <a:xfrm>
            <a:off x="838200" y="-89087"/>
            <a:ext cx="10297332" cy="838947"/>
          </a:xfrm>
        </p:spPr>
        <p:txBody>
          <a:bodyPr>
            <a:noAutofit/>
          </a:bodyPr>
          <a:lstStyle/>
          <a:p>
            <a:r>
              <a:rPr lang="en-GB" sz="1800" b="1">
                <a:latin typeface="Arial" panose="020B0604020202020204" pitchFamily="34" charset="0"/>
                <a:cs typeface="Arial" panose="020B0604020202020204" pitchFamily="34" charset="0"/>
              </a:rPr>
              <a:t>OS-016</a:t>
            </a:r>
            <a:r>
              <a:rPr lang="en-GB" sz="1800">
                <a:latin typeface="Arial" panose="020B0604020202020204" pitchFamily="34" charset="0"/>
                <a:cs typeface="Arial" panose="020B0604020202020204" pitchFamily="34" charset="0"/>
              </a:rPr>
              <a:t> </a:t>
            </a:r>
            <a:r>
              <a:rPr lang="en-US" sz="1800">
                <a:latin typeface="Arial" panose="020B0604020202020204" pitchFamily="34" charset="0"/>
                <a:cs typeface="Arial" panose="020B0604020202020204" pitchFamily="34" charset="0"/>
              </a:rPr>
              <a:t>Cirrhosis death rates are increasing rapidly among young Americans – analysis of national death certificate data </a:t>
            </a:r>
            <a:endParaRPr lang="en-GB" sz="180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3B5AC306-43E4-C53E-B187-9DCB7447448F}"/>
              </a:ext>
            </a:extLst>
          </p:cNvPr>
          <p:cNvSpPr/>
          <p:nvPr/>
        </p:nvSpPr>
        <p:spPr>
          <a:xfrm>
            <a:off x="451874" y="5255139"/>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Conclusion</a:t>
            </a:r>
            <a:endParaRPr lang="en-US" b="1" i="0">
              <a:solidFill>
                <a:schemeClr val="bg1"/>
              </a:solidFill>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50F13F8-D2C5-3E2B-0CCB-4138188E7D74}"/>
              </a:ext>
            </a:extLst>
          </p:cNvPr>
          <p:cNvSpPr txBox="1"/>
          <p:nvPr/>
        </p:nvSpPr>
        <p:spPr>
          <a:xfrm>
            <a:off x="451873" y="5565797"/>
            <a:ext cx="11394051" cy="784830"/>
          </a:xfrm>
          <a:prstGeom prst="rect">
            <a:avLst/>
          </a:prstGeom>
          <a:noFill/>
        </p:spPr>
        <p:txBody>
          <a:bodyPr wrap="square">
            <a:spAutoFit/>
          </a:bodyPr>
          <a:lstStyle/>
          <a:p>
            <a:r>
              <a:rPr lang="en-US" sz="1500" kern="0" dirty="0">
                <a:effectLst/>
                <a:latin typeface="Arial" panose="020B0604020202020204" pitchFamily="34" charset="0"/>
                <a:ea typeface="Calibri" panose="020F0502020204030204" pitchFamily="34" charset="0"/>
                <a:cs typeface="Arial" panose="020B0604020202020204" pitchFamily="34" charset="0"/>
              </a:rPr>
              <a:t>Cirrhosis death rates have increased more rapidly among younger individuals and these increases accelerated from 2018-2023, particularly among younger males. Increased alcohol use in recent years has likely contributed to recent rises in cirrhosis death rates among Americans under age 35. </a:t>
            </a:r>
          </a:p>
        </p:txBody>
      </p:sp>
      <p:sp>
        <p:nvSpPr>
          <p:cNvPr id="16" name="Rectangle: Rounded Corners 15">
            <a:extLst>
              <a:ext uri="{FF2B5EF4-FFF2-40B4-BE49-F238E27FC236}">
                <a16:creationId xmlns:a16="http://schemas.microsoft.com/office/drawing/2014/main" id="{6D2BDFA4-1A51-61EE-B788-D0B81F59DDD4}"/>
              </a:ext>
            </a:extLst>
          </p:cNvPr>
          <p:cNvSpPr/>
          <p:nvPr/>
        </p:nvSpPr>
        <p:spPr>
          <a:xfrm>
            <a:off x="346075" y="5161633"/>
            <a:ext cx="11499850" cy="1170549"/>
          </a:xfrm>
          <a:prstGeom prst="roundRect">
            <a:avLst>
              <a:gd name="adj" fmla="val 7447"/>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4B87"/>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2083A20D-D1E2-3180-8477-E1EA71190E28}"/>
              </a:ext>
            </a:extLst>
          </p:cNvPr>
          <p:cNvSpPr/>
          <p:nvPr/>
        </p:nvSpPr>
        <p:spPr>
          <a:xfrm>
            <a:off x="451874" y="913109"/>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Results</a:t>
            </a:r>
            <a:endParaRPr lang="en-US" b="1" i="0">
              <a:solidFill>
                <a:schemeClr val="bg1"/>
              </a:solidFill>
              <a:effectLst/>
              <a:latin typeface="Arial" panose="020B0604020202020204" pitchFamily="34" charset="0"/>
              <a:cs typeface="Arial" panose="020B0604020202020204" pitchFamily="34" charset="0"/>
            </a:endParaRPr>
          </a:p>
        </p:txBody>
      </p:sp>
      <p:pic>
        <p:nvPicPr>
          <p:cNvPr id="6" name="Picture 5" descr="A graph of growth in years&#10;&#10;AI-generated content may be incorrect.">
            <a:extLst>
              <a:ext uri="{FF2B5EF4-FFF2-40B4-BE49-F238E27FC236}">
                <a16:creationId xmlns:a16="http://schemas.microsoft.com/office/drawing/2014/main" id="{724901DD-DE0B-465F-EFAA-20BE6D693F87}"/>
              </a:ext>
            </a:extLst>
          </p:cNvPr>
          <p:cNvPicPr>
            <a:picLocks noChangeAspect="1"/>
          </p:cNvPicPr>
          <p:nvPr/>
        </p:nvPicPr>
        <p:blipFill>
          <a:blip r:embed="rId3">
            <a:extLst>
              <a:ext uri="{28A0092B-C50C-407E-A947-70E740481C1C}">
                <a14:useLocalDpi xmlns:a14="http://schemas.microsoft.com/office/drawing/2010/main" val="0"/>
              </a:ext>
            </a:extLst>
          </a:blip>
          <a:srcRect b="4675"/>
          <a:stretch/>
        </p:blipFill>
        <p:spPr>
          <a:xfrm>
            <a:off x="547663" y="1371839"/>
            <a:ext cx="3682694" cy="1688415"/>
          </a:xfrm>
          <a:prstGeom prst="rect">
            <a:avLst/>
          </a:prstGeom>
        </p:spPr>
      </p:pic>
      <p:pic>
        <p:nvPicPr>
          <p:cNvPr id="14" name="Picture 13" descr="A graph of different colored bars&#10;&#10;AI-generated content may be incorrect.">
            <a:extLst>
              <a:ext uri="{FF2B5EF4-FFF2-40B4-BE49-F238E27FC236}">
                <a16:creationId xmlns:a16="http://schemas.microsoft.com/office/drawing/2014/main" id="{DA77CB69-7060-2F7A-F740-FAB6B776E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7250" y="2995422"/>
            <a:ext cx="3423389" cy="1966759"/>
          </a:xfrm>
          <a:prstGeom prst="rect">
            <a:avLst/>
          </a:prstGeom>
        </p:spPr>
      </p:pic>
      <p:grpSp>
        <p:nvGrpSpPr>
          <p:cNvPr id="24" name="Group 23">
            <a:extLst>
              <a:ext uri="{FF2B5EF4-FFF2-40B4-BE49-F238E27FC236}">
                <a16:creationId xmlns:a16="http://schemas.microsoft.com/office/drawing/2014/main" id="{F518DE33-40B6-0306-1B14-4FAF33CD9385}"/>
              </a:ext>
            </a:extLst>
          </p:cNvPr>
          <p:cNvGrpSpPr/>
          <p:nvPr/>
        </p:nvGrpSpPr>
        <p:grpSpPr>
          <a:xfrm>
            <a:off x="451874" y="3281514"/>
            <a:ext cx="2684893" cy="1793881"/>
            <a:chOff x="582422" y="3117473"/>
            <a:chExt cx="2773511" cy="1814839"/>
          </a:xfrm>
        </p:grpSpPr>
        <p:pic>
          <p:nvPicPr>
            <p:cNvPr id="12" name="Picture 11" descr="A graph of a number of years&#10;&#10;AI-generated content may be incorrect.">
              <a:extLst>
                <a:ext uri="{FF2B5EF4-FFF2-40B4-BE49-F238E27FC236}">
                  <a16:creationId xmlns:a16="http://schemas.microsoft.com/office/drawing/2014/main" id="{04A6B0C9-3BE7-9BE2-69D8-7CB39357D781}"/>
                </a:ext>
              </a:extLst>
            </p:cNvPr>
            <p:cNvPicPr>
              <a:picLocks noChangeAspect="1"/>
            </p:cNvPicPr>
            <p:nvPr/>
          </p:nvPicPr>
          <p:blipFill>
            <a:blip r:embed="rId5">
              <a:extLst>
                <a:ext uri="{28A0092B-C50C-407E-A947-70E740481C1C}">
                  <a14:useLocalDpi xmlns:a14="http://schemas.microsoft.com/office/drawing/2010/main" val="0"/>
                </a:ext>
              </a:extLst>
            </a:blip>
            <a:srcRect t="13366" r="23971"/>
            <a:stretch/>
          </p:blipFill>
          <p:spPr>
            <a:xfrm>
              <a:off x="582422" y="3117473"/>
              <a:ext cx="2773511" cy="1814839"/>
            </a:xfrm>
            <a:prstGeom prst="rect">
              <a:avLst/>
            </a:prstGeom>
          </p:spPr>
        </p:pic>
        <p:pic>
          <p:nvPicPr>
            <p:cNvPr id="23" name="Picture 22" descr="A graph of a number of years&#10;&#10;AI-generated content may be incorrect.">
              <a:extLst>
                <a:ext uri="{FF2B5EF4-FFF2-40B4-BE49-F238E27FC236}">
                  <a16:creationId xmlns:a16="http://schemas.microsoft.com/office/drawing/2014/main" id="{ED94E460-8632-0119-41B3-1178318F6E00}"/>
                </a:ext>
              </a:extLst>
            </p:cNvPr>
            <p:cNvPicPr>
              <a:picLocks noChangeAspect="1"/>
            </p:cNvPicPr>
            <p:nvPr/>
          </p:nvPicPr>
          <p:blipFill>
            <a:blip r:embed="rId5">
              <a:extLst>
                <a:ext uri="{28A0092B-C50C-407E-A947-70E740481C1C}">
                  <a14:useLocalDpi xmlns:a14="http://schemas.microsoft.com/office/drawing/2010/main" val="0"/>
                </a:ext>
              </a:extLst>
            </a:blip>
            <a:srcRect l="74378" t="9420" b="73250"/>
            <a:stretch/>
          </p:blipFill>
          <p:spPr>
            <a:xfrm>
              <a:off x="1628883" y="3357268"/>
              <a:ext cx="934658" cy="363047"/>
            </a:xfrm>
            <a:prstGeom prst="rect">
              <a:avLst/>
            </a:prstGeom>
          </p:spPr>
        </p:pic>
      </p:grpSp>
      <p:sp>
        <p:nvSpPr>
          <p:cNvPr id="25" name="Content Placeholder 2">
            <a:extLst>
              <a:ext uri="{FF2B5EF4-FFF2-40B4-BE49-F238E27FC236}">
                <a16:creationId xmlns:a16="http://schemas.microsoft.com/office/drawing/2014/main" id="{80508719-C473-98BD-CA1F-3DE68BC64665}"/>
              </a:ext>
            </a:extLst>
          </p:cNvPr>
          <p:cNvSpPr txBox="1">
            <a:spLocks/>
          </p:cNvSpPr>
          <p:nvPr/>
        </p:nvSpPr>
        <p:spPr>
          <a:xfrm>
            <a:off x="1046289" y="1285303"/>
            <a:ext cx="1838415" cy="229889"/>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900" b="1">
                <a:latin typeface="Arial" panose="020B0604020202020204" pitchFamily="34" charset="0"/>
                <a:cs typeface="Arial" panose="020B0604020202020204" pitchFamily="34" charset="0"/>
              </a:rPr>
              <a:t> Overall death rates in groups</a:t>
            </a:r>
            <a:endParaRPr lang="en-US" sz="1000" b="1">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05BA9544-57F7-C41A-EA24-BD0E9E781F66}"/>
              </a:ext>
            </a:extLst>
          </p:cNvPr>
          <p:cNvGrpSpPr/>
          <p:nvPr/>
        </p:nvGrpSpPr>
        <p:grpSpPr>
          <a:xfrm>
            <a:off x="4203144" y="987545"/>
            <a:ext cx="3123520" cy="1919625"/>
            <a:chOff x="4317041" y="952663"/>
            <a:chExt cx="3123520" cy="1919625"/>
          </a:xfrm>
        </p:grpSpPr>
        <p:pic>
          <p:nvPicPr>
            <p:cNvPr id="8" name="Picture 7" descr="A graph showing the growth of the year&#10;&#10;AI-generated content may be incorrect.">
              <a:extLst>
                <a:ext uri="{FF2B5EF4-FFF2-40B4-BE49-F238E27FC236}">
                  <a16:creationId xmlns:a16="http://schemas.microsoft.com/office/drawing/2014/main" id="{431087A8-B1AF-9FD0-87E4-ACB67CAB22EE}"/>
                </a:ext>
              </a:extLst>
            </p:cNvPr>
            <p:cNvPicPr>
              <a:picLocks noChangeAspect="1"/>
            </p:cNvPicPr>
            <p:nvPr/>
          </p:nvPicPr>
          <p:blipFill>
            <a:blip r:embed="rId6">
              <a:extLst>
                <a:ext uri="{28A0092B-C50C-407E-A947-70E740481C1C}">
                  <a14:useLocalDpi xmlns:a14="http://schemas.microsoft.com/office/drawing/2010/main" val="0"/>
                </a:ext>
              </a:extLst>
            </a:blip>
            <a:srcRect r="5939" b="3578"/>
            <a:stretch/>
          </p:blipFill>
          <p:spPr>
            <a:xfrm>
              <a:off x="4317041" y="978831"/>
              <a:ext cx="3123520" cy="1893457"/>
            </a:xfrm>
            <a:prstGeom prst="rect">
              <a:avLst/>
            </a:prstGeom>
          </p:spPr>
        </p:pic>
        <p:sp>
          <p:nvSpPr>
            <p:cNvPr id="26" name="Content Placeholder 2">
              <a:extLst>
                <a:ext uri="{FF2B5EF4-FFF2-40B4-BE49-F238E27FC236}">
                  <a16:creationId xmlns:a16="http://schemas.microsoft.com/office/drawing/2014/main" id="{C0CBD423-DAEE-B5B3-3A87-3F6536163FFD}"/>
                </a:ext>
              </a:extLst>
            </p:cNvPr>
            <p:cNvSpPr txBox="1">
              <a:spLocks/>
            </p:cNvSpPr>
            <p:nvPr/>
          </p:nvSpPr>
          <p:spPr>
            <a:xfrm>
              <a:off x="5278927" y="952663"/>
              <a:ext cx="1851939" cy="316940"/>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900" b="1">
                  <a:latin typeface="Arial" panose="020B0604020202020204" pitchFamily="34" charset="0"/>
                  <a:cs typeface="Arial" panose="020B0604020202020204" pitchFamily="34" charset="0"/>
                </a:rPr>
                <a:t>Overall death rates in younger (&lt; 35-year-old) individuals </a:t>
              </a:r>
              <a:endParaRPr lang="en-US" sz="1000" b="1">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47B853F3-13BC-96DE-9046-86AEC9B62868}"/>
              </a:ext>
            </a:extLst>
          </p:cNvPr>
          <p:cNvGrpSpPr/>
          <p:nvPr/>
        </p:nvGrpSpPr>
        <p:grpSpPr>
          <a:xfrm>
            <a:off x="7577378" y="907643"/>
            <a:ext cx="4090556" cy="1959179"/>
            <a:chOff x="7577378" y="907643"/>
            <a:chExt cx="4090556" cy="1959179"/>
          </a:xfrm>
        </p:grpSpPr>
        <p:pic>
          <p:nvPicPr>
            <p:cNvPr id="10" name="Picture 9" descr="A graph showing different colored bars&#10;&#10;AI-generated content may be incorrect.">
              <a:extLst>
                <a:ext uri="{FF2B5EF4-FFF2-40B4-BE49-F238E27FC236}">
                  <a16:creationId xmlns:a16="http://schemas.microsoft.com/office/drawing/2014/main" id="{FC19D084-3060-43B6-6D72-3E5AEF3BA8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7378" y="907643"/>
              <a:ext cx="3766248" cy="1959179"/>
            </a:xfrm>
            <a:prstGeom prst="rect">
              <a:avLst/>
            </a:prstGeom>
          </p:spPr>
        </p:pic>
        <p:sp>
          <p:nvSpPr>
            <p:cNvPr id="28" name="Content Placeholder 2">
              <a:extLst>
                <a:ext uri="{FF2B5EF4-FFF2-40B4-BE49-F238E27FC236}">
                  <a16:creationId xmlns:a16="http://schemas.microsoft.com/office/drawing/2014/main" id="{7C5416CE-3D3A-6F34-8ED5-02454B618FB4}"/>
                </a:ext>
              </a:extLst>
            </p:cNvPr>
            <p:cNvSpPr txBox="1">
              <a:spLocks/>
            </p:cNvSpPr>
            <p:nvPr/>
          </p:nvSpPr>
          <p:spPr>
            <a:xfrm>
              <a:off x="9472055" y="956935"/>
              <a:ext cx="2195879" cy="337194"/>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900" b="1">
                  <a:latin typeface="Arial" panose="020B0604020202020204" pitchFamily="34" charset="0"/>
                  <a:cs typeface="Arial" panose="020B0604020202020204" pitchFamily="34" charset="0"/>
                </a:rPr>
                <a:t>Average annual percentage change in death rates by age group</a:t>
              </a:r>
              <a:endParaRPr lang="en-US" sz="1000" b="1">
                <a:latin typeface="Arial" panose="020B0604020202020204" pitchFamily="34" charset="0"/>
                <a:cs typeface="Arial" panose="020B0604020202020204" pitchFamily="34" charset="0"/>
              </a:endParaRPr>
            </a:p>
          </p:txBody>
        </p:sp>
      </p:grpSp>
      <p:sp>
        <p:nvSpPr>
          <p:cNvPr id="29" name="Content Placeholder 2">
            <a:extLst>
              <a:ext uri="{FF2B5EF4-FFF2-40B4-BE49-F238E27FC236}">
                <a16:creationId xmlns:a16="http://schemas.microsoft.com/office/drawing/2014/main" id="{17549319-1F8C-7C08-8D9C-96EED44B6AD6}"/>
              </a:ext>
            </a:extLst>
          </p:cNvPr>
          <p:cNvSpPr txBox="1">
            <a:spLocks/>
          </p:cNvSpPr>
          <p:nvPr/>
        </p:nvSpPr>
        <p:spPr>
          <a:xfrm>
            <a:off x="1164874" y="3102286"/>
            <a:ext cx="1608604" cy="358856"/>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900" b="1">
                <a:latin typeface="Arial" panose="020B0604020202020204" pitchFamily="34" charset="0"/>
                <a:cs typeface="Arial" panose="020B0604020202020204" pitchFamily="34" charset="0"/>
              </a:rPr>
              <a:t>Cirrhosis death rates in younger women and men </a:t>
            </a:r>
            <a:endParaRPr lang="en-US" sz="1000" b="1">
              <a:latin typeface="Arial" panose="020B0604020202020204" pitchFamily="34" charset="0"/>
              <a:cs typeface="Arial" panose="020B0604020202020204" pitchFamily="34" charset="0"/>
            </a:endParaRPr>
          </a:p>
        </p:txBody>
      </p:sp>
      <p:sp>
        <p:nvSpPr>
          <p:cNvPr id="30" name="Content Placeholder 2">
            <a:extLst>
              <a:ext uri="{FF2B5EF4-FFF2-40B4-BE49-F238E27FC236}">
                <a16:creationId xmlns:a16="http://schemas.microsoft.com/office/drawing/2014/main" id="{CB7CAEBD-3EDD-8759-6765-80199B5601BC}"/>
              </a:ext>
            </a:extLst>
          </p:cNvPr>
          <p:cNvSpPr txBox="1">
            <a:spLocks/>
          </p:cNvSpPr>
          <p:nvPr/>
        </p:nvSpPr>
        <p:spPr>
          <a:xfrm>
            <a:off x="5411196" y="3006258"/>
            <a:ext cx="1818259" cy="327741"/>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900" b="1">
                <a:latin typeface="Arial" panose="020B0604020202020204" pitchFamily="34" charset="0"/>
                <a:cs typeface="Arial" panose="020B0604020202020204" pitchFamily="34" charset="0"/>
              </a:rPr>
              <a:t>Average annual percentage change by age and sex</a:t>
            </a:r>
            <a:endParaRPr lang="en-US" sz="1000" b="1">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97A4D892-6D5F-E972-2238-E42DEAB3ABD0}"/>
              </a:ext>
            </a:extLst>
          </p:cNvPr>
          <p:cNvGrpSpPr/>
          <p:nvPr/>
        </p:nvGrpSpPr>
        <p:grpSpPr>
          <a:xfrm>
            <a:off x="8141122" y="2855812"/>
            <a:ext cx="3202504" cy="2178996"/>
            <a:chOff x="8141122" y="2855812"/>
            <a:chExt cx="3202504" cy="2178996"/>
          </a:xfrm>
        </p:grpSpPr>
        <p:grpSp>
          <p:nvGrpSpPr>
            <p:cNvPr id="22" name="Group 21">
              <a:extLst>
                <a:ext uri="{FF2B5EF4-FFF2-40B4-BE49-F238E27FC236}">
                  <a16:creationId xmlns:a16="http://schemas.microsoft.com/office/drawing/2014/main" id="{8E6EF3D4-5B1F-832C-0510-E5D86755705E}"/>
                </a:ext>
              </a:extLst>
            </p:cNvPr>
            <p:cNvGrpSpPr>
              <a:grpSpLocks noChangeAspect="1"/>
            </p:cNvGrpSpPr>
            <p:nvPr/>
          </p:nvGrpSpPr>
          <p:grpSpPr>
            <a:xfrm>
              <a:off x="8141122" y="3033174"/>
              <a:ext cx="3202504" cy="2001634"/>
              <a:chOff x="7695691" y="3188360"/>
              <a:chExt cx="2983983" cy="1865054"/>
            </a:xfrm>
          </p:grpSpPr>
          <p:pic>
            <p:nvPicPr>
              <p:cNvPr id="20" name="Picture 19" descr="A graph of the year&#10;&#10;AI-generated content may be incorrect.">
                <a:extLst>
                  <a:ext uri="{FF2B5EF4-FFF2-40B4-BE49-F238E27FC236}">
                    <a16:creationId xmlns:a16="http://schemas.microsoft.com/office/drawing/2014/main" id="{58566948-3A44-EF78-2117-7CB1A2FFC67B}"/>
                  </a:ext>
                </a:extLst>
              </p:cNvPr>
              <p:cNvPicPr>
                <a:picLocks noChangeAspect="1"/>
              </p:cNvPicPr>
              <p:nvPr/>
            </p:nvPicPr>
            <p:blipFill>
              <a:blip r:embed="rId8">
                <a:extLst>
                  <a:ext uri="{28A0092B-C50C-407E-A947-70E740481C1C}">
                    <a14:useLocalDpi xmlns:a14="http://schemas.microsoft.com/office/drawing/2010/main" val="0"/>
                  </a:ext>
                </a:extLst>
              </a:blip>
              <a:srcRect t="14017" r="26065"/>
              <a:stretch/>
            </p:blipFill>
            <p:spPr>
              <a:xfrm>
                <a:off x="7695691" y="3188360"/>
                <a:ext cx="2983983" cy="1865054"/>
              </a:xfrm>
              <a:prstGeom prst="rect">
                <a:avLst/>
              </a:prstGeom>
            </p:spPr>
          </p:pic>
          <p:pic>
            <p:nvPicPr>
              <p:cNvPr id="21" name="Picture 20" descr="A graph of the year&#10;&#10;AI-generated content may be incorrect.">
                <a:extLst>
                  <a:ext uri="{FF2B5EF4-FFF2-40B4-BE49-F238E27FC236}">
                    <a16:creationId xmlns:a16="http://schemas.microsoft.com/office/drawing/2014/main" id="{C83B9CE0-C83A-C06C-AA55-8D02554C39CF}"/>
                  </a:ext>
                </a:extLst>
              </p:cNvPr>
              <p:cNvPicPr>
                <a:picLocks noChangeAspect="1"/>
              </p:cNvPicPr>
              <p:nvPr/>
            </p:nvPicPr>
            <p:blipFill>
              <a:blip r:embed="rId8">
                <a:extLst>
                  <a:ext uri="{28A0092B-C50C-407E-A947-70E740481C1C}">
                    <a14:useLocalDpi xmlns:a14="http://schemas.microsoft.com/office/drawing/2010/main" val="0"/>
                  </a:ext>
                </a:extLst>
              </a:blip>
              <a:srcRect l="72175" t="14229" b="52211"/>
              <a:stretch/>
            </p:blipFill>
            <p:spPr>
              <a:xfrm>
                <a:off x="9323839" y="3695523"/>
                <a:ext cx="1123020" cy="727952"/>
              </a:xfrm>
              <a:prstGeom prst="rect">
                <a:avLst/>
              </a:prstGeom>
            </p:spPr>
          </p:pic>
        </p:grpSp>
        <p:sp>
          <p:nvSpPr>
            <p:cNvPr id="31" name="Content Placeholder 2">
              <a:extLst>
                <a:ext uri="{FF2B5EF4-FFF2-40B4-BE49-F238E27FC236}">
                  <a16:creationId xmlns:a16="http://schemas.microsoft.com/office/drawing/2014/main" id="{E174B70D-3F35-B6EA-3890-7E67F5785C16}"/>
                </a:ext>
              </a:extLst>
            </p:cNvPr>
            <p:cNvSpPr txBox="1">
              <a:spLocks/>
            </p:cNvSpPr>
            <p:nvPr/>
          </p:nvSpPr>
          <p:spPr>
            <a:xfrm>
              <a:off x="9060004" y="2855812"/>
              <a:ext cx="2005284" cy="329236"/>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900" b="1">
                  <a:latin typeface="Arial" panose="020B0604020202020204" pitchFamily="34" charset="0"/>
                  <a:cs typeface="Arial" panose="020B0604020202020204" pitchFamily="34" charset="0"/>
                </a:rPr>
                <a:t>Cirrhosis death rate by etiology among those &lt;35 years old</a:t>
              </a:r>
              <a:endParaRPr lang="en-US" sz="1000" b="1">
                <a:latin typeface="Arial" panose="020B0604020202020204" pitchFamily="34" charset="0"/>
                <a:cs typeface="Arial" panose="020B0604020202020204" pitchFamily="34" charset="0"/>
              </a:endParaRPr>
            </a:p>
          </p:txBody>
        </p:sp>
      </p:grpSp>
      <p:sp>
        <p:nvSpPr>
          <p:cNvPr id="18" name="Rectangle: Rounded Corners 17">
            <a:extLst>
              <a:ext uri="{FF2B5EF4-FFF2-40B4-BE49-F238E27FC236}">
                <a16:creationId xmlns:a16="http://schemas.microsoft.com/office/drawing/2014/main" id="{0A6EF4CF-456E-4530-C76B-A438F2B04670}"/>
              </a:ext>
            </a:extLst>
          </p:cNvPr>
          <p:cNvSpPr/>
          <p:nvPr/>
        </p:nvSpPr>
        <p:spPr>
          <a:xfrm>
            <a:off x="346075" y="861404"/>
            <a:ext cx="11499850" cy="4162288"/>
          </a:xfrm>
          <a:prstGeom prst="roundRect">
            <a:avLst>
              <a:gd name="adj" fmla="val 1919"/>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4B87"/>
              </a:solidFill>
              <a:latin typeface="Arial" panose="020B0604020202020204" pitchFamily="34" charset="0"/>
              <a:cs typeface="Arial" panose="020B0604020202020204" pitchFamily="34" charset="0"/>
            </a:endParaRPr>
          </a:p>
        </p:txBody>
      </p:sp>
      <p:sp>
        <p:nvSpPr>
          <p:cNvPr id="36" name="Rectangle 3">
            <a:extLst>
              <a:ext uri="{FF2B5EF4-FFF2-40B4-BE49-F238E27FC236}">
                <a16:creationId xmlns:a16="http://schemas.microsoft.com/office/drawing/2014/main" id="{3230A33D-EEE1-7819-7FAE-581130D8FA32}"/>
              </a:ext>
            </a:extLst>
          </p:cNvPr>
          <p:cNvSpPr>
            <a:spLocks noChangeArrowheads="1"/>
          </p:cNvSpPr>
          <p:nvPr/>
        </p:nvSpPr>
        <p:spPr bwMode="auto">
          <a:xfrm>
            <a:off x="10155719" y="4737136"/>
            <a:ext cx="18191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a:t>
            </a:r>
            <a:r>
              <a:rPr kumimoji="0" lang="en-US" altLang="en-US" sz="700" b="0" i="1" u="none" strike="noStrike" cap="none" normalizeH="0" baseline="0" dirty="0" err="1">
                <a:ln>
                  <a:noFill/>
                </a:ln>
                <a:solidFill>
                  <a:schemeClr val="tx1"/>
                </a:solidFill>
                <a:effectLst/>
                <a:latin typeface="Arial" panose="020B0604020202020204" pitchFamily="34" charset="0"/>
                <a:cs typeface="Arial" panose="020B0604020202020204" pitchFamily="34" charset="0"/>
              </a:rPr>
              <a:t>Aetiology</a:t>
            </a:r>
            <a:r>
              <a:rPr kumimoji="0" lang="en-US" altLang="en-US" sz="7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 analysis limited to 2018-2023 due to small numbers prior to that date</a:t>
            </a:r>
            <a:endParaRPr kumimoji="0" lang="en-US" altLang="en-US" sz="1050" b="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4" name="Graphic 3" descr="Home with solid fill">
            <a:hlinkClick r:id="rId9" action="ppaction://hlinksldjump"/>
            <a:extLst>
              <a:ext uri="{FF2B5EF4-FFF2-40B4-BE49-F238E27FC236}">
                <a16:creationId xmlns:a16="http://schemas.microsoft.com/office/drawing/2014/main" id="{589B2C14-C86F-54AC-2F1A-45A9B043889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665129" y="87085"/>
            <a:ext cx="374469" cy="374469"/>
          </a:xfrm>
          <a:prstGeom prst="rect">
            <a:avLst/>
          </a:prstGeom>
        </p:spPr>
      </p:pic>
    </p:spTree>
    <p:extLst>
      <p:ext uri="{BB962C8B-B14F-4D97-AF65-F5344CB8AC3E}">
        <p14:creationId xmlns:p14="http://schemas.microsoft.com/office/powerpoint/2010/main" val="2838203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50928-959F-B190-F17D-C8DDF267AB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FA06F5-8CE9-295E-599A-FBA30E4358A9}"/>
              </a:ext>
            </a:extLst>
          </p:cNvPr>
          <p:cNvSpPr>
            <a:spLocks noGrp="1"/>
          </p:cNvSpPr>
          <p:nvPr>
            <p:ph type="ctrTitle"/>
          </p:nvPr>
        </p:nvSpPr>
        <p:spPr>
          <a:xfrm>
            <a:off x="1007391" y="2498272"/>
            <a:ext cx="10975434" cy="1517877"/>
          </a:xfrm>
        </p:spPr>
        <p:txBody>
          <a:bodyPr>
            <a:noAutofit/>
          </a:bodyPr>
          <a:lstStyle/>
          <a:p>
            <a:pPr algn="r"/>
            <a:r>
              <a:rPr lang="en-US" b="1">
                <a:solidFill>
                  <a:srgbClr val="826B6A"/>
                </a:solidFill>
                <a:latin typeface="Arial" panose="020B0604020202020204" pitchFamily="34" charset="0"/>
                <a:cs typeface="Arial" panose="020B0604020202020204" pitchFamily="34" charset="0"/>
              </a:rPr>
              <a:t>Late breakers</a:t>
            </a:r>
          </a:p>
        </p:txBody>
      </p:sp>
      <p:sp>
        <p:nvSpPr>
          <p:cNvPr id="3" name="Subtitle 2">
            <a:extLst>
              <a:ext uri="{FF2B5EF4-FFF2-40B4-BE49-F238E27FC236}">
                <a16:creationId xmlns:a16="http://schemas.microsoft.com/office/drawing/2014/main" id="{C7088904-4CAE-C020-C3F9-AC1FD34B839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18743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52BF9-829A-89FC-7FE8-703D4A0317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2A731-8F15-0587-348C-E1D085238D8B}"/>
              </a:ext>
            </a:extLst>
          </p:cNvPr>
          <p:cNvSpPr>
            <a:spLocks noGrp="1"/>
          </p:cNvSpPr>
          <p:nvPr>
            <p:ph type="title"/>
          </p:nvPr>
        </p:nvSpPr>
        <p:spPr>
          <a:xfrm>
            <a:off x="838200" y="-89087"/>
            <a:ext cx="10297332" cy="838947"/>
          </a:xfrm>
        </p:spPr>
        <p:txBody>
          <a:bodyPr>
            <a:noAutofit/>
          </a:bodyPr>
          <a:lstStyle/>
          <a:p>
            <a:r>
              <a:rPr lang="en-GB" sz="1800" b="1">
                <a:latin typeface="Arial" panose="020B0604020202020204" pitchFamily="34" charset="0"/>
                <a:cs typeface="Arial" panose="020B0604020202020204" pitchFamily="34" charset="0"/>
              </a:rPr>
              <a:t>LB2591</a:t>
            </a:r>
            <a:r>
              <a:rPr lang="en-GB" sz="1800">
                <a:latin typeface="Arial" panose="020B0604020202020204" pitchFamily="34" charset="0"/>
                <a:cs typeface="Arial" panose="020B0604020202020204" pitchFamily="34" charset="0"/>
              </a:rPr>
              <a:t> </a:t>
            </a:r>
            <a:r>
              <a:rPr lang="en-US" sz="1800">
                <a:latin typeface="Arial" panose="020B0604020202020204" pitchFamily="34" charset="0"/>
                <a:cs typeface="Arial" panose="020B0604020202020204" pitchFamily="34" charset="0"/>
              </a:rPr>
              <a:t>Efficacy and safety of long-term human albumin therapy in cirrhotic patients with acute decompensation and ascites: top-line results of the PRECIOSA trial</a:t>
            </a:r>
            <a:endParaRPr lang="en-GB" sz="180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B9041824-89B6-2F08-AD0C-7D2F127F6482}"/>
              </a:ext>
            </a:extLst>
          </p:cNvPr>
          <p:cNvSpPr txBox="1">
            <a:spLocks/>
          </p:cNvSpPr>
          <p:nvPr/>
        </p:nvSpPr>
        <p:spPr>
          <a:xfrm>
            <a:off x="459514" y="1407704"/>
            <a:ext cx="11272972" cy="16708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4B87"/>
              </a:buClr>
              <a:defRPr/>
            </a:pPr>
            <a:r>
              <a:rPr lang="en-US" sz="1800" kern="0">
                <a:latin typeface="Arial" panose="020B0604020202020204" pitchFamily="34" charset="0"/>
                <a:ea typeface="Yu Mincho" panose="02020400000000000000" pitchFamily="18" charset="-128"/>
                <a:cs typeface="Arial" panose="020B0604020202020204" pitchFamily="34" charset="0"/>
              </a:rPr>
              <a:t>Previous single-country </a:t>
            </a:r>
            <a:r>
              <a:rPr lang="en-US" sz="1800" kern="0" err="1">
                <a:latin typeface="Arial" panose="020B0604020202020204" pitchFamily="34" charset="0"/>
                <a:ea typeface="Yu Mincho" panose="02020400000000000000" pitchFamily="18" charset="-128"/>
                <a:cs typeface="Arial" panose="020B0604020202020204" pitchFamily="34" charset="0"/>
              </a:rPr>
              <a:t>randomised</a:t>
            </a:r>
            <a:r>
              <a:rPr lang="en-US" sz="1800" kern="0">
                <a:latin typeface="Arial" panose="020B0604020202020204" pitchFamily="34" charset="0"/>
                <a:ea typeface="Yu Mincho" panose="02020400000000000000" pitchFamily="18" charset="-128"/>
                <a:cs typeface="Arial" panose="020B0604020202020204" pitchFamily="34" charset="0"/>
              </a:rPr>
              <a:t> controlled trials suggested that long-term albumin (LTA) administration may improve clinical outcomes in patients with decompensated cirrhosis and ascites.</a:t>
            </a:r>
          </a:p>
          <a:p>
            <a:pPr marL="0" indent="0">
              <a:buClr>
                <a:srgbClr val="004B87"/>
              </a:buClr>
              <a:buNone/>
              <a:defRPr/>
            </a:pPr>
            <a:r>
              <a:rPr lang="en-US" sz="1800" b="1">
                <a:solidFill>
                  <a:srgbClr val="826B6A"/>
                </a:solidFill>
                <a:latin typeface="Arial" panose="020B0604020202020204" pitchFamily="34" charset="0"/>
                <a:cs typeface="Arial" panose="020B0604020202020204" pitchFamily="34" charset="0"/>
              </a:rPr>
              <a:t>Aim:</a:t>
            </a:r>
            <a:r>
              <a:rPr lang="en-US" sz="1800">
                <a:effectLst/>
                <a:latin typeface="Arial" panose="020B0604020202020204" pitchFamily="34" charset="0"/>
                <a:ea typeface="Calibri" panose="020F0502020204030204" pitchFamily="34" charset="0"/>
                <a:cs typeface="Arial" panose="020B0604020202020204" pitchFamily="34" charset="0"/>
              </a:rPr>
              <a:t> </a:t>
            </a:r>
            <a:r>
              <a:rPr lang="en-US" sz="1800" kern="0">
                <a:latin typeface="Arial" panose="020B0604020202020204" pitchFamily="34" charset="0"/>
                <a:ea typeface="Yu Mincho" panose="02020400000000000000" pitchFamily="18" charset="-128"/>
                <a:cs typeface="Arial" panose="020B0604020202020204" pitchFamily="34" charset="0"/>
              </a:rPr>
              <a:t>To evaluate the efficacy and safety of LTA therapy to improve transplant-free survival (TFS), mortality, and disease-related complications in cirrhotic patients with existing or prior ascites and acute decompensation from 14 countries across North America and Europe.</a:t>
            </a:r>
          </a:p>
          <a:p>
            <a:pPr marL="0" indent="0">
              <a:buClr>
                <a:srgbClr val="004B87"/>
              </a:buClr>
              <a:buNone/>
              <a:defRPr/>
            </a:pPr>
            <a:endParaRPr lang="en-US" sz="1800">
              <a:latin typeface="Arial" panose="020B0604020202020204" pitchFamily="34" charset="0"/>
              <a:ea typeface="Calibri" panose="020F0502020204030204" pitchFamily="34" charset="0"/>
              <a:cs typeface="Arial" panose="020B0604020202020204" pitchFamily="34" charset="0"/>
            </a:endParaRPr>
          </a:p>
          <a:p>
            <a:pPr marL="0" indent="0">
              <a:buClr>
                <a:srgbClr val="004B87"/>
              </a:buClr>
              <a:buNone/>
              <a:defRPr/>
            </a:pPr>
            <a:endParaRPr lang="en-US" sz="180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37297317-6A55-636D-73C0-4808C9FECA73}"/>
              </a:ext>
            </a:extLst>
          </p:cNvPr>
          <p:cNvSpPr/>
          <p:nvPr/>
        </p:nvSpPr>
        <p:spPr>
          <a:xfrm>
            <a:off x="515507" y="962946"/>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Background &amp; Aims</a:t>
            </a:r>
            <a:endParaRPr lang="en-US" b="1" i="0">
              <a:solidFill>
                <a:schemeClr val="bg1"/>
              </a:solidFill>
              <a:effectLst/>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4C87F62F-3036-3B9D-4984-376DF122CAA3}"/>
              </a:ext>
            </a:extLst>
          </p:cNvPr>
          <p:cNvSpPr/>
          <p:nvPr/>
        </p:nvSpPr>
        <p:spPr>
          <a:xfrm>
            <a:off x="326282" y="846660"/>
            <a:ext cx="11406204" cy="2126974"/>
          </a:xfrm>
          <a:prstGeom prst="roundRect">
            <a:avLst>
              <a:gd name="adj" fmla="val 4207"/>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A06CA91E-638A-74A5-3DBC-34FC6448F511}"/>
              </a:ext>
            </a:extLst>
          </p:cNvPr>
          <p:cNvSpPr/>
          <p:nvPr/>
        </p:nvSpPr>
        <p:spPr>
          <a:xfrm>
            <a:off x="515507" y="3259974"/>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Methods</a:t>
            </a:r>
            <a:endParaRPr lang="en-US" b="1" i="0">
              <a:solidFill>
                <a:schemeClr val="bg1"/>
              </a:solidFill>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31FDC85D-E681-451B-1E39-714D51E9DB9A}"/>
              </a:ext>
            </a:extLst>
          </p:cNvPr>
          <p:cNvSpPr/>
          <p:nvPr/>
        </p:nvSpPr>
        <p:spPr>
          <a:xfrm>
            <a:off x="326282" y="3101452"/>
            <a:ext cx="11406204" cy="3152179"/>
          </a:xfrm>
          <a:prstGeom prst="roundRect">
            <a:avLst>
              <a:gd name="adj" fmla="val 3292"/>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8C5603C2-1901-569E-2832-65E852C4488F}"/>
              </a:ext>
            </a:extLst>
          </p:cNvPr>
          <p:cNvGrpSpPr/>
          <p:nvPr/>
        </p:nvGrpSpPr>
        <p:grpSpPr>
          <a:xfrm>
            <a:off x="3526692" y="3429000"/>
            <a:ext cx="2749953" cy="2476662"/>
            <a:chOff x="9121981" y="1697959"/>
            <a:chExt cx="2749953" cy="2476662"/>
          </a:xfrm>
        </p:grpSpPr>
        <p:sp>
          <p:nvSpPr>
            <p:cNvPr id="23" name="TextBox 22">
              <a:extLst>
                <a:ext uri="{FF2B5EF4-FFF2-40B4-BE49-F238E27FC236}">
                  <a16:creationId xmlns:a16="http://schemas.microsoft.com/office/drawing/2014/main" id="{57228CE0-8020-F4E1-97BB-06F5C03F68FF}"/>
                </a:ext>
              </a:extLst>
            </p:cNvPr>
            <p:cNvSpPr txBox="1"/>
            <p:nvPr/>
          </p:nvSpPr>
          <p:spPr>
            <a:xfrm>
              <a:off x="9166285" y="2007000"/>
              <a:ext cx="2705649" cy="2062103"/>
            </a:xfrm>
            <a:prstGeom prst="rect">
              <a:avLst/>
            </a:prstGeom>
            <a:noFill/>
          </p:spPr>
          <p:txBody>
            <a:bodyPr wrap="square">
              <a:spAutoFit/>
            </a:bodyPr>
            <a:lstStyle/>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Treatment</a:t>
              </a:r>
              <a:r>
                <a:rPr lang="en-US" sz="1600" dirty="0">
                  <a:latin typeface="Arial" panose="020B0604020202020204" pitchFamily="34" charset="0"/>
                  <a:cs typeface="Arial" panose="020B0604020202020204" pitchFamily="34" charset="0"/>
                </a:rPr>
                <a:t>: standard medical treatment (SMT) plus </a:t>
              </a:r>
              <a:r>
                <a:rPr lang="en-US" sz="1600" dirty="0" err="1">
                  <a:latin typeface="Arial" panose="020B0604020202020204" pitchFamily="34" charset="0"/>
                  <a:cs typeface="Arial" panose="020B0604020202020204" pitchFamily="34" charset="0"/>
                </a:rPr>
                <a:t>Albutein</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20% (1.5 g/kg body weight), maximum 100 g, every 10 ± 2 days for up to 12 months.</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Control</a:t>
              </a:r>
              <a:r>
                <a:rPr lang="en-US" sz="1600" dirty="0">
                  <a:latin typeface="Arial" panose="020B0604020202020204" pitchFamily="34" charset="0"/>
                  <a:cs typeface="Arial" panose="020B0604020202020204" pitchFamily="34" charset="0"/>
                </a:rPr>
                <a:t>: SMT alone.</a:t>
              </a:r>
            </a:p>
          </p:txBody>
        </p:sp>
        <p:sp>
          <p:nvSpPr>
            <p:cNvPr id="24" name="Rectangle: Rounded Corners 23">
              <a:extLst>
                <a:ext uri="{FF2B5EF4-FFF2-40B4-BE49-F238E27FC236}">
                  <a16:creationId xmlns:a16="http://schemas.microsoft.com/office/drawing/2014/main" id="{A79D9D35-7E26-CEBD-0637-9A4A7BC95ABC}"/>
                </a:ext>
              </a:extLst>
            </p:cNvPr>
            <p:cNvSpPr/>
            <p:nvPr/>
          </p:nvSpPr>
          <p:spPr>
            <a:xfrm>
              <a:off x="9121981" y="1847749"/>
              <a:ext cx="2705649" cy="2326872"/>
            </a:xfrm>
            <a:prstGeom prst="roundRect">
              <a:avLst>
                <a:gd name="adj" fmla="val 9695"/>
              </a:avLst>
            </a:prstGeom>
            <a:noFill/>
            <a:ln>
              <a:solidFill>
                <a:srgbClr val="CFC4C3"/>
              </a:solidFill>
            </a:ln>
          </p:spPr>
          <p:style>
            <a:lnRef idx="2">
              <a:schemeClr val="accent6"/>
            </a:lnRef>
            <a:fillRef idx="1">
              <a:schemeClr val="lt1"/>
            </a:fillRef>
            <a:effectRef idx="0">
              <a:schemeClr val="accent6"/>
            </a:effectRef>
            <a:fontRef idx="minor">
              <a:schemeClr val="dk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25" name="Content Placeholder 2">
              <a:extLst>
                <a:ext uri="{FF2B5EF4-FFF2-40B4-BE49-F238E27FC236}">
                  <a16:creationId xmlns:a16="http://schemas.microsoft.com/office/drawing/2014/main" id="{15BFD0CB-831E-1218-1363-0232A21BAD36}"/>
                </a:ext>
              </a:extLst>
            </p:cNvPr>
            <p:cNvSpPr txBox="1">
              <a:spLocks/>
            </p:cNvSpPr>
            <p:nvPr/>
          </p:nvSpPr>
          <p:spPr>
            <a:xfrm>
              <a:off x="9740699" y="1697959"/>
              <a:ext cx="1479492" cy="266614"/>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Treatment</a:t>
              </a:r>
              <a:endParaRPr lang="en-US" sz="1600" b="1">
                <a:latin typeface="Arial" panose="020B0604020202020204" pitchFamily="34" charset="0"/>
                <a:cs typeface="Arial" panose="020B0604020202020204" pitchFamily="34" charset="0"/>
              </a:endParaRPr>
            </a:p>
          </p:txBody>
        </p:sp>
      </p:grpSp>
      <p:sp>
        <p:nvSpPr>
          <p:cNvPr id="26" name="Arrow: Down 25">
            <a:extLst>
              <a:ext uri="{FF2B5EF4-FFF2-40B4-BE49-F238E27FC236}">
                <a16:creationId xmlns:a16="http://schemas.microsoft.com/office/drawing/2014/main" id="{5D1E12D4-87CC-624B-3C00-17809113DDD3}"/>
              </a:ext>
            </a:extLst>
          </p:cNvPr>
          <p:cNvSpPr/>
          <p:nvPr/>
        </p:nvSpPr>
        <p:spPr>
          <a:xfrm rot="16200000">
            <a:off x="3019724" y="4566523"/>
            <a:ext cx="244549" cy="348955"/>
          </a:xfrm>
          <a:prstGeom prst="downArrow">
            <a:avLst/>
          </a:prstGeom>
          <a:solidFill>
            <a:srgbClr val="CFC4C3"/>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2" name="Arrow: Down 31">
            <a:extLst>
              <a:ext uri="{FF2B5EF4-FFF2-40B4-BE49-F238E27FC236}">
                <a16:creationId xmlns:a16="http://schemas.microsoft.com/office/drawing/2014/main" id="{37E190C7-3283-A49E-ABE1-A1263F7ABBA8}"/>
              </a:ext>
            </a:extLst>
          </p:cNvPr>
          <p:cNvSpPr/>
          <p:nvPr/>
        </p:nvSpPr>
        <p:spPr>
          <a:xfrm rot="16200000">
            <a:off x="6453352" y="4567748"/>
            <a:ext cx="244549" cy="348955"/>
          </a:xfrm>
          <a:prstGeom prst="downArrow">
            <a:avLst/>
          </a:prstGeom>
          <a:solidFill>
            <a:srgbClr val="CFC4C3"/>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0F54F6E-78ED-DA8E-36E0-029BCC184D4A}"/>
              </a:ext>
            </a:extLst>
          </p:cNvPr>
          <p:cNvSpPr txBox="1"/>
          <p:nvPr/>
        </p:nvSpPr>
        <p:spPr>
          <a:xfrm>
            <a:off x="6915943" y="3246025"/>
            <a:ext cx="4788876" cy="3108543"/>
          </a:xfrm>
          <a:prstGeom prst="rect">
            <a:avLst/>
          </a:prstGeom>
          <a:noFill/>
        </p:spPr>
        <p:txBody>
          <a:bodyPr wrap="square">
            <a:spAutoFit/>
          </a:bodyPr>
          <a:lstStyle/>
          <a:p>
            <a:pPr marL="285750" indent="-285750">
              <a:buFont typeface="Wingdings" panose="05000000000000000000" pitchFamily="2" charset="2"/>
              <a:buChar char="Ø"/>
            </a:pPr>
            <a:r>
              <a:rPr lang="en-GB" sz="1400" b="1">
                <a:latin typeface="Arial" panose="020B0604020202020204" pitchFamily="34" charset="0"/>
                <a:cs typeface="Arial" panose="020B0604020202020204" pitchFamily="34" charset="0"/>
              </a:rPr>
              <a:t>Primary endpoint</a:t>
            </a:r>
          </a:p>
          <a:p>
            <a:r>
              <a:rPr lang="en-US" sz="1400">
                <a:latin typeface="Arial" panose="020B0604020202020204" pitchFamily="34" charset="0"/>
                <a:cs typeface="Arial" panose="020B0604020202020204" pitchFamily="34" charset="0"/>
              </a:rPr>
              <a:t>1-year TFS assessed in the intent-to-treat population, powered to at least 80% to detect a hypothesized hazard ratio (HR) of 0.6 (2-sided α of 5%) comparing Treatment to Control.</a:t>
            </a:r>
          </a:p>
          <a:p>
            <a:endParaRPr lang="en-GB" sz="140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GB" sz="1400" b="1">
                <a:latin typeface="Arial" panose="020B0604020202020204" pitchFamily="34" charset="0"/>
                <a:cs typeface="Arial" panose="020B0604020202020204" pitchFamily="34" charset="0"/>
              </a:rPr>
              <a:t>Secondary and exploratory endpoints</a:t>
            </a:r>
          </a:p>
          <a:p>
            <a:r>
              <a:rPr lang="en-US" sz="1400">
                <a:latin typeface="Arial" panose="020B0604020202020204" pitchFamily="34" charset="0"/>
                <a:cs typeface="Arial" panose="020B0604020202020204" pitchFamily="34" charset="0"/>
              </a:rPr>
              <a:t>1-year mortality, 3- and 6-month TFS and mortality, and incidence of disease-related complications.</a:t>
            </a:r>
          </a:p>
          <a:p>
            <a:endParaRPr lang="en-US" sz="140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400" b="1">
                <a:latin typeface="Arial" panose="020B0604020202020204" pitchFamily="34" charset="0"/>
                <a:cs typeface="Arial" panose="020B0604020202020204" pitchFamily="34" charset="0"/>
              </a:rPr>
              <a:t>Safety assessments </a:t>
            </a:r>
          </a:p>
          <a:p>
            <a:r>
              <a:rPr lang="en-US" sz="1400">
                <a:latin typeface="Arial" panose="020B0604020202020204" pitchFamily="34" charset="0"/>
                <a:cs typeface="Arial" panose="020B0604020202020204" pitchFamily="34" charset="0"/>
              </a:rPr>
              <a:t>Treatment emergent serious adverse events (TESAEs) and suspected adverse drug reactions (SADRs).</a:t>
            </a:r>
          </a:p>
          <a:p>
            <a:endParaRPr lang="en-US" sz="140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1DD95B0A-4156-75A5-1E4E-08EC58A5601B}"/>
              </a:ext>
            </a:extLst>
          </p:cNvPr>
          <p:cNvGrpSpPr/>
          <p:nvPr/>
        </p:nvGrpSpPr>
        <p:grpSpPr>
          <a:xfrm>
            <a:off x="480030" y="3791311"/>
            <a:ext cx="2413306" cy="2129313"/>
            <a:chOff x="480030" y="3695614"/>
            <a:chExt cx="2413306" cy="2129313"/>
          </a:xfrm>
        </p:grpSpPr>
        <p:grpSp>
          <p:nvGrpSpPr>
            <p:cNvPr id="3" name="Group 2">
              <a:extLst>
                <a:ext uri="{FF2B5EF4-FFF2-40B4-BE49-F238E27FC236}">
                  <a16:creationId xmlns:a16="http://schemas.microsoft.com/office/drawing/2014/main" id="{6EA098D3-8D2A-F46D-C051-11E748AC7033}"/>
                </a:ext>
              </a:extLst>
            </p:cNvPr>
            <p:cNvGrpSpPr/>
            <p:nvPr/>
          </p:nvGrpSpPr>
          <p:grpSpPr>
            <a:xfrm>
              <a:off x="480030" y="3801895"/>
              <a:ext cx="2239158" cy="2023032"/>
              <a:chOff x="441496" y="4100505"/>
              <a:chExt cx="2239158" cy="2023032"/>
            </a:xfrm>
          </p:grpSpPr>
          <p:sp>
            <p:nvSpPr>
              <p:cNvPr id="16" name="Rectangle: Rounded Corners 15">
                <a:extLst>
                  <a:ext uri="{FF2B5EF4-FFF2-40B4-BE49-F238E27FC236}">
                    <a16:creationId xmlns:a16="http://schemas.microsoft.com/office/drawing/2014/main" id="{B0605A4B-C89C-1296-94F8-A194FBDCBC22}"/>
                  </a:ext>
                </a:extLst>
              </p:cNvPr>
              <p:cNvSpPr/>
              <p:nvPr/>
            </p:nvSpPr>
            <p:spPr>
              <a:xfrm>
                <a:off x="542401" y="4100505"/>
                <a:ext cx="2138253" cy="2023032"/>
              </a:xfrm>
              <a:prstGeom prst="roundRect">
                <a:avLst>
                  <a:gd name="adj" fmla="val 9695"/>
                </a:avLst>
              </a:prstGeom>
              <a:solidFill>
                <a:srgbClr val="CFC4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54CBF5C6-45B4-4A21-D5F3-46BAF4AF43E8}"/>
                  </a:ext>
                </a:extLst>
              </p:cNvPr>
              <p:cNvSpPr txBox="1">
                <a:spLocks/>
              </p:cNvSpPr>
              <p:nvPr/>
            </p:nvSpPr>
            <p:spPr>
              <a:xfrm>
                <a:off x="441496" y="4189310"/>
                <a:ext cx="1875524" cy="28576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PRECIOSA trial</a:t>
                </a:r>
                <a:endParaRPr lang="en-US" sz="1600" b="1">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10A5E73-095C-7361-2B3F-847B8D556487}"/>
                  </a:ext>
                </a:extLst>
              </p:cNvPr>
              <p:cNvSpPr txBox="1"/>
              <p:nvPr/>
            </p:nvSpPr>
            <p:spPr>
              <a:xfrm>
                <a:off x="643370" y="4455924"/>
                <a:ext cx="1999942" cy="1600438"/>
              </a:xfrm>
              <a:prstGeom prst="rect">
                <a:avLst/>
              </a:prstGeom>
              <a:noFill/>
            </p:spPr>
            <p:txBody>
              <a:bodyPr wrap="square">
                <a:spAutoFit/>
              </a:bodyPr>
              <a:lstStyle/>
              <a:p>
                <a:pPr marL="285750" indent="-285750">
                  <a:buFont typeface="Arial" panose="020B0604020202020204" pitchFamily="34" charset="0"/>
                  <a:buChar char="•"/>
                </a:pPr>
                <a:r>
                  <a:rPr lang="en-US" sz="1400" kern="100">
                    <a:latin typeface="Arial" panose="020B0604020202020204" pitchFamily="34" charset="0"/>
                    <a:cs typeface="Arial" panose="020B0604020202020204" pitchFamily="34" charset="0"/>
                  </a:rPr>
                  <a:t>Phase 3</a:t>
                </a:r>
              </a:p>
              <a:p>
                <a:pPr marL="285750" indent="-285750">
                  <a:buFont typeface="Arial" panose="020B0604020202020204" pitchFamily="34" charset="0"/>
                  <a:buChar char="•"/>
                </a:pPr>
                <a:r>
                  <a:rPr lang="en-US" sz="1400" kern="100" err="1">
                    <a:latin typeface="Arial" panose="020B0604020202020204" pitchFamily="34" charset="0"/>
                    <a:cs typeface="Arial" panose="020B0604020202020204" pitchFamily="34" charset="0"/>
                  </a:rPr>
                  <a:t>Randomised</a:t>
                </a:r>
                <a:r>
                  <a:rPr lang="en-US" sz="1400" kern="100">
                    <a:latin typeface="Arial" panose="020B0604020202020204" pitchFamily="34" charset="0"/>
                    <a:cs typeface="Arial" panose="020B0604020202020204" pitchFamily="34" charset="0"/>
                  </a:rPr>
                  <a:t> (1:1)</a:t>
                </a:r>
              </a:p>
              <a:p>
                <a:pPr marL="285750" indent="-285750">
                  <a:buFont typeface="Arial" panose="020B0604020202020204" pitchFamily="34" charset="0"/>
                  <a:buChar char="•"/>
                </a:pPr>
                <a:r>
                  <a:rPr lang="en-US" sz="1400" kern="100">
                    <a:latin typeface="Arial" panose="020B0604020202020204" pitchFamily="34" charset="0"/>
                    <a:cs typeface="Arial" panose="020B0604020202020204" pitchFamily="34" charset="0"/>
                  </a:rPr>
                  <a:t>Multicenter</a:t>
                </a:r>
              </a:p>
              <a:p>
                <a:pPr marL="285750" indent="-285750">
                  <a:buFont typeface="Arial" panose="020B0604020202020204" pitchFamily="34" charset="0"/>
                  <a:buChar char="•"/>
                </a:pPr>
                <a:r>
                  <a:rPr lang="en-US" sz="1400" kern="100">
                    <a:latin typeface="Arial" panose="020B0604020202020204" pitchFamily="34" charset="0"/>
                    <a:cs typeface="Arial" panose="020B0604020202020204" pitchFamily="34" charset="0"/>
                  </a:rPr>
                  <a:t>Active-controlled</a:t>
                </a:r>
              </a:p>
              <a:p>
                <a:pPr marL="285750" indent="-285750">
                  <a:buFont typeface="Arial" panose="020B0604020202020204" pitchFamily="34" charset="0"/>
                  <a:buChar char="•"/>
                </a:pPr>
                <a:r>
                  <a:rPr lang="en-US" sz="1400" kern="100">
                    <a:latin typeface="Arial" panose="020B0604020202020204" pitchFamily="34" charset="0"/>
                    <a:cs typeface="Arial" panose="020B0604020202020204" pitchFamily="34" charset="0"/>
                  </a:rPr>
                  <a:t>Parallel-group</a:t>
                </a:r>
              </a:p>
              <a:p>
                <a:pPr marL="285750" indent="-285750">
                  <a:buFont typeface="Arial" panose="020B0604020202020204" pitchFamily="34" charset="0"/>
                  <a:buChar char="•"/>
                </a:pPr>
                <a:r>
                  <a:rPr lang="en-US" sz="1400" kern="100">
                    <a:latin typeface="Arial" panose="020B0604020202020204" pitchFamily="34" charset="0"/>
                    <a:cs typeface="Arial" panose="020B0604020202020204" pitchFamily="34" charset="0"/>
                  </a:rPr>
                  <a:t>Open-label study (NCT03451292)</a:t>
                </a:r>
              </a:p>
            </p:txBody>
          </p:sp>
        </p:grpSp>
        <p:pic>
          <p:nvPicPr>
            <p:cNvPr id="10" name="Graphic 9" descr="Group of men with solid fill">
              <a:extLst>
                <a:ext uri="{FF2B5EF4-FFF2-40B4-BE49-F238E27FC236}">
                  <a16:creationId xmlns:a16="http://schemas.microsoft.com/office/drawing/2014/main" id="{58CE4415-C5B1-D651-04BB-85731760B2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0230" y="3695614"/>
              <a:ext cx="673106" cy="673106"/>
            </a:xfrm>
            <a:prstGeom prst="rect">
              <a:avLst/>
            </a:prstGeom>
          </p:spPr>
        </p:pic>
      </p:grpSp>
      <p:pic>
        <p:nvPicPr>
          <p:cNvPr id="12" name="Graphic 11" descr="Home with solid fill">
            <a:hlinkClick r:id="rId5" action="ppaction://hlinksldjump"/>
            <a:extLst>
              <a:ext uri="{FF2B5EF4-FFF2-40B4-BE49-F238E27FC236}">
                <a16:creationId xmlns:a16="http://schemas.microsoft.com/office/drawing/2014/main" id="{2F29A204-BE1B-CD79-52EF-392305B34C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65129" y="87085"/>
            <a:ext cx="374469" cy="374469"/>
          </a:xfrm>
          <a:prstGeom prst="rect">
            <a:avLst/>
          </a:prstGeom>
        </p:spPr>
      </p:pic>
      <p:pic>
        <p:nvPicPr>
          <p:cNvPr id="13" name="Graphic 12" descr="Bullseye with solid fill">
            <a:extLst>
              <a:ext uri="{FF2B5EF4-FFF2-40B4-BE49-F238E27FC236}">
                <a16:creationId xmlns:a16="http://schemas.microsoft.com/office/drawing/2014/main" id="{041AB9FD-00CD-C299-DB54-E421E0AFC0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71467" y="3159496"/>
            <a:ext cx="648061" cy="648061"/>
          </a:xfrm>
          <a:prstGeom prst="rect">
            <a:avLst/>
          </a:prstGeom>
        </p:spPr>
      </p:pic>
    </p:spTree>
    <p:extLst>
      <p:ext uri="{BB962C8B-B14F-4D97-AF65-F5344CB8AC3E}">
        <p14:creationId xmlns:p14="http://schemas.microsoft.com/office/powerpoint/2010/main" val="2899847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89D20-EC4C-3B3A-2E2F-3B7AF600D8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F9184-34A9-F5E0-FA21-4386190B132F}"/>
              </a:ext>
            </a:extLst>
          </p:cNvPr>
          <p:cNvSpPr>
            <a:spLocks noGrp="1"/>
          </p:cNvSpPr>
          <p:nvPr>
            <p:ph type="title"/>
          </p:nvPr>
        </p:nvSpPr>
        <p:spPr>
          <a:xfrm>
            <a:off x="838200" y="-89087"/>
            <a:ext cx="10297332" cy="838947"/>
          </a:xfrm>
        </p:spPr>
        <p:txBody>
          <a:bodyPr>
            <a:noAutofit/>
          </a:bodyPr>
          <a:lstStyle/>
          <a:p>
            <a:r>
              <a:rPr lang="en-GB" sz="1800" b="1">
                <a:latin typeface="Arial" panose="020B0604020202020204" pitchFamily="34" charset="0"/>
                <a:cs typeface="Arial" panose="020B0604020202020204" pitchFamily="34" charset="0"/>
              </a:rPr>
              <a:t>LB2591</a:t>
            </a:r>
            <a:r>
              <a:rPr lang="en-GB" sz="1800">
                <a:latin typeface="Arial" panose="020B0604020202020204" pitchFamily="34" charset="0"/>
                <a:cs typeface="Arial" panose="020B0604020202020204" pitchFamily="34" charset="0"/>
              </a:rPr>
              <a:t> </a:t>
            </a:r>
            <a:r>
              <a:rPr lang="en-US" sz="1800">
                <a:latin typeface="Arial" panose="020B0604020202020204" pitchFamily="34" charset="0"/>
                <a:cs typeface="Arial" panose="020B0604020202020204" pitchFamily="34" charset="0"/>
              </a:rPr>
              <a:t>Efficacy and safety of long-term human albumin therapy in cirrhotic patients with acute decompensation and ascites: top-line results of the PRECIOSA trial</a:t>
            </a:r>
            <a:endParaRPr lang="en-GB" sz="1800">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9D32669F-BA71-B98D-5710-135A4226F0A7}"/>
              </a:ext>
            </a:extLst>
          </p:cNvPr>
          <p:cNvSpPr/>
          <p:nvPr/>
        </p:nvSpPr>
        <p:spPr>
          <a:xfrm>
            <a:off x="451874" y="4537611"/>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Conclusion</a:t>
            </a:r>
            <a:endParaRPr lang="en-US" b="1" i="0">
              <a:solidFill>
                <a:schemeClr val="bg1"/>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A87C433-DB0E-9972-EBBE-38540D18E450}"/>
              </a:ext>
            </a:extLst>
          </p:cNvPr>
          <p:cNvSpPr txBox="1"/>
          <p:nvPr/>
        </p:nvSpPr>
        <p:spPr>
          <a:xfrm>
            <a:off x="451874" y="4913977"/>
            <a:ext cx="11229130" cy="1477328"/>
          </a:xfrm>
          <a:prstGeom prst="rect">
            <a:avLst/>
          </a:prstGeom>
          <a:noFill/>
        </p:spPr>
        <p:txBody>
          <a:bodyPr wrap="square">
            <a:spAutoFit/>
          </a:bodyPr>
          <a:lstStyle/>
          <a:p>
            <a:r>
              <a:rPr lang="en-US" sz="1800" kern="0" dirty="0">
                <a:effectLst/>
                <a:latin typeface="Arial" panose="020B0604020202020204" pitchFamily="34" charset="0"/>
                <a:ea typeface="Calibri" panose="020F0502020204030204" pitchFamily="34" charset="0"/>
                <a:cs typeface="Arial" panose="020B0604020202020204" pitchFamily="34" charset="0"/>
              </a:rPr>
              <a:t>The LTA therapy studied in PRECIOSA showed clinically meaningful improvements in TFS, mortality, and disease-related complications for cirrhotic patients with existing or prior ascites and acute decompensation; however, the </a:t>
            </a:r>
            <a:r>
              <a:rPr lang="en-US" sz="1800" kern="0" dirty="0" err="1">
                <a:effectLst/>
                <a:latin typeface="Arial" panose="020B0604020202020204" pitchFamily="34" charset="0"/>
                <a:ea typeface="Calibri" panose="020F0502020204030204" pitchFamily="34" charset="0"/>
                <a:cs typeface="Arial" panose="020B0604020202020204" pitchFamily="34" charset="0"/>
              </a:rPr>
              <a:t>hypothesised</a:t>
            </a:r>
            <a:r>
              <a:rPr lang="en-US" sz="1800" kern="0" dirty="0">
                <a:effectLst/>
                <a:latin typeface="Arial" panose="020B0604020202020204" pitchFamily="34" charset="0"/>
                <a:ea typeface="Calibri" panose="020F0502020204030204" pitchFamily="34" charset="0"/>
                <a:cs typeface="Arial" panose="020B0604020202020204" pitchFamily="34" charset="0"/>
              </a:rPr>
              <a:t> primary endpoint was not met. The LTA dosing regimen showed favorable safety and tolerability profile with no new adverse reaction risks beyond that on label for </a:t>
            </a:r>
            <a:r>
              <a:rPr lang="en-US" sz="1800" kern="0" dirty="0" err="1">
                <a:effectLst/>
                <a:latin typeface="Arial" panose="020B0604020202020204" pitchFamily="34" charset="0"/>
                <a:ea typeface="Calibri" panose="020F0502020204030204" pitchFamily="34" charset="0"/>
                <a:cs typeface="Arial" panose="020B0604020202020204" pitchFamily="34" charset="0"/>
              </a:rPr>
              <a:t>Albutein</a:t>
            </a:r>
            <a:r>
              <a:rPr lang="en-US" sz="1800" baseline="30000" dirty="0">
                <a:latin typeface="Arial" panose="020B0604020202020204" pitchFamily="34" charset="0"/>
                <a:cs typeface="Arial" panose="020B0604020202020204" pitchFamily="34" charset="0"/>
              </a:rPr>
              <a:t>®</a:t>
            </a:r>
            <a:r>
              <a:rPr lang="en-US" sz="1800" kern="0" dirty="0">
                <a:effectLst/>
                <a:latin typeface="Arial" panose="020B0604020202020204" pitchFamily="34" charset="0"/>
                <a:ea typeface="Calibri" panose="020F0502020204030204" pitchFamily="34" charset="0"/>
                <a:cs typeface="Arial" panose="020B0604020202020204" pitchFamily="34" charset="0"/>
              </a:rPr>
              <a:t> 20% to limit adoption of the therapy.</a:t>
            </a:r>
          </a:p>
        </p:txBody>
      </p:sp>
      <p:sp>
        <p:nvSpPr>
          <p:cNvPr id="11" name="Rectangle: Rounded Corners 10">
            <a:extLst>
              <a:ext uri="{FF2B5EF4-FFF2-40B4-BE49-F238E27FC236}">
                <a16:creationId xmlns:a16="http://schemas.microsoft.com/office/drawing/2014/main" id="{2329DDB0-9EC3-5695-E470-786BEEC8BDDB}"/>
              </a:ext>
            </a:extLst>
          </p:cNvPr>
          <p:cNvSpPr/>
          <p:nvPr/>
        </p:nvSpPr>
        <p:spPr>
          <a:xfrm>
            <a:off x="346075" y="4408714"/>
            <a:ext cx="11499850" cy="1982591"/>
          </a:xfrm>
          <a:prstGeom prst="roundRect">
            <a:avLst>
              <a:gd name="adj" fmla="val 4850"/>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4B87"/>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CEFDE4E4-584C-DC3C-13D7-6311FA6B27EF}"/>
              </a:ext>
            </a:extLst>
          </p:cNvPr>
          <p:cNvSpPr/>
          <p:nvPr/>
        </p:nvSpPr>
        <p:spPr>
          <a:xfrm>
            <a:off x="346075" y="861404"/>
            <a:ext cx="11499850" cy="3361680"/>
          </a:xfrm>
          <a:prstGeom prst="roundRect">
            <a:avLst>
              <a:gd name="adj" fmla="val 3292"/>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4B87"/>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FB039318-1CB8-F11A-56A2-81DE6FA60CAC}"/>
              </a:ext>
            </a:extLst>
          </p:cNvPr>
          <p:cNvSpPr/>
          <p:nvPr/>
        </p:nvSpPr>
        <p:spPr>
          <a:xfrm>
            <a:off x="451874" y="987540"/>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Results</a:t>
            </a:r>
            <a:endParaRPr lang="en-US" b="1" i="0">
              <a:solidFill>
                <a:schemeClr val="bg1"/>
              </a:solidFill>
              <a:effectLst/>
              <a:latin typeface="Arial" panose="020B0604020202020204" pitchFamily="34" charset="0"/>
              <a:cs typeface="Arial" panose="020B0604020202020204" pitchFamily="34" charset="0"/>
            </a:endParaRPr>
          </a:p>
        </p:txBody>
      </p:sp>
      <p:graphicFrame>
        <p:nvGraphicFramePr>
          <p:cNvPr id="15" name="Table 14">
            <a:extLst>
              <a:ext uri="{FF2B5EF4-FFF2-40B4-BE49-F238E27FC236}">
                <a16:creationId xmlns:a16="http://schemas.microsoft.com/office/drawing/2014/main" id="{620205F7-7881-F161-B6BE-7090AD6EB23E}"/>
              </a:ext>
            </a:extLst>
          </p:cNvPr>
          <p:cNvGraphicFramePr>
            <a:graphicFrameLocks noGrp="1"/>
          </p:cNvGraphicFramePr>
          <p:nvPr>
            <p:extLst>
              <p:ext uri="{D42A27DB-BD31-4B8C-83A1-F6EECF244321}">
                <p14:modId xmlns:p14="http://schemas.microsoft.com/office/powerpoint/2010/main" val="2762973407"/>
              </p:ext>
            </p:extLst>
          </p:nvPr>
        </p:nvGraphicFramePr>
        <p:xfrm>
          <a:off x="716330" y="2035639"/>
          <a:ext cx="1828091" cy="774876"/>
        </p:xfrm>
        <a:graphic>
          <a:graphicData uri="http://schemas.openxmlformats.org/drawingml/2006/table">
            <a:tbl>
              <a:tblPr>
                <a:tableStyleId>{22838BEF-8BB2-4498-84A7-C5851F593DF1}</a:tableStyleId>
              </a:tblPr>
              <a:tblGrid>
                <a:gridCol w="1349119">
                  <a:extLst>
                    <a:ext uri="{9D8B030D-6E8A-4147-A177-3AD203B41FA5}">
                      <a16:colId xmlns:a16="http://schemas.microsoft.com/office/drawing/2014/main" val="3420075342"/>
                    </a:ext>
                  </a:extLst>
                </a:gridCol>
                <a:gridCol w="478972">
                  <a:extLst>
                    <a:ext uri="{9D8B030D-6E8A-4147-A177-3AD203B41FA5}">
                      <a16:colId xmlns:a16="http://schemas.microsoft.com/office/drawing/2014/main" val="1068022569"/>
                    </a:ext>
                  </a:extLst>
                </a:gridCol>
              </a:tblGrid>
              <a:tr h="205375">
                <a:tc>
                  <a:txBody>
                    <a:bodyPr/>
                    <a:lstStyle/>
                    <a:p>
                      <a:r>
                        <a:rPr lang="en-US" sz="1100" b="1"/>
                        <a:t>Total patients</a:t>
                      </a:r>
                      <a:endParaRPr lang="en-US" sz="1100"/>
                    </a:p>
                  </a:txBody>
                  <a:tcPr marL="90653" marR="90653" marT="45326" marB="45326" anchor="ctr"/>
                </a:tc>
                <a:tc>
                  <a:txBody>
                    <a:bodyPr/>
                    <a:lstStyle/>
                    <a:p>
                      <a:r>
                        <a:rPr lang="en-US" sz="1100"/>
                        <a:t>410</a:t>
                      </a:r>
                    </a:p>
                  </a:txBody>
                  <a:tcPr marL="90653" marR="90653" marT="45326" marB="45326" anchor="ctr"/>
                </a:tc>
                <a:extLst>
                  <a:ext uri="{0D108BD9-81ED-4DB2-BD59-A6C34878D82A}">
                    <a16:rowId xmlns:a16="http://schemas.microsoft.com/office/drawing/2014/main" val="1700663527"/>
                  </a:ext>
                </a:extLst>
              </a:tr>
              <a:tr h="205375">
                <a:tc>
                  <a:txBody>
                    <a:bodyPr/>
                    <a:lstStyle/>
                    <a:p>
                      <a:r>
                        <a:rPr lang="en-US" sz="1100" b="1"/>
                        <a:t>Treatment group</a:t>
                      </a:r>
                      <a:endParaRPr lang="en-US" sz="1100"/>
                    </a:p>
                  </a:txBody>
                  <a:tcPr marL="90653" marR="90653" marT="45326" marB="45326" anchor="ctr"/>
                </a:tc>
                <a:tc>
                  <a:txBody>
                    <a:bodyPr/>
                    <a:lstStyle/>
                    <a:p>
                      <a:r>
                        <a:rPr lang="en-US" sz="1100"/>
                        <a:t>203</a:t>
                      </a:r>
                    </a:p>
                  </a:txBody>
                  <a:tcPr marL="90653" marR="90653" marT="45326" marB="45326" anchor="ctr"/>
                </a:tc>
                <a:extLst>
                  <a:ext uri="{0D108BD9-81ED-4DB2-BD59-A6C34878D82A}">
                    <a16:rowId xmlns:a16="http://schemas.microsoft.com/office/drawing/2014/main" val="220582309"/>
                  </a:ext>
                </a:extLst>
              </a:tr>
              <a:tr h="248938">
                <a:tc>
                  <a:txBody>
                    <a:bodyPr/>
                    <a:lstStyle/>
                    <a:p>
                      <a:r>
                        <a:rPr lang="en-US" sz="1100" b="1"/>
                        <a:t>Control group</a:t>
                      </a:r>
                      <a:endParaRPr lang="en-US" sz="1100"/>
                    </a:p>
                  </a:txBody>
                  <a:tcPr marL="90653" marR="90653" marT="45326" marB="45326" anchor="ctr"/>
                </a:tc>
                <a:tc>
                  <a:txBody>
                    <a:bodyPr/>
                    <a:lstStyle/>
                    <a:p>
                      <a:r>
                        <a:rPr lang="en-US" sz="1100"/>
                        <a:t>207</a:t>
                      </a:r>
                    </a:p>
                  </a:txBody>
                  <a:tcPr marL="90653" marR="90653" marT="45326" marB="45326" anchor="ctr"/>
                </a:tc>
                <a:extLst>
                  <a:ext uri="{0D108BD9-81ED-4DB2-BD59-A6C34878D82A}">
                    <a16:rowId xmlns:a16="http://schemas.microsoft.com/office/drawing/2014/main" val="2394810917"/>
                  </a:ext>
                </a:extLst>
              </a:tr>
            </a:tbl>
          </a:graphicData>
        </a:graphic>
      </p:graphicFrame>
      <p:sp>
        <p:nvSpPr>
          <p:cNvPr id="18" name="Content Placeholder 2">
            <a:extLst>
              <a:ext uri="{FF2B5EF4-FFF2-40B4-BE49-F238E27FC236}">
                <a16:creationId xmlns:a16="http://schemas.microsoft.com/office/drawing/2014/main" id="{779A513F-D799-2246-4533-0D047029CF2B}"/>
              </a:ext>
            </a:extLst>
          </p:cNvPr>
          <p:cNvSpPr txBox="1">
            <a:spLocks/>
          </p:cNvSpPr>
          <p:nvPr/>
        </p:nvSpPr>
        <p:spPr>
          <a:xfrm>
            <a:off x="716330" y="1613680"/>
            <a:ext cx="1828091" cy="256546"/>
          </a:xfrm>
          <a:prstGeom prst="rect">
            <a:avLst/>
          </a:prstGeom>
          <a:solidFill>
            <a:srgbClr val="CACACA"/>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Study population</a:t>
            </a:r>
            <a:endParaRPr lang="en-US" sz="1600" b="1">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A6BED828-D985-AB4D-8AD8-2CF374DAA4E0}"/>
              </a:ext>
            </a:extLst>
          </p:cNvPr>
          <p:cNvSpPr txBox="1"/>
          <p:nvPr/>
        </p:nvSpPr>
        <p:spPr>
          <a:xfrm>
            <a:off x="501007" y="2916635"/>
            <a:ext cx="2346410" cy="1200329"/>
          </a:xfrm>
          <a:prstGeom prst="rect">
            <a:avLst/>
          </a:prstGeom>
          <a:noFill/>
        </p:spPr>
        <p:txBody>
          <a:bodyPr wrap="square">
            <a:spAutoFit/>
          </a:bodyPr>
          <a:lstStyle/>
          <a:p>
            <a:pPr marL="171450" indent="-171450">
              <a:buFont typeface="Arial" panose="020B0604020202020204" pitchFamily="34" charset="0"/>
              <a:buChar char="•"/>
            </a:pPr>
            <a:r>
              <a:rPr lang="en-US" sz="1200">
                <a:effectLst/>
                <a:latin typeface="Arial" panose="020B0604020202020204" pitchFamily="34" charset="0"/>
                <a:ea typeface="Calibri" panose="020F0502020204030204" pitchFamily="34" charset="0"/>
                <a:cs typeface="Arial" panose="020B0604020202020204" pitchFamily="34" charset="0"/>
              </a:rPr>
              <a:t>Inclusion for acute decompensation event.</a:t>
            </a:r>
          </a:p>
          <a:p>
            <a:pPr marL="171450" indent="-171450">
              <a:buFont typeface="Arial" panose="020B0604020202020204" pitchFamily="34" charset="0"/>
              <a:buChar char="•"/>
            </a:pPr>
            <a:r>
              <a:rPr lang="en-US" sz="1200">
                <a:effectLst/>
                <a:latin typeface="Arial" panose="020B0604020202020204" pitchFamily="34" charset="0"/>
                <a:ea typeface="Calibri" panose="020F0502020204030204" pitchFamily="34" charset="0"/>
                <a:cs typeface="Arial" panose="020B0604020202020204" pitchFamily="34" charset="0"/>
              </a:rPr>
              <a:t>Baseline characteristics and demographics were similar.</a:t>
            </a:r>
          </a:p>
          <a:p>
            <a:pPr marL="171450" indent="-171450">
              <a:buFont typeface="Arial" panose="020B0604020202020204" pitchFamily="34" charset="0"/>
              <a:buChar char="•"/>
            </a:pPr>
            <a:r>
              <a:rPr lang="en-US" sz="1200">
                <a:effectLst/>
                <a:latin typeface="Arial" panose="020B0604020202020204" pitchFamily="34" charset="0"/>
                <a:ea typeface="Calibri" panose="020F0502020204030204" pitchFamily="34" charset="0"/>
                <a:cs typeface="Arial" panose="020B0604020202020204" pitchFamily="34" charset="0"/>
              </a:rPr>
              <a:t>Alcohol was the main cause of cirrhosis in both groups.</a:t>
            </a:r>
          </a:p>
        </p:txBody>
      </p:sp>
      <p:sp>
        <p:nvSpPr>
          <p:cNvPr id="3" name="object 13">
            <a:extLst>
              <a:ext uri="{FF2B5EF4-FFF2-40B4-BE49-F238E27FC236}">
                <a16:creationId xmlns:a16="http://schemas.microsoft.com/office/drawing/2014/main" id="{724F0106-2C31-6805-495F-2484573D1A12}"/>
              </a:ext>
            </a:extLst>
          </p:cNvPr>
          <p:cNvSpPr txBox="1"/>
          <p:nvPr/>
        </p:nvSpPr>
        <p:spPr>
          <a:xfrm>
            <a:off x="3231501" y="3395375"/>
            <a:ext cx="8643620" cy="764312"/>
          </a:xfrm>
          <a:prstGeom prst="rect">
            <a:avLst/>
          </a:prstGeom>
        </p:spPr>
        <p:txBody>
          <a:bodyPr vert="horz" wrap="square" lIns="0" tIns="12700" rIns="0" bIns="0" rtlCol="0">
            <a:spAutoFit/>
          </a:bodyPr>
          <a:lstStyle/>
          <a:p>
            <a:pPr marL="12700">
              <a:lnSpc>
                <a:spcPct val="100000"/>
              </a:lnSpc>
              <a:spcBef>
                <a:spcPts val="100"/>
              </a:spcBef>
              <a:tabLst>
                <a:tab pos="184150" algn="l"/>
              </a:tabLst>
            </a:pPr>
            <a:r>
              <a:rPr lang="en-US" sz="1200" b="1" dirty="0">
                <a:solidFill>
                  <a:srgbClr val="004A86"/>
                </a:solidFill>
                <a:latin typeface="Arial" panose="020B0604020202020204" pitchFamily="34" charset="0"/>
                <a:cs typeface="Arial" panose="020B0604020202020204" pitchFamily="34" charset="0"/>
              </a:rPr>
              <a:t>Safety</a:t>
            </a:r>
          </a:p>
          <a:p>
            <a:pPr marL="184150" indent="-171450">
              <a:lnSpc>
                <a:spcPct val="100000"/>
              </a:lnSpc>
              <a:spcBef>
                <a:spcPts val="100"/>
              </a:spcBef>
              <a:buFont typeface="Wingdings"/>
              <a:buChar char=""/>
              <a:tabLst>
                <a:tab pos="184150" algn="l"/>
              </a:tabLst>
            </a:pPr>
            <a:r>
              <a:rPr sz="1200" dirty="0">
                <a:solidFill>
                  <a:srgbClr val="004A86"/>
                </a:solidFill>
                <a:latin typeface="Arial" panose="020B0604020202020204" pitchFamily="34" charset="0"/>
                <a:cs typeface="Arial" panose="020B0604020202020204" pitchFamily="34" charset="0"/>
              </a:rPr>
              <a:t>TESAEs</a:t>
            </a:r>
            <a:r>
              <a:rPr sz="1200" spc="-35"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were numerically</a:t>
            </a:r>
            <a:r>
              <a:rPr sz="1200" spc="-45"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lower</a:t>
            </a:r>
            <a:r>
              <a:rPr sz="1200" spc="-10"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in</a:t>
            </a:r>
            <a:r>
              <a:rPr sz="1200" spc="-15"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the</a:t>
            </a:r>
            <a:r>
              <a:rPr sz="1200" spc="-35" dirty="0">
                <a:solidFill>
                  <a:srgbClr val="004A86"/>
                </a:solidFill>
                <a:latin typeface="Arial" panose="020B0604020202020204" pitchFamily="34" charset="0"/>
                <a:cs typeface="Arial" panose="020B0604020202020204" pitchFamily="34" charset="0"/>
              </a:rPr>
              <a:t> </a:t>
            </a:r>
            <a:r>
              <a:rPr sz="1200" spc="-10" dirty="0">
                <a:solidFill>
                  <a:srgbClr val="004A86"/>
                </a:solidFill>
                <a:latin typeface="Arial" panose="020B0604020202020204" pitchFamily="34" charset="0"/>
                <a:cs typeface="Arial" panose="020B0604020202020204" pitchFamily="34" charset="0"/>
              </a:rPr>
              <a:t>Treatment</a:t>
            </a:r>
            <a:r>
              <a:rPr sz="1200" spc="-25"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group</a:t>
            </a:r>
            <a:r>
              <a:rPr sz="1200" spc="-30"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(77</a:t>
            </a:r>
            <a:r>
              <a:rPr sz="1200" spc="-10"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in</a:t>
            </a:r>
            <a:r>
              <a:rPr sz="1200" spc="-15"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52</a:t>
            </a:r>
            <a:r>
              <a:rPr sz="1200" spc="-10"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patients)</a:t>
            </a:r>
            <a:r>
              <a:rPr sz="1200" spc="-30"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compared</a:t>
            </a:r>
            <a:r>
              <a:rPr sz="1200" spc="-40"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to</a:t>
            </a:r>
            <a:r>
              <a:rPr sz="1200" spc="-10"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the</a:t>
            </a:r>
            <a:r>
              <a:rPr sz="1200" spc="-15"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Control</a:t>
            </a:r>
            <a:r>
              <a:rPr sz="1200" spc="-30"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group</a:t>
            </a:r>
            <a:r>
              <a:rPr sz="1200" spc="-25"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(127</a:t>
            </a:r>
            <a:r>
              <a:rPr sz="1200" spc="-30"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in</a:t>
            </a:r>
            <a:r>
              <a:rPr sz="1200" spc="-10"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70</a:t>
            </a:r>
            <a:r>
              <a:rPr sz="1200" spc="-15" dirty="0">
                <a:solidFill>
                  <a:srgbClr val="004A86"/>
                </a:solidFill>
                <a:latin typeface="Arial" panose="020B0604020202020204" pitchFamily="34" charset="0"/>
                <a:cs typeface="Arial" panose="020B0604020202020204" pitchFamily="34" charset="0"/>
              </a:rPr>
              <a:t> </a:t>
            </a:r>
            <a:r>
              <a:rPr sz="1200" spc="-10" dirty="0">
                <a:solidFill>
                  <a:srgbClr val="004A86"/>
                </a:solidFill>
                <a:latin typeface="Arial" panose="020B0604020202020204" pitchFamily="34" charset="0"/>
                <a:cs typeface="Arial" panose="020B0604020202020204" pitchFamily="34" charset="0"/>
              </a:rPr>
              <a:t>patients)</a:t>
            </a:r>
            <a:r>
              <a:rPr lang="en-GB" sz="1200" spc="-10" dirty="0">
                <a:solidFill>
                  <a:srgbClr val="004A86"/>
                </a:solidFill>
                <a:latin typeface="Arial" panose="020B0604020202020204" pitchFamily="34" charset="0"/>
                <a:cs typeface="Arial" panose="020B0604020202020204" pitchFamily="34" charset="0"/>
              </a:rPr>
              <a:t>.</a:t>
            </a:r>
            <a:endParaRPr sz="1200" dirty="0">
              <a:latin typeface="Arial" panose="020B0604020202020204" pitchFamily="34" charset="0"/>
              <a:cs typeface="Arial" panose="020B0604020202020204" pitchFamily="34" charset="0"/>
            </a:endParaRPr>
          </a:p>
          <a:p>
            <a:pPr marL="184150" indent="-171450">
              <a:lnSpc>
                <a:spcPct val="100000"/>
              </a:lnSpc>
              <a:buFont typeface="Wingdings"/>
              <a:buChar char=""/>
              <a:tabLst>
                <a:tab pos="184150" algn="l"/>
              </a:tabLst>
            </a:pPr>
            <a:r>
              <a:rPr sz="1200" dirty="0">
                <a:solidFill>
                  <a:srgbClr val="004A86"/>
                </a:solidFill>
                <a:latin typeface="Arial" panose="020B0604020202020204" pitchFamily="34" charset="0"/>
                <a:cs typeface="Arial" panose="020B0604020202020204" pitchFamily="34" charset="0"/>
              </a:rPr>
              <a:t>SADRs</a:t>
            </a:r>
            <a:r>
              <a:rPr sz="1200" spc="-20"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to</a:t>
            </a:r>
            <a:r>
              <a:rPr sz="1200" spc="-80" dirty="0">
                <a:solidFill>
                  <a:srgbClr val="004A86"/>
                </a:solidFill>
                <a:latin typeface="Arial" panose="020B0604020202020204" pitchFamily="34" charset="0"/>
                <a:cs typeface="Arial" panose="020B0604020202020204" pitchFamily="34" charset="0"/>
              </a:rPr>
              <a:t> </a:t>
            </a:r>
            <a:r>
              <a:rPr sz="1200" dirty="0" err="1">
                <a:solidFill>
                  <a:srgbClr val="004A86"/>
                </a:solidFill>
                <a:latin typeface="Arial" panose="020B0604020202020204" pitchFamily="34" charset="0"/>
                <a:cs typeface="Arial" panose="020B0604020202020204" pitchFamily="34" charset="0"/>
              </a:rPr>
              <a:t>Albutein</a:t>
            </a:r>
            <a:r>
              <a:rPr lang="en-US" sz="1200" baseline="30000" dirty="0">
                <a:latin typeface="Arial" panose="020B0604020202020204" pitchFamily="34" charset="0"/>
                <a:cs typeface="Arial" panose="020B0604020202020204" pitchFamily="34" charset="0"/>
              </a:rPr>
              <a:t>®</a:t>
            </a:r>
            <a:r>
              <a:rPr sz="1200" spc="-35"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20%</a:t>
            </a:r>
            <a:r>
              <a:rPr sz="1200" spc="-35"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were</a:t>
            </a:r>
            <a:r>
              <a:rPr sz="1200" spc="-5"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infrequent</a:t>
            </a:r>
            <a:r>
              <a:rPr sz="1200" spc="-45"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(20</a:t>
            </a:r>
            <a:r>
              <a:rPr sz="1200" spc="-15"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in</a:t>
            </a:r>
            <a:r>
              <a:rPr sz="1200" spc="-10"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14</a:t>
            </a:r>
            <a:r>
              <a:rPr sz="1200" spc="-15" dirty="0">
                <a:solidFill>
                  <a:srgbClr val="004A86"/>
                </a:solidFill>
                <a:latin typeface="Arial" panose="020B0604020202020204" pitchFamily="34" charset="0"/>
                <a:cs typeface="Arial" panose="020B0604020202020204" pitchFamily="34" charset="0"/>
              </a:rPr>
              <a:t> </a:t>
            </a:r>
            <a:r>
              <a:rPr sz="1200" spc="-10" dirty="0">
                <a:solidFill>
                  <a:srgbClr val="004A86"/>
                </a:solidFill>
                <a:latin typeface="Arial" panose="020B0604020202020204" pitchFamily="34" charset="0"/>
                <a:cs typeface="Arial" panose="020B0604020202020204" pitchFamily="34" charset="0"/>
              </a:rPr>
              <a:t>patients)</a:t>
            </a:r>
            <a:r>
              <a:rPr lang="en-GB" sz="1200" spc="-10" dirty="0">
                <a:solidFill>
                  <a:srgbClr val="004A86"/>
                </a:solidFill>
                <a:latin typeface="Arial" panose="020B0604020202020204" pitchFamily="34" charset="0"/>
                <a:cs typeface="Arial" panose="020B0604020202020204" pitchFamily="34" charset="0"/>
              </a:rPr>
              <a:t>.</a:t>
            </a:r>
            <a:endParaRPr sz="1200" dirty="0">
              <a:latin typeface="Arial" panose="020B0604020202020204" pitchFamily="34" charset="0"/>
              <a:cs typeface="Arial" panose="020B0604020202020204" pitchFamily="34" charset="0"/>
            </a:endParaRPr>
          </a:p>
          <a:p>
            <a:pPr marL="184150" indent="-171450">
              <a:lnSpc>
                <a:spcPct val="100000"/>
              </a:lnSpc>
              <a:buFont typeface="Wingdings"/>
              <a:buChar char=""/>
              <a:tabLst>
                <a:tab pos="184150" algn="l"/>
              </a:tabLst>
            </a:pPr>
            <a:r>
              <a:rPr sz="1200" dirty="0">
                <a:solidFill>
                  <a:srgbClr val="004A86"/>
                </a:solidFill>
                <a:latin typeface="Arial" panose="020B0604020202020204" pitchFamily="34" charset="0"/>
                <a:cs typeface="Arial" panose="020B0604020202020204" pitchFamily="34" charset="0"/>
              </a:rPr>
              <a:t>No</a:t>
            </a:r>
            <a:r>
              <a:rPr sz="1200" spc="-30"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new</a:t>
            </a:r>
            <a:r>
              <a:rPr sz="1200" spc="-25"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adverse</a:t>
            </a:r>
            <a:r>
              <a:rPr sz="1200" spc="-30"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reactions</a:t>
            </a:r>
            <a:r>
              <a:rPr sz="1200" spc="-45"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related</a:t>
            </a:r>
            <a:r>
              <a:rPr sz="1200" spc="-30"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to</a:t>
            </a:r>
            <a:r>
              <a:rPr sz="1200" spc="-20" dirty="0">
                <a:solidFill>
                  <a:srgbClr val="004A86"/>
                </a:solidFill>
                <a:latin typeface="Arial" panose="020B0604020202020204" pitchFamily="34" charset="0"/>
                <a:cs typeface="Arial" panose="020B0604020202020204" pitchFamily="34" charset="0"/>
              </a:rPr>
              <a:t> </a:t>
            </a:r>
            <a:r>
              <a:rPr sz="1200" spc="-60" dirty="0">
                <a:solidFill>
                  <a:srgbClr val="004A86"/>
                </a:solidFill>
                <a:latin typeface="Arial" panose="020B0604020202020204" pitchFamily="34" charset="0"/>
                <a:cs typeface="Arial" panose="020B0604020202020204" pitchFamily="34" charset="0"/>
              </a:rPr>
              <a:t>LTA</a:t>
            </a:r>
            <a:r>
              <a:rPr sz="1200" spc="-90"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administration</a:t>
            </a:r>
            <a:r>
              <a:rPr sz="1200" spc="-55" dirty="0">
                <a:solidFill>
                  <a:srgbClr val="004A86"/>
                </a:solidFill>
                <a:latin typeface="Arial" panose="020B0604020202020204" pitchFamily="34" charset="0"/>
                <a:cs typeface="Arial" panose="020B0604020202020204" pitchFamily="34" charset="0"/>
              </a:rPr>
              <a:t> </a:t>
            </a:r>
            <a:r>
              <a:rPr sz="1200" dirty="0">
                <a:solidFill>
                  <a:srgbClr val="004A86"/>
                </a:solidFill>
                <a:latin typeface="Arial" panose="020B0604020202020204" pitchFamily="34" charset="0"/>
                <a:cs typeface="Arial" panose="020B0604020202020204" pitchFamily="34" charset="0"/>
              </a:rPr>
              <a:t>were</a:t>
            </a:r>
            <a:r>
              <a:rPr sz="1200" spc="-5" dirty="0">
                <a:solidFill>
                  <a:srgbClr val="004A86"/>
                </a:solidFill>
                <a:latin typeface="Arial" panose="020B0604020202020204" pitchFamily="34" charset="0"/>
                <a:cs typeface="Arial" panose="020B0604020202020204" pitchFamily="34" charset="0"/>
              </a:rPr>
              <a:t> </a:t>
            </a:r>
            <a:r>
              <a:rPr sz="1200" spc="-10" dirty="0">
                <a:solidFill>
                  <a:srgbClr val="004A86"/>
                </a:solidFill>
                <a:latin typeface="Arial" panose="020B0604020202020204" pitchFamily="34" charset="0"/>
                <a:cs typeface="Arial" panose="020B0604020202020204" pitchFamily="34" charset="0"/>
              </a:rPr>
              <a:t>identified</a:t>
            </a:r>
            <a:r>
              <a:rPr lang="en-GB" sz="1200" spc="-10" dirty="0">
                <a:solidFill>
                  <a:srgbClr val="004A86"/>
                </a:solidFill>
                <a:latin typeface="Arial" panose="020B0604020202020204" pitchFamily="34" charset="0"/>
                <a:cs typeface="Arial" panose="020B0604020202020204" pitchFamily="34" charset="0"/>
              </a:rPr>
              <a:t>.</a:t>
            </a:r>
            <a:endParaRPr sz="1200" dirty="0">
              <a:latin typeface="Arial" panose="020B0604020202020204" pitchFamily="34" charset="0"/>
              <a:cs typeface="Arial" panose="020B0604020202020204" pitchFamily="34" charset="0"/>
            </a:endParaRPr>
          </a:p>
        </p:txBody>
      </p:sp>
      <p:graphicFrame>
        <p:nvGraphicFramePr>
          <p:cNvPr id="4" name="object 14">
            <a:extLst>
              <a:ext uri="{FF2B5EF4-FFF2-40B4-BE49-F238E27FC236}">
                <a16:creationId xmlns:a16="http://schemas.microsoft.com/office/drawing/2014/main" id="{F97F2F8E-4AC0-6F52-C795-F7690BE06E0F}"/>
              </a:ext>
            </a:extLst>
          </p:cNvPr>
          <p:cNvGraphicFramePr>
            <a:graphicFrameLocks noGrp="1"/>
          </p:cNvGraphicFramePr>
          <p:nvPr>
            <p:extLst>
              <p:ext uri="{D42A27DB-BD31-4B8C-83A1-F6EECF244321}">
                <p14:modId xmlns:p14="http://schemas.microsoft.com/office/powerpoint/2010/main" val="1019012407"/>
              </p:ext>
            </p:extLst>
          </p:nvPr>
        </p:nvGraphicFramePr>
        <p:xfrm>
          <a:off x="3362728" y="987540"/>
          <a:ext cx="8257236" cy="2344420"/>
        </p:xfrm>
        <a:graphic>
          <a:graphicData uri="http://schemas.openxmlformats.org/drawingml/2006/table">
            <a:tbl>
              <a:tblPr firstRow="1" bandRow="1">
                <a:tableStyleId>{2D5ABB26-0587-4C30-8999-92F81FD0307C}</a:tableStyleId>
              </a:tblPr>
              <a:tblGrid>
                <a:gridCol w="1052905">
                  <a:extLst>
                    <a:ext uri="{9D8B030D-6E8A-4147-A177-3AD203B41FA5}">
                      <a16:colId xmlns:a16="http://schemas.microsoft.com/office/drawing/2014/main" val="20000"/>
                    </a:ext>
                  </a:extLst>
                </a:gridCol>
                <a:gridCol w="1394387">
                  <a:extLst>
                    <a:ext uri="{9D8B030D-6E8A-4147-A177-3AD203B41FA5}">
                      <a16:colId xmlns:a16="http://schemas.microsoft.com/office/drawing/2014/main" val="478241310"/>
                    </a:ext>
                  </a:extLst>
                </a:gridCol>
                <a:gridCol w="2970918">
                  <a:extLst>
                    <a:ext uri="{9D8B030D-6E8A-4147-A177-3AD203B41FA5}">
                      <a16:colId xmlns:a16="http://schemas.microsoft.com/office/drawing/2014/main" val="20001"/>
                    </a:ext>
                  </a:extLst>
                </a:gridCol>
                <a:gridCol w="2839026">
                  <a:extLst>
                    <a:ext uri="{9D8B030D-6E8A-4147-A177-3AD203B41FA5}">
                      <a16:colId xmlns:a16="http://schemas.microsoft.com/office/drawing/2014/main" val="20002"/>
                    </a:ext>
                  </a:extLst>
                </a:gridCol>
              </a:tblGrid>
              <a:tr h="160550">
                <a:tc>
                  <a:txBody>
                    <a:bodyPr/>
                    <a:lstStyle/>
                    <a:p>
                      <a:pPr marL="48895" algn="ctr">
                        <a:lnSpc>
                          <a:spcPct val="100000"/>
                        </a:lnSpc>
                        <a:spcBef>
                          <a:spcPts val="165"/>
                        </a:spcBef>
                      </a:pPr>
                      <a:r>
                        <a:rPr lang="en-US" sz="1050" b="1" spc="-10">
                          <a:solidFill>
                            <a:schemeClr val="bg1"/>
                          </a:solidFill>
                          <a:latin typeface="Arial"/>
                          <a:cs typeface="Arial"/>
                        </a:rPr>
                        <a:t>Endpoint Type</a:t>
                      </a:r>
                      <a:endParaRPr sz="1050">
                        <a:solidFill>
                          <a:schemeClr val="bg1"/>
                        </a:solidFill>
                        <a:latin typeface="Arial"/>
                        <a:cs typeface="Arial"/>
                      </a:endParaRPr>
                    </a:p>
                  </a:txBody>
                  <a:tcPr marL="0" marR="0" marT="20955" marB="0">
                    <a:lnL w="12700">
                      <a:solidFill>
                        <a:srgbClr val="826B6A"/>
                      </a:solidFill>
                      <a:prstDash val="solid"/>
                    </a:lnL>
                    <a:lnR w="12700" cap="flat" cmpd="sng" algn="ctr">
                      <a:solidFill>
                        <a:srgbClr val="826B6A"/>
                      </a:solidFill>
                      <a:prstDash val="solid"/>
                      <a:round/>
                      <a:headEnd type="none" w="med" len="med"/>
                      <a:tailEnd type="none" w="med" len="med"/>
                    </a:lnR>
                    <a:lnT w="12700">
                      <a:solidFill>
                        <a:srgbClr val="826B6A"/>
                      </a:solidFill>
                      <a:prstDash val="solid"/>
                    </a:lnT>
                    <a:lnB w="12700">
                      <a:solidFill>
                        <a:srgbClr val="826B6A"/>
                      </a:solidFill>
                      <a:prstDash val="solid"/>
                    </a:lnB>
                    <a:solidFill>
                      <a:srgbClr val="826B6A"/>
                    </a:solidFill>
                  </a:tcPr>
                </a:tc>
                <a:tc>
                  <a:txBody>
                    <a:bodyPr/>
                    <a:lstStyle/>
                    <a:p>
                      <a:pPr marL="48895" algn="ctr">
                        <a:lnSpc>
                          <a:spcPct val="100000"/>
                        </a:lnSpc>
                        <a:spcBef>
                          <a:spcPts val="165"/>
                        </a:spcBef>
                      </a:pPr>
                      <a:r>
                        <a:rPr lang="en-US" sz="1050" b="1" spc="-10">
                          <a:solidFill>
                            <a:schemeClr val="bg1"/>
                          </a:solidFill>
                          <a:latin typeface="Arial"/>
                          <a:cs typeface="Arial"/>
                        </a:rPr>
                        <a:t>Efficacy Endpoint</a:t>
                      </a:r>
                      <a:endParaRPr lang="en-US" sz="1050">
                        <a:solidFill>
                          <a:schemeClr val="bg1"/>
                        </a:solidFill>
                        <a:latin typeface="Arial"/>
                        <a:cs typeface="Arial"/>
                      </a:endParaRPr>
                    </a:p>
                  </a:txBody>
                  <a:tcPr marL="0" marR="0" marT="20955" marB="0">
                    <a:lnL w="12700" cap="flat" cmpd="sng" algn="ctr">
                      <a:solidFill>
                        <a:srgbClr val="826B6A"/>
                      </a:solidFill>
                      <a:prstDash val="solid"/>
                      <a:round/>
                      <a:headEnd type="none" w="med" len="med"/>
                      <a:tailEnd type="none" w="med" len="med"/>
                    </a:lnL>
                    <a:lnR w="12700">
                      <a:solidFill>
                        <a:srgbClr val="826B6A"/>
                      </a:solidFill>
                      <a:prstDash val="solid"/>
                    </a:lnR>
                    <a:lnT w="12700" cap="flat" cmpd="sng" algn="ctr">
                      <a:solidFill>
                        <a:srgbClr val="826B6A"/>
                      </a:solidFill>
                      <a:prstDash val="solid"/>
                      <a:round/>
                      <a:headEnd type="none" w="med" len="med"/>
                      <a:tailEnd type="none" w="med" len="med"/>
                    </a:lnT>
                    <a:lnB w="12700" cap="flat" cmpd="sng" algn="ctr">
                      <a:solidFill>
                        <a:srgbClr val="826B6A"/>
                      </a:solidFill>
                      <a:prstDash val="solid"/>
                      <a:round/>
                      <a:headEnd type="none" w="med" len="med"/>
                      <a:tailEnd type="none" w="med" len="med"/>
                    </a:lnB>
                    <a:solidFill>
                      <a:srgbClr val="826B6A"/>
                    </a:solidFill>
                  </a:tcPr>
                </a:tc>
                <a:tc>
                  <a:txBody>
                    <a:bodyPr/>
                    <a:lstStyle/>
                    <a:p>
                      <a:pPr marL="48895" algn="ctr">
                        <a:lnSpc>
                          <a:spcPct val="100000"/>
                        </a:lnSpc>
                        <a:spcBef>
                          <a:spcPts val="165"/>
                        </a:spcBef>
                      </a:pPr>
                      <a:r>
                        <a:rPr sz="1050" b="1">
                          <a:solidFill>
                            <a:schemeClr val="bg1"/>
                          </a:solidFill>
                          <a:latin typeface="Arial"/>
                          <a:cs typeface="Arial"/>
                        </a:rPr>
                        <a:t>Treatment</a:t>
                      </a:r>
                      <a:r>
                        <a:rPr sz="1050" b="1" spc="-30">
                          <a:solidFill>
                            <a:schemeClr val="bg1"/>
                          </a:solidFill>
                          <a:latin typeface="Arial"/>
                          <a:cs typeface="Arial"/>
                        </a:rPr>
                        <a:t> </a:t>
                      </a:r>
                      <a:r>
                        <a:rPr sz="1050" b="1">
                          <a:solidFill>
                            <a:schemeClr val="bg1"/>
                          </a:solidFill>
                          <a:latin typeface="Arial"/>
                          <a:cs typeface="Arial"/>
                        </a:rPr>
                        <a:t>vs</a:t>
                      </a:r>
                      <a:r>
                        <a:rPr sz="1050" b="1" spc="-5">
                          <a:solidFill>
                            <a:schemeClr val="bg1"/>
                          </a:solidFill>
                          <a:latin typeface="Arial"/>
                          <a:cs typeface="Arial"/>
                        </a:rPr>
                        <a:t> </a:t>
                      </a:r>
                      <a:r>
                        <a:rPr sz="1050" b="1">
                          <a:solidFill>
                            <a:schemeClr val="bg1"/>
                          </a:solidFill>
                          <a:latin typeface="Arial"/>
                          <a:cs typeface="Arial"/>
                        </a:rPr>
                        <a:t>Control</a:t>
                      </a:r>
                      <a:r>
                        <a:rPr sz="1050" b="1" spc="-55">
                          <a:solidFill>
                            <a:schemeClr val="bg1"/>
                          </a:solidFill>
                          <a:latin typeface="Arial"/>
                          <a:cs typeface="Arial"/>
                        </a:rPr>
                        <a:t> </a:t>
                      </a:r>
                      <a:r>
                        <a:rPr sz="1050" b="1" spc="-20">
                          <a:solidFill>
                            <a:schemeClr val="bg1"/>
                          </a:solidFill>
                          <a:latin typeface="Arial"/>
                          <a:cs typeface="Arial"/>
                        </a:rPr>
                        <a:t>group</a:t>
                      </a:r>
                      <a:endParaRPr sz="1050">
                        <a:solidFill>
                          <a:schemeClr val="bg1"/>
                        </a:solidFill>
                        <a:latin typeface="Arial"/>
                        <a:cs typeface="Arial"/>
                      </a:endParaRPr>
                    </a:p>
                  </a:txBody>
                  <a:tcPr marL="0" marR="0" marT="20955" marB="0">
                    <a:lnL w="12700">
                      <a:solidFill>
                        <a:srgbClr val="826B6A"/>
                      </a:solidFill>
                      <a:prstDash val="solid"/>
                    </a:lnL>
                    <a:lnR w="12700">
                      <a:solidFill>
                        <a:srgbClr val="826B6A"/>
                      </a:solidFill>
                      <a:prstDash val="solid"/>
                    </a:lnR>
                    <a:lnT w="12700">
                      <a:solidFill>
                        <a:srgbClr val="826B6A"/>
                      </a:solidFill>
                      <a:prstDash val="solid"/>
                    </a:lnT>
                    <a:lnB w="12700" cap="flat" cmpd="sng" algn="ctr">
                      <a:solidFill>
                        <a:srgbClr val="826B6A"/>
                      </a:solidFill>
                      <a:prstDash val="solid"/>
                      <a:round/>
                      <a:headEnd type="none" w="med" len="med"/>
                      <a:tailEnd type="none" w="med" len="med"/>
                    </a:lnB>
                    <a:solidFill>
                      <a:srgbClr val="826B6A"/>
                    </a:solidFill>
                  </a:tcPr>
                </a:tc>
                <a:tc>
                  <a:txBody>
                    <a:bodyPr/>
                    <a:lstStyle/>
                    <a:p>
                      <a:pPr marL="48895" algn="ctr">
                        <a:lnSpc>
                          <a:spcPct val="100000"/>
                        </a:lnSpc>
                        <a:spcBef>
                          <a:spcPts val="165"/>
                        </a:spcBef>
                      </a:pPr>
                      <a:r>
                        <a:rPr lang="en-US" sz="1050" b="1" spc="-10" dirty="0">
                          <a:solidFill>
                            <a:schemeClr val="bg1"/>
                          </a:solidFill>
                          <a:latin typeface="Arial"/>
                          <a:cs typeface="Arial"/>
                        </a:rPr>
                        <a:t>Interpretation</a:t>
                      </a:r>
                      <a:endParaRPr sz="1050" dirty="0">
                        <a:solidFill>
                          <a:schemeClr val="bg1"/>
                        </a:solidFill>
                        <a:latin typeface="Arial"/>
                        <a:cs typeface="Arial"/>
                      </a:endParaRPr>
                    </a:p>
                  </a:txBody>
                  <a:tcPr marL="0" marR="0" marT="20955" marB="0">
                    <a:lnL w="12700">
                      <a:solidFill>
                        <a:srgbClr val="826B6A"/>
                      </a:solidFill>
                      <a:prstDash val="solid"/>
                    </a:lnL>
                    <a:lnR w="12700">
                      <a:solidFill>
                        <a:srgbClr val="826B6A"/>
                      </a:solidFill>
                      <a:prstDash val="solid"/>
                    </a:lnR>
                    <a:lnT w="12700">
                      <a:solidFill>
                        <a:srgbClr val="826B6A"/>
                      </a:solidFill>
                      <a:prstDash val="solid"/>
                    </a:lnT>
                    <a:lnB w="12700" cap="flat" cmpd="sng" algn="ctr">
                      <a:solidFill>
                        <a:srgbClr val="826B6A"/>
                      </a:solidFill>
                      <a:prstDash val="solid"/>
                      <a:round/>
                      <a:headEnd type="none" w="med" len="med"/>
                      <a:tailEnd type="none" w="med" len="med"/>
                    </a:lnB>
                    <a:solidFill>
                      <a:srgbClr val="826B6A"/>
                    </a:solidFill>
                  </a:tcPr>
                </a:tc>
                <a:extLst>
                  <a:ext uri="{0D108BD9-81ED-4DB2-BD59-A6C34878D82A}">
                    <a16:rowId xmlns:a16="http://schemas.microsoft.com/office/drawing/2014/main" val="10000"/>
                  </a:ext>
                </a:extLst>
              </a:tr>
              <a:tr h="180830">
                <a:tc>
                  <a:txBody>
                    <a:bodyPr/>
                    <a:lstStyle/>
                    <a:p>
                      <a:pPr marL="48895">
                        <a:lnSpc>
                          <a:spcPct val="100000"/>
                        </a:lnSpc>
                        <a:spcBef>
                          <a:spcPts val="345"/>
                        </a:spcBef>
                      </a:pPr>
                      <a:r>
                        <a:rPr lang="en-US" sz="1050" b="1">
                          <a:solidFill>
                            <a:srgbClr val="004A86"/>
                          </a:solidFill>
                          <a:latin typeface="Arial"/>
                          <a:cs typeface="Arial"/>
                        </a:rPr>
                        <a:t>Primary</a:t>
                      </a:r>
                      <a:endParaRPr sz="1050">
                        <a:latin typeface="Arial"/>
                        <a:cs typeface="Arial"/>
                      </a:endParaRPr>
                    </a:p>
                  </a:txBody>
                  <a:tcPr marL="0" marR="0" marT="43815" marB="0" anchor="ctr">
                    <a:lnL w="12700">
                      <a:solidFill>
                        <a:srgbClr val="826B6A"/>
                      </a:solidFill>
                      <a:prstDash val="solid"/>
                    </a:lnL>
                    <a:lnR w="12700" cap="flat" cmpd="sng" algn="ctr">
                      <a:solidFill>
                        <a:srgbClr val="826B6A"/>
                      </a:solidFill>
                      <a:prstDash val="solid"/>
                      <a:round/>
                      <a:headEnd type="none" w="med" len="med"/>
                      <a:tailEnd type="none" w="med" len="med"/>
                    </a:lnR>
                    <a:lnT w="12700">
                      <a:solidFill>
                        <a:srgbClr val="826B6A"/>
                      </a:solidFill>
                      <a:prstDash val="solid"/>
                    </a:lnT>
                    <a:lnB w="12700" cap="flat" cmpd="sng" algn="ctr">
                      <a:solidFill>
                        <a:srgbClr val="826B6A"/>
                      </a:solidFill>
                      <a:prstDash val="solid"/>
                      <a:round/>
                      <a:headEnd type="none" w="med" len="med"/>
                      <a:tailEnd type="none" w="med" len="med"/>
                    </a:lnB>
                    <a:solidFill>
                      <a:srgbClr val="ECEBEB"/>
                    </a:solidFill>
                  </a:tcPr>
                </a:tc>
                <a:tc>
                  <a:txBody>
                    <a:bodyPr/>
                    <a:lstStyle/>
                    <a:p>
                      <a:pPr marL="49530">
                        <a:lnSpc>
                          <a:spcPct val="100000"/>
                        </a:lnSpc>
                        <a:spcBef>
                          <a:spcPts val="345"/>
                        </a:spcBef>
                      </a:pPr>
                      <a:r>
                        <a:rPr sz="1050" b="0">
                          <a:solidFill>
                            <a:srgbClr val="004A86"/>
                          </a:solidFill>
                          <a:latin typeface="Arial"/>
                          <a:cs typeface="Arial"/>
                        </a:rPr>
                        <a:t>TFS</a:t>
                      </a:r>
                      <a:r>
                        <a:rPr sz="1050" b="0" spc="-30">
                          <a:solidFill>
                            <a:srgbClr val="004A86"/>
                          </a:solidFill>
                          <a:latin typeface="Arial"/>
                          <a:cs typeface="Arial"/>
                        </a:rPr>
                        <a:t> </a:t>
                      </a:r>
                      <a:r>
                        <a:rPr sz="1050" b="0">
                          <a:solidFill>
                            <a:srgbClr val="004A86"/>
                          </a:solidFill>
                          <a:latin typeface="Arial"/>
                          <a:cs typeface="Arial"/>
                        </a:rPr>
                        <a:t>-</a:t>
                      </a:r>
                      <a:r>
                        <a:rPr sz="1050" b="0" spc="-10">
                          <a:solidFill>
                            <a:srgbClr val="004A86"/>
                          </a:solidFill>
                          <a:latin typeface="Arial"/>
                          <a:cs typeface="Arial"/>
                        </a:rPr>
                        <a:t> </a:t>
                      </a:r>
                      <a:r>
                        <a:rPr sz="1050" b="0">
                          <a:solidFill>
                            <a:srgbClr val="004A86"/>
                          </a:solidFill>
                          <a:latin typeface="Arial"/>
                          <a:cs typeface="Arial"/>
                        </a:rPr>
                        <a:t>1</a:t>
                      </a:r>
                      <a:r>
                        <a:rPr sz="1050" b="0" spc="-10">
                          <a:solidFill>
                            <a:srgbClr val="004A86"/>
                          </a:solidFill>
                          <a:latin typeface="Arial"/>
                          <a:cs typeface="Arial"/>
                        </a:rPr>
                        <a:t> </a:t>
                      </a:r>
                      <a:r>
                        <a:rPr sz="1050" b="0" spc="-20">
                          <a:solidFill>
                            <a:srgbClr val="004A86"/>
                          </a:solidFill>
                          <a:latin typeface="Arial"/>
                          <a:cs typeface="Arial"/>
                        </a:rPr>
                        <a:t>year</a:t>
                      </a:r>
                      <a:endParaRPr sz="1050" b="0">
                        <a:latin typeface="Arial"/>
                        <a:cs typeface="Arial"/>
                      </a:endParaRPr>
                    </a:p>
                  </a:txBody>
                  <a:tcPr marL="0" marR="0" marT="43815" marB="0" anchor="ctr">
                    <a:lnL w="12700" cap="flat" cmpd="sng" algn="ctr">
                      <a:solidFill>
                        <a:srgbClr val="826B6A"/>
                      </a:solidFill>
                      <a:prstDash val="solid"/>
                      <a:round/>
                      <a:headEnd type="none" w="med" len="med"/>
                      <a:tailEnd type="none" w="med" len="med"/>
                    </a:lnL>
                    <a:lnR w="12700">
                      <a:solidFill>
                        <a:srgbClr val="826B6A"/>
                      </a:solidFill>
                      <a:prstDash val="solid"/>
                    </a:lnR>
                    <a:lnT w="12700" cap="flat" cmpd="sng" algn="ctr">
                      <a:solidFill>
                        <a:srgbClr val="826B6A"/>
                      </a:solidFill>
                      <a:prstDash val="solid"/>
                      <a:round/>
                      <a:headEnd type="none" w="med" len="med"/>
                      <a:tailEnd type="none" w="med" len="med"/>
                    </a:lnT>
                    <a:lnB w="12700" cap="flat" cmpd="sng" algn="ctr">
                      <a:solidFill>
                        <a:srgbClr val="826B6A"/>
                      </a:solidFill>
                      <a:prstDash val="solid"/>
                      <a:round/>
                      <a:headEnd type="none" w="med" len="med"/>
                      <a:tailEnd type="none" w="med" len="med"/>
                    </a:lnB>
                    <a:solidFill>
                      <a:srgbClr val="ECEBEB"/>
                    </a:solidFill>
                  </a:tcPr>
                </a:tc>
                <a:tc>
                  <a:txBody>
                    <a:bodyPr/>
                    <a:lstStyle/>
                    <a:p>
                      <a:pPr marL="49530">
                        <a:lnSpc>
                          <a:spcPct val="100000"/>
                        </a:lnSpc>
                        <a:spcBef>
                          <a:spcPts val="345"/>
                        </a:spcBef>
                      </a:pPr>
                      <a:r>
                        <a:rPr sz="1050" b="0" dirty="0">
                          <a:solidFill>
                            <a:srgbClr val="004A86"/>
                          </a:solidFill>
                          <a:latin typeface="Arial"/>
                          <a:cs typeface="Arial"/>
                        </a:rPr>
                        <a:t>HR</a:t>
                      </a:r>
                      <a:r>
                        <a:rPr lang="en-US" sz="1050" b="0" dirty="0">
                          <a:solidFill>
                            <a:srgbClr val="004A86"/>
                          </a:solidFill>
                          <a:latin typeface="Arial"/>
                          <a:cs typeface="Arial"/>
                        </a:rPr>
                        <a:t> [95%</a:t>
                      </a:r>
                      <a:r>
                        <a:rPr lang="en-US" sz="1050" b="0" spc="-25" dirty="0">
                          <a:solidFill>
                            <a:srgbClr val="004A86"/>
                          </a:solidFill>
                          <a:latin typeface="Arial"/>
                          <a:cs typeface="Arial"/>
                        </a:rPr>
                        <a:t> </a:t>
                      </a:r>
                      <a:r>
                        <a:rPr lang="en-US" sz="1050" b="0" dirty="0">
                          <a:solidFill>
                            <a:srgbClr val="004A86"/>
                          </a:solidFill>
                          <a:latin typeface="Arial"/>
                          <a:cs typeface="Arial"/>
                        </a:rPr>
                        <a:t>CI;</a:t>
                      </a:r>
                      <a:r>
                        <a:rPr lang="en-US" sz="1050" b="0" spc="-35" dirty="0">
                          <a:solidFill>
                            <a:srgbClr val="004A86"/>
                          </a:solidFill>
                          <a:latin typeface="Arial"/>
                          <a:cs typeface="Arial"/>
                        </a:rPr>
                        <a:t> </a:t>
                      </a:r>
                      <a:r>
                        <a:rPr lang="en-US" sz="1050" b="0" i="1" spc="-10" dirty="0">
                          <a:solidFill>
                            <a:srgbClr val="004A86"/>
                          </a:solidFill>
                          <a:latin typeface="Arial"/>
                          <a:cs typeface="Arial"/>
                        </a:rPr>
                        <a:t>p</a:t>
                      </a:r>
                      <a:r>
                        <a:rPr lang="en-US" sz="1050" b="0" spc="-10" dirty="0">
                          <a:solidFill>
                            <a:srgbClr val="004A86"/>
                          </a:solidFill>
                          <a:latin typeface="Arial"/>
                          <a:cs typeface="Arial"/>
                        </a:rPr>
                        <a:t>-value] =</a:t>
                      </a:r>
                      <a:r>
                        <a:rPr sz="1050" b="0" spc="-30" dirty="0">
                          <a:solidFill>
                            <a:srgbClr val="004A86"/>
                          </a:solidFill>
                          <a:latin typeface="Arial"/>
                          <a:cs typeface="Arial"/>
                        </a:rPr>
                        <a:t> </a:t>
                      </a:r>
                      <a:r>
                        <a:rPr sz="1050" b="0" dirty="0">
                          <a:solidFill>
                            <a:srgbClr val="004A86"/>
                          </a:solidFill>
                          <a:latin typeface="Arial"/>
                          <a:cs typeface="Arial"/>
                        </a:rPr>
                        <a:t>0.80</a:t>
                      </a:r>
                      <a:r>
                        <a:rPr sz="1050" b="0" spc="-15" dirty="0">
                          <a:solidFill>
                            <a:srgbClr val="004A86"/>
                          </a:solidFill>
                          <a:latin typeface="Arial"/>
                          <a:cs typeface="Arial"/>
                        </a:rPr>
                        <a:t> </a:t>
                      </a:r>
                      <a:r>
                        <a:rPr sz="1050" b="0" dirty="0">
                          <a:solidFill>
                            <a:srgbClr val="004A86"/>
                          </a:solidFill>
                          <a:latin typeface="Arial"/>
                          <a:cs typeface="Arial"/>
                        </a:rPr>
                        <a:t>[0.58,</a:t>
                      </a:r>
                      <a:r>
                        <a:rPr sz="1050" b="0" spc="-20" dirty="0">
                          <a:solidFill>
                            <a:srgbClr val="004A86"/>
                          </a:solidFill>
                          <a:latin typeface="Arial"/>
                          <a:cs typeface="Arial"/>
                        </a:rPr>
                        <a:t> </a:t>
                      </a:r>
                      <a:r>
                        <a:rPr sz="1050" b="0" dirty="0">
                          <a:solidFill>
                            <a:srgbClr val="004A86"/>
                          </a:solidFill>
                          <a:latin typeface="Arial"/>
                          <a:cs typeface="Arial"/>
                        </a:rPr>
                        <a:t>1.10;</a:t>
                      </a:r>
                      <a:r>
                        <a:rPr sz="1050" b="0" spc="-40" dirty="0">
                          <a:solidFill>
                            <a:srgbClr val="004A86"/>
                          </a:solidFill>
                          <a:latin typeface="Arial"/>
                          <a:cs typeface="Arial"/>
                        </a:rPr>
                        <a:t> </a:t>
                      </a:r>
                      <a:r>
                        <a:rPr sz="1050" b="0" spc="-10" dirty="0">
                          <a:solidFill>
                            <a:srgbClr val="004A86"/>
                          </a:solidFill>
                          <a:latin typeface="Arial"/>
                          <a:cs typeface="Arial"/>
                        </a:rPr>
                        <a:t>p=0.17</a:t>
                      </a:r>
                      <a:r>
                        <a:rPr lang="en-US" sz="1050" b="0" spc="-10" dirty="0">
                          <a:solidFill>
                            <a:srgbClr val="004A86"/>
                          </a:solidFill>
                          <a:latin typeface="Arial"/>
                          <a:cs typeface="Arial"/>
                        </a:rPr>
                        <a:t>]</a:t>
                      </a:r>
                      <a:endParaRPr sz="1050" b="0" dirty="0">
                        <a:latin typeface="Arial"/>
                        <a:cs typeface="Arial"/>
                      </a:endParaRPr>
                    </a:p>
                  </a:txBody>
                  <a:tcPr marL="0" marR="0" marT="43815" marB="0" anchor="ctr">
                    <a:lnL w="12700" cap="flat" cmpd="sng" algn="ctr">
                      <a:solidFill>
                        <a:srgbClr val="826B6A"/>
                      </a:solidFill>
                      <a:prstDash val="solid"/>
                      <a:round/>
                      <a:headEnd type="none" w="med" len="med"/>
                      <a:tailEnd type="none" w="med" len="med"/>
                    </a:lnL>
                    <a:lnR w="12700">
                      <a:solidFill>
                        <a:srgbClr val="826B6A"/>
                      </a:solidFill>
                      <a:prstDash val="solid"/>
                    </a:lnR>
                    <a:lnT w="12700">
                      <a:solidFill>
                        <a:srgbClr val="826B6A"/>
                      </a:solidFill>
                      <a:prstDash val="solid"/>
                    </a:lnT>
                    <a:lnB w="12700" cap="flat" cmpd="sng" algn="ctr">
                      <a:solidFill>
                        <a:srgbClr val="826B6A"/>
                      </a:solidFill>
                      <a:prstDash val="solid"/>
                      <a:round/>
                      <a:headEnd type="none" w="med" len="med"/>
                      <a:tailEnd type="none" w="med" len="med"/>
                    </a:lnB>
                    <a:solidFill>
                      <a:srgbClr val="ECEBEB"/>
                    </a:solidFill>
                  </a:tcPr>
                </a:tc>
                <a:tc>
                  <a:txBody>
                    <a:bodyPr/>
                    <a:lstStyle/>
                    <a:p>
                      <a:pPr marL="49530">
                        <a:lnSpc>
                          <a:spcPct val="100000"/>
                        </a:lnSpc>
                        <a:spcBef>
                          <a:spcPts val="345"/>
                        </a:spcBef>
                      </a:pPr>
                      <a:r>
                        <a:rPr lang="en-US" sz="1050" b="0" dirty="0">
                          <a:solidFill>
                            <a:srgbClr val="004A86"/>
                          </a:solidFill>
                          <a:latin typeface="Arial"/>
                          <a:cs typeface="Arial"/>
                        </a:rPr>
                        <a:t>Clinically meaningful improvement in TFS; endpoint not met as hypothesized</a:t>
                      </a:r>
                      <a:endParaRPr sz="1050" b="0" dirty="0">
                        <a:latin typeface="Arial"/>
                        <a:cs typeface="Arial"/>
                      </a:endParaRPr>
                    </a:p>
                  </a:txBody>
                  <a:tcPr marL="0" marR="0" marT="43815" marB="0" anchor="ctr">
                    <a:lnL w="12700">
                      <a:solidFill>
                        <a:srgbClr val="826B6A"/>
                      </a:solidFill>
                      <a:prstDash val="solid"/>
                    </a:lnL>
                    <a:lnR w="12700">
                      <a:solidFill>
                        <a:srgbClr val="826B6A"/>
                      </a:solidFill>
                      <a:prstDash val="solid"/>
                    </a:lnR>
                    <a:lnT w="12700">
                      <a:solidFill>
                        <a:srgbClr val="826B6A"/>
                      </a:solidFill>
                      <a:prstDash val="solid"/>
                    </a:lnT>
                    <a:lnB w="12700" cap="flat" cmpd="sng" algn="ctr">
                      <a:solidFill>
                        <a:srgbClr val="826B6A"/>
                      </a:solidFill>
                      <a:prstDash val="solid"/>
                      <a:round/>
                      <a:headEnd type="none" w="med" len="med"/>
                      <a:tailEnd type="none" w="med" len="med"/>
                    </a:lnB>
                    <a:solidFill>
                      <a:srgbClr val="ECEBEB"/>
                    </a:solidFill>
                  </a:tcPr>
                </a:tc>
                <a:extLst>
                  <a:ext uri="{0D108BD9-81ED-4DB2-BD59-A6C34878D82A}">
                    <a16:rowId xmlns:a16="http://schemas.microsoft.com/office/drawing/2014/main" val="10001"/>
                  </a:ext>
                </a:extLst>
              </a:tr>
              <a:tr h="180830">
                <a:tc rowSpan="8">
                  <a:txBody>
                    <a:bodyPr/>
                    <a:lstStyle/>
                    <a:p>
                      <a:pPr marL="49530">
                        <a:lnSpc>
                          <a:spcPct val="100000"/>
                        </a:lnSpc>
                        <a:spcBef>
                          <a:spcPts val="345"/>
                        </a:spcBef>
                      </a:pPr>
                      <a:r>
                        <a:rPr lang="en-US" sz="1050" b="1" spc="-10">
                          <a:solidFill>
                            <a:srgbClr val="004A86"/>
                          </a:solidFill>
                          <a:latin typeface="Arial"/>
                          <a:cs typeface="Arial"/>
                        </a:rPr>
                        <a:t>Secondary and Exploratory</a:t>
                      </a:r>
                      <a:endParaRPr sz="1050" b="1" spc="-10">
                        <a:solidFill>
                          <a:srgbClr val="004A86"/>
                        </a:solidFill>
                        <a:latin typeface="Arial"/>
                        <a:cs typeface="Arial"/>
                      </a:endParaRPr>
                    </a:p>
                  </a:txBody>
                  <a:tcPr marL="0" marR="0" marT="43815" marB="0" anchor="ctr">
                    <a:lnL w="12700" cap="flat" cmpd="sng" algn="ctr">
                      <a:solidFill>
                        <a:srgbClr val="826B6A"/>
                      </a:solidFill>
                      <a:prstDash val="solid"/>
                      <a:round/>
                      <a:headEnd type="none" w="med" len="med"/>
                      <a:tailEnd type="none" w="med" len="med"/>
                    </a:lnL>
                    <a:lnR w="12700" cap="flat" cmpd="sng" algn="ctr">
                      <a:solidFill>
                        <a:srgbClr val="826B6A"/>
                      </a:solidFill>
                      <a:prstDash val="solid"/>
                      <a:round/>
                      <a:headEnd type="none" w="med" len="med"/>
                      <a:tailEnd type="none" w="med" len="med"/>
                    </a:lnR>
                    <a:lnT w="12700" cap="flat" cmpd="sng" algn="ctr">
                      <a:solidFill>
                        <a:srgbClr val="826B6A"/>
                      </a:solidFill>
                      <a:prstDash val="solid"/>
                      <a:round/>
                      <a:headEnd type="none" w="med" len="med"/>
                      <a:tailEnd type="none" w="med" len="med"/>
                    </a:lnT>
                    <a:lnB w="12700">
                      <a:solidFill>
                        <a:srgbClr val="826B6A"/>
                      </a:solidFill>
                      <a:prstDash val="solid"/>
                    </a:lnB>
                    <a:solidFill>
                      <a:srgbClr val="ECEBEB"/>
                    </a:solidFill>
                  </a:tcPr>
                </a:tc>
                <a:tc>
                  <a:txBody>
                    <a:bodyPr/>
                    <a:lstStyle/>
                    <a:p>
                      <a:pPr marL="49530">
                        <a:lnSpc>
                          <a:spcPct val="100000"/>
                        </a:lnSpc>
                        <a:spcBef>
                          <a:spcPts val="345"/>
                        </a:spcBef>
                      </a:pPr>
                      <a:r>
                        <a:rPr sz="1050" b="0">
                          <a:solidFill>
                            <a:srgbClr val="004A86"/>
                          </a:solidFill>
                          <a:latin typeface="Arial"/>
                          <a:cs typeface="Arial"/>
                        </a:rPr>
                        <a:t>TFS</a:t>
                      </a:r>
                      <a:r>
                        <a:rPr sz="1050" b="0" spc="-30">
                          <a:solidFill>
                            <a:srgbClr val="004A86"/>
                          </a:solidFill>
                          <a:latin typeface="Arial"/>
                          <a:cs typeface="Arial"/>
                        </a:rPr>
                        <a:t> </a:t>
                      </a:r>
                      <a:r>
                        <a:rPr sz="1050" b="0">
                          <a:solidFill>
                            <a:srgbClr val="004A86"/>
                          </a:solidFill>
                          <a:latin typeface="Arial"/>
                          <a:cs typeface="Arial"/>
                        </a:rPr>
                        <a:t>-</a:t>
                      </a:r>
                      <a:r>
                        <a:rPr sz="1050" b="0" spc="-10">
                          <a:solidFill>
                            <a:srgbClr val="004A86"/>
                          </a:solidFill>
                          <a:latin typeface="Arial"/>
                          <a:cs typeface="Arial"/>
                        </a:rPr>
                        <a:t> </a:t>
                      </a:r>
                      <a:r>
                        <a:rPr sz="1050" b="0">
                          <a:solidFill>
                            <a:srgbClr val="004A86"/>
                          </a:solidFill>
                          <a:latin typeface="Arial"/>
                          <a:cs typeface="Arial"/>
                        </a:rPr>
                        <a:t>3</a:t>
                      </a:r>
                      <a:r>
                        <a:rPr sz="1050" b="0" spc="-10">
                          <a:solidFill>
                            <a:srgbClr val="004A86"/>
                          </a:solidFill>
                          <a:latin typeface="Arial"/>
                          <a:cs typeface="Arial"/>
                        </a:rPr>
                        <a:t> months</a:t>
                      </a:r>
                      <a:endParaRPr sz="1050" b="0">
                        <a:latin typeface="Arial"/>
                        <a:cs typeface="Arial"/>
                      </a:endParaRPr>
                    </a:p>
                  </a:txBody>
                  <a:tcPr marL="0" marR="0" marT="43815" marB="0" anchor="ctr">
                    <a:lnL w="12700" cap="flat" cmpd="sng" algn="ctr">
                      <a:solidFill>
                        <a:srgbClr val="826B6A"/>
                      </a:solidFill>
                      <a:prstDash val="solid"/>
                      <a:round/>
                      <a:headEnd type="none" w="med" len="med"/>
                      <a:tailEnd type="none" w="med" len="med"/>
                    </a:lnL>
                    <a:lnR w="12700" cap="flat" cmpd="sng" algn="ctr">
                      <a:solidFill>
                        <a:srgbClr val="826B6A"/>
                      </a:solidFill>
                      <a:prstDash val="solid"/>
                      <a:round/>
                      <a:headEnd type="none" w="med" len="med"/>
                      <a:tailEnd type="none" w="med" len="med"/>
                    </a:lnR>
                    <a:lnT w="12700" cap="flat" cmpd="sng" algn="ctr">
                      <a:solidFill>
                        <a:srgbClr val="826B6A"/>
                      </a:solidFill>
                      <a:prstDash val="solid"/>
                      <a:round/>
                      <a:headEnd type="none" w="med" len="med"/>
                      <a:tailEnd type="none" w="med" len="med"/>
                    </a:lnT>
                    <a:lnB w="12700" cap="flat" cmpd="sng" algn="ctr">
                      <a:solidFill>
                        <a:srgbClr val="826B6A"/>
                      </a:solidFill>
                      <a:prstDash val="solid"/>
                      <a:round/>
                      <a:headEnd type="none" w="med" len="med"/>
                      <a:tailEnd type="none" w="med" len="med"/>
                    </a:lnB>
                    <a:solidFill>
                      <a:srgbClr val="ECEBEB"/>
                    </a:solidFill>
                  </a:tcPr>
                </a:tc>
                <a:tc>
                  <a:txBody>
                    <a:bodyPr/>
                    <a:lstStyle/>
                    <a:p>
                      <a:pPr marL="49530">
                        <a:lnSpc>
                          <a:spcPct val="100000"/>
                        </a:lnSpc>
                        <a:spcBef>
                          <a:spcPts val="345"/>
                        </a:spcBef>
                      </a:pPr>
                      <a:r>
                        <a:rPr sz="1050" dirty="0">
                          <a:solidFill>
                            <a:srgbClr val="004A86"/>
                          </a:solidFill>
                          <a:latin typeface="Arial"/>
                          <a:cs typeface="Arial"/>
                        </a:rPr>
                        <a:t>HR</a:t>
                      </a:r>
                      <a:r>
                        <a:rPr lang="en-US" sz="1050" dirty="0">
                          <a:solidFill>
                            <a:srgbClr val="004A86"/>
                          </a:solidFill>
                          <a:latin typeface="Arial"/>
                          <a:cs typeface="Arial"/>
                        </a:rPr>
                        <a:t> [95%</a:t>
                      </a:r>
                      <a:r>
                        <a:rPr lang="en-US" sz="1050" spc="-25" dirty="0">
                          <a:solidFill>
                            <a:srgbClr val="004A86"/>
                          </a:solidFill>
                          <a:latin typeface="Arial"/>
                          <a:cs typeface="Arial"/>
                        </a:rPr>
                        <a:t> </a:t>
                      </a:r>
                      <a:r>
                        <a:rPr lang="en-US" sz="1050" dirty="0">
                          <a:solidFill>
                            <a:srgbClr val="004A86"/>
                          </a:solidFill>
                          <a:latin typeface="Arial"/>
                          <a:cs typeface="Arial"/>
                        </a:rPr>
                        <a:t>CI;</a:t>
                      </a:r>
                      <a:r>
                        <a:rPr lang="en-US" sz="1050" spc="-35" dirty="0">
                          <a:solidFill>
                            <a:srgbClr val="004A86"/>
                          </a:solidFill>
                          <a:latin typeface="Arial"/>
                          <a:cs typeface="Arial"/>
                        </a:rPr>
                        <a:t> </a:t>
                      </a:r>
                      <a:r>
                        <a:rPr lang="en-US" sz="1050" i="1" spc="-10" dirty="0">
                          <a:solidFill>
                            <a:srgbClr val="004A86"/>
                          </a:solidFill>
                          <a:latin typeface="Arial"/>
                          <a:cs typeface="Arial"/>
                        </a:rPr>
                        <a:t>p</a:t>
                      </a:r>
                      <a:r>
                        <a:rPr lang="en-US" sz="1050" spc="-10" dirty="0">
                          <a:solidFill>
                            <a:srgbClr val="004A86"/>
                          </a:solidFill>
                          <a:latin typeface="Arial"/>
                          <a:cs typeface="Arial"/>
                        </a:rPr>
                        <a:t>-value] =</a:t>
                      </a:r>
                      <a:r>
                        <a:rPr sz="1050" spc="-30" dirty="0">
                          <a:solidFill>
                            <a:srgbClr val="004A86"/>
                          </a:solidFill>
                          <a:latin typeface="Arial"/>
                          <a:cs typeface="Arial"/>
                        </a:rPr>
                        <a:t> </a:t>
                      </a:r>
                      <a:r>
                        <a:rPr sz="1050" dirty="0">
                          <a:solidFill>
                            <a:srgbClr val="004A86"/>
                          </a:solidFill>
                          <a:latin typeface="Arial"/>
                          <a:cs typeface="Arial"/>
                        </a:rPr>
                        <a:t>0.58</a:t>
                      </a:r>
                      <a:r>
                        <a:rPr sz="1050" spc="-15" dirty="0">
                          <a:solidFill>
                            <a:srgbClr val="004A86"/>
                          </a:solidFill>
                          <a:latin typeface="Arial"/>
                          <a:cs typeface="Arial"/>
                        </a:rPr>
                        <a:t> </a:t>
                      </a:r>
                      <a:r>
                        <a:rPr sz="1050" dirty="0">
                          <a:solidFill>
                            <a:srgbClr val="004A86"/>
                          </a:solidFill>
                          <a:latin typeface="Arial"/>
                          <a:cs typeface="Arial"/>
                        </a:rPr>
                        <a:t>[0.34,</a:t>
                      </a:r>
                      <a:r>
                        <a:rPr sz="1050" spc="-25" dirty="0">
                          <a:solidFill>
                            <a:srgbClr val="004A86"/>
                          </a:solidFill>
                          <a:latin typeface="Arial"/>
                          <a:cs typeface="Arial"/>
                        </a:rPr>
                        <a:t> </a:t>
                      </a:r>
                      <a:r>
                        <a:rPr sz="1050" b="0" dirty="0">
                          <a:solidFill>
                            <a:srgbClr val="004A86"/>
                          </a:solidFill>
                          <a:latin typeface="Arial"/>
                          <a:cs typeface="Arial"/>
                        </a:rPr>
                        <a:t>0.99;</a:t>
                      </a:r>
                      <a:r>
                        <a:rPr sz="1050" b="0" spc="-35" dirty="0">
                          <a:solidFill>
                            <a:srgbClr val="004A86"/>
                          </a:solidFill>
                          <a:latin typeface="Arial"/>
                          <a:cs typeface="Arial"/>
                        </a:rPr>
                        <a:t> </a:t>
                      </a:r>
                      <a:r>
                        <a:rPr sz="1050" b="0" dirty="0">
                          <a:solidFill>
                            <a:srgbClr val="004A86"/>
                          </a:solidFill>
                          <a:latin typeface="Arial"/>
                          <a:cs typeface="Arial"/>
                        </a:rPr>
                        <a:t>p=0.044</a:t>
                      </a:r>
                      <a:r>
                        <a:rPr lang="en-US" sz="1050" b="0" dirty="0">
                          <a:solidFill>
                            <a:srgbClr val="004A86"/>
                          </a:solidFill>
                          <a:latin typeface="Arial"/>
                          <a:cs typeface="Arial"/>
                        </a:rPr>
                        <a:t>]</a:t>
                      </a:r>
                      <a:r>
                        <a:rPr sz="1050" b="0" spc="-25" dirty="0">
                          <a:solidFill>
                            <a:srgbClr val="004A86"/>
                          </a:solidFill>
                          <a:latin typeface="Arial"/>
                          <a:cs typeface="Arial"/>
                        </a:rPr>
                        <a:t> </a:t>
                      </a:r>
                      <a:endParaRPr sz="1050" b="0" dirty="0">
                        <a:latin typeface="Arial"/>
                        <a:cs typeface="Arial"/>
                      </a:endParaRPr>
                    </a:p>
                  </a:txBody>
                  <a:tcPr marL="0" marR="0" marT="43815" marB="0" anchor="ctr">
                    <a:lnL w="12700" cap="flat" cmpd="sng" algn="ctr">
                      <a:solidFill>
                        <a:srgbClr val="826B6A"/>
                      </a:solidFill>
                      <a:prstDash val="solid"/>
                      <a:round/>
                      <a:headEnd type="none" w="med" len="med"/>
                      <a:tailEnd type="none" w="med" len="med"/>
                    </a:lnL>
                    <a:lnR w="12700" cap="flat" cmpd="sng" algn="ctr">
                      <a:solidFill>
                        <a:srgbClr val="826B6A"/>
                      </a:solidFill>
                      <a:prstDash val="solid"/>
                      <a:round/>
                      <a:headEnd type="none" w="med" len="med"/>
                      <a:tailEnd type="none" w="med" len="med"/>
                    </a:lnR>
                    <a:lnT w="12700" cap="flat" cmpd="sng" algn="ctr">
                      <a:solidFill>
                        <a:srgbClr val="826B6A"/>
                      </a:solidFill>
                      <a:prstDash val="solid"/>
                      <a:round/>
                      <a:headEnd type="none" w="med" len="med"/>
                      <a:tailEnd type="none" w="med" len="med"/>
                    </a:lnT>
                    <a:lnB w="12700">
                      <a:solidFill>
                        <a:srgbClr val="826B6A"/>
                      </a:solidFill>
                      <a:prstDash val="solid"/>
                    </a:lnB>
                    <a:solidFill>
                      <a:srgbClr val="ECEBEB"/>
                    </a:solidFill>
                  </a:tcPr>
                </a:tc>
                <a:tc rowSpan="7">
                  <a:txBody>
                    <a:bodyPr/>
                    <a:lstStyle/>
                    <a:p>
                      <a:pPr marL="49530">
                        <a:lnSpc>
                          <a:spcPct val="100000"/>
                        </a:lnSpc>
                        <a:spcBef>
                          <a:spcPts val="345"/>
                        </a:spcBef>
                      </a:pPr>
                      <a:r>
                        <a:rPr lang="en-US" sz="1050" spc="-10">
                          <a:solidFill>
                            <a:srgbClr val="004A86"/>
                          </a:solidFill>
                          <a:latin typeface="Arial"/>
                          <a:cs typeface="Arial"/>
                        </a:rPr>
                        <a:t>Clinically meaningful improvements in TFS, mortality, and disease-related complications overall </a:t>
                      </a:r>
                      <a:endParaRPr sz="1050" spc="-10">
                        <a:solidFill>
                          <a:srgbClr val="004A86"/>
                        </a:solidFill>
                        <a:latin typeface="Arial"/>
                        <a:cs typeface="Arial"/>
                      </a:endParaRPr>
                    </a:p>
                  </a:txBody>
                  <a:tcPr marL="0" marR="0" marT="43815" marB="0" anchor="ctr">
                    <a:lnL w="12700" cap="flat" cmpd="sng" algn="ctr">
                      <a:solidFill>
                        <a:srgbClr val="826B6A"/>
                      </a:solidFill>
                      <a:prstDash val="solid"/>
                      <a:round/>
                      <a:headEnd type="none" w="med" len="med"/>
                      <a:tailEnd type="none" w="med" len="med"/>
                    </a:lnL>
                    <a:lnR w="12700" cap="flat" cmpd="sng" algn="ctr">
                      <a:solidFill>
                        <a:srgbClr val="826B6A"/>
                      </a:solidFill>
                      <a:prstDash val="solid"/>
                      <a:round/>
                      <a:headEnd type="none" w="med" len="med"/>
                      <a:tailEnd type="none" w="med" len="med"/>
                    </a:lnR>
                    <a:lnT w="12700" cap="flat" cmpd="sng" algn="ctr">
                      <a:solidFill>
                        <a:srgbClr val="826B6A"/>
                      </a:solidFill>
                      <a:prstDash val="solid"/>
                      <a:round/>
                      <a:headEnd type="none" w="med" len="med"/>
                      <a:tailEnd type="none" w="med" len="med"/>
                    </a:lnT>
                    <a:lnB w="12700">
                      <a:solidFill>
                        <a:srgbClr val="826B6A"/>
                      </a:solidFill>
                      <a:prstDash val="solid"/>
                    </a:lnB>
                    <a:solidFill>
                      <a:srgbClr val="ECEBEB"/>
                    </a:solidFill>
                  </a:tcPr>
                </a:tc>
                <a:extLst>
                  <a:ext uri="{0D108BD9-81ED-4DB2-BD59-A6C34878D82A}">
                    <a16:rowId xmlns:a16="http://schemas.microsoft.com/office/drawing/2014/main" val="872276098"/>
                  </a:ext>
                </a:extLst>
              </a:tr>
              <a:tr h="183256">
                <a:tc vMerge="1">
                  <a:txBody>
                    <a:bodyPr/>
                    <a:lstStyle/>
                    <a:p>
                      <a:endParaRPr/>
                    </a:p>
                  </a:txBody>
                  <a:tcPr marL="0" marR="0" marT="43815" marB="0" anchor="ctr">
                    <a:lnL w="12700">
                      <a:solidFill>
                        <a:srgbClr val="826B6A"/>
                      </a:solidFill>
                      <a:prstDash val="solid"/>
                    </a:lnL>
                    <a:lnR w="12700" cap="flat" cmpd="sng" algn="ctr">
                      <a:solidFill>
                        <a:srgbClr val="826B6A"/>
                      </a:solidFill>
                      <a:prstDash val="solid"/>
                      <a:round/>
                      <a:headEnd type="none" w="med" len="med"/>
                      <a:tailEnd type="none" w="med" len="med"/>
                    </a:lnR>
                    <a:lnT w="12700">
                      <a:solidFill>
                        <a:srgbClr val="826B6A"/>
                      </a:solidFill>
                      <a:prstDash val="solid"/>
                    </a:lnT>
                    <a:lnB w="12700" cap="flat" cmpd="sng" algn="ctr">
                      <a:solidFill>
                        <a:srgbClr val="826B6A"/>
                      </a:solidFill>
                      <a:prstDash val="solid"/>
                      <a:round/>
                      <a:headEnd type="none" w="med" len="med"/>
                      <a:tailEnd type="none" w="med" len="med"/>
                    </a:lnB>
                    <a:solidFill>
                      <a:srgbClr val="ECEBEB"/>
                    </a:solidFill>
                  </a:tcPr>
                </a:tc>
                <a:tc>
                  <a:txBody>
                    <a:bodyPr/>
                    <a:lstStyle/>
                    <a:p>
                      <a:pPr marL="49530">
                        <a:lnSpc>
                          <a:spcPct val="100000"/>
                        </a:lnSpc>
                        <a:spcBef>
                          <a:spcPts val="345"/>
                        </a:spcBef>
                      </a:pPr>
                      <a:r>
                        <a:rPr sz="1050" b="0">
                          <a:solidFill>
                            <a:srgbClr val="004A86"/>
                          </a:solidFill>
                          <a:latin typeface="Arial"/>
                          <a:cs typeface="Arial"/>
                        </a:rPr>
                        <a:t>Mortality</a:t>
                      </a:r>
                      <a:r>
                        <a:rPr sz="1050" b="0" spc="-35">
                          <a:solidFill>
                            <a:srgbClr val="004A86"/>
                          </a:solidFill>
                          <a:latin typeface="Arial"/>
                          <a:cs typeface="Arial"/>
                        </a:rPr>
                        <a:t> </a:t>
                      </a:r>
                      <a:r>
                        <a:rPr sz="1050" b="0">
                          <a:solidFill>
                            <a:srgbClr val="004A86"/>
                          </a:solidFill>
                          <a:latin typeface="Arial"/>
                          <a:cs typeface="Arial"/>
                        </a:rPr>
                        <a:t>-</a:t>
                      </a:r>
                      <a:r>
                        <a:rPr sz="1050" b="0" spc="-15">
                          <a:solidFill>
                            <a:srgbClr val="004A86"/>
                          </a:solidFill>
                          <a:latin typeface="Arial"/>
                          <a:cs typeface="Arial"/>
                        </a:rPr>
                        <a:t> </a:t>
                      </a:r>
                      <a:r>
                        <a:rPr sz="1050" b="0">
                          <a:solidFill>
                            <a:srgbClr val="004A86"/>
                          </a:solidFill>
                          <a:latin typeface="Arial"/>
                          <a:cs typeface="Arial"/>
                        </a:rPr>
                        <a:t>3</a:t>
                      </a:r>
                      <a:r>
                        <a:rPr sz="1050" b="0" spc="-5">
                          <a:solidFill>
                            <a:srgbClr val="004A86"/>
                          </a:solidFill>
                          <a:latin typeface="Arial"/>
                          <a:cs typeface="Arial"/>
                        </a:rPr>
                        <a:t> </a:t>
                      </a:r>
                      <a:r>
                        <a:rPr sz="1050" b="0" spc="-10">
                          <a:solidFill>
                            <a:srgbClr val="004A86"/>
                          </a:solidFill>
                          <a:latin typeface="Arial"/>
                          <a:cs typeface="Arial"/>
                        </a:rPr>
                        <a:t>months</a:t>
                      </a:r>
                      <a:endParaRPr sz="1050" b="0">
                        <a:latin typeface="Arial"/>
                        <a:cs typeface="Arial"/>
                      </a:endParaRPr>
                    </a:p>
                  </a:txBody>
                  <a:tcPr marL="0" marR="0" marT="43815" marB="0" anchor="ctr">
                    <a:lnL w="12700" cap="flat" cmpd="sng" algn="ctr">
                      <a:solidFill>
                        <a:srgbClr val="826B6A"/>
                      </a:solidFill>
                      <a:prstDash val="solid"/>
                      <a:round/>
                      <a:headEnd type="none" w="med" len="med"/>
                      <a:tailEnd type="none" w="med" len="med"/>
                    </a:lnL>
                    <a:lnR w="12700">
                      <a:solidFill>
                        <a:srgbClr val="826B6A"/>
                      </a:solidFill>
                      <a:prstDash val="solid"/>
                    </a:lnR>
                    <a:lnT w="12700" cap="flat" cmpd="sng" algn="ctr">
                      <a:solidFill>
                        <a:srgbClr val="826B6A"/>
                      </a:solidFill>
                      <a:prstDash val="solid"/>
                      <a:round/>
                      <a:headEnd type="none" w="med" len="med"/>
                      <a:tailEnd type="none" w="med" len="med"/>
                    </a:lnT>
                    <a:lnB w="12700" cap="flat" cmpd="sng" algn="ctr">
                      <a:solidFill>
                        <a:srgbClr val="826B6A"/>
                      </a:solidFill>
                      <a:prstDash val="solid"/>
                      <a:round/>
                      <a:headEnd type="none" w="med" len="med"/>
                      <a:tailEnd type="none" w="med" len="med"/>
                    </a:lnB>
                    <a:solidFill>
                      <a:srgbClr val="ECEBEB"/>
                    </a:solidFill>
                  </a:tcPr>
                </a:tc>
                <a:tc>
                  <a:txBody>
                    <a:bodyPr/>
                    <a:lstStyle/>
                    <a:p>
                      <a:pPr marL="49530">
                        <a:lnSpc>
                          <a:spcPct val="100000"/>
                        </a:lnSpc>
                        <a:spcBef>
                          <a:spcPts val="345"/>
                        </a:spcBef>
                      </a:pPr>
                      <a:r>
                        <a:rPr sz="1050" dirty="0">
                          <a:solidFill>
                            <a:srgbClr val="004A86"/>
                          </a:solidFill>
                          <a:latin typeface="Arial"/>
                          <a:cs typeface="Arial"/>
                        </a:rPr>
                        <a:t>HR</a:t>
                      </a:r>
                      <a:r>
                        <a:rPr sz="1050" spc="-30" dirty="0">
                          <a:solidFill>
                            <a:srgbClr val="004A86"/>
                          </a:solidFill>
                          <a:latin typeface="Arial"/>
                          <a:cs typeface="Arial"/>
                        </a:rPr>
                        <a:t> </a:t>
                      </a:r>
                      <a:r>
                        <a:rPr lang="en-US" sz="1050" dirty="0">
                          <a:solidFill>
                            <a:srgbClr val="004A86"/>
                          </a:solidFill>
                          <a:latin typeface="Arial"/>
                          <a:cs typeface="Arial"/>
                        </a:rPr>
                        <a:t>[95%</a:t>
                      </a:r>
                      <a:r>
                        <a:rPr lang="en-US" sz="1050" spc="-25" dirty="0">
                          <a:solidFill>
                            <a:srgbClr val="004A86"/>
                          </a:solidFill>
                          <a:latin typeface="Arial"/>
                          <a:cs typeface="Arial"/>
                        </a:rPr>
                        <a:t> </a:t>
                      </a:r>
                      <a:r>
                        <a:rPr lang="en-US" sz="1050" dirty="0">
                          <a:solidFill>
                            <a:srgbClr val="004A86"/>
                          </a:solidFill>
                          <a:latin typeface="Arial"/>
                          <a:cs typeface="Arial"/>
                        </a:rPr>
                        <a:t>CI;</a:t>
                      </a:r>
                      <a:r>
                        <a:rPr lang="en-US" sz="1050" spc="-35" dirty="0">
                          <a:solidFill>
                            <a:srgbClr val="004A86"/>
                          </a:solidFill>
                          <a:latin typeface="Arial"/>
                          <a:cs typeface="Arial"/>
                        </a:rPr>
                        <a:t> </a:t>
                      </a:r>
                      <a:r>
                        <a:rPr lang="en-US" sz="1050" i="1" spc="-10" dirty="0">
                          <a:solidFill>
                            <a:srgbClr val="004A86"/>
                          </a:solidFill>
                          <a:latin typeface="Arial"/>
                          <a:cs typeface="Arial"/>
                        </a:rPr>
                        <a:t>p</a:t>
                      </a:r>
                      <a:r>
                        <a:rPr lang="en-US" sz="1050" spc="-10" dirty="0">
                          <a:solidFill>
                            <a:srgbClr val="004A86"/>
                          </a:solidFill>
                          <a:latin typeface="Arial"/>
                          <a:cs typeface="Arial"/>
                        </a:rPr>
                        <a:t>-value]  = </a:t>
                      </a:r>
                      <a:r>
                        <a:rPr sz="1050" dirty="0">
                          <a:solidFill>
                            <a:srgbClr val="004A86"/>
                          </a:solidFill>
                          <a:latin typeface="Arial"/>
                          <a:cs typeface="Arial"/>
                        </a:rPr>
                        <a:t>0.65</a:t>
                      </a:r>
                      <a:r>
                        <a:rPr sz="1050" spc="-15" dirty="0">
                          <a:solidFill>
                            <a:srgbClr val="004A86"/>
                          </a:solidFill>
                          <a:latin typeface="Arial"/>
                          <a:cs typeface="Arial"/>
                        </a:rPr>
                        <a:t> </a:t>
                      </a:r>
                      <a:r>
                        <a:rPr sz="1050" dirty="0">
                          <a:solidFill>
                            <a:srgbClr val="004A86"/>
                          </a:solidFill>
                          <a:latin typeface="Arial"/>
                          <a:cs typeface="Arial"/>
                        </a:rPr>
                        <a:t>[0.37,</a:t>
                      </a:r>
                      <a:r>
                        <a:rPr sz="1050" spc="-20" dirty="0">
                          <a:solidFill>
                            <a:srgbClr val="004A86"/>
                          </a:solidFill>
                          <a:latin typeface="Arial"/>
                          <a:cs typeface="Arial"/>
                        </a:rPr>
                        <a:t> </a:t>
                      </a:r>
                      <a:r>
                        <a:rPr sz="1050" dirty="0">
                          <a:solidFill>
                            <a:srgbClr val="004A86"/>
                          </a:solidFill>
                          <a:latin typeface="Arial"/>
                          <a:cs typeface="Arial"/>
                        </a:rPr>
                        <a:t>1.17;</a:t>
                      </a:r>
                      <a:r>
                        <a:rPr sz="1050" spc="-40" dirty="0">
                          <a:solidFill>
                            <a:srgbClr val="004A86"/>
                          </a:solidFill>
                          <a:latin typeface="Arial"/>
                          <a:cs typeface="Arial"/>
                        </a:rPr>
                        <a:t> </a:t>
                      </a:r>
                      <a:r>
                        <a:rPr sz="1050" spc="-10" dirty="0">
                          <a:solidFill>
                            <a:srgbClr val="004A86"/>
                          </a:solidFill>
                          <a:latin typeface="Arial"/>
                          <a:cs typeface="Arial"/>
                        </a:rPr>
                        <a:t>p=0.15</a:t>
                      </a:r>
                      <a:r>
                        <a:rPr lang="en-US" sz="1050" spc="-10" dirty="0">
                          <a:solidFill>
                            <a:srgbClr val="004A86"/>
                          </a:solidFill>
                          <a:latin typeface="Arial"/>
                          <a:cs typeface="Arial"/>
                        </a:rPr>
                        <a:t>]</a:t>
                      </a:r>
                      <a:endParaRPr sz="1050" dirty="0">
                        <a:latin typeface="Arial"/>
                        <a:cs typeface="Arial"/>
                      </a:endParaRPr>
                    </a:p>
                  </a:txBody>
                  <a:tcPr marL="0" marR="0" marT="43815" marB="0" anchor="ctr">
                    <a:lnL w="12700" cap="flat" cmpd="sng" algn="ctr">
                      <a:solidFill>
                        <a:srgbClr val="826B6A"/>
                      </a:solidFill>
                      <a:prstDash val="solid"/>
                      <a:round/>
                      <a:headEnd type="none" w="med" len="med"/>
                      <a:tailEnd type="none" w="med" len="med"/>
                    </a:lnL>
                    <a:lnR w="12700">
                      <a:solidFill>
                        <a:srgbClr val="826B6A"/>
                      </a:solidFill>
                      <a:prstDash val="solid"/>
                    </a:lnR>
                    <a:lnT w="12700" cap="flat" cmpd="sng" algn="ctr">
                      <a:solidFill>
                        <a:srgbClr val="826B6A"/>
                      </a:solidFill>
                      <a:prstDash val="solid"/>
                      <a:round/>
                      <a:headEnd type="none" w="med" len="med"/>
                      <a:tailEnd type="none" w="med" len="med"/>
                    </a:lnT>
                    <a:lnB w="12700">
                      <a:solidFill>
                        <a:srgbClr val="826B6A"/>
                      </a:solidFill>
                      <a:prstDash val="solid"/>
                    </a:lnB>
                    <a:solidFill>
                      <a:srgbClr val="ECEBEB"/>
                    </a:solidFill>
                  </a:tcPr>
                </a:tc>
                <a:tc vMerge="1">
                  <a:txBody>
                    <a:bodyPr/>
                    <a:lstStyle/>
                    <a:p>
                      <a:endParaRPr/>
                    </a:p>
                  </a:txBody>
                  <a:tcPr marL="0" marR="0" marT="43815" marB="0">
                    <a:lnL w="12700">
                      <a:solidFill>
                        <a:srgbClr val="826B6A"/>
                      </a:solidFill>
                      <a:prstDash val="solid"/>
                    </a:lnL>
                    <a:lnR w="12700">
                      <a:solidFill>
                        <a:srgbClr val="826B6A"/>
                      </a:solidFill>
                      <a:prstDash val="solid"/>
                    </a:lnR>
                    <a:lnT w="12700" cap="flat" cmpd="sng" algn="ctr">
                      <a:solidFill>
                        <a:srgbClr val="826B6A"/>
                      </a:solidFill>
                      <a:prstDash val="solid"/>
                      <a:round/>
                      <a:headEnd type="none" w="med" len="med"/>
                      <a:tailEnd type="none" w="med" len="med"/>
                    </a:lnT>
                    <a:lnB w="12700">
                      <a:solidFill>
                        <a:srgbClr val="826B6A"/>
                      </a:solidFill>
                      <a:prstDash val="solid"/>
                    </a:lnB>
                    <a:solidFill>
                      <a:srgbClr val="ECEBEB"/>
                    </a:solidFill>
                  </a:tcPr>
                </a:tc>
                <a:extLst>
                  <a:ext uri="{0D108BD9-81ED-4DB2-BD59-A6C34878D82A}">
                    <a16:rowId xmlns:a16="http://schemas.microsoft.com/office/drawing/2014/main" val="10002"/>
                  </a:ext>
                </a:extLst>
              </a:tr>
              <a:tr h="183256">
                <a:tc vMerge="1">
                  <a:txBody>
                    <a:bodyPr/>
                    <a:lstStyle/>
                    <a:p>
                      <a:endParaRPr/>
                    </a:p>
                  </a:txBody>
                  <a:tcPr marL="0" marR="0" marT="43815" marB="0">
                    <a:lnL w="12700">
                      <a:solidFill>
                        <a:srgbClr val="826B6A"/>
                      </a:solidFill>
                      <a:prstDash val="solid"/>
                    </a:lnL>
                    <a:lnR w="12700" cap="flat" cmpd="sng" algn="ctr">
                      <a:solidFill>
                        <a:srgbClr val="826B6A"/>
                      </a:solidFill>
                      <a:prstDash val="solid"/>
                      <a:round/>
                      <a:headEnd type="none" w="med" len="med"/>
                      <a:tailEnd type="none" w="med" len="med"/>
                    </a:lnR>
                    <a:lnT w="12700">
                      <a:solidFill>
                        <a:srgbClr val="826B6A"/>
                      </a:solidFill>
                      <a:prstDash val="solid"/>
                    </a:lnT>
                    <a:lnB w="12700">
                      <a:solidFill>
                        <a:srgbClr val="826B6A"/>
                      </a:solidFill>
                      <a:prstDash val="solid"/>
                    </a:lnB>
                    <a:solidFill>
                      <a:srgbClr val="ECEBEB"/>
                    </a:solidFill>
                  </a:tcPr>
                </a:tc>
                <a:tc>
                  <a:txBody>
                    <a:bodyPr/>
                    <a:lstStyle/>
                    <a:p>
                      <a:pPr marL="49530">
                        <a:lnSpc>
                          <a:spcPct val="100000"/>
                        </a:lnSpc>
                        <a:spcBef>
                          <a:spcPts val="345"/>
                        </a:spcBef>
                      </a:pPr>
                      <a:r>
                        <a:rPr sz="1050" b="0">
                          <a:solidFill>
                            <a:srgbClr val="004A86"/>
                          </a:solidFill>
                          <a:latin typeface="Arial"/>
                          <a:cs typeface="Arial"/>
                        </a:rPr>
                        <a:t>TFS</a:t>
                      </a:r>
                      <a:r>
                        <a:rPr sz="1050" b="0" spc="-30">
                          <a:solidFill>
                            <a:srgbClr val="004A86"/>
                          </a:solidFill>
                          <a:latin typeface="Arial"/>
                          <a:cs typeface="Arial"/>
                        </a:rPr>
                        <a:t> </a:t>
                      </a:r>
                      <a:r>
                        <a:rPr sz="1050" b="0">
                          <a:solidFill>
                            <a:srgbClr val="004A86"/>
                          </a:solidFill>
                          <a:latin typeface="Arial"/>
                          <a:cs typeface="Arial"/>
                        </a:rPr>
                        <a:t>-</a:t>
                      </a:r>
                      <a:r>
                        <a:rPr sz="1050" b="0" spc="-10">
                          <a:solidFill>
                            <a:srgbClr val="004A86"/>
                          </a:solidFill>
                          <a:latin typeface="Arial"/>
                          <a:cs typeface="Arial"/>
                        </a:rPr>
                        <a:t> </a:t>
                      </a:r>
                      <a:r>
                        <a:rPr sz="1050" b="0">
                          <a:solidFill>
                            <a:srgbClr val="004A86"/>
                          </a:solidFill>
                          <a:latin typeface="Arial"/>
                          <a:cs typeface="Arial"/>
                        </a:rPr>
                        <a:t>6</a:t>
                      </a:r>
                      <a:r>
                        <a:rPr sz="1050" b="0" spc="-10">
                          <a:solidFill>
                            <a:srgbClr val="004A86"/>
                          </a:solidFill>
                          <a:latin typeface="Arial"/>
                          <a:cs typeface="Arial"/>
                        </a:rPr>
                        <a:t> months</a:t>
                      </a:r>
                      <a:endParaRPr sz="1050" b="0">
                        <a:latin typeface="Arial"/>
                        <a:cs typeface="Arial"/>
                      </a:endParaRPr>
                    </a:p>
                  </a:txBody>
                  <a:tcPr marL="0" marR="0" marT="43815" marB="0" anchor="ctr">
                    <a:lnL w="12700" cap="flat" cmpd="sng" algn="ctr">
                      <a:solidFill>
                        <a:srgbClr val="826B6A"/>
                      </a:solidFill>
                      <a:prstDash val="solid"/>
                      <a:round/>
                      <a:headEnd type="none" w="med" len="med"/>
                      <a:tailEnd type="none" w="med" len="med"/>
                    </a:lnL>
                    <a:lnR w="12700">
                      <a:solidFill>
                        <a:srgbClr val="826B6A"/>
                      </a:solidFill>
                      <a:prstDash val="solid"/>
                    </a:lnR>
                    <a:lnT w="12700" cap="flat" cmpd="sng" algn="ctr">
                      <a:solidFill>
                        <a:srgbClr val="826B6A"/>
                      </a:solidFill>
                      <a:prstDash val="solid"/>
                      <a:round/>
                      <a:headEnd type="none" w="med" len="med"/>
                      <a:tailEnd type="none" w="med" len="med"/>
                    </a:lnT>
                    <a:lnB w="12700" cap="flat" cmpd="sng" algn="ctr">
                      <a:solidFill>
                        <a:srgbClr val="826B6A"/>
                      </a:solidFill>
                      <a:prstDash val="solid"/>
                      <a:round/>
                      <a:headEnd type="none" w="med" len="med"/>
                      <a:tailEnd type="none" w="med" len="med"/>
                    </a:lnB>
                    <a:solidFill>
                      <a:srgbClr val="ECEBEB"/>
                    </a:solidFill>
                  </a:tcPr>
                </a:tc>
                <a:tc>
                  <a:txBody>
                    <a:bodyPr/>
                    <a:lstStyle/>
                    <a:p>
                      <a:pPr marL="49530">
                        <a:lnSpc>
                          <a:spcPct val="100000"/>
                        </a:lnSpc>
                        <a:spcBef>
                          <a:spcPts val="345"/>
                        </a:spcBef>
                      </a:pPr>
                      <a:r>
                        <a:rPr sz="1050" dirty="0">
                          <a:solidFill>
                            <a:srgbClr val="004A86"/>
                          </a:solidFill>
                          <a:latin typeface="Arial"/>
                          <a:cs typeface="Arial"/>
                        </a:rPr>
                        <a:t>HR</a:t>
                      </a:r>
                      <a:r>
                        <a:rPr sz="1050" spc="-30" dirty="0">
                          <a:solidFill>
                            <a:srgbClr val="004A86"/>
                          </a:solidFill>
                          <a:latin typeface="Arial"/>
                          <a:cs typeface="Arial"/>
                        </a:rPr>
                        <a:t> </a:t>
                      </a:r>
                      <a:r>
                        <a:rPr lang="en-US" sz="1050" dirty="0">
                          <a:solidFill>
                            <a:srgbClr val="004A86"/>
                          </a:solidFill>
                          <a:latin typeface="Arial"/>
                          <a:cs typeface="Arial"/>
                        </a:rPr>
                        <a:t>[95%</a:t>
                      </a:r>
                      <a:r>
                        <a:rPr lang="en-US" sz="1050" spc="-25" dirty="0">
                          <a:solidFill>
                            <a:srgbClr val="004A86"/>
                          </a:solidFill>
                          <a:latin typeface="Arial"/>
                          <a:cs typeface="Arial"/>
                        </a:rPr>
                        <a:t> </a:t>
                      </a:r>
                      <a:r>
                        <a:rPr lang="en-US" sz="1050" dirty="0">
                          <a:solidFill>
                            <a:srgbClr val="004A86"/>
                          </a:solidFill>
                          <a:latin typeface="Arial"/>
                          <a:cs typeface="Arial"/>
                        </a:rPr>
                        <a:t>CI;</a:t>
                      </a:r>
                      <a:r>
                        <a:rPr lang="en-US" sz="1050" spc="-35" dirty="0">
                          <a:solidFill>
                            <a:srgbClr val="004A86"/>
                          </a:solidFill>
                          <a:latin typeface="Arial"/>
                          <a:cs typeface="Arial"/>
                        </a:rPr>
                        <a:t> </a:t>
                      </a:r>
                      <a:r>
                        <a:rPr lang="en-US" sz="1050" i="1" spc="-10" dirty="0">
                          <a:solidFill>
                            <a:srgbClr val="004A86"/>
                          </a:solidFill>
                          <a:latin typeface="Arial"/>
                          <a:cs typeface="Arial"/>
                        </a:rPr>
                        <a:t>p</a:t>
                      </a:r>
                      <a:r>
                        <a:rPr lang="en-US" sz="1050" spc="-10" dirty="0">
                          <a:solidFill>
                            <a:srgbClr val="004A86"/>
                          </a:solidFill>
                          <a:latin typeface="Arial"/>
                          <a:cs typeface="Arial"/>
                        </a:rPr>
                        <a:t>-value] = </a:t>
                      </a:r>
                      <a:r>
                        <a:rPr sz="1050" dirty="0">
                          <a:solidFill>
                            <a:srgbClr val="004A86"/>
                          </a:solidFill>
                          <a:latin typeface="Arial"/>
                          <a:cs typeface="Arial"/>
                        </a:rPr>
                        <a:t>0.73</a:t>
                      </a:r>
                      <a:r>
                        <a:rPr sz="1050" spc="-15" dirty="0">
                          <a:solidFill>
                            <a:srgbClr val="004A86"/>
                          </a:solidFill>
                          <a:latin typeface="Arial"/>
                          <a:cs typeface="Arial"/>
                        </a:rPr>
                        <a:t> </a:t>
                      </a:r>
                      <a:r>
                        <a:rPr sz="1050" dirty="0">
                          <a:solidFill>
                            <a:srgbClr val="004A86"/>
                          </a:solidFill>
                          <a:latin typeface="Arial"/>
                          <a:cs typeface="Arial"/>
                        </a:rPr>
                        <a:t>[0.50,</a:t>
                      </a:r>
                      <a:r>
                        <a:rPr sz="1050" spc="-20" dirty="0">
                          <a:solidFill>
                            <a:srgbClr val="004A86"/>
                          </a:solidFill>
                          <a:latin typeface="Arial"/>
                          <a:cs typeface="Arial"/>
                        </a:rPr>
                        <a:t> </a:t>
                      </a:r>
                      <a:r>
                        <a:rPr sz="1050" dirty="0">
                          <a:solidFill>
                            <a:srgbClr val="004A86"/>
                          </a:solidFill>
                          <a:latin typeface="Arial"/>
                          <a:cs typeface="Arial"/>
                        </a:rPr>
                        <a:t>1.08;</a:t>
                      </a:r>
                      <a:r>
                        <a:rPr sz="1050" spc="-40" dirty="0">
                          <a:solidFill>
                            <a:srgbClr val="004A86"/>
                          </a:solidFill>
                          <a:latin typeface="Arial"/>
                          <a:cs typeface="Arial"/>
                        </a:rPr>
                        <a:t> </a:t>
                      </a:r>
                      <a:r>
                        <a:rPr sz="1050" spc="-10" dirty="0">
                          <a:solidFill>
                            <a:srgbClr val="004A86"/>
                          </a:solidFill>
                          <a:latin typeface="Arial"/>
                          <a:cs typeface="Arial"/>
                        </a:rPr>
                        <a:t>p=0.11</a:t>
                      </a:r>
                      <a:r>
                        <a:rPr lang="en-US" sz="1050" spc="-10" dirty="0">
                          <a:solidFill>
                            <a:srgbClr val="004A86"/>
                          </a:solidFill>
                          <a:latin typeface="Arial"/>
                          <a:cs typeface="Arial"/>
                        </a:rPr>
                        <a:t>]</a:t>
                      </a:r>
                      <a:endParaRPr sz="1050" dirty="0">
                        <a:latin typeface="Arial"/>
                        <a:cs typeface="Arial"/>
                      </a:endParaRPr>
                    </a:p>
                  </a:txBody>
                  <a:tcPr marL="0" marR="0" marT="43815" marB="0" anchor="ctr">
                    <a:lnL w="12700" cap="flat" cmpd="sng" algn="ctr">
                      <a:solidFill>
                        <a:srgbClr val="826B6A"/>
                      </a:solidFill>
                      <a:prstDash val="solid"/>
                      <a:round/>
                      <a:headEnd type="none" w="med" len="med"/>
                      <a:tailEnd type="none" w="med" len="med"/>
                    </a:lnL>
                    <a:lnR w="12700">
                      <a:solidFill>
                        <a:srgbClr val="826B6A"/>
                      </a:solidFill>
                      <a:prstDash val="solid"/>
                    </a:lnR>
                    <a:lnT w="12700">
                      <a:solidFill>
                        <a:srgbClr val="826B6A"/>
                      </a:solidFill>
                      <a:prstDash val="solid"/>
                    </a:lnT>
                    <a:lnB w="12700">
                      <a:solidFill>
                        <a:srgbClr val="826B6A"/>
                      </a:solidFill>
                      <a:prstDash val="solid"/>
                    </a:lnB>
                    <a:solidFill>
                      <a:srgbClr val="ECEBEB"/>
                    </a:solidFill>
                  </a:tcPr>
                </a:tc>
                <a:tc vMerge="1">
                  <a:txBody>
                    <a:bodyPr/>
                    <a:lstStyle/>
                    <a:p>
                      <a:endParaRPr/>
                    </a:p>
                  </a:txBody>
                  <a:tcPr marL="0" marR="0" marT="43815" marB="0">
                    <a:lnL w="12700">
                      <a:solidFill>
                        <a:srgbClr val="826B6A"/>
                      </a:solidFill>
                      <a:prstDash val="solid"/>
                    </a:lnL>
                    <a:lnR w="12700">
                      <a:solidFill>
                        <a:srgbClr val="826B6A"/>
                      </a:solidFill>
                      <a:prstDash val="solid"/>
                    </a:lnR>
                    <a:lnT w="12700">
                      <a:solidFill>
                        <a:srgbClr val="826B6A"/>
                      </a:solidFill>
                      <a:prstDash val="solid"/>
                    </a:lnT>
                    <a:lnB w="12700">
                      <a:solidFill>
                        <a:srgbClr val="826B6A"/>
                      </a:solidFill>
                      <a:prstDash val="solid"/>
                    </a:lnB>
                    <a:solidFill>
                      <a:srgbClr val="ECEBEB"/>
                    </a:solidFill>
                  </a:tcPr>
                </a:tc>
                <a:extLst>
                  <a:ext uri="{0D108BD9-81ED-4DB2-BD59-A6C34878D82A}">
                    <a16:rowId xmlns:a16="http://schemas.microsoft.com/office/drawing/2014/main" val="10003"/>
                  </a:ext>
                </a:extLst>
              </a:tr>
              <a:tr h="183256">
                <a:tc vMerge="1">
                  <a:txBody>
                    <a:bodyPr/>
                    <a:lstStyle/>
                    <a:p>
                      <a:endParaRPr/>
                    </a:p>
                  </a:txBody>
                  <a:tcPr marL="0" marR="0" marT="43815" marB="0">
                    <a:lnL w="12700">
                      <a:solidFill>
                        <a:srgbClr val="826B6A"/>
                      </a:solidFill>
                      <a:prstDash val="solid"/>
                    </a:lnL>
                    <a:lnR w="12700" cap="flat" cmpd="sng" algn="ctr">
                      <a:solidFill>
                        <a:srgbClr val="826B6A"/>
                      </a:solidFill>
                      <a:prstDash val="solid"/>
                      <a:round/>
                      <a:headEnd type="none" w="med" len="med"/>
                      <a:tailEnd type="none" w="med" len="med"/>
                    </a:lnR>
                    <a:lnT w="12700">
                      <a:solidFill>
                        <a:srgbClr val="826B6A"/>
                      </a:solidFill>
                      <a:prstDash val="solid"/>
                    </a:lnT>
                    <a:lnB w="12700">
                      <a:solidFill>
                        <a:srgbClr val="826B6A"/>
                      </a:solidFill>
                      <a:prstDash val="solid"/>
                    </a:lnB>
                    <a:solidFill>
                      <a:srgbClr val="ECEBEB"/>
                    </a:solidFill>
                  </a:tcPr>
                </a:tc>
                <a:tc>
                  <a:txBody>
                    <a:bodyPr/>
                    <a:lstStyle/>
                    <a:p>
                      <a:pPr marL="49530">
                        <a:lnSpc>
                          <a:spcPct val="100000"/>
                        </a:lnSpc>
                        <a:spcBef>
                          <a:spcPts val="345"/>
                        </a:spcBef>
                      </a:pPr>
                      <a:r>
                        <a:rPr sz="1050" b="0">
                          <a:solidFill>
                            <a:srgbClr val="004A86"/>
                          </a:solidFill>
                          <a:latin typeface="Arial"/>
                          <a:cs typeface="Arial"/>
                        </a:rPr>
                        <a:t>Mortality</a:t>
                      </a:r>
                      <a:r>
                        <a:rPr sz="1050" b="0" spc="-35">
                          <a:solidFill>
                            <a:srgbClr val="004A86"/>
                          </a:solidFill>
                          <a:latin typeface="Arial"/>
                          <a:cs typeface="Arial"/>
                        </a:rPr>
                        <a:t> </a:t>
                      </a:r>
                      <a:r>
                        <a:rPr sz="1050" b="0">
                          <a:solidFill>
                            <a:srgbClr val="004A86"/>
                          </a:solidFill>
                          <a:latin typeface="Arial"/>
                          <a:cs typeface="Arial"/>
                        </a:rPr>
                        <a:t>-</a:t>
                      </a:r>
                      <a:r>
                        <a:rPr sz="1050" b="0" spc="-15">
                          <a:solidFill>
                            <a:srgbClr val="004A86"/>
                          </a:solidFill>
                          <a:latin typeface="Arial"/>
                          <a:cs typeface="Arial"/>
                        </a:rPr>
                        <a:t> </a:t>
                      </a:r>
                      <a:r>
                        <a:rPr sz="1050" b="0">
                          <a:solidFill>
                            <a:srgbClr val="004A86"/>
                          </a:solidFill>
                          <a:latin typeface="Arial"/>
                          <a:cs typeface="Arial"/>
                        </a:rPr>
                        <a:t>6</a:t>
                      </a:r>
                      <a:r>
                        <a:rPr sz="1050" b="0" spc="-5">
                          <a:solidFill>
                            <a:srgbClr val="004A86"/>
                          </a:solidFill>
                          <a:latin typeface="Arial"/>
                          <a:cs typeface="Arial"/>
                        </a:rPr>
                        <a:t> </a:t>
                      </a:r>
                      <a:r>
                        <a:rPr sz="1050" b="0" spc="-10">
                          <a:solidFill>
                            <a:srgbClr val="004A86"/>
                          </a:solidFill>
                          <a:latin typeface="Arial"/>
                          <a:cs typeface="Arial"/>
                        </a:rPr>
                        <a:t>months</a:t>
                      </a:r>
                      <a:endParaRPr sz="1050" b="0">
                        <a:latin typeface="Arial"/>
                        <a:cs typeface="Arial"/>
                      </a:endParaRPr>
                    </a:p>
                  </a:txBody>
                  <a:tcPr marL="0" marR="0" marT="43815" marB="0" anchor="ctr">
                    <a:lnL w="12700" cap="flat" cmpd="sng" algn="ctr">
                      <a:solidFill>
                        <a:srgbClr val="826B6A"/>
                      </a:solidFill>
                      <a:prstDash val="solid"/>
                      <a:round/>
                      <a:headEnd type="none" w="med" len="med"/>
                      <a:tailEnd type="none" w="med" len="med"/>
                    </a:lnL>
                    <a:lnR w="12700">
                      <a:solidFill>
                        <a:srgbClr val="826B6A"/>
                      </a:solidFill>
                      <a:prstDash val="solid"/>
                    </a:lnR>
                    <a:lnT w="12700" cap="flat" cmpd="sng" algn="ctr">
                      <a:solidFill>
                        <a:srgbClr val="826B6A"/>
                      </a:solidFill>
                      <a:prstDash val="solid"/>
                      <a:round/>
                      <a:headEnd type="none" w="med" len="med"/>
                      <a:tailEnd type="none" w="med" len="med"/>
                    </a:lnT>
                    <a:lnB w="12700" cap="flat" cmpd="sng" algn="ctr">
                      <a:solidFill>
                        <a:srgbClr val="826B6A"/>
                      </a:solidFill>
                      <a:prstDash val="solid"/>
                      <a:round/>
                      <a:headEnd type="none" w="med" len="med"/>
                      <a:tailEnd type="none" w="med" len="med"/>
                    </a:lnB>
                    <a:solidFill>
                      <a:srgbClr val="ECEBEB"/>
                    </a:solidFill>
                  </a:tcPr>
                </a:tc>
                <a:tc>
                  <a:txBody>
                    <a:bodyPr/>
                    <a:lstStyle/>
                    <a:p>
                      <a:pPr marL="49530">
                        <a:lnSpc>
                          <a:spcPct val="100000"/>
                        </a:lnSpc>
                        <a:spcBef>
                          <a:spcPts val="345"/>
                        </a:spcBef>
                      </a:pPr>
                      <a:r>
                        <a:rPr sz="1050" dirty="0">
                          <a:solidFill>
                            <a:srgbClr val="004A86"/>
                          </a:solidFill>
                          <a:latin typeface="Arial"/>
                          <a:cs typeface="Arial"/>
                        </a:rPr>
                        <a:t>HR</a:t>
                      </a:r>
                      <a:r>
                        <a:rPr sz="1050" spc="-30" dirty="0">
                          <a:solidFill>
                            <a:srgbClr val="004A86"/>
                          </a:solidFill>
                          <a:latin typeface="Arial"/>
                          <a:cs typeface="Arial"/>
                        </a:rPr>
                        <a:t> </a:t>
                      </a:r>
                      <a:r>
                        <a:rPr lang="en-US" sz="1050" dirty="0">
                          <a:solidFill>
                            <a:srgbClr val="004A86"/>
                          </a:solidFill>
                          <a:latin typeface="Arial"/>
                          <a:cs typeface="Arial"/>
                        </a:rPr>
                        <a:t>[95%</a:t>
                      </a:r>
                      <a:r>
                        <a:rPr lang="en-US" sz="1050" spc="-25" dirty="0">
                          <a:solidFill>
                            <a:srgbClr val="004A86"/>
                          </a:solidFill>
                          <a:latin typeface="Arial"/>
                          <a:cs typeface="Arial"/>
                        </a:rPr>
                        <a:t> </a:t>
                      </a:r>
                      <a:r>
                        <a:rPr lang="en-US" sz="1050" dirty="0">
                          <a:solidFill>
                            <a:srgbClr val="004A86"/>
                          </a:solidFill>
                          <a:latin typeface="Arial"/>
                          <a:cs typeface="Arial"/>
                        </a:rPr>
                        <a:t>CI;</a:t>
                      </a:r>
                      <a:r>
                        <a:rPr lang="en-US" sz="1050" spc="-35" dirty="0">
                          <a:solidFill>
                            <a:srgbClr val="004A86"/>
                          </a:solidFill>
                          <a:latin typeface="Arial"/>
                          <a:cs typeface="Arial"/>
                        </a:rPr>
                        <a:t> </a:t>
                      </a:r>
                      <a:r>
                        <a:rPr lang="en-US" sz="1050" i="1" spc="-10" dirty="0">
                          <a:solidFill>
                            <a:srgbClr val="004A86"/>
                          </a:solidFill>
                          <a:latin typeface="Arial"/>
                          <a:cs typeface="Arial"/>
                        </a:rPr>
                        <a:t>p</a:t>
                      </a:r>
                      <a:r>
                        <a:rPr lang="en-US" sz="1050" spc="-10" dirty="0">
                          <a:solidFill>
                            <a:srgbClr val="004A86"/>
                          </a:solidFill>
                          <a:latin typeface="Arial"/>
                          <a:cs typeface="Arial"/>
                        </a:rPr>
                        <a:t>-value] = </a:t>
                      </a:r>
                      <a:r>
                        <a:rPr sz="1050" dirty="0">
                          <a:solidFill>
                            <a:srgbClr val="004A86"/>
                          </a:solidFill>
                          <a:latin typeface="Arial"/>
                          <a:cs typeface="Arial"/>
                        </a:rPr>
                        <a:t>0.68</a:t>
                      </a:r>
                      <a:r>
                        <a:rPr sz="1050" spc="-15" dirty="0">
                          <a:solidFill>
                            <a:srgbClr val="004A86"/>
                          </a:solidFill>
                          <a:latin typeface="Arial"/>
                          <a:cs typeface="Arial"/>
                        </a:rPr>
                        <a:t> </a:t>
                      </a:r>
                      <a:r>
                        <a:rPr sz="1050" dirty="0">
                          <a:solidFill>
                            <a:srgbClr val="004A86"/>
                          </a:solidFill>
                          <a:latin typeface="Arial"/>
                          <a:cs typeface="Arial"/>
                        </a:rPr>
                        <a:t>[0.44,</a:t>
                      </a:r>
                      <a:r>
                        <a:rPr sz="1050" spc="-20" dirty="0">
                          <a:solidFill>
                            <a:srgbClr val="004A86"/>
                          </a:solidFill>
                          <a:latin typeface="Arial"/>
                          <a:cs typeface="Arial"/>
                        </a:rPr>
                        <a:t> </a:t>
                      </a:r>
                      <a:r>
                        <a:rPr sz="1050" dirty="0">
                          <a:solidFill>
                            <a:srgbClr val="004A86"/>
                          </a:solidFill>
                          <a:latin typeface="Arial"/>
                          <a:cs typeface="Arial"/>
                        </a:rPr>
                        <a:t>1.05;</a:t>
                      </a:r>
                      <a:r>
                        <a:rPr sz="1050" spc="-40" dirty="0">
                          <a:solidFill>
                            <a:srgbClr val="004A86"/>
                          </a:solidFill>
                          <a:latin typeface="Arial"/>
                          <a:cs typeface="Arial"/>
                        </a:rPr>
                        <a:t> </a:t>
                      </a:r>
                      <a:r>
                        <a:rPr sz="1050" spc="-10" dirty="0">
                          <a:solidFill>
                            <a:srgbClr val="004A86"/>
                          </a:solidFill>
                          <a:latin typeface="Arial"/>
                          <a:cs typeface="Arial"/>
                        </a:rPr>
                        <a:t>p=0.08</a:t>
                      </a:r>
                      <a:r>
                        <a:rPr lang="en-US" sz="1050" spc="-10" dirty="0">
                          <a:solidFill>
                            <a:srgbClr val="004A86"/>
                          </a:solidFill>
                          <a:latin typeface="Arial"/>
                          <a:cs typeface="Arial"/>
                        </a:rPr>
                        <a:t>]</a:t>
                      </a:r>
                      <a:endParaRPr sz="1050" dirty="0">
                        <a:latin typeface="Arial"/>
                        <a:cs typeface="Arial"/>
                      </a:endParaRPr>
                    </a:p>
                  </a:txBody>
                  <a:tcPr marL="0" marR="0" marT="43815" marB="0" anchor="ctr">
                    <a:lnL w="12700" cap="flat" cmpd="sng" algn="ctr">
                      <a:solidFill>
                        <a:srgbClr val="826B6A"/>
                      </a:solidFill>
                      <a:prstDash val="solid"/>
                      <a:round/>
                      <a:headEnd type="none" w="med" len="med"/>
                      <a:tailEnd type="none" w="med" len="med"/>
                    </a:lnL>
                    <a:lnR w="12700">
                      <a:solidFill>
                        <a:srgbClr val="826B6A"/>
                      </a:solidFill>
                      <a:prstDash val="solid"/>
                    </a:lnR>
                    <a:lnT w="12700">
                      <a:solidFill>
                        <a:srgbClr val="826B6A"/>
                      </a:solidFill>
                      <a:prstDash val="solid"/>
                    </a:lnT>
                    <a:lnB w="12700" cap="flat" cmpd="sng" algn="ctr">
                      <a:solidFill>
                        <a:srgbClr val="826B6A"/>
                      </a:solidFill>
                      <a:prstDash val="solid"/>
                      <a:round/>
                      <a:headEnd type="none" w="med" len="med"/>
                      <a:tailEnd type="none" w="med" len="med"/>
                    </a:lnB>
                    <a:solidFill>
                      <a:srgbClr val="ECEBEB"/>
                    </a:solidFill>
                  </a:tcPr>
                </a:tc>
                <a:tc vMerge="1">
                  <a:txBody>
                    <a:bodyPr/>
                    <a:lstStyle/>
                    <a:p>
                      <a:endParaRPr/>
                    </a:p>
                  </a:txBody>
                  <a:tcPr marL="0" marR="0" marT="43815" marB="0">
                    <a:lnL w="12700">
                      <a:solidFill>
                        <a:srgbClr val="826B6A"/>
                      </a:solidFill>
                      <a:prstDash val="solid"/>
                    </a:lnL>
                    <a:lnR w="12700">
                      <a:solidFill>
                        <a:srgbClr val="826B6A"/>
                      </a:solidFill>
                      <a:prstDash val="solid"/>
                    </a:lnR>
                    <a:lnT w="12700">
                      <a:solidFill>
                        <a:srgbClr val="826B6A"/>
                      </a:solidFill>
                      <a:prstDash val="solid"/>
                    </a:lnT>
                    <a:lnB w="12700" cap="flat" cmpd="sng" algn="ctr">
                      <a:solidFill>
                        <a:srgbClr val="826B6A"/>
                      </a:solidFill>
                      <a:prstDash val="solid"/>
                      <a:round/>
                      <a:headEnd type="none" w="med" len="med"/>
                      <a:tailEnd type="none" w="med" len="med"/>
                    </a:lnB>
                    <a:solidFill>
                      <a:srgbClr val="ECEBEB"/>
                    </a:solidFill>
                  </a:tcPr>
                </a:tc>
                <a:extLst>
                  <a:ext uri="{0D108BD9-81ED-4DB2-BD59-A6C34878D82A}">
                    <a16:rowId xmlns:a16="http://schemas.microsoft.com/office/drawing/2014/main" val="10004"/>
                  </a:ext>
                </a:extLst>
              </a:tr>
              <a:tr h="183256">
                <a:tc vMerge="1">
                  <a:txBody>
                    <a:bodyPr/>
                    <a:lstStyle/>
                    <a:p>
                      <a:endParaRPr/>
                    </a:p>
                  </a:txBody>
                  <a:tcPr marL="0" marR="0" marT="43815" marB="0">
                    <a:lnL w="12700">
                      <a:solidFill>
                        <a:srgbClr val="826B6A"/>
                      </a:solidFill>
                      <a:prstDash val="solid"/>
                    </a:lnL>
                    <a:lnR w="12700" cap="flat" cmpd="sng" algn="ctr">
                      <a:solidFill>
                        <a:srgbClr val="826B6A"/>
                      </a:solidFill>
                      <a:prstDash val="solid"/>
                      <a:round/>
                      <a:headEnd type="none" w="med" len="med"/>
                      <a:tailEnd type="none" w="med" len="med"/>
                    </a:lnR>
                    <a:lnT w="12700">
                      <a:solidFill>
                        <a:srgbClr val="826B6A"/>
                      </a:solidFill>
                      <a:prstDash val="solid"/>
                    </a:lnT>
                    <a:lnB w="12700">
                      <a:solidFill>
                        <a:srgbClr val="826B6A"/>
                      </a:solidFill>
                      <a:prstDash val="solid"/>
                    </a:lnB>
                    <a:solidFill>
                      <a:srgbClr val="ECEBEB"/>
                    </a:solidFill>
                  </a:tcPr>
                </a:tc>
                <a:tc>
                  <a:txBody>
                    <a:bodyPr/>
                    <a:lstStyle/>
                    <a:p>
                      <a:pPr marL="49530">
                        <a:lnSpc>
                          <a:spcPct val="100000"/>
                        </a:lnSpc>
                        <a:spcBef>
                          <a:spcPts val="345"/>
                        </a:spcBef>
                      </a:pPr>
                      <a:r>
                        <a:rPr sz="1050" b="0">
                          <a:solidFill>
                            <a:srgbClr val="004A86"/>
                          </a:solidFill>
                          <a:latin typeface="Arial"/>
                          <a:cs typeface="Arial"/>
                        </a:rPr>
                        <a:t>Mortality</a:t>
                      </a:r>
                      <a:r>
                        <a:rPr sz="1050" b="0" spc="-35">
                          <a:solidFill>
                            <a:srgbClr val="004A86"/>
                          </a:solidFill>
                          <a:latin typeface="Arial"/>
                          <a:cs typeface="Arial"/>
                        </a:rPr>
                        <a:t> </a:t>
                      </a:r>
                      <a:r>
                        <a:rPr sz="1050" b="0">
                          <a:solidFill>
                            <a:srgbClr val="004A86"/>
                          </a:solidFill>
                          <a:latin typeface="Arial"/>
                          <a:cs typeface="Arial"/>
                        </a:rPr>
                        <a:t>-</a:t>
                      </a:r>
                      <a:r>
                        <a:rPr sz="1050" b="0" spc="-15">
                          <a:solidFill>
                            <a:srgbClr val="004A86"/>
                          </a:solidFill>
                          <a:latin typeface="Arial"/>
                          <a:cs typeface="Arial"/>
                        </a:rPr>
                        <a:t> </a:t>
                      </a:r>
                      <a:r>
                        <a:rPr sz="1050" b="0">
                          <a:solidFill>
                            <a:srgbClr val="004A86"/>
                          </a:solidFill>
                          <a:latin typeface="Arial"/>
                          <a:cs typeface="Arial"/>
                        </a:rPr>
                        <a:t>1</a:t>
                      </a:r>
                      <a:r>
                        <a:rPr sz="1050" b="0" spc="-5">
                          <a:solidFill>
                            <a:srgbClr val="004A86"/>
                          </a:solidFill>
                          <a:latin typeface="Arial"/>
                          <a:cs typeface="Arial"/>
                        </a:rPr>
                        <a:t> </a:t>
                      </a:r>
                      <a:r>
                        <a:rPr sz="1050" b="0" spc="-20">
                          <a:solidFill>
                            <a:srgbClr val="004A86"/>
                          </a:solidFill>
                          <a:latin typeface="Arial"/>
                          <a:cs typeface="Arial"/>
                        </a:rPr>
                        <a:t>year</a:t>
                      </a:r>
                      <a:endParaRPr sz="1050" b="0">
                        <a:latin typeface="Arial"/>
                        <a:cs typeface="Arial"/>
                      </a:endParaRPr>
                    </a:p>
                  </a:txBody>
                  <a:tcPr marL="0" marR="0" marT="43815" marB="0" anchor="ctr">
                    <a:lnL w="12700" cap="flat" cmpd="sng" algn="ctr">
                      <a:solidFill>
                        <a:srgbClr val="826B6A"/>
                      </a:solidFill>
                      <a:prstDash val="solid"/>
                      <a:round/>
                      <a:headEnd type="none" w="med" len="med"/>
                      <a:tailEnd type="none" w="med" len="med"/>
                    </a:lnL>
                    <a:lnR w="12700">
                      <a:solidFill>
                        <a:srgbClr val="826B6A"/>
                      </a:solidFill>
                      <a:prstDash val="solid"/>
                    </a:lnR>
                    <a:lnT w="12700" cap="flat" cmpd="sng" algn="ctr">
                      <a:solidFill>
                        <a:srgbClr val="826B6A"/>
                      </a:solidFill>
                      <a:prstDash val="solid"/>
                      <a:round/>
                      <a:headEnd type="none" w="med" len="med"/>
                      <a:tailEnd type="none" w="med" len="med"/>
                    </a:lnT>
                    <a:lnB w="12700" cap="flat" cmpd="sng" algn="ctr">
                      <a:solidFill>
                        <a:srgbClr val="826B6A"/>
                      </a:solidFill>
                      <a:prstDash val="solid"/>
                      <a:round/>
                      <a:headEnd type="none" w="med" len="med"/>
                      <a:tailEnd type="none" w="med" len="med"/>
                    </a:lnB>
                    <a:solidFill>
                      <a:srgbClr val="ECEBEB"/>
                    </a:solidFill>
                  </a:tcPr>
                </a:tc>
                <a:tc>
                  <a:txBody>
                    <a:bodyPr/>
                    <a:lstStyle/>
                    <a:p>
                      <a:pPr marL="49530">
                        <a:lnSpc>
                          <a:spcPct val="100000"/>
                        </a:lnSpc>
                        <a:spcBef>
                          <a:spcPts val="345"/>
                        </a:spcBef>
                      </a:pPr>
                      <a:r>
                        <a:rPr sz="1050" dirty="0">
                          <a:solidFill>
                            <a:srgbClr val="004A86"/>
                          </a:solidFill>
                          <a:latin typeface="Arial"/>
                          <a:cs typeface="Arial"/>
                        </a:rPr>
                        <a:t>HR</a:t>
                      </a:r>
                      <a:r>
                        <a:rPr sz="1050" spc="-30" dirty="0">
                          <a:solidFill>
                            <a:srgbClr val="004A86"/>
                          </a:solidFill>
                          <a:latin typeface="Arial"/>
                          <a:cs typeface="Arial"/>
                        </a:rPr>
                        <a:t> </a:t>
                      </a:r>
                      <a:r>
                        <a:rPr lang="en-US" sz="1050" dirty="0">
                          <a:solidFill>
                            <a:srgbClr val="004A86"/>
                          </a:solidFill>
                          <a:latin typeface="Arial"/>
                          <a:cs typeface="Arial"/>
                        </a:rPr>
                        <a:t>[95%</a:t>
                      </a:r>
                      <a:r>
                        <a:rPr lang="en-US" sz="1050" spc="-25" dirty="0">
                          <a:solidFill>
                            <a:srgbClr val="004A86"/>
                          </a:solidFill>
                          <a:latin typeface="Arial"/>
                          <a:cs typeface="Arial"/>
                        </a:rPr>
                        <a:t> </a:t>
                      </a:r>
                      <a:r>
                        <a:rPr lang="en-US" sz="1050" dirty="0">
                          <a:solidFill>
                            <a:srgbClr val="004A86"/>
                          </a:solidFill>
                          <a:latin typeface="Arial"/>
                          <a:cs typeface="Arial"/>
                        </a:rPr>
                        <a:t>CI;</a:t>
                      </a:r>
                      <a:r>
                        <a:rPr lang="en-US" sz="1050" spc="-35" dirty="0">
                          <a:solidFill>
                            <a:srgbClr val="004A86"/>
                          </a:solidFill>
                          <a:latin typeface="Arial"/>
                          <a:cs typeface="Arial"/>
                        </a:rPr>
                        <a:t> </a:t>
                      </a:r>
                      <a:r>
                        <a:rPr lang="en-US" sz="1050" i="1" spc="-10" dirty="0">
                          <a:solidFill>
                            <a:srgbClr val="004A86"/>
                          </a:solidFill>
                          <a:latin typeface="Arial"/>
                          <a:cs typeface="Arial"/>
                        </a:rPr>
                        <a:t>p</a:t>
                      </a:r>
                      <a:r>
                        <a:rPr lang="en-US" sz="1050" spc="-10" dirty="0">
                          <a:solidFill>
                            <a:srgbClr val="004A86"/>
                          </a:solidFill>
                          <a:latin typeface="Arial"/>
                          <a:cs typeface="Arial"/>
                        </a:rPr>
                        <a:t>-value] = </a:t>
                      </a:r>
                      <a:r>
                        <a:rPr sz="1050" dirty="0">
                          <a:solidFill>
                            <a:srgbClr val="004A86"/>
                          </a:solidFill>
                          <a:latin typeface="Arial"/>
                          <a:cs typeface="Arial"/>
                        </a:rPr>
                        <a:t>0.77</a:t>
                      </a:r>
                      <a:r>
                        <a:rPr sz="1050" spc="-15" dirty="0">
                          <a:solidFill>
                            <a:srgbClr val="004A86"/>
                          </a:solidFill>
                          <a:latin typeface="Arial"/>
                          <a:cs typeface="Arial"/>
                        </a:rPr>
                        <a:t> </a:t>
                      </a:r>
                      <a:r>
                        <a:rPr sz="1050" dirty="0">
                          <a:solidFill>
                            <a:srgbClr val="004A86"/>
                          </a:solidFill>
                          <a:latin typeface="Arial"/>
                          <a:cs typeface="Arial"/>
                        </a:rPr>
                        <a:t>[0.53,</a:t>
                      </a:r>
                      <a:r>
                        <a:rPr sz="1050" spc="-20" dirty="0">
                          <a:solidFill>
                            <a:srgbClr val="004A86"/>
                          </a:solidFill>
                          <a:latin typeface="Arial"/>
                          <a:cs typeface="Arial"/>
                        </a:rPr>
                        <a:t> </a:t>
                      </a:r>
                      <a:r>
                        <a:rPr sz="1050" dirty="0">
                          <a:solidFill>
                            <a:srgbClr val="004A86"/>
                          </a:solidFill>
                          <a:latin typeface="Arial"/>
                          <a:cs typeface="Arial"/>
                        </a:rPr>
                        <a:t>1.10;</a:t>
                      </a:r>
                      <a:r>
                        <a:rPr sz="1050" spc="-40" dirty="0">
                          <a:solidFill>
                            <a:srgbClr val="004A86"/>
                          </a:solidFill>
                          <a:latin typeface="Arial"/>
                          <a:cs typeface="Arial"/>
                        </a:rPr>
                        <a:t> </a:t>
                      </a:r>
                      <a:r>
                        <a:rPr sz="1050" spc="-10" dirty="0">
                          <a:solidFill>
                            <a:srgbClr val="004A86"/>
                          </a:solidFill>
                          <a:latin typeface="Arial"/>
                          <a:cs typeface="Arial"/>
                        </a:rPr>
                        <a:t>p=0.15</a:t>
                      </a:r>
                      <a:r>
                        <a:rPr lang="en-US" sz="1050" spc="-10" dirty="0">
                          <a:solidFill>
                            <a:srgbClr val="004A86"/>
                          </a:solidFill>
                          <a:latin typeface="Arial"/>
                          <a:cs typeface="Arial"/>
                        </a:rPr>
                        <a:t>]</a:t>
                      </a:r>
                      <a:endParaRPr sz="1050" dirty="0">
                        <a:latin typeface="Arial"/>
                        <a:cs typeface="Arial"/>
                      </a:endParaRPr>
                    </a:p>
                  </a:txBody>
                  <a:tcPr marL="0" marR="0" marT="43815" marB="0" anchor="ctr">
                    <a:lnL w="12700" cap="flat" cmpd="sng" algn="ctr">
                      <a:solidFill>
                        <a:srgbClr val="826B6A"/>
                      </a:solidFill>
                      <a:prstDash val="solid"/>
                      <a:round/>
                      <a:headEnd type="none" w="med" len="med"/>
                      <a:tailEnd type="none" w="med" len="med"/>
                    </a:lnL>
                    <a:lnR w="12700">
                      <a:solidFill>
                        <a:srgbClr val="826B6A"/>
                      </a:solidFill>
                      <a:prstDash val="solid"/>
                    </a:lnR>
                    <a:lnT w="12700">
                      <a:solidFill>
                        <a:srgbClr val="826B6A"/>
                      </a:solidFill>
                      <a:prstDash val="solid"/>
                    </a:lnT>
                    <a:lnB w="12700">
                      <a:solidFill>
                        <a:srgbClr val="826B6A"/>
                      </a:solidFill>
                      <a:prstDash val="solid"/>
                    </a:lnB>
                    <a:solidFill>
                      <a:srgbClr val="ECEBEB"/>
                    </a:solidFill>
                  </a:tcPr>
                </a:tc>
                <a:tc vMerge="1">
                  <a:txBody>
                    <a:bodyPr/>
                    <a:lstStyle/>
                    <a:p>
                      <a:endParaRPr/>
                    </a:p>
                  </a:txBody>
                  <a:tcPr marL="0" marR="0" marT="43815" marB="0">
                    <a:lnL w="12700">
                      <a:solidFill>
                        <a:srgbClr val="826B6A"/>
                      </a:solidFill>
                      <a:prstDash val="solid"/>
                    </a:lnL>
                    <a:lnR w="12700">
                      <a:solidFill>
                        <a:srgbClr val="826B6A"/>
                      </a:solidFill>
                      <a:prstDash val="solid"/>
                    </a:lnR>
                    <a:lnT w="12700">
                      <a:solidFill>
                        <a:srgbClr val="826B6A"/>
                      </a:solidFill>
                      <a:prstDash val="solid"/>
                    </a:lnT>
                    <a:lnB w="12700">
                      <a:solidFill>
                        <a:srgbClr val="826B6A"/>
                      </a:solidFill>
                      <a:prstDash val="solid"/>
                    </a:lnB>
                    <a:solidFill>
                      <a:srgbClr val="ECEBEB"/>
                    </a:solidFill>
                  </a:tcPr>
                </a:tc>
                <a:extLst>
                  <a:ext uri="{0D108BD9-81ED-4DB2-BD59-A6C34878D82A}">
                    <a16:rowId xmlns:a16="http://schemas.microsoft.com/office/drawing/2014/main" val="10005"/>
                  </a:ext>
                </a:extLst>
              </a:tr>
              <a:tr h="137839">
                <a:tc vMerge="1">
                  <a:txBody>
                    <a:bodyPr/>
                    <a:lstStyle/>
                    <a:p>
                      <a:endParaRPr/>
                    </a:p>
                  </a:txBody>
                  <a:tcPr marL="0" marR="0" marT="43815" marB="0">
                    <a:lnL w="12700">
                      <a:solidFill>
                        <a:srgbClr val="826B6A"/>
                      </a:solidFill>
                      <a:prstDash val="solid"/>
                    </a:lnL>
                    <a:lnR w="12700" cap="flat" cmpd="sng" algn="ctr">
                      <a:solidFill>
                        <a:srgbClr val="826B6A"/>
                      </a:solidFill>
                      <a:prstDash val="solid"/>
                      <a:round/>
                      <a:headEnd type="none" w="med" len="med"/>
                      <a:tailEnd type="none" w="med" len="med"/>
                    </a:lnR>
                    <a:lnT w="12700">
                      <a:solidFill>
                        <a:srgbClr val="826B6A"/>
                      </a:solidFill>
                      <a:prstDash val="solid"/>
                    </a:lnT>
                    <a:lnB w="12700">
                      <a:solidFill>
                        <a:srgbClr val="826B6A"/>
                      </a:solidFill>
                      <a:prstDash val="solid"/>
                    </a:lnB>
                    <a:solidFill>
                      <a:srgbClr val="ECEBEB"/>
                    </a:solidFill>
                  </a:tcPr>
                </a:tc>
                <a:tc>
                  <a:txBody>
                    <a:bodyPr/>
                    <a:lstStyle/>
                    <a:p>
                      <a:pPr marL="49530">
                        <a:lnSpc>
                          <a:spcPct val="100000"/>
                        </a:lnSpc>
                        <a:spcBef>
                          <a:spcPts val="415"/>
                        </a:spcBef>
                      </a:pPr>
                      <a:r>
                        <a:rPr lang="en-US" sz="1050" b="0">
                          <a:solidFill>
                            <a:srgbClr val="004A86"/>
                          </a:solidFill>
                          <a:latin typeface="Arial"/>
                          <a:cs typeface="Arial"/>
                        </a:rPr>
                        <a:t>SBP</a:t>
                      </a:r>
                      <a:endParaRPr sz="1050" b="0">
                        <a:latin typeface="Arial"/>
                        <a:cs typeface="Arial"/>
                      </a:endParaRPr>
                    </a:p>
                  </a:txBody>
                  <a:tcPr marL="0" marR="0" marT="52705" marB="0" anchor="ctr">
                    <a:lnL w="12700" cap="flat" cmpd="sng" algn="ctr">
                      <a:solidFill>
                        <a:srgbClr val="826B6A"/>
                      </a:solidFill>
                      <a:prstDash val="solid"/>
                      <a:round/>
                      <a:headEnd type="none" w="med" len="med"/>
                      <a:tailEnd type="none" w="med" len="med"/>
                    </a:lnL>
                    <a:lnR w="12700">
                      <a:solidFill>
                        <a:srgbClr val="826B6A"/>
                      </a:solidFill>
                      <a:prstDash val="solid"/>
                    </a:lnR>
                    <a:lnT w="12700" cap="flat" cmpd="sng" algn="ctr">
                      <a:solidFill>
                        <a:srgbClr val="826B6A"/>
                      </a:solidFill>
                      <a:prstDash val="solid"/>
                      <a:round/>
                      <a:headEnd type="none" w="med" len="med"/>
                      <a:tailEnd type="none" w="med" len="med"/>
                    </a:lnT>
                    <a:lnB w="12700" cap="flat" cmpd="sng" algn="ctr">
                      <a:solidFill>
                        <a:srgbClr val="826B6A"/>
                      </a:solidFill>
                      <a:prstDash val="solid"/>
                      <a:round/>
                      <a:headEnd type="none" w="med" len="med"/>
                      <a:tailEnd type="none" w="med" len="med"/>
                    </a:lnB>
                    <a:solidFill>
                      <a:srgbClr val="ECEBEB"/>
                    </a:solidFill>
                  </a:tcPr>
                </a:tc>
                <a:tc>
                  <a:txBody>
                    <a:bodyPr/>
                    <a:lstStyle/>
                    <a:p>
                      <a:pPr marL="49530">
                        <a:lnSpc>
                          <a:spcPct val="100000"/>
                        </a:lnSpc>
                        <a:spcBef>
                          <a:spcPts val="415"/>
                        </a:spcBef>
                      </a:pPr>
                      <a:r>
                        <a:rPr sz="1050" dirty="0">
                          <a:solidFill>
                            <a:srgbClr val="004A86"/>
                          </a:solidFill>
                          <a:latin typeface="Arial"/>
                          <a:cs typeface="Arial"/>
                        </a:rPr>
                        <a:t>OR</a:t>
                      </a:r>
                      <a:r>
                        <a:rPr lang="en-US" sz="1050" dirty="0">
                          <a:solidFill>
                            <a:srgbClr val="004A86"/>
                          </a:solidFill>
                          <a:latin typeface="Arial"/>
                          <a:cs typeface="Arial"/>
                        </a:rPr>
                        <a:t> [95%</a:t>
                      </a:r>
                      <a:r>
                        <a:rPr lang="en-US" sz="1050" spc="-25" dirty="0">
                          <a:solidFill>
                            <a:srgbClr val="004A86"/>
                          </a:solidFill>
                          <a:latin typeface="Arial"/>
                          <a:cs typeface="Arial"/>
                        </a:rPr>
                        <a:t> CI] =</a:t>
                      </a:r>
                      <a:r>
                        <a:rPr sz="1050" spc="-30" dirty="0">
                          <a:solidFill>
                            <a:srgbClr val="004A86"/>
                          </a:solidFill>
                          <a:latin typeface="Arial"/>
                          <a:cs typeface="Arial"/>
                        </a:rPr>
                        <a:t> </a:t>
                      </a:r>
                      <a:r>
                        <a:rPr sz="1050" dirty="0">
                          <a:solidFill>
                            <a:srgbClr val="004A86"/>
                          </a:solidFill>
                          <a:latin typeface="Arial"/>
                          <a:cs typeface="Arial"/>
                        </a:rPr>
                        <a:t>0.28</a:t>
                      </a:r>
                      <a:r>
                        <a:rPr sz="1050" spc="-20" dirty="0">
                          <a:solidFill>
                            <a:srgbClr val="004A86"/>
                          </a:solidFill>
                          <a:latin typeface="Arial"/>
                          <a:cs typeface="Arial"/>
                        </a:rPr>
                        <a:t> </a:t>
                      </a:r>
                      <a:r>
                        <a:rPr sz="1050" dirty="0">
                          <a:solidFill>
                            <a:srgbClr val="004A86"/>
                          </a:solidFill>
                          <a:latin typeface="Arial"/>
                          <a:cs typeface="Arial"/>
                        </a:rPr>
                        <a:t>[0.09,</a:t>
                      </a:r>
                      <a:r>
                        <a:rPr sz="1050" spc="-25" dirty="0">
                          <a:solidFill>
                            <a:srgbClr val="004A86"/>
                          </a:solidFill>
                          <a:latin typeface="Arial"/>
                          <a:cs typeface="Arial"/>
                        </a:rPr>
                        <a:t> </a:t>
                      </a:r>
                      <a:r>
                        <a:rPr sz="1050" dirty="0">
                          <a:solidFill>
                            <a:srgbClr val="004A86"/>
                          </a:solidFill>
                          <a:latin typeface="Arial"/>
                          <a:cs typeface="Arial"/>
                        </a:rPr>
                        <a:t>0.86]</a:t>
                      </a:r>
                      <a:r>
                        <a:rPr sz="1050" spc="-40" dirty="0">
                          <a:solidFill>
                            <a:srgbClr val="004A86"/>
                          </a:solidFill>
                          <a:latin typeface="Arial"/>
                          <a:cs typeface="Arial"/>
                        </a:rPr>
                        <a:t> </a:t>
                      </a:r>
                      <a:endParaRPr sz="1050" dirty="0">
                        <a:latin typeface="Arial"/>
                        <a:cs typeface="Arial"/>
                      </a:endParaRPr>
                    </a:p>
                  </a:txBody>
                  <a:tcPr marL="0" marR="0" marT="52705" marB="0" anchor="ctr">
                    <a:lnL w="12700" cap="flat" cmpd="sng" algn="ctr">
                      <a:solidFill>
                        <a:srgbClr val="826B6A"/>
                      </a:solidFill>
                      <a:prstDash val="solid"/>
                      <a:round/>
                      <a:headEnd type="none" w="med" len="med"/>
                      <a:tailEnd type="none" w="med" len="med"/>
                    </a:lnL>
                    <a:lnR w="12700">
                      <a:solidFill>
                        <a:srgbClr val="826B6A"/>
                      </a:solidFill>
                      <a:prstDash val="solid"/>
                    </a:lnR>
                    <a:lnT w="12700">
                      <a:solidFill>
                        <a:srgbClr val="826B6A"/>
                      </a:solidFill>
                      <a:prstDash val="solid"/>
                    </a:lnT>
                    <a:lnB w="12700">
                      <a:solidFill>
                        <a:srgbClr val="826B6A"/>
                      </a:solidFill>
                      <a:prstDash val="solid"/>
                    </a:lnB>
                    <a:solidFill>
                      <a:srgbClr val="ECEBEB"/>
                    </a:solidFill>
                  </a:tcPr>
                </a:tc>
                <a:tc vMerge="1">
                  <a:txBody>
                    <a:bodyPr/>
                    <a:lstStyle/>
                    <a:p>
                      <a:endParaRPr/>
                    </a:p>
                  </a:txBody>
                  <a:tcPr marL="0" marR="0" marT="52705" marB="0">
                    <a:lnL w="12700">
                      <a:solidFill>
                        <a:srgbClr val="826B6A"/>
                      </a:solidFill>
                      <a:prstDash val="solid"/>
                    </a:lnL>
                    <a:lnR w="12700">
                      <a:solidFill>
                        <a:srgbClr val="826B6A"/>
                      </a:solidFill>
                      <a:prstDash val="solid"/>
                    </a:lnR>
                    <a:lnT w="12700">
                      <a:solidFill>
                        <a:srgbClr val="826B6A"/>
                      </a:solidFill>
                      <a:prstDash val="solid"/>
                    </a:lnT>
                    <a:lnB w="12700">
                      <a:solidFill>
                        <a:srgbClr val="826B6A"/>
                      </a:solidFill>
                      <a:prstDash val="solid"/>
                    </a:lnB>
                    <a:solidFill>
                      <a:srgbClr val="ECEBEB"/>
                    </a:solidFill>
                  </a:tcPr>
                </a:tc>
                <a:extLst>
                  <a:ext uri="{0D108BD9-81ED-4DB2-BD59-A6C34878D82A}">
                    <a16:rowId xmlns:a16="http://schemas.microsoft.com/office/drawing/2014/main" val="10006"/>
                  </a:ext>
                </a:extLst>
              </a:tr>
              <a:tr h="183256">
                <a:tc vMerge="1">
                  <a:txBody>
                    <a:bodyPr/>
                    <a:lstStyle/>
                    <a:p>
                      <a:endParaRPr/>
                    </a:p>
                  </a:txBody>
                  <a:tcPr marL="0" marR="0" marT="43815" marB="0">
                    <a:lnL w="12700">
                      <a:solidFill>
                        <a:srgbClr val="826B6A"/>
                      </a:solidFill>
                      <a:prstDash val="solid"/>
                    </a:lnL>
                    <a:lnR w="12700" cap="flat" cmpd="sng" algn="ctr">
                      <a:solidFill>
                        <a:srgbClr val="826B6A"/>
                      </a:solidFill>
                      <a:prstDash val="solid"/>
                      <a:round/>
                      <a:headEnd type="none" w="med" len="med"/>
                      <a:tailEnd type="none" w="med" len="med"/>
                    </a:lnR>
                    <a:lnT w="12700" cap="flat" cmpd="sng" algn="ctr">
                      <a:solidFill>
                        <a:srgbClr val="826B6A"/>
                      </a:solidFill>
                      <a:prstDash val="solid"/>
                      <a:round/>
                      <a:headEnd type="none" w="med" len="med"/>
                      <a:tailEnd type="none" w="med" len="med"/>
                    </a:lnT>
                    <a:lnB w="12700">
                      <a:solidFill>
                        <a:srgbClr val="826B6A"/>
                      </a:solidFill>
                      <a:prstDash val="solid"/>
                    </a:lnB>
                    <a:solidFill>
                      <a:srgbClr val="ECEBEB"/>
                    </a:solidFill>
                  </a:tcPr>
                </a:tc>
                <a:tc>
                  <a:txBody>
                    <a:bodyPr/>
                    <a:lstStyle/>
                    <a:p>
                      <a:pPr marL="50165">
                        <a:lnSpc>
                          <a:spcPct val="100000"/>
                        </a:lnSpc>
                        <a:spcBef>
                          <a:spcPts val="345"/>
                        </a:spcBef>
                      </a:pPr>
                      <a:r>
                        <a:rPr sz="1050" b="0">
                          <a:solidFill>
                            <a:srgbClr val="004A86"/>
                          </a:solidFill>
                          <a:latin typeface="Arial"/>
                          <a:cs typeface="Arial"/>
                        </a:rPr>
                        <a:t>H</a:t>
                      </a:r>
                      <a:r>
                        <a:rPr lang="en-US" sz="1050" b="0">
                          <a:solidFill>
                            <a:srgbClr val="004A86"/>
                          </a:solidFill>
                          <a:latin typeface="Arial"/>
                          <a:cs typeface="Arial"/>
                        </a:rPr>
                        <a:t>RS</a:t>
                      </a:r>
                      <a:endParaRPr sz="1050" b="0">
                        <a:latin typeface="Arial"/>
                        <a:cs typeface="Arial"/>
                      </a:endParaRPr>
                    </a:p>
                  </a:txBody>
                  <a:tcPr marL="0" marR="0" marT="43815" marB="0" anchor="ctr">
                    <a:lnL w="12700" cap="flat" cmpd="sng" algn="ctr">
                      <a:solidFill>
                        <a:srgbClr val="826B6A"/>
                      </a:solidFill>
                      <a:prstDash val="solid"/>
                      <a:round/>
                      <a:headEnd type="none" w="med" len="med"/>
                      <a:tailEnd type="none" w="med" len="med"/>
                    </a:lnL>
                    <a:lnR w="12700" cap="flat" cmpd="sng" algn="ctr">
                      <a:solidFill>
                        <a:srgbClr val="826B6A"/>
                      </a:solidFill>
                      <a:prstDash val="solid"/>
                      <a:round/>
                      <a:headEnd type="none" w="med" len="med"/>
                      <a:tailEnd type="none" w="med" len="med"/>
                    </a:lnR>
                    <a:lnT w="12700" cap="flat" cmpd="sng" algn="ctr">
                      <a:solidFill>
                        <a:srgbClr val="826B6A"/>
                      </a:solidFill>
                      <a:prstDash val="solid"/>
                      <a:round/>
                      <a:headEnd type="none" w="med" len="med"/>
                      <a:tailEnd type="none" w="med" len="med"/>
                    </a:lnT>
                    <a:lnB w="12700" cap="flat" cmpd="sng" algn="ctr">
                      <a:solidFill>
                        <a:srgbClr val="826B6A"/>
                      </a:solidFill>
                      <a:prstDash val="solid"/>
                      <a:round/>
                      <a:headEnd type="none" w="med" len="med"/>
                      <a:tailEnd type="none" w="med" len="med"/>
                    </a:lnB>
                    <a:solidFill>
                      <a:srgbClr val="ECEBEB"/>
                    </a:solidFill>
                  </a:tcPr>
                </a:tc>
                <a:tc>
                  <a:txBody>
                    <a:bodyPr/>
                    <a:lstStyle/>
                    <a:p>
                      <a:pPr marL="50165">
                        <a:lnSpc>
                          <a:spcPct val="100000"/>
                        </a:lnSpc>
                        <a:spcBef>
                          <a:spcPts val="345"/>
                        </a:spcBef>
                      </a:pPr>
                      <a:r>
                        <a:rPr sz="1050">
                          <a:solidFill>
                            <a:srgbClr val="004A86"/>
                          </a:solidFill>
                          <a:latin typeface="Arial"/>
                          <a:cs typeface="Arial"/>
                        </a:rPr>
                        <a:t>OR</a:t>
                      </a:r>
                      <a:r>
                        <a:rPr sz="1050" spc="-30">
                          <a:solidFill>
                            <a:srgbClr val="004A86"/>
                          </a:solidFill>
                          <a:latin typeface="Arial"/>
                          <a:cs typeface="Arial"/>
                        </a:rPr>
                        <a:t> </a:t>
                      </a:r>
                      <a:r>
                        <a:rPr lang="en-US" sz="1050">
                          <a:solidFill>
                            <a:srgbClr val="004A86"/>
                          </a:solidFill>
                          <a:latin typeface="Arial"/>
                          <a:cs typeface="Arial"/>
                        </a:rPr>
                        <a:t>[95%</a:t>
                      </a:r>
                      <a:r>
                        <a:rPr lang="en-US" sz="1050" spc="-25">
                          <a:solidFill>
                            <a:srgbClr val="004A86"/>
                          </a:solidFill>
                          <a:latin typeface="Arial"/>
                          <a:cs typeface="Arial"/>
                        </a:rPr>
                        <a:t> CI] = </a:t>
                      </a:r>
                      <a:r>
                        <a:rPr sz="1050">
                          <a:solidFill>
                            <a:srgbClr val="004A86"/>
                          </a:solidFill>
                          <a:latin typeface="Arial"/>
                          <a:cs typeface="Arial"/>
                        </a:rPr>
                        <a:t>0.24</a:t>
                      </a:r>
                      <a:r>
                        <a:rPr sz="1050" spc="-20">
                          <a:solidFill>
                            <a:srgbClr val="004A86"/>
                          </a:solidFill>
                          <a:latin typeface="Arial"/>
                          <a:cs typeface="Arial"/>
                        </a:rPr>
                        <a:t> </a:t>
                      </a:r>
                      <a:r>
                        <a:rPr sz="1050">
                          <a:solidFill>
                            <a:srgbClr val="004A86"/>
                          </a:solidFill>
                          <a:latin typeface="Arial"/>
                          <a:cs typeface="Arial"/>
                        </a:rPr>
                        <a:t>[0.09,</a:t>
                      </a:r>
                      <a:r>
                        <a:rPr sz="1050" spc="-20">
                          <a:solidFill>
                            <a:srgbClr val="004A86"/>
                          </a:solidFill>
                          <a:latin typeface="Arial"/>
                          <a:cs typeface="Arial"/>
                        </a:rPr>
                        <a:t> 0.64]</a:t>
                      </a:r>
                      <a:endParaRPr sz="1050">
                        <a:latin typeface="Arial"/>
                        <a:cs typeface="Arial"/>
                      </a:endParaRPr>
                    </a:p>
                  </a:txBody>
                  <a:tcPr marL="0" marR="0" marT="43815" marB="0" anchor="ctr">
                    <a:lnL w="12700" cap="flat" cmpd="sng" algn="ctr">
                      <a:solidFill>
                        <a:srgbClr val="826B6A"/>
                      </a:solidFill>
                      <a:prstDash val="solid"/>
                      <a:round/>
                      <a:headEnd type="none" w="med" len="med"/>
                      <a:tailEnd type="none" w="med" len="med"/>
                    </a:lnL>
                    <a:lnR w="12700" cap="flat" cmpd="sng" algn="ctr">
                      <a:solidFill>
                        <a:srgbClr val="826B6A"/>
                      </a:solidFill>
                      <a:prstDash val="solid"/>
                      <a:round/>
                      <a:headEnd type="none" w="med" len="med"/>
                      <a:tailEnd type="none" w="med" len="med"/>
                    </a:lnR>
                    <a:lnT w="12700" cap="flat" cmpd="sng" algn="ctr">
                      <a:solidFill>
                        <a:srgbClr val="826B6A"/>
                      </a:solidFill>
                      <a:prstDash val="solid"/>
                      <a:round/>
                      <a:headEnd type="none" w="med" len="med"/>
                      <a:tailEnd type="none" w="med" len="med"/>
                    </a:lnT>
                    <a:lnB w="12700">
                      <a:solidFill>
                        <a:srgbClr val="826B6A"/>
                      </a:solidFill>
                      <a:prstDash val="solid"/>
                    </a:lnB>
                    <a:solidFill>
                      <a:srgbClr val="ECEBEB"/>
                    </a:solidFill>
                  </a:tcPr>
                </a:tc>
                <a:tc vMerge="1">
                  <a:txBody>
                    <a:bodyPr/>
                    <a:lstStyle/>
                    <a:p>
                      <a:endParaRPr/>
                    </a:p>
                  </a:txBody>
                  <a:tcPr marL="0" marR="0" marT="43815" marB="0">
                    <a:lnL w="12700" cap="flat" cmpd="sng" algn="ctr">
                      <a:solidFill>
                        <a:srgbClr val="826B6A"/>
                      </a:solidFill>
                      <a:prstDash val="solid"/>
                      <a:round/>
                      <a:headEnd type="none" w="med" len="med"/>
                      <a:tailEnd type="none" w="med" len="med"/>
                    </a:lnL>
                    <a:lnR w="12700">
                      <a:solidFill>
                        <a:srgbClr val="826B6A"/>
                      </a:solidFill>
                      <a:prstDash val="solid"/>
                    </a:lnR>
                    <a:lnT w="12700" cap="flat" cmpd="sng" algn="ctr">
                      <a:solidFill>
                        <a:srgbClr val="826B6A"/>
                      </a:solidFill>
                      <a:prstDash val="solid"/>
                      <a:round/>
                      <a:headEnd type="none" w="med" len="med"/>
                      <a:tailEnd type="none" w="med" len="med"/>
                    </a:lnT>
                    <a:lnB w="12700">
                      <a:solidFill>
                        <a:srgbClr val="826B6A"/>
                      </a:solidFill>
                      <a:prstDash val="solid"/>
                    </a:lnB>
                    <a:solidFill>
                      <a:srgbClr val="ECEBEB"/>
                    </a:solidFill>
                  </a:tcPr>
                </a:tc>
                <a:extLst>
                  <a:ext uri="{0D108BD9-81ED-4DB2-BD59-A6C34878D82A}">
                    <a16:rowId xmlns:a16="http://schemas.microsoft.com/office/drawing/2014/main" val="10007"/>
                  </a:ext>
                </a:extLst>
              </a:tr>
              <a:tr h="195595">
                <a:tc vMerge="1">
                  <a:txBody>
                    <a:bodyPr/>
                    <a:lstStyle/>
                    <a:p>
                      <a:endParaRPr/>
                    </a:p>
                  </a:txBody>
                  <a:tcPr marL="0" marR="0" marT="52705" marB="0">
                    <a:lnL w="12700">
                      <a:solidFill>
                        <a:srgbClr val="826B6A"/>
                      </a:solidFill>
                      <a:prstDash val="solid"/>
                    </a:lnL>
                    <a:lnR w="12700" cap="flat" cmpd="sng" algn="ctr">
                      <a:solidFill>
                        <a:srgbClr val="826B6A"/>
                      </a:solidFill>
                      <a:prstDash val="solid"/>
                      <a:round/>
                      <a:headEnd type="none" w="med" len="med"/>
                      <a:tailEnd type="none" w="med" len="med"/>
                    </a:lnR>
                    <a:lnT w="12700">
                      <a:solidFill>
                        <a:srgbClr val="826B6A"/>
                      </a:solidFill>
                      <a:prstDash val="solid"/>
                    </a:lnT>
                    <a:lnB w="12700">
                      <a:solidFill>
                        <a:srgbClr val="826B6A"/>
                      </a:solidFill>
                      <a:prstDash val="solid"/>
                    </a:lnB>
                    <a:solidFill>
                      <a:srgbClr val="ECEBEB"/>
                    </a:solidFill>
                  </a:tcPr>
                </a:tc>
                <a:tc>
                  <a:txBody>
                    <a:bodyPr/>
                    <a:lstStyle/>
                    <a:p>
                      <a:pPr marL="48895">
                        <a:lnSpc>
                          <a:spcPct val="100000"/>
                        </a:lnSpc>
                        <a:spcBef>
                          <a:spcPts val="345"/>
                        </a:spcBef>
                      </a:pPr>
                      <a:r>
                        <a:rPr lang="en-US" sz="1050" b="0">
                          <a:solidFill>
                            <a:srgbClr val="004A86"/>
                          </a:solidFill>
                          <a:latin typeface="Arial"/>
                          <a:cs typeface="Arial"/>
                        </a:rPr>
                        <a:t>Serum</a:t>
                      </a:r>
                      <a:r>
                        <a:rPr lang="en-US" sz="1050" b="0" spc="-35">
                          <a:solidFill>
                            <a:srgbClr val="004A86"/>
                          </a:solidFill>
                          <a:latin typeface="Arial"/>
                          <a:cs typeface="Arial"/>
                        </a:rPr>
                        <a:t> </a:t>
                      </a:r>
                      <a:r>
                        <a:rPr lang="en-US" sz="1050" b="0" spc="-10">
                          <a:solidFill>
                            <a:srgbClr val="004A86"/>
                          </a:solidFill>
                          <a:latin typeface="Arial"/>
                          <a:cs typeface="Arial"/>
                        </a:rPr>
                        <a:t>albumin</a:t>
                      </a:r>
                      <a:endParaRPr sz="1050" b="0">
                        <a:latin typeface="Arial"/>
                        <a:cs typeface="Arial"/>
                      </a:endParaRPr>
                    </a:p>
                  </a:txBody>
                  <a:tcPr marL="0" marR="0" marT="43815" marB="0" anchor="ctr">
                    <a:lnL w="12700" cap="flat" cmpd="sng" algn="ctr">
                      <a:solidFill>
                        <a:srgbClr val="826B6A"/>
                      </a:solidFill>
                      <a:prstDash val="solid"/>
                      <a:round/>
                      <a:headEnd type="none" w="med" len="med"/>
                      <a:tailEnd type="none" w="med" len="med"/>
                    </a:lnL>
                    <a:lnR w="12700">
                      <a:solidFill>
                        <a:srgbClr val="826B6A"/>
                      </a:solidFill>
                      <a:prstDash val="solid"/>
                    </a:lnR>
                    <a:lnT w="12700" cap="flat" cmpd="sng" algn="ctr">
                      <a:solidFill>
                        <a:srgbClr val="826B6A"/>
                      </a:solidFill>
                      <a:prstDash val="solid"/>
                      <a:round/>
                      <a:headEnd type="none" w="med" len="med"/>
                      <a:tailEnd type="none" w="med" len="med"/>
                    </a:lnT>
                    <a:lnB w="12700" cap="flat" cmpd="sng" algn="ctr">
                      <a:solidFill>
                        <a:srgbClr val="826B6A"/>
                      </a:solidFill>
                      <a:prstDash val="solid"/>
                      <a:round/>
                      <a:headEnd type="none" w="med" len="med"/>
                      <a:tailEnd type="none" w="med" len="med"/>
                    </a:lnB>
                    <a:solidFill>
                      <a:srgbClr val="ECEBEB"/>
                    </a:solidFill>
                  </a:tcPr>
                </a:tc>
                <a:tc>
                  <a:txBody>
                    <a:bodyPr/>
                    <a:lstStyle/>
                    <a:p>
                      <a:pPr marL="48895">
                        <a:lnSpc>
                          <a:spcPct val="100000"/>
                        </a:lnSpc>
                        <a:spcBef>
                          <a:spcPts val="345"/>
                        </a:spcBef>
                      </a:pPr>
                      <a:r>
                        <a:rPr sz="1050" spc="-10">
                          <a:solidFill>
                            <a:srgbClr val="004A86"/>
                          </a:solidFill>
                          <a:latin typeface="Arial"/>
                          <a:cs typeface="Arial"/>
                        </a:rPr>
                        <a:t>+0.5-</a:t>
                      </a:r>
                      <a:r>
                        <a:rPr sz="1050">
                          <a:solidFill>
                            <a:srgbClr val="004A86"/>
                          </a:solidFill>
                          <a:latin typeface="Arial"/>
                          <a:cs typeface="Arial"/>
                        </a:rPr>
                        <a:t>0.65</a:t>
                      </a:r>
                      <a:r>
                        <a:rPr sz="1050" spc="-5">
                          <a:solidFill>
                            <a:srgbClr val="004A86"/>
                          </a:solidFill>
                          <a:latin typeface="Arial"/>
                          <a:cs typeface="Arial"/>
                        </a:rPr>
                        <a:t> </a:t>
                      </a:r>
                      <a:r>
                        <a:rPr sz="1050" spc="-20">
                          <a:solidFill>
                            <a:srgbClr val="004A86"/>
                          </a:solidFill>
                          <a:latin typeface="Arial"/>
                          <a:cs typeface="Arial"/>
                        </a:rPr>
                        <a:t>g/dL</a:t>
                      </a:r>
                      <a:endParaRPr sz="1050">
                        <a:latin typeface="Arial"/>
                        <a:cs typeface="Arial"/>
                      </a:endParaRPr>
                    </a:p>
                  </a:txBody>
                  <a:tcPr marL="0" marR="0" marT="43815" marB="0" anchor="ctr">
                    <a:lnL w="12700" cap="flat" cmpd="sng" algn="ctr">
                      <a:solidFill>
                        <a:srgbClr val="826B6A"/>
                      </a:solidFill>
                      <a:prstDash val="solid"/>
                      <a:round/>
                      <a:headEnd type="none" w="med" len="med"/>
                      <a:tailEnd type="none" w="med" len="med"/>
                    </a:lnL>
                    <a:lnR w="12700">
                      <a:solidFill>
                        <a:srgbClr val="826B6A"/>
                      </a:solidFill>
                      <a:prstDash val="solid"/>
                    </a:lnR>
                    <a:lnT w="12700">
                      <a:solidFill>
                        <a:srgbClr val="826B6A"/>
                      </a:solidFill>
                      <a:prstDash val="solid"/>
                    </a:lnT>
                    <a:lnB w="12700" cap="flat" cmpd="sng" algn="ctr">
                      <a:solidFill>
                        <a:srgbClr val="826B6A"/>
                      </a:solidFill>
                      <a:prstDash val="solid"/>
                      <a:round/>
                      <a:headEnd type="none" w="med" len="med"/>
                      <a:tailEnd type="none" w="med" len="med"/>
                    </a:lnB>
                    <a:solidFill>
                      <a:srgbClr val="ECEBEB"/>
                    </a:solidFill>
                  </a:tcPr>
                </a:tc>
                <a:tc>
                  <a:txBody>
                    <a:bodyPr/>
                    <a:lstStyle/>
                    <a:p>
                      <a:pPr marL="49530">
                        <a:lnSpc>
                          <a:spcPct val="100000"/>
                        </a:lnSpc>
                        <a:spcBef>
                          <a:spcPts val="345"/>
                        </a:spcBef>
                      </a:pPr>
                      <a:r>
                        <a:rPr lang="en-US" sz="1050" spc="-30" dirty="0">
                          <a:solidFill>
                            <a:srgbClr val="004A86"/>
                          </a:solidFill>
                          <a:latin typeface="Arial"/>
                          <a:cs typeface="Arial"/>
                        </a:rPr>
                        <a:t>LTA therapy </a:t>
                      </a:r>
                      <a:r>
                        <a:rPr lang="en-US" sz="1050" dirty="0">
                          <a:solidFill>
                            <a:srgbClr val="004A86"/>
                          </a:solidFill>
                          <a:latin typeface="Arial"/>
                          <a:cs typeface="Arial"/>
                        </a:rPr>
                        <a:t>↑</a:t>
                      </a:r>
                      <a:r>
                        <a:rPr lang="en-US" sz="1050" spc="-5" dirty="0">
                          <a:solidFill>
                            <a:srgbClr val="004A86"/>
                          </a:solidFill>
                          <a:latin typeface="Arial"/>
                          <a:cs typeface="Arial"/>
                        </a:rPr>
                        <a:t> serum albumin concentrations i</a:t>
                      </a:r>
                      <a:r>
                        <a:rPr lang="en-US" sz="1050" dirty="0">
                          <a:solidFill>
                            <a:srgbClr val="004A86"/>
                          </a:solidFill>
                          <a:latin typeface="Arial"/>
                          <a:cs typeface="Arial"/>
                        </a:rPr>
                        <a:t>n</a:t>
                      </a:r>
                      <a:r>
                        <a:rPr lang="en-US" sz="1050" spc="-5" dirty="0">
                          <a:solidFill>
                            <a:srgbClr val="004A86"/>
                          </a:solidFill>
                          <a:latin typeface="Arial"/>
                          <a:cs typeface="Arial"/>
                        </a:rPr>
                        <a:t> </a:t>
                      </a:r>
                      <a:r>
                        <a:rPr lang="en-US" sz="1050" dirty="0">
                          <a:solidFill>
                            <a:srgbClr val="004A86"/>
                          </a:solidFill>
                          <a:latin typeface="Arial"/>
                          <a:cs typeface="Arial"/>
                        </a:rPr>
                        <a:t>Treatment</a:t>
                      </a:r>
                      <a:r>
                        <a:rPr lang="en-US" sz="1050" spc="-35" dirty="0">
                          <a:solidFill>
                            <a:srgbClr val="004A86"/>
                          </a:solidFill>
                          <a:latin typeface="Arial"/>
                          <a:cs typeface="Arial"/>
                        </a:rPr>
                        <a:t> </a:t>
                      </a:r>
                      <a:r>
                        <a:rPr lang="en-US" sz="1050" spc="-10" dirty="0">
                          <a:solidFill>
                            <a:srgbClr val="004A86"/>
                          </a:solidFill>
                          <a:latin typeface="Arial"/>
                          <a:cs typeface="Arial"/>
                        </a:rPr>
                        <a:t>group</a:t>
                      </a:r>
                      <a:endParaRPr sz="1050" dirty="0">
                        <a:latin typeface="Arial"/>
                        <a:cs typeface="Arial"/>
                      </a:endParaRPr>
                    </a:p>
                  </a:txBody>
                  <a:tcPr marL="0" marR="0" marT="43815" marB="0" anchor="ctr">
                    <a:lnL w="12700">
                      <a:solidFill>
                        <a:srgbClr val="826B6A"/>
                      </a:solidFill>
                      <a:prstDash val="solid"/>
                    </a:lnL>
                    <a:lnR w="12700">
                      <a:solidFill>
                        <a:srgbClr val="826B6A"/>
                      </a:solidFill>
                      <a:prstDash val="solid"/>
                    </a:lnR>
                    <a:lnT w="12700">
                      <a:solidFill>
                        <a:srgbClr val="826B6A"/>
                      </a:solidFill>
                      <a:prstDash val="solid"/>
                    </a:lnT>
                    <a:lnB w="12700" cap="flat" cmpd="sng" algn="ctr">
                      <a:solidFill>
                        <a:srgbClr val="826B6A"/>
                      </a:solidFill>
                      <a:prstDash val="solid"/>
                      <a:round/>
                      <a:headEnd type="none" w="med" len="med"/>
                      <a:tailEnd type="none" w="med" len="med"/>
                    </a:lnB>
                    <a:solidFill>
                      <a:srgbClr val="ECEBEB"/>
                    </a:solidFill>
                  </a:tcPr>
                </a:tc>
                <a:extLst>
                  <a:ext uri="{0D108BD9-81ED-4DB2-BD59-A6C34878D82A}">
                    <a16:rowId xmlns:a16="http://schemas.microsoft.com/office/drawing/2014/main" val="10008"/>
                  </a:ext>
                </a:extLst>
              </a:tr>
            </a:tbl>
          </a:graphicData>
        </a:graphic>
      </p:graphicFrame>
      <p:pic>
        <p:nvPicPr>
          <p:cNvPr id="5" name="Graphic 4" descr="Home with solid fill">
            <a:hlinkClick r:id="rId3" action="ppaction://hlinksldjump"/>
            <a:extLst>
              <a:ext uri="{FF2B5EF4-FFF2-40B4-BE49-F238E27FC236}">
                <a16:creationId xmlns:a16="http://schemas.microsoft.com/office/drawing/2014/main" id="{17AEAD38-D8CC-5BCE-AAFE-30582EE210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65129" y="87085"/>
            <a:ext cx="374469" cy="374469"/>
          </a:xfrm>
          <a:prstGeom prst="rect">
            <a:avLst/>
          </a:prstGeom>
        </p:spPr>
      </p:pic>
    </p:spTree>
    <p:extLst>
      <p:ext uri="{BB962C8B-B14F-4D97-AF65-F5344CB8AC3E}">
        <p14:creationId xmlns:p14="http://schemas.microsoft.com/office/powerpoint/2010/main" val="1444918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5E468-9031-FB29-592F-2783686D1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753F86-BF0C-2D8D-15D8-297528311301}"/>
              </a:ext>
            </a:extLst>
          </p:cNvPr>
          <p:cNvSpPr>
            <a:spLocks noGrp="1"/>
          </p:cNvSpPr>
          <p:nvPr>
            <p:ph type="title"/>
          </p:nvPr>
        </p:nvSpPr>
        <p:spPr/>
        <p:txBody>
          <a:bodyPr>
            <a:normAutofit/>
          </a:bodyPr>
          <a:lstStyle/>
          <a:p>
            <a:r>
              <a:rPr lang="en-US" b="1">
                <a:effectLst/>
                <a:latin typeface="Arial" panose="020B0604020202020204" pitchFamily="34" charset="0"/>
                <a:ea typeface="Times New Roman" panose="02020603050405020304" pitchFamily="18" charset="0"/>
              </a:rPr>
              <a:t>Contents</a:t>
            </a:r>
            <a:endParaRPr lang="en-US" sz="4800"/>
          </a:p>
        </p:txBody>
      </p:sp>
      <p:sp>
        <p:nvSpPr>
          <p:cNvPr id="20" name="Rectangle: Rounded Corners 19">
            <a:extLst>
              <a:ext uri="{FF2B5EF4-FFF2-40B4-BE49-F238E27FC236}">
                <a16:creationId xmlns:a16="http://schemas.microsoft.com/office/drawing/2014/main" id="{205AC9B3-9F01-21C3-C3CB-210B6E39F0B0}"/>
              </a:ext>
            </a:extLst>
          </p:cNvPr>
          <p:cNvSpPr/>
          <p:nvPr/>
        </p:nvSpPr>
        <p:spPr>
          <a:xfrm>
            <a:off x="515506" y="1299102"/>
            <a:ext cx="1165249" cy="657958"/>
          </a:xfrm>
          <a:prstGeom prst="roundRect">
            <a:avLst/>
          </a:prstGeom>
          <a:solidFill>
            <a:srgbClr val="826B6A"/>
          </a:solidFill>
          <a:ln>
            <a:solidFill>
              <a:srgbClr val="CACA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sz="1400" b="1" i="0">
                <a:solidFill>
                  <a:schemeClr val="bg1"/>
                </a:solidFill>
                <a:effectLst/>
                <a:latin typeface="Arial" panose="020B0604020202020204" pitchFamily="34" charset="0"/>
                <a:cs typeface="Arial" panose="020B0604020202020204" pitchFamily="34" charset="0"/>
              </a:rPr>
              <a:t>OS-0</a:t>
            </a:r>
            <a:r>
              <a:rPr lang="en-GB" sz="1400" b="1">
                <a:solidFill>
                  <a:schemeClr val="bg1"/>
                </a:solidFill>
                <a:latin typeface="Arial" panose="020B0604020202020204" pitchFamily="34" charset="0"/>
                <a:cs typeface="Arial" panose="020B0604020202020204" pitchFamily="34" charset="0"/>
              </a:rPr>
              <a:t>40</a:t>
            </a:r>
            <a:endParaRPr lang="en-GB" sz="1600" b="1" i="0">
              <a:solidFill>
                <a:schemeClr val="bg1"/>
              </a:solidFill>
              <a:effectLst/>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8E687ECA-15DD-ACAA-484D-B28D7D935C0E}"/>
              </a:ext>
            </a:extLst>
          </p:cNvPr>
          <p:cNvSpPr/>
          <p:nvPr/>
        </p:nvSpPr>
        <p:spPr>
          <a:xfrm>
            <a:off x="515506" y="905796"/>
            <a:ext cx="11282901" cy="316940"/>
          </a:xfrm>
          <a:prstGeom prst="roundRect">
            <a:avLst/>
          </a:prstGeom>
          <a:solidFill>
            <a:srgbClr val="826B6A"/>
          </a:solidFill>
          <a:ln>
            <a:solidFill>
              <a:srgbClr val="CACA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sz="1800" b="1">
                <a:solidFill>
                  <a:schemeClr val="bg1"/>
                </a:solidFill>
                <a:effectLst/>
                <a:latin typeface="Arial" panose="020B0604020202020204" pitchFamily="34" charset="0"/>
                <a:cs typeface="Arial" panose="020B0604020202020204" pitchFamily="34" charset="0"/>
              </a:rPr>
              <a:t>Cirrhosis and its complications</a:t>
            </a:r>
            <a:r>
              <a:rPr lang="en-GB" b="1">
                <a:solidFill>
                  <a:schemeClr val="bg1"/>
                </a:solidFill>
                <a:latin typeface="Arial" panose="020B0604020202020204" pitchFamily="34" charset="0"/>
                <a:cs typeface="Arial" panose="020B0604020202020204" pitchFamily="34" charset="0"/>
              </a:rPr>
              <a:t> - </a:t>
            </a:r>
            <a:r>
              <a:rPr lang="en-GB" sz="1800" b="1">
                <a:solidFill>
                  <a:schemeClr val="bg1"/>
                </a:solidFill>
                <a:effectLst/>
                <a:latin typeface="Arial" panose="020B0604020202020204" pitchFamily="34" charset="0"/>
                <a:cs typeface="Arial" panose="020B0604020202020204" pitchFamily="34" charset="0"/>
              </a:rPr>
              <a:t>ACLF and critical illness</a:t>
            </a:r>
            <a:endParaRPr lang="en-US" b="1">
              <a:solidFill>
                <a:schemeClr val="bg1"/>
              </a:solidFill>
              <a:effectLst/>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3B34685A-C16C-3445-713F-F44A6494BD9F}"/>
              </a:ext>
            </a:extLst>
          </p:cNvPr>
          <p:cNvSpPr/>
          <p:nvPr/>
        </p:nvSpPr>
        <p:spPr>
          <a:xfrm>
            <a:off x="1550126" y="1299101"/>
            <a:ext cx="10248282" cy="657959"/>
          </a:xfrm>
          <a:prstGeom prst="roundRect">
            <a:avLst/>
          </a:prstGeom>
          <a:solidFill>
            <a:schemeClr val="bg1"/>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b="0" i="0">
                <a:solidFill>
                  <a:srgbClr val="004B87"/>
                </a:solidFill>
                <a:effectLst/>
                <a:latin typeface="Arial" panose="020B0604020202020204" pitchFamily="34" charset="0"/>
                <a:cs typeface="Arial" panose="020B0604020202020204" pitchFamily="34" charset="0"/>
              </a:rPr>
              <a:t>Acute-on-chronic kidney disease in cirrhosis- a global study</a:t>
            </a:r>
            <a:endParaRPr lang="en-US" b="0" i="0">
              <a:solidFill>
                <a:srgbClr val="004B87"/>
              </a:solidFill>
              <a:effectLst/>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76E2B0C7-ABCD-0CE5-7CEE-7AC1A1E73207}"/>
              </a:ext>
            </a:extLst>
          </p:cNvPr>
          <p:cNvGrpSpPr/>
          <p:nvPr/>
        </p:nvGrpSpPr>
        <p:grpSpPr>
          <a:xfrm>
            <a:off x="9585809" y="896091"/>
            <a:ext cx="2212597" cy="326645"/>
            <a:chOff x="9585809" y="896091"/>
            <a:chExt cx="2212597" cy="326645"/>
          </a:xfrm>
        </p:grpSpPr>
        <p:sp>
          <p:nvSpPr>
            <p:cNvPr id="46" name="Rectangle: Rounded Corners 45">
              <a:hlinkClick r:id="rId3" action="ppaction://hlinksldjump"/>
              <a:extLst>
                <a:ext uri="{FF2B5EF4-FFF2-40B4-BE49-F238E27FC236}">
                  <a16:creationId xmlns:a16="http://schemas.microsoft.com/office/drawing/2014/main" id="{4681A36F-0EAB-468B-6285-7AD7D6FF01AD}"/>
                </a:ext>
              </a:extLst>
            </p:cNvPr>
            <p:cNvSpPr/>
            <p:nvPr/>
          </p:nvSpPr>
          <p:spPr>
            <a:xfrm>
              <a:off x="9585809" y="905796"/>
              <a:ext cx="2212597" cy="316940"/>
            </a:xfrm>
            <a:prstGeom prst="roundRect">
              <a:avLst/>
            </a:prstGeom>
            <a:solidFill>
              <a:srgbClr val="CACACA"/>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rPr>
                <a:t>Go to Section</a:t>
              </a:r>
            </a:p>
          </p:txBody>
        </p:sp>
        <p:pic>
          <p:nvPicPr>
            <p:cNvPr id="53" name="Graphic 52" descr="Share with solid fill">
              <a:extLst>
                <a:ext uri="{FF2B5EF4-FFF2-40B4-BE49-F238E27FC236}">
                  <a16:creationId xmlns:a16="http://schemas.microsoft.com/office/drawing/2014/main" id="{90FD9D99-D242-311C-93E9-0DFBABDCFC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17455" y="896091"/>
              <a:ext cx="326645" cy="326645"/>
            </a:xfrm>
            <a:prstGeom prst="rect">
              <a:avLst/>
            </a:prstGeom>
          </p:spPr>
        </p:pic>
      </p:grpSp>
      <p:sp>
        <p:nvSpPr>
          <p:cNvPr id="27" name="Rectangle: Rounded Corners 26">
            <a:extLst>
              <a:ext uri="{FF2B5EF4-FFF2-40B4-BE49-F238E27FC236}">
                <a16:creationId xmlns:a16="http://schemas.microsoft.com/office/drawing/2014/main" id="{B29F68C8-D1EE-F916-4134-141B2F9A3A62}"/>
              </a:ext>
            </a:extLst>
          </p:cNvPr>
          <p:cNvSpPr/>
          <p:nvPr/>
        </p:nvSpPr>
        <p:spPr>
          <a:xfrm>
            <a:off x="515505" y="2040747"/>
            <a:ext cx="1165249" cy="657958"/>
          </a:xfrm>
          <a:prstGeom prst="roundRect">
            <a:avLst/>
          </a:prstGeom>
          <a:solidFill>
            <a:srgbClr val="826B6A"/>
          </a:solidFill>
          <a:ln>
            <a:solidFill>
              <a:srgbClr val="CACA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sz="1400" b="1" i="0">
                <a:solidFill>
                  <a:schemeClr val="bg1"/>
                </a:solidFill>
                <a:effectLst/>
                <a:latin typeface="Arial" panose="020B0604020202020204" pitchFamily="34" charset="0"/>
                <a:cs typeface="Arial" panose="020B0604020202020204" pitchFamily="34" charset="0"/>
              </a:rPr>
              <a:t>OS-043-YI</a:t>
            </a:r>
            <a:endParaRPr lang="en-GB" sz="1200" b="1" i="0">
              <a:solidFill>
                <a:schemeClr val="bg1"/>
              </a:solidFill>
              <a:effectLst/>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1DE4FF64-3632-A255-4A28-8F368E9050DE}"/>
              </a:ext>
            </a:extLst>
          </p:cNvPr>
          <p:cNvSpPr/>
          <p:nvPr/>
        </p:nvSpPr>
        <p:spPr>
          <a:xfrm>
            <a:off x="1550125" y="2040746"/>
            <a:ext cx="10248281" cy="657959"/>
          </a:xfrm>
          <a:prstGeom prst="roundRect">
            <a:avLst/>
          </a:prstGeom>
          <a:solidFill>
            <a:schemeClr val="bg1"/>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b="0" i="0" dirty="0">
                <a:solidFill>
                  <a:srgbClr val="004B87"/>
                </a:solidFill>
                <a:effectLst/>
                <a:latin typeface="Arial" panose="020B0604020202020204" pitchFamily="34" charset="0"/>
                <a:cs typeface="Arial" panose="020B0604020202020204" pitchFamily="34" charset="0"/>
              </a:rPr>
              <a:t>Clinical impact of non-selective beta-blockers in patients with cirrhosis and acute kidney injury: a post hoc analysis of the international club of ascites GLOBAL-AKI study</a:t>
            </a:r>
            <a:endParaRPr lang="en-US" b="0" i="0" dirty="0">
              <a:solidFill>
                <a:srgbClr val="004B87"/>
              </a:solidFill>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DD1949EE-9371-6C4D-E9E1-9D3DFCD2503A}"/>
              </a:ext>
            </a:extLst>
          </p:cNvPr>
          <p:cNvSpPr/>
          <p:nvPr/>
        </p:nvSpPr>
        <p:spPr>
          <a:xfrm>
            <a:off x="515506" y="3533232"/>
            <a:ext cx="1165249" cy="657958"/>
          </a:xfrm>
          <a:prstGeom prst="roundRect">
            <a:avLst/>
          </a:prstGeom>
          <a:solidFill>
            <a:srgbClr val="826B6A"/>
          </a:solidFill>
          <a:ln>
            <a:solidFill>
              <a:srgbClr val="CACA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sz="1400" b="1" i="0">
                <a:solidFill>
                  <a:schemeClr val="bg1"/>
                </a:solidFill>
                <a:effectLst/>
                <a:latin typeface="Arial" panose="020B0604020202020204" pitchFamily="34" charset="0"/>
                <a:cs typeface="Arial" panose="020B0604020202020204" pitchFamily="34" charset="0"/>
              </a:rPr>
              <a:t>OS-077</a:t>
            </a:r>
            <a:endParaRPr lang="en-GB" sz="1600" b="1" i="0">
              <a:solidFill>
                <a:schemeClr val="bg1"/>
              </a:solidFill>
              <a:effectLst/>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35600F55-7843-A827-413B-0212DCC59723}"/>
              </a:ext>
            </a:extLst>
          </p:cNvPr>
          <p:cNvSpPr/>
          <p:nvPr/>
        </p:nvSpPr>
        <p:spPr>
          <a:xfrm>
            <a:off x="1550126" y="3533231"/>
            <a:ext cx="10248281" cy="657959"/>
          </a:xfrm>
          <a:prstGeom prst="roundRect">
            <a:avLst/>
          </a:prstGeom>
          <a:solidFill>
            <a:schemeClr val="bg1"/>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sz="1600" b="0" i="0">
                <a:solidFill>
                  <a:srgbClr val="004B87"/>
                </a:solidFill>
                <a:effectLst/>
                <a:latin typeface="Arial" panose="020B0604020202020204" pitchFamily="34" charset="0"/>
                <a:cs typeface="Arial" panose="020B0604020202020204" pitchFamily="34" charset="0"/>
              </a:rPr>
              <a:t>Single-cell RNA sequencing of peripheral blood mononuclear cells in patients with acutely decompensated cirrhosis reveals a specific monocyte subset associated with an increased risk of progression to ACLF</a:t>
            </a:r>
            <a:endParaRPr lang="en-US" sz="1600" b="0" i="0">
              <a:solidFill>
                <a:srgbClr val="004B87"/>
              </a:solidFill>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42BE37E7-5A9A-F155-C947-F16567913205}"/>
              </a:ext>
            </a:extLst>
          </p:cNvPr>
          <p:cNvSpPr/>
          <p:nvPr/>
        </p:nvSpPr>
        <p:spPr>
          <a:xfrm>
            <a:off x="515506" y="5198100"/>
            <a:ext cx="1165249" cy="657958"/>
          </a:xfrm>
          <a:prstGeom prst="roundRect">
            <a:avLst/>
          </a:prstGeom>
          <a:solidFill>
            <a:srgbClr val="826B6A"/>
          </a:solidFill>
          <a:ln>
            <a:solidFill>
              <a:srgbClr val="CACA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sz="1400" b="1" i="0">
                <a:solidFill>
                  <a:schemeClr val="bg1"/>
                </a:solidFill>
                <a:effectLst/>
                <a:latin typeface="Arial" panose="020B0604020202020204" pitchFamily="34" charset="0"/>
                <a:cs typeface="Arial" panose="020B0604020202020204" pitchFamily="34" charset="0"/>
              </a:rPr>
              <a:t>OS-035-YI</a:t>
            </a:r>
          </a:p>
        </p:txBody>
      </p:sp>
      <p:sp>
        <p:nvSpPr>
          <p:cNvPr id="9" name="Rectangle: Rounded Corners 8">
            <a:extLst>
              <a:ext uri="{FF2B5EF4-FFF2-40B4-BE49-F238E27FC236}">
                <a16:creationId xmlns:a16="http://schemas.microsoft.com/office/drawing/2014/main" id="{99365370-65C2-B08B-8C30-27B475BBF4CF}"/>
              </a:ext>
            </a:extLst>
          </p:cNvPr>
          <p:cNvSpPr/>
          <p:nvPr/>
        </p:nvSpPr>
        <p:spPr>
          <a:xfrm>
            <a:off x="515506" y="4581048"/>
            <a:ext cx="9212155" cy="540000"/>
          </a:xfrm>
          <a:prstGeom prst="roundRect">
            <a:avLst/>
          </a:prstGeom>
          <a:solidFill>
            <a:srgbClr val="826B6A"/>
          </a:solidFill>
          <a:ln>
            <a:solidFill>
              <a:srgbClr val="CACA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sz="1800" b="1" i="0">
                <a:solidFill>
                  <a:schemeClr val="bg1"/>
                </a:solidFill>
                <a:effectLst/>
                <a:latin typeface="Arial" panose="020B0604020202020204" pitchFamily="34" charset="0"/>
                <a:cs typeface="Arial" panose="020B0604020202020204" pitchFamily="34" charset="0"/>
              </a:rPr>
              <a:t>Cirrhosis and its complications</a:t>
            </a:r>
            <a:r>
              <a:rPr lang="en-GB" b="1">
                <a:solidFill>
                  <a:schemeClr val="bg1"/>
                </a:solidFill>
                <a:latin typeface="Arial" panose="020B0604020202020204" pitchFamily="34" charset="0"/>
                <a:cs typeface="Arial" panose="020B0604020202020204" pitchFamily="34" charset="0"/>
              </a:rPr>
              <a:t> - O</a:t>
            </a:r>
            <a:r>
              <a:rPr lang="en-GB" sz="1800" b="1" i="0">
                <a:solidFill>
                  <a:schemeClr val="bg1"/>
                </a:solidFill>
                <a:effectLst/>
                <a:latin typeface="Arial" panose="020B0604020202020204" pitchFamily="34" charset="0"/>
                <a:cs typeface="Arial" panose="020B0604020202020204" pitchFamily="34" charset="0"/>
              </a:rPr>
              <a:t>ther clinical complications except ACLF and critical illness 	</a:t>
            </a:r>
            <a:endParaRPr lang="en-US" b="1" i="0">
              <a:solidFill>
                <a:schemeClr val="bg1"/>
              </a:solidFill>
              <a:effectLst/>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92DA071D-0D12-A886-2812-F9D436F3B5C8}"/>
              </a:ext>
            </a:extLst>
          </p:cNvPr>
          <p:cNvSpPr/>
          <p:nvPr/>
        </p:nvSpPr>
        <p:spPr>
          <a:xfrm>
            <a:off x="1550126" y="5198099"/>
            <a:ext cx="10248281" cy="657959"/>
          </a:xfrm>
          <a:prstGeom prst="roundRect">
            <a:avLst/>
          </a:prstGeom>
          <a:solidFill>
            <a:schemeClr val="bg1"/>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b="0" i="0">
                <a:solidFill>
                  <a:srgbClr val="004B87"/>
                </a:solidFill>
                <a:effectLst/>
                <a:latin typeface="Arial" panose="020B0604020202020204" pitchFamily="34" charset="0"/>
                <a:cs typeface="Arial" panose="020B0604020202020204" pitchFamily="34" charset="0"/>
              </a:rPr>
              <a:t>Gut colonization guided versus routine empiric antimicrobial therapy to manage infections in patients with cirrhosis: a pragmatic randomized trial</a:t>
            </a:r>
            <a:endParaRPr lang="en-US" b="0" i="0">
              <a:solidFill>
                <a:srgbClr val="004B87"/>
              </a:solidFill>
              <a:effectLst/>
              <a:latin typeface="Arial" panose="020B0604020202020204" pitchFamily="34" charset="0"/>
              <a:cs typeface="Arial" panose="020B0604020202020204" pitchFamily="34" charset="0"/>
            </a:endParaRPr>
          </a:p>
        </p:txBody>
      </p:sp>
      <p:sp>
        <p:nvSpPr>
          <p:cNvPr id="12" name="Rectangle: Rounded Corners 11">
            <a:hlinkClick r:id="rId6" action="ppaction://hlinksldjump"/>
            <a:extLst>
              <a:ext uri="{FF2B5EF4-FFF2-40B4-BE49-F238E27FC236}">
                <a16:creationId xmlns:a16="http://schemas.microsoft.com/office/drawing/2014/main" id="{6BE3F518-B55D-B6EB-A1D7-1DE0088DA9CF}"/>
              </a:ext>
            </a:extLst>
          </p:cNvPr>
          <p:cNvSpPr/>
          <p:nvPr/>
        </p:nvSpPr>
        <p:spPr>
          <a:xfrm>
            <a:off x="9585809" y="4581048"/>
            <a:ext cx="2212597" cy="540000"/>
          </a:xfrm>
          <a:prstGeom prst="roundRect">
            <a:avLst/>
          </a:prstGeom>
          <a:solidFill>
            <a:srgbClr val="CACACA"/>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rPr>
              <a:t>Go to Section</a:t>
            </a:r>
          </a:p>
        </p:txBody>
      </p:sp>
      <p:pic>
        <p:nvPicPr>
          <p:cNvPr id="15" name="Graphic 14" descr="Share with solid fill">
            <a:extLst>
              <a:ext uri="{FF2B5EF4-FFF2-40B4-BE49-F238E27FC236}">
                <a16:creationId xmlns:a16="http://schemas.microsoft.com/office/drawing/2014/main" id="{1475DDBD-36EB-2D38-0BF1-BF55431798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17455" y="4678353"/>
            <a:ext cx="326645" cy="326645"/>
          </a:xfrm>
          <a:prstGeom prst="rect">
            <a:avLst/>
          </a:prstGeom>
        </p:spPr>
      </p:pic>
      <p:sp>
        <p:nvSpPr>
          <p:cNvPr id="16" name="Rectangle: Rounded Corners 15">
            <a:extLst>
              <a:ext uri="{FF2B5EF4-FFF2-40B4-BE49-F238E27FC236}">
                <a16:creationId xmlns:a16="http://schemas.microsoft.com/office/drawing/2014/main" id="{00E52337-6C50-A5D8-0289-9BF1FAA67E8C}"/>
              </a:ext>
            </a:extLst>
          </p:cNvPr>
          <p:cNvSpPr/>
          <p:nvPr/>
        </p:nvSpPr>
        <p:spPr>
          <a:xfrm>
            <a:off x="515505" y="3132255"/>
            <a:ext cx="11282901" cy="316940"/>
          </a:xfrm>
          <a:prstGeom prst="roundRect">
            <a:avLst/>
          </a:prstGeom>
          <a:solidFill>
            <a:srgbClr val="826B6A"/>
          </a:solidFill>
          <a:ln>
            <a:solidFill>
              <a:srgbClr val="CACA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sz="1800" b="1" i="0">
                <a:solidFill>
                  <a:schemeClr val="bg1"/>
                </a:solidFill>
                <a:effectLst/>
                <a:latin typeface="Arial" panose="020B0604020202020204" pitchFamily="34" charset="0"/>
                <a:cs typeface="Arial" panose="020B0604020202020204" pitchFamily="34" charset="0"/>
              </a:rPr>
              <a:t>Cirrhosis and its complications</a:t>
            </a:r>
            <a:r>
              <a:rPr lang="en-GB" b="1">
                <a:solidFill>
                  <a:schemeClr val="bg1"/>
                </a:solidFill>
                <a:latin typeface="Arial" panose="020B0604020202020204" pitchFamily="34" charset="0"/>
                <a:cs typeface="Arial" panose="020B0604020202020204" pitchFamily="34" charset="0"/>
              </a:rPr>
              <a:t> - E</a:t>
            </a:r>
            <a:r>
              <a:rPr lang="en-GB" sz="1800" b="1" i="0">
                <a:solidFill>
                  <a:schemeClr val="bg1"/>
                </a:solidFill>
                <a:effectLst/>
                <a:latin typeface="Arial" panose="020B0604020202020204" pitchFamily="34" charset="0"/>
                <a:cs typeface="Arial" panose="020B0604020202020204" pitchFamily="34" charset="0"/>
              </a:rPr>
              <a:t>xperimental and pathophysiology 	</a:t>
            </a:r>
            <a:endParaRPr lang="en-US" b="1" i="0">
              <a:solidFill>
                <a:schemeClr val="bg1"/>
              </a:solidFill>
              <a:effectLst/>
              <a:latin typeface="Arial" panose="020B0604020202020204" pitchFamily="34" charset="0"/>
              <a:cs typeface="Arial" panose="020B0604020202020204" pitchFamily="34" charset="0"/>
            </a:endParaRPr>
          </a:p>
        </p:txBody>
      </p:sp>
      <p:sp>
        <p:nvSpPr>
          <p:cNvPr id="29" name="Rectangle: Rounded Corners 28">
            <a:hlinkClick r:id="rId7" action="ppaction://hlinksldjump"/>
            <a:extLst>
              <a:ext uri="{FF2B5EF4-FFF2-40B4-BE49-F238E27FC236}">
                <a16:creationId xmlns:a16="http://schemas.microsoft.com/office/drawing/2014/main" id="{D8114DC9-C7D2-0D37-AD1E-61C099CD3223}"/>
              </a:ext>
            </a:extLst>
          </p:cNvPr>
          <p:cNvSpPr/>
          <p:nvPr/>
        </p:nvSpPr>
        <p:spPr>
          <a:xfrm>
            <a:off x="9585808" y="3132255"/>
            <a:ext cx="2212597" cy="316940"/>
          </a:xfrm>
          <a:prstGeom prst="roundRect">
            <a:avLst/>
          </a:prstGeom>
          <a:solidFill>
            <a:srgbClr val="CACACA"/>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rPr>
              <a:t>Go to Section</a:t>
            </a:r>
          </a:p>
        </p:txBody>
      </p:sp>
      <p:pic>
        <p:nvPicPr>
          <p:cNvPr id="30" name="Graphic 29" descr="Share with solid fill">
            <a:extLst>
              <a:ext uri="{FF2B5EF4-FFF2-40B4-BE49-F238E27FC236}">
                <a16:creationId xmlns:a16="http://schemas.microsoft.com/office/drawing/2014/main" id="{A76115F5-D1CE-6FCA-57C8-E941430229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17454" y="3122550"/>
            <a:ext cx="326645" cy="326645"/>
          </a:xfrm>
          <a:prstGeom prst="rect">
            <a:avLst/>
          </a:prstGeom>
        </p:spPr>
      </p:pic>
      <p:pic>
        <p:nvPicPr>
          <p:cNvPr id="4" name="Graphic 3" descr="Home with solid fill">
            <a:hlinkClick r:id="rId8" action="ppaction://hlinksldjump"/>
            <a:extLst>
              <a:ext uri="{FF2B5EF4-FFF2-40B4-BE49-F238E27FC236}">
                <a16:creationId xmlns:a16="http://schemas.microsoft.com/office/drawing/2014/main" id="{38734938-9D67-4889-9C64-41084ACA32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665129" y="87085"/>
            <a:ext cx="374469" cy="374469"/>
          </a:xfrm>
          <a:prstGeom prst="rect">
            <a:avLst/>
          </a:prstGeom>
        </p:spPr>
      </p:pic>
    </p:spTree>
    <p:extLst>
      <p:ext uri="{BB962C8B-B14F-4D97-AF65-F5344CB8AC3E}">
        <p14:creationId xmlns:p14="http://schemas.microsoft.com/office/powerpoint/2010/main" val="4181518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F6DEB-2E9B-294F-4D0C-9479A73825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A08965-2E4F-DB44-56A4-AD0A54CA3993}"/>
              </a:ext>
            </a:extLst>
          </p:cNvPr>
          <p:cNvSpPr>
            <a:spLocks noGrp="1"/>
          </p:cNvSpPr>
          <p:nvPr>
            <p:ph type="title"/>
          </p:nvPr>
        </p:nvSpPr>
        <p:spPr>
          <a:xfrm>
            <a:off x="838199" y="-89087"/>
            <a:ext cx="10676021" cy="838947"/>
          </a:xfrm>
        </p:spPr>
        <p:txBody>
          <a:bodyPr>
            <a:noAutofit/>
          </a:bodyPr>
          <a:lstStyle/>
          <a:p>
            <a:r>
              <a:rPr lang="en-GB" sz="1600" b="1">
                <a:latin typeface="Arial" panose="020B0604020202020204" pitchFamily="34" charset="0"/>
                <a:cs typeface="Arial" panose="020B0604020202020204" pitchFamily="34" charset="0"/>
              </a:rPr>
              <a:t>LB2556</a:t>
            </a:r>
            <a:r>
              <a:rPr lang="en-GB" sz="1600">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Short-term intravenous albumin administration increases serum sodium levels in hospitalized patients with decompensated cirrhosis and dilutional hyponatremia. A randomized, multicenter, controlled trial (ALBUCAT)</a:t>
            </a:r>
            <a:endParaRPr lang="en-GB" sz="160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CC1D2504-6CD1-AA07-B42E-0A1059D6EAB3}"/>
              </a:ext>
            </a:extLst>
          </p:cNvPr>
          <p:cNvSpPr txBox="1">
            <a:spLocks/>
          </p:cNvSpPr>
          <p:nvPr/>
        </p:nvSpPr>
        <p:spPr>
          <a:xfrm>
            <a:off x="459514" y="1360079"/>
            <a:ext cx="11272972" cy="16708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4B87"/>
              </a:buClr>
              <a:defRPr/>
            </a:pPr>
            <a:r>
              <a:rPr lang="en-US" sz="1800" kern="0">
                <a:latin typeface="Arial" panose="020B0604020202020204" pitchFamily="34" charset="0"/>
                <a:ea typeface="Yu Mincho" panose="02020400000000000000" pitchFamily="18" charset="-128"/>
                <a:cs typeface="Arial" panose="020B0604020202020204" pitchFamily="34" charset="0"/>
              </a:rPr>
              <a:t>Dilutional (hypervolemic) hyponatremia is common in decompensated cirrhosis and associated with high short-term mortality. Currently, there is no effective treatment available, and therapy is based on fluid restriction and diuretic withdrawal. </a:t>
            </a:r>
          </a:p>
          <a:p>
            <a:pPr>
              <a:buClr>
                <a:srgbClr val="004B87"/>
              </a:buClr>
              <a:defRPr/>
            </a:pPr>
            <a:r>
              <a:rPr lang="en-US" sz="1800" kern="0">
                <a:latin typeface="Arial" panose="020B0604020202020204" pitchFamily="34" charset="0"/>
                <a:ea typeface="Yu Mincho" panose="02020400000000000000" pitchFamily="18" charset="-128"/>
                <a:cs typeface="Arial" panose="020B0604020202020204" pitchFamily="34" charset="0"/>
              </a:rPr>
              <a:t>Findings from small cohorts and retrospective studies suggest that intravenous (iv) albumin administration may be effective in improving serum sodium concentration, but definitive data from specific randomized controlled trials is lacking. </a:t>
            </a:r>
          </a:p>
          <a:p>
            <a:pPr marL="0" indent="0">
              <a:buClr>
                <a:srgbClr val="004B87"/>
              </a:buClr>
              <a:buNone/>
              <a:defRPr/>
            </a:pPr>
            <a:r>
              <a:rPr lang="en-US" sz="1800" b="1">
                <a:solidFill>
                  <a:srgbClr val="826B6A"/>
                </a:solidFill>
                <a:latin typeface="Arial" panose="020B0604020202020204" pitchFamily="34" charset="0"/>
                <a:cs typeface="Arial" panose="020B0604020202020204" pitchFamily="34" charset="0"/>
              </a:rPr>
              <a:t>Aim:</a:t>
            </a:r>
            <a:r>
              <a:rPr lang="en-US" sz="1800">
                <a:effectLst/>
                <a:latin typeface="Arial" panose="020B0604020202020204" pitchFamily="34" charset="0"/>
                <a:ea typeface="Calibri" panose="020F0502020204030204" pitchFamily="34" charset="0"/>
                <a:cs typeface="Arial" panose="020B0604020202020204" pitchFamily="34" charset="0"/>
              </a:rPr>
              <a:t> </a:t>
            </a:r>
            <a:r>
              <a:rPr lang="en-US" sz="1800" kern="0">
                <a:latin typeface="Arial" panose="020B0604020202020204" pitchFamily="34" charset="0"/>
                <a:ea typeface="Yu Mincho" panose="02020400000000000000" pitchFamily="18" charset="-128"/>
                <a:cs typeface="Arial" panose="020B0604020202020204" pitchFamily="34" charset="0"/>
              </a:rPr>
              <a:t>To investigate the effects of iv albumin therapy in hospitalized patients with decompensated cirrhosis and dilutional hyponatremia.</a:t>
            </a:r>
          </a:p>
          <a:p>
            <a:pPr marL="0" indent="0">
              <a:buClr>
                <a:srgbClr val="004B87"/>
              </a:buClr>
              <a:buNone/>
              <a:defRPr/>
            </a:pPr>
            <a:endParaRPr lang="en-US" sz="1800">
              <a:latin typeface="Arial" panose="020B0604020202020204" pitchFamily="34" charset="0"/>
              <a:ea typeface="Calibri" panose="020F0502020204030204" pitchFamily="34" charset="0"/>
              <a:cs typeface="Arial" panose="020B0604020202020204" pitchFamily="34" charset="0"/>
            </a:endParaRPr>
          </a:p>
          <a:p>
            <a:pPr marL="0" indent="0">
              <a:buClr>
                <a:srgbClr val="004B87"/>
              </a:buClr>
              <a:buNone/>
              <a:defRPr/>
            </a:pPr>
            <a:endParaRPr lang="en-US" sz="180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B118C078-3716-1342-06FE-F4810A7073A6}"/>
              </a:ext>
            </a:extLst>
          </p:cNvPr>
          <p:cNvSpPr/>
          <p:nvPr/>
        </p:nvSpPr>
        <p:spPr>
          <a:xfrm>
            <a:off x="515507" y="962946"/>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Background &amp; Aims</a:t>
            </a:r>
            <a:endParaRPr lang="en-US" b="1" i="0">
              <a:solidFill>
                <a:schemeClr val="bg1"/>
              </a:solidFill>
              <a:effectLst/>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23CEC2C6-C376-BB83-5BA7-4490BA2F28AB}"/>
              </a:ext>
            </a:extLst>
          </p:cNvPr>
          <p:cNvSpPr/>
          <p:nvPr/>
        </p:nvSpPr>
        <p:spPr>
          <a:xfrm>
            <a:off x="326282" y="846660"/>
            <a:ext cx="11406204" cy="2929034"/>
          </a:xfrm>
          <a:prstGeom prst="roundRect">
            <a:avLst>
              <a:gd name="adj" fmla="val 3292"/>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BFD78106-2D48-E123-ACD4-64C5AA150364}"/>
              </a:ext>
            </a:extLst>
          </p:cNvPr>
          <p:cNvSpPr/>
          <p:nvPr/>
        </p:nvSpPr>
        <p:spPr>
          <a:xfrm>
            <a:off x="515507" y="3992944"/>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Methods</a:t>
            </a:r>
            <a:endParaRPr lang="en-US" b="1" i="0">
              <a:solidFill>
                <a:schemeClr val="bg1"/>
              </a:solidFill>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871FB0DE-9EB5-A0E2-18F9-7A6433853A5F}"/>
              </a:ext>
            </a:extLst>
          </p:cNvPr>
          <p:cNvSpPr/>
          <p:nvPr/>
        </p:nvSpPr>
        <p:spPr>
          <a:xfrm>
            <a:off x="326282" y="3863254"/>
            <a:ext cx="11406204" cy="2390377"/>
          </a:xfrm>
          <a:prstGeom prst="roundRect">
            <a:avLst>
              <a:gd name="adj" fmla="val 3292"/>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280E2AB-FBB3-167B-5C32-3107FEE01FE3}"/>
              </a:ext>
            </a:extLst>
          </p:cNvPr>
          <p:cNvGrpSpPr/>
          <p:nvPr/>
        </p:nvGrpSpPr>
        <p:grpSpPr>
          <a:xfrm>
            <a:off x="3993438" y="4005899"/>
            <a:ext cx="3687166" cy="1968646"/>
            <a:chOff x="9121981" y="1689831"/>
            <a:chExt cx="3687166" cy="1968646"/>
          </a:xfrm>
        </p:grpSpPr>
        <p:sp>
          <p:nvSpPr>
            <p:cNvPr id="12" name="TextBox 11">
              <a:extLst>
                <a:ext uri="{FF2B5EF4-FFF2-40B4-BE49-F238E27FC236}">
                  <a16:creationId xmlns:a16="http://schemas.microsoft.com/office/drawing/2014/main" id="{3C2412DA-EA83-A66A-38AB-587C959C789C}"/>
                </a:ext>
              </a:extLst>
            </p:cNvPr>
            <p:cNvSpPr txBox="1"/>
            <p:nvPr/>
          </p:nvSpPr>
          <p:spPr>
            <a:xfrm>
              <a:off x="9123257" y="1993855"/>
              <a:ext cx="3685890" cy="1569660"/>
            </a:xfrm>
            <a:prstGeom prst="rect">
              <a:avLst/>
            </a:prstGeom>
            <a:noFill/>
          </p:spPr>
          <p:txBody>
            <a:bodyPr wrap="square">
              <a:spAutoFit/>
            </a:bodyPr>
            <a:lstStyle/>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Treatment</a:t>
              </a:r>
              <a:r>
                <a:rPr lang="en-US" sz="1600">
                  <a:latin typeface="Arial" panose="020B0604020202020204" pitchFamily="34" charset="0"/>
                  <a:cs typeface="Arial" panose="020B0604020202020204" pitchFamily="34" charset="0"/>
                </a:rPr>
                <a:t>: iv albumin for a maximum of 10 days (1 g/kg the first day, followed by 40 g/day) plus standard of care (fluid restriction and diuretic withdrawal).</a:t>
              </a:r>
            </a:p>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Placebo</a:t>
              </a:r>
              <a:r>
                <a:rPr lang="en-US" sz="1600">
                  <a:latin typeface="Arial" panose="020B0604020202020204" pitchFamily="34" charset="0"/>
                  <a:cs typeface="Arial" panose="020B0604020202020204" pitchFamily="34" charset="0"/>
                </a:rPr>
                <a:t>: standard of care alone.</a:t>
              </a:r>
            </a:p>
          </p:txBody>
        </p:sp>
        <p:sp>
          <p:nvSpPr>
            <p:cNvPr id="13" name="Rectangle: Rounded Corners 12">
              <a:extLst>
                <a:ext uri="{FF2B5EF4-FFF2-40B4-BE49-F238E27FC236}">
                  <a16:creationId xmlns:a16="http://schemas.microsoft.com/office/drawing/2014/main" id="{0A08EA03-F68C-FE79-8FED-72419E9F8F74}"/>
                </a:ext>
              </a:extLst>
            </p:cNvPr>
            <p:cNvSpPr/>
            <p:nvPr/>
          </p:nvSpPr>
          <p:spPr>
            <a:xfrm>
              <a:off x="9121981" y="1847749"/>
              <a:ext cx="3641323" cy="1810728"/>
            </a:xfrm>
            <a:prstGeom prst="roundRect">
              <a:avLst>
                <a:gd name="adj" fmla="val 9695"/>
              </a:avLst>
            </a:prstGeom>
            <a:noFill/>
            <a:ln>
              <a:solidFill>
                <a:srgbClr val="CFC4C3"/>
              </a:solidFill>
            </a:ln>
          </p:spPr>
          <p:style>
            <a:lnRef idx="2">
              <a:schemeClr val="accent6"/>
            </a:lnRef>
            <a:fillRef idx="1">
              <a:schemeClr val="lt1"/>
            </a:fillRef>
            <a:effectRef idx="0">
              <a:schemeClr val="accent6"/>
            </a:effectRef>
            <a:fontRef idx="minor">
              <a:schemeClr val="dk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EB8E913D-CF87-442D-ECED-BFA6A5D4D6CA}"/>
                </a:ext>
              </a:extLst>
            </p:cNvPr>
            <p:cNvSpPr txBox="1">
              <a:spLocks/>
            </p:cNvSpPr>
            <p:nvPr/>
          </p:nvSpPr>
          <p:spPr>
            <a:xfrm>
              <a:off x="10217884" y="1689831"/>
              <a:ext cx="1479492" cy="266614"/>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Treatment</a:t>
              </a:r>
              <a:endParaRPr lang="en-US" sz="1600" b="1">
                <a:latin typeface="Arial" panose="020B0604020202020204" pitchFamily="34" charset="0"/>
                <a:cs typeface="Arial" panose="020B0604020202020204" pitchFamily="34" charset="0"/>
              </a:endParaRPr>
            </a:p>
          </p:txBody>
        </p:sp>
      </p:grpSp>
      <p:sp>
        <p:nvSpPr>
          <p:cNvPr id="15" name="Arrow: Down 14">
            <a:extLst>
              <a:ext uri="{FF2B5EF4-FFF2-40B4-BE49-F238E27FC236}">
                <a16:creationId xmlns:a16="http://schemas.microsoft.com/office/drawing/2014/main" id="{040A06B0-F1DA-F868-3822-A0DC8F11D06A}"/>
              </a:ext>
            </a:extLst>
          </p:cNvPr>
          <p:cNvSpPr/>
          <p:nvPr/>
        </p:nvSpPr>
        <p:spPr>
          <a:xfrm rot="16200000">
            <a:off x="3541989" y="4872668"/>
            <a:ext cx="244549" cy="348955"/>
          </a:xfrm>
          <a:prstGeom prst="downArrow">
            <a:avLst/>
          </a:prstGeom>
          <a:solidFill>
            <a:srgbClr val="CFC4C3"/>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Arrow: Down 17">
            <a:extLst>
              <a:ext uri="{FF2B5EF4-FFF2-40B4-BE49-F238E27FC236}">
                <a16:creationId xmlns:a16="http://schemas.microsoft.com/office/drawing/2014/main" id="{D7164F8F-E60E-5164-69FC-5685EC04F2E1}"/>
              </a:ext>
            </a:extLst>
          </p:cNvPr>
          <p:cNvSpPr/>
          <p:nvPr/>
        </p:nvSpPr>
        <p:spPr>
          <a:xfrm rot="16200000">
            <a:off x="7952955" y="4872669"/>
            <a:ext cx="244549" cy="348955"/>
          </a:xfrm>
          <a:prstGeom prst="downArrow">
            <a:avLst/>
          </a:prstGeom>
          <a:solidFill>
            <a:srgbClr val="CFC4C3"/>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D710F96-6AE2-FD5E-4DF1-3EE76DF6A38E}"/>
              </a:ext>
            </a:extLst>
          </p:cNvPr>
          <p:cNvSpPr txBox="1"/>
          <p:nvPr/>
        </p:nvSpPr>
        <p:spPr>
          <a:xfrm>
            <a:off x="8457773" y="4222200"/>
            <a:ext cx="3121732" cy="1815882"/>
          </a:xfrm>
          <a:prstGeom prst="rect">
            <a:avLst/>
          </a:prstGeom>
          <a:noFill/>
        </p:spPr>
        <p:txBody>
          <a:bodyPr wrap="square">
            <a:spAutoFit/>
          </a:bodyPr>
          <a:lstStyle/>
          <a:p>
            <a:pPr marL="285750" indent="-285750">
              <a:buFont typeface="Wingdings" panose="05000000000000000000" pitchFamily="2" charset="2"/>
              <a:buChar char="Ø"/>
            </a:pPr>
            <a:r>
              <a:rPr lang="en-GB" sz="1400" b="1">
                <a:latin typeface="Arial" panose="020B0604020202020204" pitchFamily="34" charset="0"/>
                <a:cs typeface="Arial" panose="020B0604020202020204" pitchFamily="34" charset="0"/>
              </a:rPr>
              <a:t>Primary outcome</a:t>
            </a:r>
          </a:p>
          <a:p>
            <a:r>
              <a:rPr lang="en-US" sz="1400">
                <a:latin typeface="Arial" panose="020B0604020202020204" pitchFamily="34" charset="0"/>
                <a:cs typeface="Arial" panose="020B0604020202020204" pitchFamily="34" charset="0"/>
              </a:rPr>
              <a:t>Resolution of hyponatremia (increase of serum sodium ≥5 </a:t>
            </a:r>
            <a:r>
              <a:rPr lang="en-US" sz="1400" err="1">
                <a:latin typeface="Arial" panose="020B0604020202020204" pitchFamily="34" charset="0"/>
                <a:cs typeface="Arial" panose="020B0604020202020204" pitchFamily="34" charset="0"/>
              </a:rPr>
              <a:t>mEq</a:t>
            </a:r>
            <a:r>
              <a:rPr lang="en-US" sz="1400">
                <a:latin typeface="Arial" panose="020B0604020202020204" pitchFamily="34" charset="0"/>
                <a:cs typeface="Arial" panose="020B0604020202020204" pitchFamily="34" charset="0"/>
              </a:rPr>
              <a:t>/L with a final value &gt; 130 </a:t>
            </a:r>
            <a:r>
              <a:rPr lang="en-US" sz="1400" err="1">
                <a:latin typeface="Arial" panose="020B0604020202020204" pitchFamily="34" charset="0"/>
                <a:cs typeface="Arial" panose="020B0604020202020204" pitchFamily="34" charset="0"/>
              </a:rPr>
              <a:t>mEq</a:t>
            </a:r>
            <a:r>
              <a:rPr lang="en-US" sz="1400">
                <a:latin typeface="Arial" panose="020B0604020202020204" pitchFamily="34" charset="0"/>
                <a:cs typeface="Arial" panose="020B0604020202020204" pitchFamily="34" charset="0"/>
              </a:rPr>
              <a:t>/L).</a:t>
            </a:r>
          </a:p>
          <a:p>
            <a:endParaRPr lang="en-GB" sz="140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400">
                <a:latin typeface="Arial" panose="020B0604020202020204" pitchFamily="34" charset="0"/>
                <a:cs typeface="Arial" panose="020B0604020202020204" pitchFamily="34" charset="0"/>
              </a:rPr>
              <a:t>Results with modified full analysis set (</a:t>
            </a:r>
            <a:r>
              <a:rPr lang="en-US" sz="1400" err="1">
                <a:latin typeface="Arial" panose="020B0604020202020204" pitchFamily="34" charset="0"/>
                <a:cs typeface="Arial" panose="020B0604020202020204" pitchFamily="34" charset="0"/>
              </a:rPr>
              <a:t>mFAS</a:t>
            </a:r>
            <a:r>
              <a:rPr lang="en-US" sz="1400">
                <a:latin typeface="Arial" panose="020B0604020202020204" pitchFamily="34" charset="0"/>
                <a:cs typeface="Arial" panose="020B0604020202020204" pitchFamily="34" charset="0"/>
              </a:rPr>
              <a:t>) for the primary outcome are reported here.</a:t>
            </a:r>
          </a:p>
        </p:txBody>
      </p:sp>
      <p:grpSp>
        <p:nvGrpSpPr>
          <p:cNvPr id="28" name="Group 27">
            <a:extLst>
              <a:ext uri="{FF2B5EF4-FFF2-40B4-BE49-F238E27FC236}">
                <a16:creationId xmlns:a16="http://schemas.microsoft.com/office/drawing/2014/main" id="{03DCE814-9433-9596-D7F0-72B324C08B17}"/>
              </a:ext>
            </a:extLst>
          </p:cNvPr>
          <p:cNvGrpSpPr/>
          <p:nvPr/>
        </p:nvGrpSpPr>
        <p:grpSpPr>
          <a:xfrm>
            <a:off x="384173" y="4414418"/>
            <a:ext cx="2929323" cy="1740414"/>
            <a:chOff x="480030" y="3801895"/>
            <a:chExt cx="2929323" cy="1740414"/>
          </a:xfrm>
        </p:grpSpPr>
        <p:grpSp>
          <p:nvGrpSpPr>
            <p:cNvPr id="29" name="Group 28">
              <a:extLst>
                <a:ext uri="{FF2B5EF4-FFF2-40B4-BE49-F238E27FC236}">
                  <a16:creationId xmlns:a16="http://schemas.microsoft.com/office/drawing/2014/main" id="{FC6B379E-8AE0-F0FC-912B-8438B89423B8}"/>
                </a:ext>
              </a:extLst>
            </p:cNvPr>
            <p:cNvGrpSpPr/>
            <p:nvPr/>
          </p:nvGrpSpPr>
          <p:grpSpPr>
            <a:xfrm>
              <a:off x="480030" y="3801895"/>
              <a:ext cx="2929323" cy="1740414"/>
              <a:chOff x="441496" y="4100505"/>
              <a:chExt cx="2929323" cy="1740414"/>
            </a:xfrm>
          </p:grpSpPr>
          <p:sp>
            <p:nvSpPr>
              <p:cNvPr id="31" name="Rectangle: Rounded Corners 30">
                <a:extLst>
                  <a:ext uri="{FF2B5EF4-FFF2-40B4-BE49-F238E27FC236}">
                    <a16:creationId xmlns:a16="http://schemas.microsoft.com/office/drawing/2014/main" id="{F548D7F5-A082-9A1D-7CE8-B9B30E88C3D1}"/>
                  </a:ext>
                </a:extLst>
              </p:cNvPr>
              <p:cNvSpPr/>
              <p:nvPr/>
            </p:nvSpPr>
            <p:spPr>
              <a:xfrm>
                <a:off x="542401" y="4100505"/>
                <a:ext cx="2783194" cy="1740414"/>
              </a:xfrm>
              <a:prstGeom prst="roundRect">
                <a:avLst>
                  <a:gd name="adj" fmla="val 9695"/>
                </a:avLst>
              </a:prstGeom>
              <a:solidFill>
                <a:srgbClr val="CFC4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33" name="Content Placeholder 2">
                <a:extLst>
                  <a:ext uri="{FF2B5EF4-FFF2-40B4-BE49-F238E27FC236}">
                    <a16:creationId xmlns:a16="http://schemas.microsoft.com/office/drawing/2014/main" id="{9D4A4F23-306C-7369-71B3-B88FC2786DC3}"/>
                  </a:ext>
                </a:extLst>
              </p:cNvPr>
              <p:cNvSpPr txBox="1">
                <a:spLocks/>
              </p:cNvSpPr>
              <p:nvPr/>
            </p:nvSpPr>
            <p:spPr>
              <a:xfrm>
                <a:off x="441496" y="4189310"/>
                <a:ext cx="1875524" cy="28576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ALBUCAT trial</a:t>
                </a:r>
                <a:endParaRPr lang="en-US" sz="1600" b="1">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8F441E85-5D50-C018-4466-1A1D1371C3C1}"/>
                  </a:ext>
                </a:extLst>
              </p:cNvPr>
              <p:cNvSpPr txBox="1"/>
              <p:nvPr/>
            </p:nvSpPr>
            <p:spPr>
              <a:xfrm>
                <a:off x="614794" y="4446399"/>
                <a:ext cx="2756025" cy="1384995"/>
              </a:xfrm>
              <a:prstGeom prst="rect">
                <a:avLst/>
              </a:prstGeom>
              <a:noFill/>
            </p:spPr>
            <p:txBody>
              <a:bodyPr wrap="square">
                <a:spAutoFit/>
              </a:bodyPr>
              <a:lstStyle/>
              <a:p>
                <a:pPr marL="285750" indent="-285750">
                  <a:buFont typeface="Arial" panose="020B0604020202020204" pitchFamily="34" charset="0"/>
                  <a:buChar char="•"/>
                </a:pPr>
                <a:r>
                  <a:rPr lang="en-US" sz="1400" kern="100">
                    <a:latin typeface="Arial" panose="020B0604020202020204" pitchFamily="34" charset="0"/>
                    <a:cs typeface="Arial" panose="020B0604020202020204" pitchFamily="34" charset="0"/>
                  </a:rPr>
                  <a:t>Multicenter</a:t>
                </a:r>
              </a:p>
              <a:p>
                <a:pPr marL="285750" indent="-285750">
                  <a:buFont typeface="Arial" panose="020B0604020202020204" pitchFamily="34" charset="0"/>
                  <a:buChar char="•"/>
                </a:pPr>
                <a:r>
                  <a:rPr lang="en-US" sz="1400" kern="100">
                    <a:latin typeface="Arial" panose="020B0604020202020204" pitchFamily="34" charset="0"/>
                    <a:cs typeface="Arial" panose="020B0604020202020204" pitchFamily="34" charset="0"/>
                  </a:rPr>
                  <a:t>Open-label</a:t>
                </a:r>
              </a:p>
              <a:p>
                <a:pPr marL="285750" indent="-285750">
                  <a:buFont typeface="Arial" panose="020B0604020202020204" pitchFamily="34" charset="0"/>
                  <a:buChar char="•"/>
                </a:pPr>
                <a:r>
                  <a:rPr lang="en-US" sz="1400" kern="100" err="1">
                    <a:latin typeface="Arial" panose="020B0604020202020204" pitchFamily="34" charset="0"/>
                    <a:cs typeface="Arial" panose="020B0604020202020204" pitchFamily="34" charset="0"/>
                  </a:rPr>
                  <a:t>Randomised</a:t>
                </a:r>
                <a:r>
                  <a:rPr lang="en-US" sz="1400" kern="100">
                    <a:latin typeface="Arial" panose="020B0604020202020204" pitchFamily="34" charset="0"/>
                    <a:cs typeface="Arial" panose="020B0604020202020204" pitchFamily="34" charset="0"/>
                  </a:rPr>
                  <a:t> 1:1</a:t>
                </a:r>
              </a:p>
              <a:p>
                <a:pPr marL="285750" indent="-285750">
                  <a:buFont typeface="Arial" panose="020B0604020202020204" pitchFamily="34" charset="0"/>
                  <a:buChar char="•"/>
                </a:pPr>
                <a:r>
                  <a:rPr lang="en-US" sz="1400" kern="100">
                    <a:latin typeface="Arial" panose="020B0604020202020204" pitchFamily="34" charset="0"/>
                    <a:cs typeface="Arial" panose="020B0604020202020204" pitchFamily="34" charset="0"/>
                  </a:rPr>
                  <a:t>Controlled trial</a:t>
                </a:r>
              </a:p>
              <a:p>
                <a:pPr marL="285750" indent="-285750">
                  <a:buFont typeface="Arial" panose="020B0604020202020204" pitchFamily="34" charset="0"/>
                  <a:buChar char="•"/>
                </a:pPr>
                <a:r>
                  <a:rPr lang="en-US" sz="1400" kern="100">
                    <a:latin typeface="Arial" panose="020B0604020202020204" pitchFamily="34" charset="0"/>
                    <a:cs typeface="Arial" panose="020B0604020202020204" pitchFamily="34" charset="0"/>
                  </a:rPr>
                  <a:t>Patients with serum sodium ≤133 </a:t>
                </a:r>
                <a:r>
                  <a:rPr lang="en-US" sz="1400" kern="100" err="1">
                    <a:latin typeface="Arial" panose="020B0604020202020204" pitchFamily="34" charset="0"/>
                    <a:cs typeface="Arial" panose="020B0604020202020204" pitchFamily="34" charset="0"/>
                  </a:rPr>
                  <a:t>mEq</a:t>
                </a:r>
                <a:r>
                  <a:rPr lang="en-US" sz="1400" kern="100">
                    <a:latin typeface="Arial" panose="020B0604020202020204" pitchFamily="34" charset="0"/>
                    <a:cs typeface="Arial" panose="020B0604020202020204" pitchFamily="34" charset="0"/>
                  </a:rPr>
                  <a:t>/L</a:t>
                </a:r>
              </a:p>
            </p:txBody>
          </p:sp>
        </p:grpSp>
        <p:pic>
          <p:nvPicPr>
            <p:cNvPr id="30" name="Graphic 29" descr="Group of men with solid fill">
              <a:extLst>
                <a:ext uri="{FF2B5EF4-FFF2-40B4-BE49-F238E27FC236}">
                  <a16:creationId xmlns:a16="http://schemas.microsoft.com/office/drawing/2014/main" id="{AC5C340A-823C-943C-0DCF-37121FDEEA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8480" y="3903224"/>
              <a:ext cx="673106" cy="673106"/>
            </a:xfrm>
            <a:prstGeom prst="rect">
              <a:avLst/>
            </a:prstGeom>
          </p:spPr>
        </p:pic>
      </p:grpSp>
      <p:pic>
        <p:nvPicPr>
          <p:cNvPr id="3" name="Graphic 2" descr="Home with solid fill">
            <a:hlinkClick r:id="rId5" action="ppaction://hlinksldjump"/>
            <a:extLst>
              <a:ext uri="{FF2B5EF4-FFF2-40B4-BE49-F238E27FC236}">
                <a16:creationId xmlns:a16="http://schemas.microsoft.com/office/drawing/2014/main" id="{15284436-895E-E841-8924-C273401CA0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65129" y="87085"/>
            <a:ext cx="374469" cy="374469"/>
          </a:xfrm>
          <a:prstGeom prst="rect">
            <a:avLst/>
          </a:prstGeom>
        </p:spPr>
      </p:pic>
      <p:pic>
        <p:nvPicPr>
          <p:cNvPr id="9" name="Graphic 8" descr="Bullseye with solid fill">
            <a:extLst>
              <a:ext uri="{FF2B5EF4-FFF2-40B4-BE49-F238E27FC236}">
                <a16:creationId xmlns:a16="http://schemas.microsoft.com/office/drawing/2014/main" id="{E8C8C556-8993-3D40-7D2D-A30BDEFBDD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65314" y="3912371"/>
            <a:ext cx="619657" cy="619657"/>
          </a:xfrm>
          <a:prstGeom prst="rect">
            <a:avLst/>
          </a:prstGeom>
        </p:spPr>
      </p:pic>
      <p:grpSp>
        <p:nvGrpSpPr>
          <p:cNvPr id="17" name="Group 16">
            <a:extLst>
              <a:ext uri="{FF2B5EF4-FFF2-40B4-BE49-F238E27FC236}">
                <a16:creationId xmlns:a16="http://schemas.microsoft.com/office/drawing/2014/main" id="{661EA007-7DD3-C6DD-0F40-AB55B868335D}"/>
              </a:ext>
            </a:extLst>
          </p:cNvPr>
          <p:cNvGrpSpPr/>
          <p:nvPr/>
        </p:nvGrpSpPr>
        <p:grpSpPr>
          <a:xfrm>
            <a:off x="7065995" y="3948654"/>
            <a:ext cx="456007" cy="695031"/>
            <a:chOff x="7065995" y="3948654"/>
            <a:chExt cx="456007" cy="695031"/>
          </a:xfrm>
        </p:grpSpPr>
        <p:sp>
          <p:nvSpPr>
            <p:cNvPr id="16" name="Rectangle 15">
              <a:extLst>
                <a:ext uri="{FF2B5EF4-FFF2-40B4-BE49-F238E27FC236}">
                  <a16:creationId xmlns:a16="http://schemas.microsoft.com/office/drawing/2014/main" id="{34B633A6-AA8E-A2E7-4700-F2702E810793}"/>
                </a:ext>
              </a:extLst>
            </p:cNvPr>
            <p:cNvSpPr/>
            <p:nvPr/>
          </p:nvSpPr>
          <p:spPr>
            <a:xfrm>
              <a:off x="7129448" y="4095750"/>
              <a:ext cx="207852" cy="1192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nk and black blood bag&#10;&#10;AI-generated content may be incorrect.">
              <a:extLst>
                <a:ext uri="{FF2B5EF4-FFF2-40B4-BE49-F238E27FC236}">
                  <a16:creationId xmlns:a16="http://schemas.microsoft.com/office/drawing/2014/main" id="{22C23A62-135B-A190-9916-F1C9A654AE6C}"/>
                </a:ext>
              </a:extLst>
            </p:cNvPr>
            <p:cNvPicPr>
              <a:picLocks noChangeAspect="1"/>
            </p:cNvPicPr>
            <p:nvPr/>
          </p:nvPicPr>
          <p:blipFill>
            <a:blip r:embed="rId10">
              <a:duotone>
                <a:schemeClr val="accent5">
                  <a:shade val="45000"/>
                  <a:satMod val="135000"/>
                </a:schemeClr>
                <a:prstClr val="white"/>
              </a:duotone>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val="0"/>
                </a:ext>
              </a:extLst>
            </a:blip>
            <a:srcRect l="31784" r="31953"/>
            <a:stretch/>
          </p:blipFill>
          <p:spPr>
            <a:xfrm>
              <a:off x="7065995" y="3948654"/>
              <a:ext cx="456007" cy="695031"/>
            </a:xfrm>
            <a:prstGeom prst="rect">
              <a:avLst/>
            </a:prstGeom>
          </p:spPr>
        </p:pic>
      </p:grpSp>
    </p:spTree>
    <p:extLst>
      <p:ext uri="{BB962C8B-B14F-4D97-AF65-F5344CB8AC3E}">
        <p14:creationId xmlns:p14="http://schemas.microsoft.com/office/powerpoint/2010/main" val="1478696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ADC8A-D564-E657-20AD-07173D925D68}"/>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8146039-2CA7-C9CC-5C09-538BF90006B8}"/>
              </a:ext>
            </a:extLst>
          </p:cNvPr>
          <p:cNvSpPr/>
          <p:nvPr/>
        </p:nvSpPr>
        <p:spPr>
          <a:xfrm>
            <a:off x="451874" y="4986346"/>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Conclusion</a:t>
            </a:r>
            <a:endParaRPr lang="en-US" b="1" i="0">
              <a:solidFill>
                <a:schemeClr val="bg1"/>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7EA799C-63BA-A404-3FAB-85F5A2AD50BE}"/>
              </a:ext>
            </a:extLst>
          </p:cNvPr>
          <p:cNvSpPr txBox="1"/>
          <p:nvPr/>
        </p:nvSpPr>
        <p:spPr>
          <a:xfrm>
            <a:off x="451874" y="5374116"/>
            <a:ext cx="11229130" cy="830997"/>
          </a:xfrm>
          <a:prstGeom prst="rect">
            <a:avLst/>
          </a:prstGeom>
          <a:noFill/>
        </p:spPr>
        <p:txBody>
          <a:bodyPr wrap="square">
            <a:spAutoFit/>
          </a:bodyPr>
          <a:lstStyle/>
          <a:p>
            <a:r>
              <a:rPr lang="en-US" sz="1600" kern="0">
                <a:effectLst/>
                <a:latin typeface="Arial" panose="020B0604020202020204" pitchFamily="34" charset="0"/>
                <a:ea typeface="Calibri" panose="020F0502020204030204" pitchFamily="34" charset="0"/>
                <a:cs typeface="Arial" panose="020B0604020202020204" pitchFamily="34" charset="0"/>
              </a:rPr>
              <a:t>In patients with cirrhosis and dilutional hyponatremia administration of iv albumin is associated with increased serum sodium and resolution of hyponatremia. Intravenous albumin appears to be beneficial in the treatment of dilutional hyponatremia in cirrhosis. </a:t>
            </a:r>
          </a:p>
        </p:txBody>
      </p:sp>
      <p:sp>
        <p:nvSpPr>
          <p:cNvPr id="11" name="Rectangle: Rounded Corners 10">
            <a:extLst>
              <a:ext uri="{FF2B5EF4-FFF2-40B4-BE49-F238E27FC236}">
                <a16:creationId xmlns:a16="http://schemas.microsoft.com/office/drawing/2014/main" id="{EB064E12-FADB-DF50-1728-47F640439828}"/>
              </a:ext>
            </a:extLst>
          </p:cNvPr>
          <p:cNvSpPr/>
          <p:nvPr/>
        </p:nvSpPr>
        <p:spPr>
          <a:xfrm>
            <a:off x="346075" y="4862287"/>
            <a:ext cx="11499850" cy="1389481"/>
          </a:xfrm>
          <a:prstGeom prst="roundRect">
            <a:avLst>
              <a:gd name="adj" fmla="val 5393"/>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4B87"/>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BEF19175-5AFE-ACB2-EC9A-F7B9B3B5207F}"/>
              </a:ext>
            </a:extLst>
          </p:cNvPr>
          <p:cNvSpPr/>
          <p:nvPr/>
        </p:nvSpPr>
        <p:spPr>
          <a:xfrm>
            <a:off x="346075" y="861404"/>
            <a:ext cx="11499850" cy="3768653"/>
          </a:xfrm>
          <a:prstGeom prst="roundRect">
            <a:avLst>
              <a:gd name="adj" fmla="val 2518"/>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4B87"/>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13538508-E9A7-B783-9BA4-F38121A214B5}"/>
              </a:ext>
            </a:extLst>
          </p:cNvPr>
          <p:cNvSpPr/>
          <p:nvPr/>
        </p:nvSpPr>
        <p:spPr>
          <a:xfrm>
            <a:off x="451874" y="976907"/>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Results</a:t>
            </a:r>
            <a:endParaRPr lang="en-US" b="1" i="0">
              <a:solidFill>
                <a:schemeClr val="bg1"/>
              </a:solidFill>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8915D89C-2F7D-7362-DBDA-5F9A3E7C2374}"/>
              </a:ext>
            </a:extLst>
          </p:cNvPr>
          <p:cNvSpPr>
            <a:spLocks noGrp="1"/>
          </p:cNvSpPr>
          <p:nvPr>
            <p:ph type="title"/>
          </p:nvPr>
        </p:nvSpPr>
        <p:spPr>
          <a:xfrm>
            <a:off x="838200" y="-88900"/>
            <a:ext cx="10515600" cy="838200"/>
          </a:xfrm>
        </p:spPr>
        <p:txBody>
          <a:bodyPr>
            <a:noAutofit/>
          </a:bodyPr>
          <a:lstStyle/>
          <a:p>
            <a:r>
              <a:rPr lang="en-GB" sz="1600" b="1">
                <a:latin typeface="Arial" panose="020B0604020202020204" pitchFamily="34" charset="0"/>
                <a:cs typeface="Arial" panose="020B0604020202020204" pitchFamily="34" charset="0"/>
              </a:rPr>
              <a:t>LB2556</a:t>
            </a:r>
            <a:r>
              <a:rPr lang="en-GB" sz="1600">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Short-term intravenous albumin administration increases serum sodium levels in hospitalized patients with decompensated cirrhosis and dilutional hyponatremia. A randomized, multicenter, controlled trial (ALBUCAT)</a:t>
            </a:r>
            <a:endParaRPr lang="en-GB" sz="1600">
              <a:latin typeface="Arial" panose="020B0604020202020204" pitchFamily="34" charset="0"/>
              <a:cs typeface="Arial" panose="020B0604020202020204" pitchFamily="34" charset="0"/>
            </a:endParaRPr>
          </a:p>
        </p:txBody>
      </p:sp>
      <p:graphicFrame>
        <p:nvGraphicFramePr>
          <p:cNvPr id="23" name="Table 22">
            <a:extLst>
              <a:ext uri="{FF2B5EF4-FFF2-40B4-BE49-F238E27FC236}">
                <a16:creationId xmlns:a16="http://schemas.microsoft.com/office/drawing/2014/main" id="{9B4D7C85-9124-FB42-DAB6-CCFCBD5E9AD4}"/>
              </a:ext>
            </a:extLst>
          </p:cNvPr>
          <p:cNvGraphicFramePr>
            <a:graphicFrameLocks noGrp="1"/>
          </p:cNvGraphicFramePr>
          <p:nvPr>
            <p:extLst>
              <p:ext uri="{D42A27DB-BD31-4B8C-83A1-F6EECF244321}">
                <p14:modId xmlns:p14="http://schemas.microsoft.com/office/powerpoint/2010/main" val="2909405816"/>
              </p:ext>
            </p:extLst>
          </p:nvPr>
        </p:nvGraphicFramePr>
        <p:xfrm>
          <a:off x="602541" y="1796885"/>
          <a:ext cx="4851961" cy="2590800"/>
        </p:xfrm>
        <a:graphic>
          <a:graphicData uri="http://schemas.openxmlformats.org/drawingml/2006/table">
            <a:tbl>
              <a:tblPr>
                <a:tableStyleId>{22838BEF-8BB2-4498-84A7-C5851F593DF1}</a:tableStyleId>
              </a:tblPr>
              <a:tblGrid>
                <a:gridCol w="2639288">
                  <a:extLst>
                    <a:ext uri="{9D8B030D-6E8A-4147-A177-3AD203B41FA5}">
                      <a16:colId xmlns:a16="http://schemas.microsoft.com/office/drawing/2014/main" val="3703819642"/>
                    </a:ext>
                  </a:extLst>
                </a:gridCol>
                <a:gridCol w="2212673">
                  <a:extLst>
                    <a:ext uri="{9D8B030D-6E8A-4147-A177-3AD203B41FA5}">
                      <a16:colId xmlns:a16="http://schemas.microsoft.com/office/drawing/2014/main" val="1048357660"/>
                    </a:ext>
                  </a:extLst>
                </a:gridCol>
              </a:tblGrid>
              <a:tr h="238117">
                <a:tc>
                  <a:txBody>
                    <a:bodyPr/>
                    <a:lstStyle/>
                    <a:p>
                      <a:r>
                        <a:rPr lang="en-US" sz="1100" b="1"/>
                        <a:t>Study period</a:t>
                      </a:r>
                      <a:endParaRPr lang="en-US" sz="1100"/>
                    </a:p>
                  </a:txBody>
                  <a:tcPr anchor="ctr"/>
                </a:tc>
                <a:tc>
                  <a:txBody>
                    <a:bodyPr/>
                    <a:lstStyle/>
                    <a:p>
                      <a:r>
                        <a:rPr lang="en-US" sz="1100"/>
                        <a:t>2019 - 2024</a:t>
                      </a:r>
                    </a:p>
                  </a:txBody>
                  <a:tcPr anchor="ctr"/>
                </a:tc>
                <a:extLst>
                  <a:ext uri="{0D108BD9-81ED-4DB2-BD59-A6C34878D82A}">
                    <a16:rowId xmlns:a16="http://schemas.microsoft.com/office/drawing/2014/main" val="2924358262"/>
                  </a:ext>
                </a:extLst>
              </a:tr>
              <a:tr h="238117">
                <a:tc>
                  <a:txBody>
                    <a:bodyPr/>
                    <a:lstStyle/>
                    <a:p>
                      <a:r>
                        <a:rPr lang="en-US" sz="1100" b="1"/>
                        <a:t>Total patients</a:t>
                      </a:r>
                      <a:endParaRPr lang="en-US" sz="1100"/>
                    </a:p>
                  </a:txBody>
                  <a:tcPr anchor="ctr"/>
                </a:tc>
                <a:tc>
                  <a:txBody>
                    <a:bodyPr/>
                    <a:lstStyle/>
                    <a:p>
                      <a:r>
                        <a:rPr lang="en-US" sz="1100"/>
                        <a:t>52</a:t>
                      </a:r>
                    </a:p>
                  </a:txBody>
                  <a:tcPr anchor="ctr"/>
                </a:tc>
                <a:extLst>
                  <a:ext uri="{0D108BD9-81ED-4DB2-BD59-A6C34878D82A}">
                    <a16:rowId xmlns:a16="http://schemas.microsoft.com/office/drawing/2014/main" val="3128287047"/>
                  </a:ext>
                </a:extLst>
              </a:tr>
              <a:tr h="238117">
                <a:tc>
                  <a:txBody>
                    <a:bodyPr/>
                    <a:lstStyle/>
                    <a:p>
                      <a:r>
                        <a:rPr lang="en-US" sz="1100" b="1"/>
                        <a:t>Treatment group</a:t>
                      </a:r>
                      <a:endParaRPr lang="en-US" sz="1100"/>
                    </a:p>
                  </a:txBody>
                  <a:tcPr anchor="ctr"/>
                </a:tc>
                <a:tc>
                  <a:txBody>
                    <a:bodyPr/>
                    <a:lstStyle/>
                    <a:p>
                      <a:r>
                        <a:rPr lang="en-US" sz="1100"/>
                        <a:t>25 (IV albumin + standard care)</a:t>
                      </a:r>
                    </a:p>
                  </a:txBody>
                  <a:tcPr anchor="ctr"/>
                </a:tc>
                <a:extLst>
                  <a:ext uri="{0D108BD9-81ED-4DB2-BD59-A6C34878D82A}">
                    <a16:rowId xmlns:a16="http://schemas.microsoft.com/office/drawing/2014/main" val="3545154676"/>
                  </a:ext>
                </a:extLst>
              </a:tr>
              <a:tr h="238117">
                <a:tc>
                  <a:txBody>
                    <a:bodyPr/>
                    <a:lstStyle/>
                    <a:p>
                      <a:r>
                        <a:rPr lang="en-US" sz="1100" b="1"/>
                        <a:t>Control group</a:t>
                      </a:r>
                      <a:endParaRPr lang="en-US" sz="1100"/>
                    </a:p>
                  </a:txBody>
                  <a:tcPr anchor="ctr"/>
                </a:tc>
                <a:tc>
                  <a:txBody>
                    <a:bodyPr/>
                    <a:lstStyle/>
                    <a:p>
                      <a:r>
                        <a:rPr lang="en-US" sz="1100"/>
                        <a:t>27 (standard care only)</a:t>
                      </a:r>
                    </a:p>
                  </a:txBody>
                  <a:tcPr anchor="ctr"/>
                </a:tc>
                <a:extLst>
                  <a:ext uri="{0D108BD9-81ED-4DB2-BD59-A6C34878D82A}">
                    <a16:rowId xmlns:a16="http://schemas.microsoft.com/office/drawing/2014/main" val="3040214480"/>
                  </a:ext>
                </a:extLst>
              </a:tr>
              <a:tr h="238117">
                <a:tc>
                  <a:txBody>
                    <a:bodyPr/>
                    <a:lstStyle/>
                    <a:p>
                      <a:r>
                        <a:rPr lang="en-US" sz="1100" b="1"/>
                        <a:t>Median age</a:t>
                      </a:r>
                      <a:endParaRPr lang="en-US" sz="1100"/>
                    </a:p>
                  </a:txBody>
                  <a:tcPr anchor="ctr"/>
                </a:tc>
                <a:tc>
                  <a:txBody>
                    <a:bodyPr/>
                    <a:lstStyle/>
                    <a:p>
                      <a:r>
                        <a:rPr lang="en-US" sz="1100"/>
                        <a:t>61 years</a:t>
                      </a:r>
                    </a:p>
                  </a:txBody>
                  <a:tcPr anchor="ctr"/>
                </a:tc>
                <a:extLst>
                  <a:ext uri="{0D108BD9-81ED-4DB2-BD59-A6C34878D82A}">
                    <a16:rowId xmlns:a16="http://schemas.microsoft.com/office/drawing/2014/main" val="869163851"/>
                  </a:ext>
                </a:extLst>
              </a:tr>
              <a:tr h="238117">
                <a:tc>
                  <a:txBody>
                    <a:bodyPr/>
                    <a:lstStyle/>
                    <a:p>
                      <a:r>
                        <a:rPr lang="en-US" sz="1100" b="1"/>
                        <a:t>Male (%)</a:t>
                      </a:r>
                      <a:endParaRPr lang="en-US" sz="1100"/>
                    </a:p>
                  </a:txBody>
                  <a:tcPr anchor="ctr"/>
                </a:tc>
                <a:tc>
                  <a:txBody>
                    <a:bodyPr/>
                    <a:lstStyle/>
                    <a:p>
                      <a:r>
                        <a:rPr lang="en-US" sz="1100"/>
                        <a:t>69%</a:t>
                      </a:r>
                    </a:p>
                  </a:txBody>
                  <a:tcPr anchor="ctr"/>
                </a:tc>
                <a:extLst>
                  <a:ext uri="{0D108BD9-81ED-4DB2-BD59-A6C34878D82A}">
                    <a16:rowId xmlns:a16="http://schemas.microsoft.com/office/drawing/2014/main" val="398524773"/>
                  </a:ext>
                </a:extLst>
              </a:tr>
              <a:tr h="238117">
                <a:tc>
                  <a:txBody>
                    <a:bodyPr/>
                    <a:lstStyle/>
                    <a:p>
                      <a:r>
                        <a:rPr lang="en-US" sz="1100" b="1"/>
                        <a:t>Alcohol-related cirrhosis (%)</a:t>
                      </a:r>
                      <a:endParaRPr lang="en-US" sz="1100"/>
                    </a:p>
                  </a:txBody>
                  <a:tcPr anchor="ctr"/>
                </a:tc>
                <a:tc>
                  <a:txBody>
                    <a:bodyPr/>
                    <a:lstStyle/>
                    <a:p>
                      <a:r>
                        <a:rPr lang="en-US" sz="1100"/>
                        <a:t>73%</a:t>
                      </a:r>
                    </a:p>
                  </a:txBody>
                  <a:tcPr anchor="ctr"/>
                </a:tc>
                <a:extLst>
                  <a:ext uri="{0D108BD9-81ED-4DB2-BD59-A6C34878D82A}">
                    <a16:rowId xmlns:a16="http://schemas.microsoft.com/office/drawing/2014/main" val="1131941544"/>
                  </a:ext>
                </a:extLst>
              </a:tr>
              <a:tr h="238117">
                <a:tc>
                  <a:txBody>
                    <a:bodyPr/>
                    <a:lstStyle/>
                    <a:p>
                      <a:r>
                        <a:rPr lang="en-US" sz="1100" b="1"/>
                        <a:t>Median MELD score</a:t>
                      </a:r>
                      <a:endParaRPr lang="en-US" sz="1100"/>
                    </a:p>
                  </a:txBody>
                  <a:tcPr anchor="ctr"/>
                </a:tc>
                <a:tc>
                  <a:txBody>
                    <a:bodyPr/>
                    <a:lstStyle/>
                    <a:p>
                      <a:r>
                        <a:rPr lang="en-US" sz="1100"/>
                        <a:t>17 (IQR: 14-21)</a:t>
                      </a:r>
                    </a:p>
                  </a:txBody>
                  <a:tcPr anchor="ctr"/>
                </a:tc>
                <a:extLst>
                  <a:ext uri="{0D108BD9-81ED-4DB2-BD59-A6C34878D82A}">
                    <a16:rowId xmlns:a16="http://schemas.microsoft.com/office/drawing/2014/main" val="1945792906"/>
                  </a:ext>
                </a:extLst>
              </a:tr>
              <a:tr h="238117">
                <a:tc>
                  <a:txBody>
                    <a:bodyPr/>
                    <a:lstStyle/>
                    <a:p>
                      <a:r>
                        <a:rPr lang="en-US" sz="1100" b="1"/>
                        <a:t>Median serum sodium  (</a:t>
                      </a:r>
                      <a:r>
                        <a:rPr lang="en-US" sz="1100" b="1" err="1"/>
                        <a:t>mEq</a:t>
                      </a:r>
                      <a:r>
                        <a:rPr lang="en-US" sz="1100" b="1"/>
                        <a:t>/L)</a:t>
                      </a:r>
                      <a:endParaRPr lang="en-US" sz="1100"/>
                    </a:p>
                  </a:txBody>
                  <a:tcPr anchor="ctr"/>
                </a:tc>
                <a:tc>
                  <a:txBody>
                    <a:bodyPr/>
                    <a:lstStyle/>
                    <a:p>
                      <a:r>
                        <a:rPr lang="en-US" sz="1100"/>
                        <a:t>128 (IQR: 123-131)</a:t>
                      </a:r>
                    </a:p>
                  </a:txBody>
                  <a:tcPr anchor="ctr"/>
                </a:tc>
                <a:extLst>
                  <a:ext uri="{0D108BD9-81ED-4DB2-BD59-A6C34878D82A}">
                    <a16:rowId xmlns:a16="http://schemas.microsoft.com/office/drawing/2014/main" val="1822570583"/>
                  </a:ext>
                </a:extLst>
              </a:tr>
              <a:tr h="238117">
                <a:tc>
                  <a:txBody>
                    <a:bodyPr/>
                    <a:lstStyle/>
                    <a:p>
                      <a:r>
                        <a:rPr lang="it-IT" sz="1100" b="1"/>
                        <a:t>Severe </a:t>
                      </a:r>
                      <a:r>
                        <a:rPr lang="it-IT" sz="1100" b="1" err="1"/>
                        <a:t>hyponatremia</a:t>
                      </a:r>
                      <a:r>
                        <a:rPr lang="it-IT" sz="1100" b="1"/>
                        <a:t> (&lt;125 </a:t>
                      </a:r>
                      <a:r>
                        <a:rPr lang="it-IT" sz="1100" b="1" err="1"/>
                        <a:t>mEq</a:t>
                      </a:r>
                      <a:r>
                        <a:rPr lang="it-IT" sz="1100" b="1"/>
                        <a:t>/L)</a:t>
                      </a:r>
                      <a:endParaRPr lang="en-US" sz="1100" b="1"/>
                    </a:p>
                  </a:txBody>
                  <a:tcPr anchor="ctr"/>
                </a:tc>
                <a:tc>
                  <a:txBody>
                    <a:bodyPr/>
                    <a:lstStyle/>
                    <a:p>
                      <a:r>
                        <a:rPr lang="en-US" sz="1100"/>
                        <a:t>17 patients (33%)</a:t>
                      </a:r>
                    </a:p>
                  </a:txBody>
                  <a:tcPr anchor="ctr"/>
                </a:tc>
                <a:extLst>
                  <a:ext uri="{0D108BD9-81ED-4DB2-BD59-A6C34878D82A}">
                    <a16:rowId xmlns:a16="http://schemas.microsoft.com/office/drawing/2014/main" val="3620205504"/>
                  </a:ext>
                </a:extLst>
              </a:tr>
            </a:tbl>
          </a:graphicData>
        </a:graphic>
      </p:graphicFrame>
      <p:sp>
        <p:nvSpPr>
          <p:cNvPr id="24" name="Content Placeholder 2">
            <a:extLst>
              <a:ext uri="{FF2B5EF4-FFF2-40B4-BE49-F238E27FC236}">
                <a16:creationId xmlns:a16="http://schemas.microsoft.com/office/drawing/2014/main" id="{9BDADB87-F347-5209-3485-28784BABD925}"/>
              </a:ext>
            </a:extLst>
          </p:cNvPr>
          <p:cNvSpPr txBox="1">
            <a:spLocks/>
          </p:cNvSpPr>
          <p:nvPr/>
        </p:nvSpPr>
        <p:spPr>
          <a:xfrm>
            <a:off x="2245296" y="1421206"/>
            <a:ext cx="1566449" cy="266614"/>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Baseline</a:t>
            </a:r>
            <a:endParaRPr lang="en-US" sz="1600" b="1">
              <a:latin typeface="Arial" panose="020B0604020202020204" pitchFamily="34" charset="0"/>
              <a:cs typeface="Arial" panose="020B0604020202020204" pitchFamily="34" charset="0"/>
            </a:endParaRPr>
          </a:p>
        </p:txBody>
      </p:sp>
      <p:graphicFrame>
        <p:nvGraphicFramePr>
          <p:cNvPr id="25" name="Table 24">
            <a:extLst>
              <a:ext uri="{FF2B5EF4-FFF2-40B4-BE49-F238E27FC236}">
                <a16:creationId xmlns:a16="http://schemas.microsoft.com/office/drawing/2014/main" id="{296E00AF-4047-6371-8923-9D7A79E5270C}"/>
              </a:ext>
            </a:extLst>
          </p:cNvPr>
          <p:cNvGraphicFramePr>
            <a:graphicFrameLocks noGrp="1"/>
          </p:cNvGraphicFramePr>
          <p:nvPr>
            <p:extLst>
              <p:ext uri="{D42A27DB-BD31-4B8C-83A1-F6EECF244321}">
                <p14:modId xmlns:p14="http://schemas.microsoft.com/office/powerpoint/2010/main" val="870481616"/>
              </p:ext>
            </p:extLst>
          </p:nvPr>
        </p:nvGraphicFramePr>
        <p:xfrm>
          <a:off x="5773220" y="2021356"/>
          <a:ext cx="5753987" cy="1816544"/>
        </p:xfrm>
        <a:graphic>
          <a:graphicData uri="http://schemas.openxmlformats.org/drawingml/2006/table">
            <a:tbl>
              <a:tblPr>
                <a:tableStyleId>{FABFCF23-3B69-468F-B69F-88F6DE6A72F2}</a:tableStyleId>
              </a:tblPr>
              <a:tblGrid>
                <a:gridCol w="1333248">
                  <a:extLst>
                    <a:ext uri="{9D8B030D-6E8A-4147-A177-3AD203B41FA5}">
                      <a16:colId xmlns:a16="http://schemas.microsoft.com/office/drawing/2014/main" val="1373163370"/>
                    </a:ext>
                  </a:extLst>
                </a:gridCol>
                <a:gridCol w="1456660">
                  <a:extLst>
                    <a:ext uri="{9D8B030D-6E8A-4147-A177-3AD203B41FA5}">
                      <a16:colId xmlns:a16="http://schemas.microsoft.com/office/drawing/2014/main" val="29625841"/>
                    </a:ext>
                  </a:extLst>
                </a:gridCol>
                <a:gridCol w="1446028">
                  <a:extLst>
                    <a:ext uri="{9D8B030D-6E8A-4147-A177-3AD203B41FA5}">
                      <a16:colId xmlns:a16="http://schemas.microsoft.com/office/drawing/2014/main" val="3850545971"/>
                    </a:ext>
                  </a:extLst>
                </a:gridCol>
                <a:gridCol w="1518051">
                  <a:extLst>
                    <a:ext uri="{9D8B030D-6E8A-4147-A177-3AD203B41FA5}">
                      <a16:colId xmlns:a16="http://schemas.microsoft.com/office/drawing/2014/main" val="161640477"/>
                    </a:ext>
                  </a:extLst>
                </a:gridCol>
              </a:tblGrid>
              <a:tr h="498085">
                <a:tc>
                  <a:txBody>
                    <a:bodyPr/>
                    <a:lstStyle/>
                    <a:p>
                      <a:endParaRPr lang="en-US" sz="1100"/>
                    </a:p>
                  </a:txBody>
                  <a:tcPr anchor="ctr"/>
                </a:tc>
                <a:tc>
                  <a:txBody>
                    <a:bodyPr/>
                    <a:lstStyle/>
                    <a:p>
                      <a:r>
                        <a:rPr lang="en-US" sz="1100" b="1"/>
                        <a:t>Albumin group</a:t>
                      </a:r>
                    </a:p>
                  </a:txBody>
                  <a:tcPr anchor="ctr"/>
                </a:tc>
                <a:tc>
                  <a:txBody>
                    <a:bodyPr/>
                    <a:lstStyle/>
                    <a:p>
                      <a:r>
                        <a:rPr lang="en-US" sz="1100" b="1"/>
                        <a:t>Control group</a:t>
                      </a:r>
                    </a:p>
                  </a:txBody>
                  <a:tcPr anchor="ctr"/>
                </a:tc>
                <a:tc>
                  <a:txBody>
                    <a:bodyPr/>
                    <a:lstStyle/>
                    <a:p>
                      <a:r>
                        <a:rPr lang="en-US" sz="1100" b="1"/>
                        <a:t>Effect</a:t>
                      </a:r>
                    </a:p>
                  </a:txBody>
                  <a:tcPr anchor="ctr"/>
                </a:tc>
                <a:extLst>
                  <a:ext uri="{0D108BD9-81ED-4DB2-BD59-A6C34878D82A}">
                    <a16:rowId xmlns:a16="http://schemas.microsoft.com/office/drawing/2014/main" val="2213731721"/>
                  </a:ext>
                </a:extLst>
              </a:tr>
              <a:tr h="820374">
                <a:tc>
                  <a:txBody>
                    <a:bodyPr/>
                    <a:lstStyle/>
                    <a:p>
                      <a:r>
                        <a:rPr lang="en-US" sz="1100" b="1"/>
                        <a:t>Resolution of hyponatremia</a:t>
                      </a:r>
                      <a:endParaRPr lang="en-US" sz="1100"/>
                    </a:p>
                  </a:txBody>
                  <a:tcPr anchor="ctr"/>
                </a:tc>
                <a:tc>
                  <a:txBody>
                    <a:bodyPr/>
                    <a:lstStyle/>
                    <a:p>
                      <a:r>
                        <a:rPr lang="en-US" sz="1100"/>
                        <a:t>12 patients (48%)</a:t>
                      </a:r>
                    </a:p>
                  </a:txBody>
                  <a:tcPr anchor="ctr"/>
                </a:tc>
                <a:tc>
                  <a:txBody>
                    <a:bodyPr/>
                    <a:lstStyle/>
                    <a:p>
                      <a:r>
                        <a:rPr lang="en-US" sz="1100"/>
                        <a:t>4 patients (15%)</a:t>
                      </a:r>
                    </a:p>
                  </a:txBody>
                  <a:tcPr anchor="ctr"/>
                </a:tc>
                <a:tc>
                  <a:txBody>
                    <a:bodyPr/>
                    <a:lstStyle/>
                    <a:p>
                      <a:r>
                        <a:rPr lang="it-IT" sz="1100"/>
                        <a:t>RR 3.39 (95% CI: 1.27-9.05), </a:t>
                      </a:r>
                    </a:p>
                    <a:p>
                      <a:r>
                        <a:rPr lang="it-IT" sz="1100" b="0" i="1"/>
                        <a:t>p</a:t>
                      </a:r>
                      <a:r>
                        <a:rPr lang="it-IT" sz="1100"/>
                        <a:t> = 0.0145</a:t>
                      </a:r>
                    </a:p>
                  </a:txBody>
                  <a:tcPr anchor="ctr"/>
                </a:tc>
                <a:extLst>
                  <a:ext uri="{0D108BD9-81ED-4DB2-BD59-A6C34878D82A}">
                    <a16:rowId xmlns:a16="http://schemas.microsoft.com/office/drawing/2014/main" val="492630863"/>
                  </a:ext>
                </a:extLst>
              </a:tr>
              <a:tr h="498085">
                <a:tc>
                  <a:txBody>
                    <a:bodyPr/>
                    <a:lstStyle/>
                    <a:p>
                      <a:r>
                        <a:rPr lang="en-US" sz="1100" b="1"/>
                        <a:t>Median serum sodium (</a:t>
                      </a:r>
                      <a:r>
                        <a:rPr lang="en-US" sz="1100" b="1" err="1"/>
                        <a:t>mEq</a:t>
                      </a:r>
                      <a:r>
                        <a:rPr lang="en-US" sz="1100" b="1"/>
                        <a:t>/L)</a:t>
                      </a:r>
                      <a:endParaRPr lang="en-US" sz="1100"/>
                    </a:p>
                  </a:txBody>
                  <a:tcPr anchor="ctr"/>
                </a:tc>
                <a:tc>
                  <a:txBody>
                    <a:bodyPr/>
                    <a:lstStyle/>
                    <a:p>
                      <a:r>
                        <a:rPr lang="en-US" sz="1100"/>
                        <a:t>133 (IQR: 131-135)</a:t>
                      </a:r>
                    </a:p>
                  </a:txBody>
                  <a:tcPr anchor="ctr"/>
                </a:tc>
                <a:tc>
                  <a:txBody>
                    <a:bodyPr/>
                    <a:lstStyle/>
                    <a:p>
                      <a:r>
                        <a:rPr lang="en-US" sz="1100"/>
                        <a:t>129 (IQR: 128-131)</a:t>
                      </a:r>
                    </a:p>
                  </a:txBody>
                  <a:tcPr anchor="ctr"/>
                </a:tc>
                <a:tc>
                  <a:txBody>
                    <a:bodyPr/>
                    <a:lstStyle/>
                    <a:p>
                      <a:r>
                        <a:rPr lang="en-US" sz="1100"/>
                        <a:t>Increased ↑ in albumin group</a:t>
                      </a:r>
                    </a:p>
                  </a:txBody>
                  <a:tcPr anchor="ctr"/>
                </a:tc>
                <a:extLst>
                  <a:ext uri="{0D108BD9-81ED-4DB2-BD59-A6C34878D82A}">
                    <a16:rowId xmlns:a16="http://schemas.microsoft.com/office/drawing/2014/main" val="1053132394"/>
                  </a:ext>
                </a:extLst>
              </a:tr>
            </a:tbl>
          </a:graphicData>
        </a:graphic>
      </p:graphicFrame>
      <p:sp>
        <p:nvSpPr>
          <p:cNvPr id="26" name="Content Placeholder 2">
            <a:extLst>
              <a:ext uri="{FF2B5EF4-FFF2-40B4-BE49-F238E27FC236}">
                <a16:creationId xmlns:a16="http://schemas.microsoft.com/office/drawing/2014/main" id="{4BA7D368-96AE-8506-7E4A-3EDBB4E50844}"/>
              </a:ext>
            </a:extLst>
          </p:cNvPr>
          <p:cNvSpPr txBox="1">
            <a:spLocks/>
          </p:cNvSpPr>
          <p:nvPr/>
        </p:nvSpPr>
        <p:spPr>
          <a:xfrm>
            <a:off x="7696960" y="1591114"/>
            <a:ext cx="1906507" cy="266614"/>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Clinical outcomes</a:t>
            </a:r>
            <a:endParaRPr lang="en-US" sz="1600" b="1">
              <a:latin typeface="Arial" panose="020B0604020202020204" pitchFamily="34" charset="0"/>
              <a:cs typeface="Arial" panose="020B0604020202020204" pitchFamily="34" charset="0"/>
            </a:endParaRPr>
          </a:p>
        </p:txBody>
      </p:sp>
      <p:pic>
        <p:nvPicPr>
          <p:cNvPr id="2" name="Graphic 1" descr="Home with solid fill">
            <a:hlinkClick r:id="rId3" action="ppaction://hlinksldjump"/>
            <a:extLst>
              <a:ext uri="{FF2B5EF4-FFF2-40B4-BE49-F238E27FC236}">
                <a16:creationId xmlns:a16="http://schemas.microsoft.com/office/drawing/2014/main" id="{D2E7EF11-CAA5-8EC1-5144-D9F273FE7D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65129" y="87085"/>
            <a:ext cx="374469" cy="374469"/>
          </a:xfrm>
          <a:prstGeom prst="rect">
            <a:avLst/>
          </a:prstGeom>
        </p:spPr>
      </p:pic>
    </p:spTree>
    <p:extLst>
      <p:ext uri="{BB962C8B-B14F-4D97-AF65-F5344CB8AC3E}">
        <p14:creationId xmlns:p14="http://schemas.microsoft.com/office/powerpoint/2010/main" val="3277916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D0AC2-2F2C-1C92-D8AD-0779BD1519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6783A8-F29F-C31F-CD21-8C798ED3CC88}"/>
              </a:ext>
            </a:extLst>
          </p:cNvPr>
          <p:cNvSpPr>
            <a:spLocks noGrp="1"/>
          </p:cNvSpPr>
          <p:nvPr>
            <p:ph type="title"/>
          </p:nvPr>
        </p:nvSpPr>
        <p:spPr/>
        <p:txBody>
          <a:bodyPr>
            <a:normAutofit/>
          </a:bodyPr>
          <a:lstStyle/>
          <a:p>
            <a:r>
              <a:rPr lang="en-US" b="1">
                <a:effectLst/>
                <a:latin typeface="Arial" panose="020B0604020202020204" pitchFamily="34" charset="0"/>
                <a:ea typeface="Times New Roman" panose="02020603050405020304" pitchFamily="18" charset="0"/>
              </a:rPr>
              <a:t>Contents</a:t>
            </a:r>
            <a:endParaRPr lang="en-US" sz="4800"/>
          </a:p>
        </p:txBody>
      </p:sp>
      <p:pic>
        <p:nvPicPr>
          <p:cNvPr id="13" name="Graphic 12" descr="Home with solid fill">
            <a:hlinkClick r:id="rId3" action="ppaction://hlinksldjump"/>
            <a:extLst>
              <a:ext uri="{FF2B5EF4-FFF2-40B4-BE49-F238E27FC236}">
                <a16:creationId xmlns:a16="http://schemas.microsoft.com/office/drawing/2014/main" id="{F6CD65B0-BB08-2ED5-64BE-F4298C6D4A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65129" y="87085"/>
            <a:ext cx="374469" cy="374469"/>
          </a:xfrm>
          <a:prstGeom prst="rect">
            <a:avLst/>
          </a:prstGeom>
        </p:spPr>
      </p:pic>
      <p:sp>
        <p:nvSpPr>
          <p:cNvPr id="20" name="Rectangle: Rounded Corners 19">
            <a:extLst>
              <a:ext uri="{FF2B5EF4-FFF2-40B4-BE49-F238E27FC236}">
                <a16:creationId xmlns:a16="http://schemas.microsoft.com/office/drawing/2014/main" id="{530E748B-B74F-D014-2B2B-934EF264E6E7}"/>
              </a:ext>
            </a:extLst>
          </p:cNvPr>
          <p:cNvSpPr/>
          <p:nvPr/>
        </p:nvSpPr>
        <p:spPr>
          <a:xfrm>
            <a:off x="515506" y="4180853"/>
            <a:ext cx="1165249" cy="657958"/>
          </a:xfrm>
          <a:prstGeom prst="roundRect">
            <a:avLst/>
          </a:prstGeom>
          <a:solidFill>
            <a:srgbClr val="826B6A"/>
          </a:solidFill>
          <a:ln>
            <a:solidFill>
              <a:srgbClr val="CACA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sz="1400" b="1" i="0">
                <a:solidFill>
                  <a:schemeClr val="bg1"/>
                </a:solidFill>
                <a:effectLst/>
                <a:latin typeface="Arial" panose="020B0604020202020204" pitchFamily="34" charset="0"/>
                <a:cs typeface="Arial" panose="020B0604020202020204" pitchFamily="34" charset="0"/>
              </a:rPr>
              <a:t>OS-016</a:t>
            </a:r>
          </a:p>
        </p:txBody>
      </p:sp>
      <p:sp>
        <p:nvSpPr>
          <p:cNvPr id="23" name="Rectangle: Rounded Corners 22">
            <a:extLst>
              <a:ext uri="{FF2B5EF4-FFF2-40B4-BE49-F238E27FC236}">
                <a16:creationId xmlns:a16="http://schemas.microsoft.com/office/drawing/2014/main" id="{56B6DD27-4C7F-42B9-310B-91A091E94F80}"/>
              </a:ext>
            </a:extLst>
          </p:cNvPr>
          <p:cNvSpPr/>
          <p:nvPr/>
        </p:nvSpPr>
        <p:spPr>
          <a:xfrm>
            <a:off x="515507" y="3787547"/>
            <a:ext cx="11282900" cy="316940"/>
          </a:xfrm>
          <a:prstGeom prst="roundRect">
            <a:avLst/>
          </a:prstGeom>
          <a:solidFill>
            <a:srgbClr val="826B6A"/>
          </a:solidFill>
          <a:ln>
            <a:solidFill>
              <a:srgbClr val="CACA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Public health</a:t>
            </a:r>
            <a:r>
              <a:rPr lang="en-US" b="1">
                <a:solidFill>
                  <a:schemeClr val="bg1"/>
                </a:solidFill>
                <a:latin typeface="Arial" panose="020B0604020202020204" pitchFamily="34" charset="0"/>
                <a:cs typeface="Arial" panose="020B0604020202020204" pitchFamily="34" charset="0"/>
              </a:rPr>
              <a:t> - E</a:t>
            </a:r>
            <a:r>
              <a:rPr lang="en-US" sz="1800" b="1" i="0">
                <a:solidFill>
                  <a:schemeClr val="bg1"/>
                </a:solidFill>
                <a:effectLst/>
                <a:latin typeface="Arial" panose="020B0604020202020204" pitchFamily="34" charset="0"/>
                <a:cs typeface="Arial" panose="020B0604020202020204" pitchFamily="34" charset="0"/>
              </a:rPr>
              <a:t>xcept viral </a:t>
            </a:r>
            <a:r>
              <a:rPr lang="en-US" b="1">
                <a:solidFill>
                  <a:schemeClr val="bg1"/>
                </a:solidFill>
                <a:latin typeface="Arial" panose="020B0604020202020204" pitchFamily="34" charset="0"/>
                <a:cs typeface="Arial" panose="020B0604020202020204" pitchFamily="34" charset="0"/>
              </a:rPr>
              <a:t>h</a:t>
            </a:r>
            <a:r>
              <a:rPr lang="en-US" sz="1800" b="1" i="0">
                <a:solidFill>
                  <a:schemeClr val="bg1"/>
                </a:solidFill>
                <a:effectLst/>
                <a:latin typeface="Arial" panose="020B0604020202020204" pitchFamily="34" charset="0"/>
                <a:cs typeface="Arial" panose="020B0604020202020204" pitchFamily="34" charset="0"/>
              </a:rPr>
              <a:t>epatitis</a:t>
            </a:r>
            <a:endParaRPr lang="en-US" b="1" i="0">
              <a:solidFill>
                <a:schemeClr val="bg1"/>
              </a:solidFill>
              <a:effectLst/>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02881E9D-5CF7-2683-CFD3-62E4FD4B0565}"/>
              </a:ext>
            </a:extLst>
          </p:cNvPr>
          <p:cNvSpPr/>
          <p:nvPr/>
        </p:nvSpPr>
        <p:spPr>
          <a:xfrm>
            <a:off x="1550127" y="4180852"/>
            <a:ext cx="10248280" cy="657959"/>
          </a:xfrm>
          <a:prstGeom prst="roundRect">
            <a:avLst/>
          </a:prstGeom>
          <a:solidFill>
            <a:schemeClr val="bg1"/>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b="0" i="0">
                <a:solidFill>
                  <a:srgbClr val="004B87"/>
                </a:solidFill>
                <a:effectLst/>
                <a:latin typeface="Arial" panose="020B0604020202020204" pitchFamily="34" charset="0"/>
                <a:cs typeface="Arial" panose="020B0604020202020204" pitchFamily="34" charset="0"/>
              </a:rPr>
              <a:t>Cirrhosis death rates are increasing rapidly among young Americans – analysis of national death certificate data</a:t>
            </a:r>
            <a:endParaRPr lang="en-US" b="0" i="0">
              <a:solidFill>
                <a:srgbClr val="004B87"/>
              </a:solidFill>
              <a:effectLst/>
              <a:latin typeface="Arial" panose="020B0604020202020204" pitchFamily="34" charset="0"/>
              <a:cs typeface="Arial" panose="020B0604020202020204" pitchFamily="34" charset="0"/>
            </a:endParaRPr>
          </a:p>
        </p:txBody>
      </p:sp>
      <p:sp>
        <p:nvSpPr>
          <p:cNvPr id="46" name="Rectangle: Rounded Corners 45">
            <a:hlinkClick r:id="rId6" action="ppaction://hlinksldjump"/>
            <a:extLst>
              <a:ext uri="{FF2B5EF4-FFF2-40B4-BE49-F238E27FC236}">
                <a16:creationId xmlns:a16="http://schemas.microsoft.com/office/drawing/2014/main" id="{264EEC97-A2F7-D3F8-B43A-ED25F3924D2C}"/>
              </a:ext>
            </a:extLst>
          </p:cNvPr>
          <p:cNvSpPr/>
          <p:nvPr/>
        </p:nvSpPr>
        <p:spPr>
          <a:xfrm>
            <a:off x="9585809" y="3787547"/>
            <a:ext cx="2212597" cy="316940"/>
          </a:xfrm>
          <a:prstGeom prst="roundRect">
            <a:avLst/>
          </a:prstGeom>
          <a:solidFill>
            <a:srgbClr val="CACACA"/>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rPr>
              <a:t>Go to Section</a:t>
            </a:r>
          </a:p>
        </p:txBody>
      </p:sp>
      <p:pic>
        <p:nvPicPr>
          <p:cNvPr id="53" name="Graphic 52" descr="Share with solid fill">
            <a:extLst>
              <a:ext uri="{FF2B5EF4-FFF2-40B4-BE49-F238E27FC236}">
                <a16:creationId xmlns:a16="http://schemas.microsoft.com/office/drawing/2014/main" id="{F68C0A79-335A-DD2F-37A0-9502ECABFA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17455" y="3777842"/>
            <a:ext cx="326645" cy="326645"/>
          </a:xfrm>
          <a:prstGeom prst="rect">
            <a:avLst/>
          </a:prstGeom>
        </p:spPr>
      </p:pic>
      <p:sp>
        <p:nvSpPr>
          <p:cNvPr id="16" name="Rectangle: Rounded Corners 15">
            <a:extLst>
              <a:ext uri="{FF2B5EF4-FFF2-40B4-BE49-F238E27FC236}">
                <a16:creationId xmlns:a16="http://schemas.microsoft.com/office/drawing/2014/main" id="{39C101C2-CB6A-525F-F583-01EE2C9D903D}"/>
              </a:ext>
            </a:extLst>
          </p:cNvPr>
          <p:cNvSpPr/>
          <p:nvPr/>
        </p:nvSpPr>
        <p:spPr>
          <a:xfrm>
            <a:off x="515506" y="1311607"/>
            <a:ext cx="1165249" cy="657958"/>
          </a:xfrm>
          <a:prstGeom prst="roundRect">
            <a:avLst/>
          </a:prstGeom>
          <a:solidFill>
            <a:srgbClr val="826B6A"/>
          </a:solidFill>
          <a:ln>
            <a:solidFill>
              <a:srgbClr val="CACA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sz="1400" b="1" i="0">
                <a:solidFill>
                  <a:schemeClr val="bg1"/>
                </a:solidFill>
                <a:effectLst/>
                <a:latin typeface="Arial" panose="020B0604020202020204" pitchFamily="34" charset="0"/>
                <a:cs typeface="Arial" panose="020B0604020202020204" pitchFamily="34" charset="0"/>
              </a:rPr>
              <a:t>OS-037</a:t>
            </a:r>
          </a:p>
        </p:txBody>
      </p:sp>
      <p:sp>
        <p:nvSpPr>
          <p:cNvPr id="27" name="Rectangle: Rounded Corners 26">
            <a:extLst>
              <a:ext uri="{FF2B5EF4-FFF2-40B4-BE49-F238E27FC236}">
                <a16:creationId xmlns:a16="http://schemas.microsoft.com/office/drawing/2014/main" id="{A0DEDB66-E220-20DA-9DB6-765DBC82AA18}"/>
              </a:ext>
            </a:extLst>
          </p:cNvPr>
          <p:cNvSpPr/>
          <p:nvPr/>
        </p:nvSpPr>
        <p:spPr>
          <a:xfrm>
            <a:off x="1550127" y="1311606"/>
            <a:ext cx="10248280" cy="657959"/>
          </a:xfrm>
          <a:prstGeom prst="roundRect">
            <a:avLst/>
          </a:prstGeom>
          <a:solidFill>
            <a:schemeClr val="bg1"/>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b="0" i="0">
                <a:solidFill>
                  <a:srgbClr val="004B87"/>
                </a:solidFill>
                <a:effectLst/>
                <a:latin typeface="Arial" panose="020B0604020202020204" pitchFamily="34" charset="0"/>
                <a:cs typeface="Arial" panose="020B0604020202020204" pitchFamily="34" charset="0"/>
              </a:rPr>
              <a:t>Prognostic scores and clinical outcomes after covered TIPS placement: analysis of 987</a:t>
            </a:r>
          </a:p>
          <a:p>
            <a:pPr algn="l" fontAlgn="base"/>
            <a:r>
              <a:rPr lang="en-GB" b="0" i="0">
                <a:solidFill>
                  <a:srgbClr val="004B87"/>
                </a:solidFill>
                <a:effectLst/>
                <a:latin typeface="Arial" panose="020B0604020202020204" pitchFamily="34" charset="0"/>
                <a:cs typeface="Arial" panose="020B0604020202020204" pitchFamily="34" charset="0"/>
              </a:rPr>
              <a:t>cirrhotic patients from the </a:t>
            </a:r>
            <a:r>
              <a:rPr lang="en-GB" b="0" i="0" err="1">
                <a:solidFill>
                  <a:srgbClr val="004B87"/>
                </a:solidFill>
                <a:effectLst/>
                <a:latin typeface="Arial" panose="020B0604020202020204" pitchFamily="34" charset="0"/>
                <a:cs typeface="Arial" panose="020B0604020202020204" pitchFamily="34" charset="0"/>
              </a:rPr>
              <a:t>multicenter</a:t>
            </a:r>
            <a:r>
              <a:rPr lang="en-GB" b="0" i="0">
                <a:solidFill>
                  <a:srgbClr val="004B87"/>
                </a:solidFill>
                <a:effectLst/>
                <a:latin typeface="Arial" panose="020B0604020202020204" pitchFamily="34" charset="0"/>
                <a:cs typeface="Arial" panose="020B0604020202020204" pitchFamily="34" charset="0"/>
              </a:rPr>
              <a:t> international EASL-endorsed </a:t>
            </a:r>
            <a:r>
              <a:rPr lang="en-GB" b="0" i="0" err="1">
                <a:solidFill>
                  <a:srgbClr val="004B87"/>
                </a:solidFill>
                <a:effectLst/>
                <a:latin typeface="Arial" panose="020B0604020202020204" pitchFamily="34" charset="0"/>
                <a:cs typeface="Arial" panose="020B0604020202020204" pitchFamily="34" charset="0"/>
              </a:rPr>
              <a:t>EuroTIPS</a:t>
            </a:r>
            <a:r>
              <a:rPr lang="en-GB" b="0" i="0">
                <a:solidFill>
                  <a:srgbClr val="004B87"/>
                </a:solidFill>
                <a:effectLst/>
                <a:latin typeface="Arial" panose="020B0604020202020204" pitchFamily="34" charset="0"/>
                <a:cs typeface="Arial" panose="020B0604020202020204" pitchFamily="34" charset="0"/>
              </a:rPr>
              <a:t> registry</a:t>
            </a:r>
            <a:endParaRPr lang="en-US" b="0" i="0">
              <a:solidFill>
                <a:srgbClr val="004B87"/>
              </a:solidFill>
              <a:effectLst/>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FD93E09D-571E-B12D-D734-5E0E6DAD8DFF}"/>
              </a:ext>
            </a:extLst>
          </p:cNvPr>
          <p:cNvSpPr/>
          <p:nvPr/>
        </p:nvSpPr>
        <p:spPr>
          <a:xfrm>
            <a:off x="515506" y="907801"/>
            <a:ext cx="11282901" cy="316940"/>
          </a:xfrm>
          <a:prstGeom prst="roundRect">
            <a:avLst/>
          </a:prstGeom>
          <a:solidFill>
            <a:srgbClr val="826B6A"/>
          </a:solidFill>
          <a:ln>
            <a:solidFill>
              <a:srgbClr val="CACA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sz="1800" b="1" i="0">
                <a:solidFill>
                  <a:schemeClr val="bg1"/>
                </a:solidFill>
                <a:effectLst/>
                <a:latin typeface="Arial" panose="020B0604020202020204" pitchFamily="34" charset="0"/>
                <a:cs typeface="Arial" panose="020B0604020202020204" pitchFamily="34" charset="0"/>
              </a:rPr>
              <a:t>Cirrhosis and its complications</a:t>
            </a:r>
            <a:r>
              <a:rPr lang="en-GB" b="1">
                <a:solidFill>
                  <a:schemeClr val="bg1"/>
                </a:solidFill>
                <a:latin typeface="Arial" panose="020B0604020202020204" pitchFamily="34" charset="0"/>
                <a:cs typeface="Arial" panose="020B0604020202020204" pitchFamily="34" charset="0"/>
              </a:rPr>
              <a:t> - P</a:t>
            </a:r>
            <a:r>
              <a:rPr lang="en-GB" sz="1800" b="1" i="0">
                <a:solidFill>
                  <a:schemeClr val="bg1"/>
                </a:solidFill>
                <a:effectLst/>
                <a:latin typeface="Arial" panose="020B0604020202020204" pitchFamily="34" charset="0"/>
                <a:cs typeface="Arial" panose="020B0604020202020204" pitchFamily="34" charset="0"/>
              </a:rPr>
              <a:t>ortal </a:t>
            </a:r>
            <a:r>
              <a:rPr lang="en-GB" b="1">
                <a:solidFill>
                  <a:schemeClr val="bg1"/>
                </a:solidFill>
                <a:latin typeface="Arial" panose="020B0604020202020204" pitchFamily="34" charset="0"/>
                <a:cs typeface="Arial" panose="020B0604020202020204" pitchFamily="34" charset="0"/>
              </a:rPr>
              <a:t>h</a:t>
            </a:r>
            <a:r>
              <a:rPr lang="en-GB" sz="1800" b="1" i="0">
                <a:solidFill>
                  <a:schemeClr val="bg1"/>
                </a:solidFill>
                <a:effectLst/>
                <a:latin typeface="Arial" panose="020B0604020202020204" pitchFamily="34" charset="0"/>
                <a:cs typeface="Arial" panose="020B0604020202020204" pitchFamily="34" charset="0"/>
              </a:rPr>
              <a:t>ypertension </a:t>
            </a:r>
            <a:endParaRPr lang="en-US" b="1" i="0">
              <a:solidFill>
                <a:schemeClr val="bg1"/>
              </a:solidFill>
              <a:effectLst/>
              <a:latin typeface="Arial" panose="020B0604020202020204" pitchFamily="34" charset="0"/>
              <a:cs typeface="Arial" panose="020B0604020202020204" pitchFamily="34" charset="0"/>
            </a:endParaRPr>
          </a:p>
        </p:txBody>
      </p:sp>
      <p:sp>
        <p:nvSpPr>
          <p:cNvPr id="29" name="Rectangle: Rounded Corners 28">
            <a:hlinkClick r:id="rId9" action="ppaction://hlinksldjump"/>
            <a:extLst>
              <a:ext uri="{FF2B5EF4-FFF2-40B4-BE49-F238E27FC236}">
                <a16:creationId xmlns:a16="http://schemas.microsoft.com/office/drawing/2014/main" id="{A2D36838-760B-425E-4FD1-1B5DA5BFF12B}"/>
              </a:ext>
            </a:extLst>
          </p:cNvPr>
          <p:cNvSpPr/>
          <p:nvPr/>
        </p:nvSpPr>
        <p:spPr>
          <a:xfrm>
            <a:off x="9585809" y="907801"/>
            <a:ext cx="2212597" cy="316940"/>
          </a:xfrm>
          <a:prstGeom prst="roundRect">
            <a:avLst/>
          </a:prstGeom>
          <a:solidFill>
            <a:srgbClr val="CACACA"/>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rPr>
              <a:t>Go to Section</a:t>
            </a:r>
          </a:p>
        </p:txBody>
      </p:sp>
      <p:pic>
        <p:nvPicPr>
          <p:cNvPr id="30" name="Graphic 29" descr="Share with solid fill">
            <a:extLst>
              <a:ext uri="{FF2B5EF4-FFF2-40B4-BE49-F238E27FC236}">
                <a16:creationId xmlns:a16="http://schemas.microsoft.com/office/drawing/2014/main" id="{EC8B1E1E-C764-CFA5-E9EE-6A651C6493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17455" y="898096"/>
            <a:ext cx="326645" cy="326645"/>
          </a:xfrm>
          <a:prstGeom prst="rect">
            <a:avLst/>
          </a:prstGeom>
        </p:spPr>
      </p:pic>
      <p:sp>
        <p:nvSpPr>
          <p:cNvPr id="31" name="Rectangle: Rounded Corners 30">
            <a:extLst>
              <a:ext uri="{FF2B5EF4-FFF2-40B4-BE49-F238E27FC236}">
                <a16:creationId xmlns:a16="http://schemas.microsoft.com/office/drawing/2014/main" id="{A66E9B3D-9768-FBC3-A807-F98794A01D97}"/>
              </a:ext>
            </a:extLst>
          </p:cNvPr>
          <p:cNvSpPr/>
          <p:nvPr/>
        </p:nvSpPr>
        <p:spPr>
          <a:xfrm>
            <a:off x="515505" y="2049287"/>
            <a:ext cx="1165249" cy="657958"/>
          </a:xfrm>
          <a:prstGeom prst="roundRect">
            <a:avLst/>
          </a:prstGeom>
          <a:solidFill>
            <a:srgbClr val="826B6A"/>
          </a:solidFill>
          <a:ln>
            <a:solidFill>
              <a:srgbClr val="CACA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sz="1400" b="1" i="0">
                <a:solidFill>
                  <a:schemeClr val="bg1"/>
                </a:solidFill>
                <a:effectLst/>
                <a:latin typeface="Arial" panose="020B0604020202020204" pitchFamily="34" charset="0"/>
                <a:cs typeface="Arial" panose="020B0604020202020204" pitchFamily="34" charset="0"/>
              </a:rPr>
              <a:t>OS-039-YI</a:t>
            </a:r>
            <a:endParaRPr lang="en-GB" sz="1200" b="1" i="0">
              <a:solidFill>
                <a:schemeClr val="bg1"/>
              </a:solidFill>
              <a:effectLst/>
              <a:latin typeface="Arial" panose="020B0604020202020204" pitchFamily="34" charset="0"/>
              <a:cs typeface="Arial" panose="020B0604020202020204" pitchFamily="34" charset="0"/>
            </a:endParaRPr>
          </a:p>
        </p:txBody>
      </p:sp>
      <p:sp>
        <p:nvSpPr>
          <p:cNvPr id="32" name="Rectangle: Rounded Corners 31">
            <a:extLst>
              <a:ext uri="{FF2B5EF4-FFF2-40B4-BE49-F238E27FC236}">
                <a16:creationId xmlns:a16="http://schemas.microsoft.com/office/drawing/2014/main" id="{FF378CC1-5BC8-9C72-A12D-F661275E8B48}"/>
              </a:ext>
            </a:extLst>
          </p:cNvPr>
          <p:cNvSpPr/>
          <p:nvPr/>
        </p:nvSpPr>
        <p:spPr>
          <a:xfrm>
            <a:off x="1550126" y="2049286"/>
            <a:ext cx="10248280" cy="657959"/>
          </a:xfrm>
          <a:prstGeom prst="roundRect">
            <a:avLst/>
          </a:prstGeom>
          <a:solidFill>
            <a:schemeClr val="bg1"/>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b="0" i="0" dirty="0">
                <a:solidFill>
                  <a:srgbClr val="004B87"/>
                </a:solidFill>
                <a:effectLst/>
                <a:latin typeface="Arial" panose="020B0604020202020204" pitchFamily="34" charset="0"/>
                <a:cs typeface="Arial" panose="020B0604020202020204" pitchFamily="34" charset="0"/>
              </a:rPr>
              <a:t>Effect of albumin treatment duration on response rates and outcomes in patients with cirrhosis</a:t>
            </a:r>
          </a:p>
          <a:p>
            <a:pPr algn="l" fontAlgn="base"/>
            <a:r>
              <a:rPr lang="en-GB" b="0" i="0" dirty="0">
                <a:solidFill>
                  <a:srgbClr val="004B87"/>
                </a:solidFill>
                <a:effectLst/>
                <a:latin typeface="Arial" panose="020B0604020202020204" pitchFamily="34" charset="0"/>
                <a:cs typeface="Arial" panose="020B0604020202020204" pitchFamily="34" charset="0"/>
              </a:rPr>
              <a:t>and acute kidney injury</a:t>
            </a:r>
            <a:endParaRPr lang="en-US" b="0" i="0" dirty="0">
              <a:solidFill>
                <a:srgbClr val="004B87"/>
              </a:solidFill>
              <a:effectLst/>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7596958B-DFD0-4A53-31C3-40754CC644CA}"/>
              </a:ext>
            </a:extLst>
          </p:cNvPr>
          <p:cNvSpPr/>
          <p:nvPr/>
        </p:nvSpPr>
        <p:spPr>
          <a:xfrm>
            <a:off x="515505" y="2787071"/>
            <a:ext cx="1165249" cy="657958"/>
          </a:xfrm>
          <a:prstGeom prst="roundRect">
            <a:avLst/>
          </a:prstGeom>
          <a:solidFill>
            <a:srgbClr val="826B6A"/>
          </a:solidFill>
          <a:ln>
            <a:solidFill>
              <a:srgbClr val="CACA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sz="1400" b="1" i="0" dirty="0">
                <a:solidFill>
                  <a:schemeClr val="bg1"/>
                </a:solidFill>
                <a:effectLst/>
                <a:latin typeface="Arial" panose="020B0604020202020204" pitchFamily="34" charset="0"/>
                <a:cs typeface="Arial" panose="020B0604020202020204" pitchFamily="34" charset="0"/>
              </a:rPr>
              <a:t>OS-042</a:t>
            </a:r>
          </a:p>
        </p:txBody>
      </p:sp>
      <p:sp>
        <p:nvSpPr>
          <p:cNvPr id="34" name="Rectangle: Rounded Corners 33">
            <a:extLst>
              <a:ext uri="{FF2B5EF4-FFF2-40B4-BE49-F238E27FC236}">
                <a16:creationId xmlns:a16="http://schemas.microsoft.com/office/drawing/2014/main" id="{580EEFAF-6CE1-FE7A-703B-5E52B6537503}"/>
              </a:ext>
            </a:extLst>
          </p:cNvPr>
          <p:cNvSpPr/>
          <p:nvPr/>
        </p:nvSpPr>
        <p:spPr>
          <a:xfrm>
            <a:off x="1550126" y="2787070"/>
            <a:ext cx="10248280" cy="657959"/>
          </a:xfrm>
          <a:prstGeom prst="roundRect">
            <a:avLst/>
          </a:prstGeom>
          <a:solidFill>
            <a:schemeClr val="bg1"/>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b="0" i="0" dirty="0">
                <a:solidFill>
                  <a:srgbClr val="004B87"/>
                </a:solidFill>
                <a:effectLst/>
                <a:latin typeface="Arial" panose="020B0604020202020204" pitchFamily="34" charset="0"/>
                <a:cs typeface="Arial" panose="020B0604020202020204" pitchFamily="34" charset="0"/>
              </a:rPr>
              <a:t>Benchmarking spleen stiffness in assessing response to beta-blocker therapy for secondary</a:t>
            </a:r>
          </a:p>
          <a:p>
            <a:pPr algn="l" fontAlgn="base"/>
            <a:r>
              <a:rPr lang="en-GB" b="0" i="0" dirty="0">
                <a:solidFill>
                  <a:srgbClr val="004B87"/>
                </a:solidFill>
                <a:effectLst/>
                <a:latin typeface="Arial" panose="020B0604020202020204" pitchFamily="34" charset="0"/>
                <a:cs typeface="Arial" panose="020B0604020202020204" pitchFamily="34" charset="0"/>
              </a:rPr>
              <a:t>prophylaxis of acute variceal bleed- BE-RESPONSE study (NCT05166317)</a:t>
            </a:r>
            <a:endParaRPr lang="en-US" b="0" i="0" dirty="0">
              <a:solidFill>
                <a:srgbClr val="004B87"/>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0172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F4465-AF2B-45D6-18F7-C0A0B78394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173948-AF9F-AD2D-4D3F-F614D9BFF4CD}"/>
              </a:ext>
            </a:extLst>
          </p:cNvPr>
          <p:cNvSpPr>
            <a:spLocks noGrp="1"/>
          </p:cNvSpPr>
          <p:nvPr>
            <p:ph type="title"/>
          </p:nvPr>
        </p:nvSpPr>
        <p:spPr/>
        <p:txBody>
          <a:bodyPr>
            <a:normAutofit/>
          </a:bodyPr>
          <a:lstStyle/>
          <a:p>
            <a:r>
              <a:rPr lang="en-US" b="1">
                <a:effectLst/>
                <a:latin typeface="Arial" panose="020B0604020202020204" pitchFamily="34" charset="0"/>
                <a:ea typeface="Times New Roman" panose="02020603050405020304" pitchFamily="18" charset="0"/>
              </a:rPr>
              <a:t>Contents</a:t>
            </a:r>
            <a:endParaRPr lang="en-US" sz="4800"/>
          </a:p>
        </p:txBody>
      </p:sp>
      <p:sp>
        <p:nvSpPr>
          <p:cNvPr id="16" name="Rectangle: Rounded Corners 15">
            <a:extLst>
              <a:ext uri="{FF2B5EF4-FFF2-40B4-BE49-F238E27FC236}">
                <a16:creationId xmlns:a16="http://schemas.microsoft.com/office/drawing/2014/main" id="{0C99E9C3-3CCB-256A-CCF6-E17E6B7C42CE}"/>
              </a:ext>
            </a:extLst>
          </p:cNvPr>
          <p:cNvSpPr/>
          <p:nvPr/>
        </p:nvSpPr>
        <p:spPr>
          <a:xfrm>
            <a:off x="515506" y="1321335"/>
            <a:ext cx="1165249" cy="657958"/>
          </a:xfrm>
          <a:prstGeom prst="roundRect">
            <a:avLst/>
          </a:prstGeom>
          <a:solidFill>
            <a:srgbClr val="826B6A"/>
          </a:solidFill>
          <a:ln>
            <a:solidFill>
              <a:srgbClr val="CACA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sz="1600" b="1" i="0">
                <a:solidFill>
                  <a:schemeClr val="bg1"/>
                </a:solidFill>
                <a:effectLst/>
                <a:latin typeface="Arial" panose="020B0604020202020204" pitchFamily="34" charset="0"/>
                <a:cs typeface="Arial" panose="020B0604020202020204" pitchFamily="34" charset="0"/>
              </a:rPr>
              <a:t>LB2591</a:t>
            </a:r>
            <a:endParaRPr lang="en-GB" sz="1400" b="1" i="0">
              <a:solidFill>
                <a:schemeClr val="bg1"/>
              </a:solidFill>
              <a:effectLst/>
              <a:latin typeface="Arial" panose="020B060402020202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0F0AF825-B6B3-7F23-9BFD-728B1545F97B}"/>
              </a:ext>
            </a:extLst>
          </p:cNvPr>
          <p:cNvSpPr/>
          <p:nvPr/>
        </p:nvSpPr>
        <p:spPr>
          <a:xfrm>
            <a:off x="1550127" y="1321334"/>
            <a:ext cx="10248280" cy="657959"/>
          </a:xfrm>
          <a:prstGeom prst="roundRect">
            <a:avLst/>
          </a:prstGeom>
          <a:solidFill>
            <a:schemeClr val="bg1"/>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b="0" i="0">
                <a:solidFill>
                  <a:srgbClr val="004B87"/>
                </a:solidFill>
                <a:effectLst/>
                <a:latin typeface="Arial" panose="020B0604020202020204" pitchFamily="34" charset="0"/>
                <a:cs typeface="Arial" panose="020B0604020202020204" pitchFamily="34" charset="0"/>
              </a:rPr>
              <a:t>Efficacy and safety of long-term human albumin therapy in cirrhotic patients with acute decompensation and ascites: top-line results of the PRECIOSA trial</a:t>
            </a:r>
          </a:p>
        </p:txBody>
      </p:sp>
      <p:sp>
        <p:nvSpPr>
          <p:cNvPr id="28" name="Rectangle: Rounded Corners 27">
            <a:extLst>
              <a:ext uri="{FF2B5EF4-FFF2-40B4-BE49-F238E27FC236}">
                <a16:creationId xmlns:a16="http://schemas.microsoft.com/office/drawing/2014/main" id="{9EEFE2DE-9962-054E-D0CD-8275EAC5EB74}"/>
              </a:ext>
            </a:extLst>
          </p:cNvPr>
          <p:cNvSpPr/>
          <p:nvPr/>
        </p:nvSpPr>
        <p:spPr>
          <a:xfrm>
            <a:off x="515506" y="907801"/>
            <a:ext cx="11282901" cy="316940"/>
          </a:xfrm>
          <a:prstGeom prst="roundRect">
            <a:avLst/>
          </a:prstGeom>
          <a:solidFill>
            <a:srgbClr val="826B6A"/>
          </a:solidFill>
          <a:ln>
            <a:solidFill>
              <a:srgbClr val="CACA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sz="1800" b="1" i="0">
                <a:solidFill>
                  <a:schemeClr val="bg1"/>
                </a:solidFill>
                <a:effectLst/>
                <a:latin typeface="Arial" panose="020B0604020202020204" pitchFamily="34" charset="0"/>
                <a:cs typeface="Arial" panose="020B0604020202020204" pitchFamily="34" charset="0"/>
              </a:rPr>
              <a:t>Late breakers</a:t>
            </a:r>
            <a:endParaRPr lang="en-US" b="1" i="0">
              <a:solidFill>
                <a:schemeClr val="bg1"/>
              </a:solidFill>
              <a:effectLst/>
              <a:latin typeface="Arial" panose="020B0604020202020204" pitchFamily="34" charset="0"/>
              <a:cs typeface="Arial" panose="020B0604020202020204" pitchFamily="34" charset="0"/>
            </a:endParaRPr>
          </a:p>
        </p:txBody>
      </p:sp>
      <p:sp>
        <p:nvSpPr>
          <p:cNvPr id="29" name="Rectangle: Rounded Corners 28">
            <a:hlinkClick r:id="rId3" action="ppaction://hlinksldjump"/>
            <a:extLst>
              <a:ext uri="{FF2B5EF4-FFF2-40B4-BE49-F238E27FC236}">
                <a16:creationId xmlns:a16="http://schemas.microsoft.com/office/drawing/2014/main" id="{29AA66AF-74D4-1A92-EB85-4793C6C004C4}"/>
              </a:ext>
            </a:extLst>
          </p:cNvPr>
          <p:cNvSpPr/>
          <p:nvPr/>
        </p:nvSpPr>
        <p:spPr>
          <a:xfrm>
            <a:off x="9585809" y="907801"/>
            <a:ext cx="2212597" cy="316940"/>
          </a:xfrm>
          <a:prstGeom prst="roundRect">
            <a:avLst/>
          </a:prstGeom>
          <a:solidFill>
            <a:srgbClr val="CACACA"/>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rPr>
              <a:t>Go to Section</a:t>
            </a:r>
          </a:p>
        </p:txBody>
      </p:sp>
      <p:pic>
        <p:nvPicPr>
          <p:cNvPr id="30" name="Graphic 29" descr="Share with solid fill">
            <a:extLst>
              <a:ext uri="{FF2B5EF4-FFF2-40B4-BE49-F238E27FC236}">
                <a16:creationId xmlns:a16="http://schemas.microsoft.com/office/drawing/2014/main" id="{FD53A275-385F-46F1-4AC9-19618B8B0B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17455" y="898096"/>
            <a:ext cx="326645" cy="326645"/>
          </a:xfrm>
          <a:prstGeom prst="rect">
            <a:avLst/>
          </a:prstGeom>
        </p:spPr>
      </p:pic>
      <p:sp>
        <p:nvSpPr>
          <p:cNvPr id="31" name="Rectangle: Rounded Corners 30">
            <a:extLst>
              <a:ext uri="{FF2B5EF4-FFF2-40B4-BE49-F238E27FC236}">
                <a16:creationId xmlns:a16="http://schemas.microsoft.com/office/drawing/2014/main" id="{D312B7B1-E085-FF89-3403-7DB919BDC157}"/>
              </a:ext>
            </a:extLst>
          </p:cNvPr>
          <p:cNvSpPr/>
          <p:nvPr/>
        </p:nvSpPr>
        <p:spPr>
          <a:xfrm>
            <a:off x="515505" y="2059015"/>
            <a:ext cx="1165249" cy="657958"/>
          </a:xfrm>
          <a:prstGeom prst="roundRect">
            <a:avLst/>
          </a:prstGeom>
          <a:solidFill>
            <a:srgbClr val="826B6A"/>
          </a:solidFill>
          <a:ln>
            <a:solidFill>
              <a:srgbClr val="CACA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sz="1600" b="1" i="0" dirty="0">
                <a:solidFill>
                  <a:schemeClr val="bg1"/>
                </a:solidFill>
                <a:effectLst/>
                <a:latin typeface="Arial" panose="020B0604020202020204" pitchFamily="34" charset="0"/>
                <a:cs typeface="Arial" panose="020B0604020202020204" pitchFamily="34" charset="0"/>
              </a:rPr>
              <a:t>LB2556</a:t>
            </a:r>
            <a:endParaRPr lang="en-GB" sz="1400" b="1" i="0" dirty="0">
              <a:solidFill>
                <a:schemeClr val="bg1"/>
              </a:solidFill>
              <a:effectLst/>
              <a:latin typeface="Arial" panose="020B0604020202020204" pitchFamily="34" charset="0"/>
              <a:cs typeface="Arial" panose="020B0604020202020204" pitchFamily="34" charset="0"/>
            </a:endParaRPr>
          </a:p>
        </p:txBody>
      </p:sp>
      <p:sp>
        <p:nvSpPr>
          <p:cNvPr id="32" name="Rectangle: Rounded Corners 31">
            <a:extLst>
              <a:ext uri="{FF2B5EF4-FFF2-40B4-BE49-F238E27FC236}">
                <a16:creationId xmlns:a16="http://schemas.microsoft.com/office/drawing/2014/main" id="{C28F4604-DCD2-5A8C-DD75-D30F3FD8144F}"/>
              </a:ext>
            </a:extLst>
          </p:cNvPr>
          <p:cNvSpPr/>
          <p:nvPr/>
        </p:nvSpPr>
        <p:spPr>
          <a:xfrm>
            <a:off x="1550126" y="2059014"/>
            <a:ext cx="10248280" cy="657959"/>
          </a:xfrm>
          <a:prstGeom prst="roundRect">
            <a:avLst/>
          </a:prstGeom>
          <a:solidFill>
            <a:schemeClr val="bg1"/>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sz="1600" b="0" i="0" dirty="0">
                <a:solidFill>
                  <a:srgbClr val="004B87"/>
                </a:solidFill>
                <a:effectLst/>
                <a:latin typeface="Arial" panose="020B0604020202020204" pitchFamily="34" charset="0"/>
                <a:cs typeface="Arial" panose="020B0604020202020204" pitchFamily="34" charset="0"/>
              </a:rPr>
              <a:t>Short-term intravenous albumin administration increases serum sodium levels in hospitalized patients with decompensated cirrhosis and dilutional hyponatremia. A randomized, </a:t>
            </a:r>
            <a:r>
              <a:rPr lang="en-GB" sz="1600" b="0" i="0" dirty="0" err="1">
                <a:solidFill>
                  <a:srgbClr val="004B87"/>
                </a:solidFill>
                <a:effectLst/>
                <a:latin typeface="Arial" panose="020B0604020202020204" pitchFamily="34" charset="0"/>
                <a:cs typeface="Arial" panose="020B0604020202020204" pitchFamily="34" charset="0"/>
              </a:rPr>
              <a:t>multicenter</a:t>
            </a:r>
            <a:r>
              <a:rPr lang="en-GB" sz="1600" b="0" i="0" dirty="0">
                <a:solidFill>
                  <a:srgbClr val="004B87"/>
                </a:solidFill>
                <a:effectLst/>
                <a:latin typeface="Arial" panose="020B0604020202020204" pitchFamily="34" charset="0"/>
                <a:cs typeface="Arial" panose="020B0604020202020204" pitchFamily="34" charset="0"/>
              </a:rPr>
              <a:t>, controlled trial (ALBUCAT)</a:t>
            </a:r>
            <a:endParaRPr lang="en-US" sz="1600" b="0" i="0" dirty="0">
              <a:solidFill>
                <a:srgbClr val="004B87"/>
              </a:solidFill>
              <a:effectLst/>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810EE06B-2D6C-C368-C385-2DCC844375BB}"/>
              </a:ext>
            </a:extLst>
          </p:cNvPr>
          <p:cNvSpPr/>
          <p:nvPr/>
        </p:nvSpPr>
        <p:spPr>
          <a:xfrm>
            <a:off x="515505" y="2796799"/>
            <a:ext cx="1165249" cy="657958"/>
          </a:xfrm>
          <a:prstGeom prst="roundRect">
            <a:avLst/>
          </a:prstGeom>
          <a:solidFill>
            <a:srgbClr val="826B6A"/>
          </a:solidFill>
          <a:ln>
            <a:solidFill>
              <a:srgbClr val="CACA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GB" sz="1600" b="1" i="0" dirty="0">
                <a:solidFill>
                  <a:schemeClr val="bg1"/>
                </a:solidFill>
                <a:effectLst/>
                <a:latin typeface="Arial" panose="020B0604020202020204" pitchFamily="34" charset="0"/>
                <a:cs typeface="Arial" panose="020B0604020202020204" pitchFamily="34" charset="0"/>
              </a:rPr>
              <a:t>LB25217</a:t>
            </a:r>
            <a:endParaRPr lang="en-GB" sz="1400" b="1" i="0" dirty="0">
              <a:solidFill>
                <a:schemeClr val="bg1"/>
              </a:solidFill>
              <a:effectLst/>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7BFEC62B-CBC2-45A8-F05C-7F93D0E40AF3}"/>
              </a:ext>
            </a:extLst>
          </p:cNvPr>
          <p:cNvSpPr/>
          <p:nvPr/>
        </p:nvSpPr>
        <p:spPr>
          <a:xfrm>
            <a:off x="1550126" y="2796798"/>
            <a:ext cx="10248280" cy="657959"/>
          </a:xfrm>
          <a:prstGeom prst="roundRect">
            <a:avLst/>
          </a:prstGeom>
          <a:solidFill>
            <a:schemeClr val="bg1"/>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b="0" i="0" dirty="0">
                <a:solidFill>
                  <a:srgbClr val="004B87"/>
                </a:solidFill>
                <a:effectLst/>
                <a:latin typeface="Arial" panose="020B0604020202020204" pitchFamily="34" charset="0"/>
                <a:cs typeface="Arial" panose="020B0604020202020204" pitchFamily="34" charset="0"/>
              </a:rPr>
              <a:t>Excess waitlist mortality and transplant benefit for patients with severe acute-on-chronic liver failure: results of the CHANCE study</a:t>
            </a:r>
          </a:p>
        </p:txBody>
      </p:sp>
      <p:pic>
        <p:nvPicPr>
          <p:cNvPr id="3" name="Graphic 2" descr="Home with solid fill">
            <a:hlinkClick r:id="rId6" action="ppaction://hlinksldjump"/>
            <a:extLst>
              <a:ext uri="{FF2B5EF4-FFF2-40B4-BE49-F238E27FC236}">
                <a16:creationId xmlns:a16="http://schemas.microsoft.com/office/drawing/2014/main" id="{2F305DEE-BEBE-71B9-7664-0EE6C1A2F0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65129" y="87085"/>
            <a:ext cx="374469" cy="374469"/>
          </a:xfrm>
          <a:prstGeom prst="rect">
            <a:avLst/>
          </a:prstGeom>
        </p:spPr>
      </p:pic>
    </p:spTree>
    <p:extLst>
      <p:ext uri="{BB962C8B-B14F-4D97-AF65-F5344CB8AC3E}">
        <p14:creationId xmlns:p14="http://schemas.microsoft.com/office/powerpoint/2010/main" val="3239762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30A40-6255-308E-9A4B-F557B5DC69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EAD2C0-584D-25B2-9153-55C2E6A0A876}"/>
              </a:ext>
            </a:extLst>
          </p:cNvPr>
          <p:cNvSpPr>
            <a:spLocks noGrp="1"/>
          </p:cNvSpPr>
          <p:nvPr>
            <p:ph type="ctrTitle"/>
          </p:nvPr>
        </p:nvSpPr>
        <p:spPr>
          <a:xfrm>
            <a:off x="4029074" y="2498272"/>
            <a:ext cx="7953749" cy="1517877"/>
          </a:xfrm>
        </p:spPr>
        <p:txBody>
          <a:bodyPr>
            <a:noAutofit/>
          </a:bodyPr>
          <a:lstStyle/>
          <a:p>
            <a:pPr algn="r"/>
            <a:r>
              <a:rPr lang="en-US" b="1">
                <a:solidFill>
                  <a:srgbClr val="826B6A"/>
                </a:solidFill>
                <a:latin typeface="Arial" panose="020B0604020202020204" pitchFamily="34" charset="0"/>
                <a:cs typeface="Arial" panose="020B0604020202020204" pitchFamily="34" charset="0"/>
              </a:rPr>
              <a:t>Cirrhosis and its complications</a:t>
            </a:r>
          </a:p>
        </p:txBody>
      </p:sp>
      <p:sp>
        <p:nvSpPr>
          <p:cNvPr id="3" name="Subtitle 2">
            <a:extLst>
              <a:ext uri="{FF2B5EF4-FFF2-40B4-BE49-F238E27FC236}">
                <a16:creationId xmlns:a16="http://schemas.microsoft.com/office/drawing/2014/main" id="{0973032C-F13A-6B29-FADE-D31F6A52EA04}"/>
              </a:ext>
            </a:extLst>
          </p:cNvPr>
          <p:cNvSpPr>
            <a:spLocks noGrp="1"/>
          </p:cNvSpPr>
          <p:nvPr>
            <p:ph type="subTitle" idx="1"/>
          </p:nvPr>
        </p:nvSpPr>
        <p:spPr>
          <a:xfrm>
            <a:off x="7339105" y="4016149"/>
            <a:ext cx="4643718" cy="783771"/>
          </a:xfrm>
        </p:spPr>
        <p:txBody>
          <a:bodyPr>
            <a:normAutofit/>
          </a:bodyPr>
          <a:lstStyle/>
          <a:p>
            <a:pPr algn="r"/>
            <a:r>
              <a:rPr lang="en-US" sz="3200">
                <a:solidFill>
                  <a:srgbClr val="826B6A"/>
                </a:solidFill>
                <a:latin typeface="Arial" panose="020B0604020202020204" pitchFamily="34" charset="0"/>
                <a:cs typeface="Arial" panose="020B0604020202020204" pitchFamily="34" charset="0"/>
              </a:rPr>
              <a:t>ACLF and critical illness</a:t>
            </a:r>
          </a:p>
        </p:txBody>
      </p:sp>
    </p:spTree>
    <p:extLst>
      <p:ext uri="{BB962C8B-B14F-4D97-AF65-F5344CB8AC3E}">
        <p14:creationId xmlns:p14="http://schemas.microsoft.com/office/powerpoint/2010/main" val="172790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D6F3-6955-FCB3-EDEC-0392F61A2826}"/>
              </a:ext>
            </a:extLst>
          </p:cNvPr>
          <p:cNvSpPr>
            <a:spLocks noGrp="1"/>
          </p:cNvSpPr>
          <p:nvPr>
            <p:ph type="title"/>
          </p:nvPr>
        </p:nvSpPr>
        <p:spPr/>
        <p:txBody>
          <a:bodyPr>
            <a:normAutofit/>
          </a:bodyPr>
          <a:lstStyle/>
          <a:p>
            <a:r>
              <a:rPr lang="en-GB" sz="1800" b="1">
                <a:latin typeface="Arial" panose="020B0604020202020204" pitchFamily="34" charset="0"/>
                <a:cs typeface="Arial" panose="020B0604020202020204" pitchFamily="34" charset="0"/>
              </a:rPr>
              <a:t>OS-040</a:t>
            </a:r>
            <a:r>
              <a:rPr lang="en-GB" sz="1800">
                <a:latin typeface="Arial" panose="020B0604020202020204" pitchFamily="34" charset="0"/>
                <a:cs typeface="Arial" panose="020B0604020202020204" pitchFamily="34" charset="0"/>
              </a:rPr>
              <a:t> </a:t>
            </a:r>
            <a:br>
              <a:rPr lang="en-GB" sz="1800">
                <a:latin typeface="Arial" panose="020B0604020202020204" pitchFamily="34" charset="0"/>
                <a:cs typeface="Arial" panose="020B0604020202020204" pitchFamily="34" charset="0"/>
              </a:rPr>
            </a:br>
            <a:r>
              <a:rPr lang="en-GB" sz="1800">
                <a:latin typeface="Arial" panose="020B0604020202020204" pitchFamily="34" charset="0"/>
                <a:cs typeface="Arial" panose="020B0604020202020204" pitchFamily="34" charset="0"/>
              </a:rPr>
              <a:t>Acute-on-chronic kidney disease in cirrhosis- a global study</a:t>
            </a:r>
            <a:endParaRPr lang="en-US" sz="180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A7C66361-8DD5-8C0B-E84B-DC8AA679282D}"/>
              </a:ext>
            </a:extLst>
          </p:cNvPr>
          <p:cNvSpPr txBox="1">
            <a:spLocks/>
          </p:cNvSpPr>
          <p:nvPr/>
        </p:nvSpPr>
        <p:spPr>
          <a:xfrm>
            <a:off x="459514" y="1344205"/>
            <a:ext cx="11272972" cy="22225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4B87"/>
              </a:buClr>
              <a:defRPr/>
            </a:pPr>
            <a:r>
              <a:rPr lang="en-US" sz="1800" kern="0">
                <a:latin typeface="Arial" panose="020B0604020202020204" pitchFamily="34" charset="0"/>
                <a:ea typeface="Yu Mincho" panose="02020400000000000000" pitchFamily="18" charset="-128"/>
                <a:cs typeface="Arial" panose="020B0604020202020204" pitchFamily="34" charset="0"/>
              </a:rPr>
              <a:t>The presence of chronic kidney disease (CKD) predisposes a patient to the development of acute kidney injury (AKI).</a:t>
            </a:r>
          </a:p>
          <a:p>
            <a:pPr>
              <a:buClr>
                <a:srgbClr val="004B87"/>
              </a:buClr>
              <a:defRPr/>
            </a:pPr>
            <a:r>
              <a:rPr lang="en-US" sz="1800" kern="0">
                <a:latin typeface="Arial" panose="020B0604020202020204" pitchFamily="34" charset="0"/>
                <a:ea typeface="Yu Mincho" panose="02020400000000000000" pitchFamily="18" charset="-128"/>
                <a:cs typeface="Arial" panose="020B0604020202020204" pitchFamily="34" charset="0"/>
              </a:rPr>
              <a:t>While AKI and CKD are well understood in cirrhosis, the entity of acute-on-chronic kidney disease (AoCKD) in cirrhosis is not well defined.</a:t>
            </a:r>
          </a:p>
          <a:p>
            <a:pPr marL="0" indent="0">
              <a:buClr>
                <a:srgbClr val="004B87"/>
              </a:buClr>
              <a:buNone/>
              <a:defRPr/>
            </a:pPr>
            <a:r>
              <a:rPr lang="en-US" sz="1800" b="1">
                <a:solidFill>
                  <a:srgbClr val="826B6A"/>
                </a:solidFill>
                <a:latin typeface="Arial" panose="020B0604020202020204" pitchFamily="34" charset="0"/>
                <a:cs typeface="Arial" panose="020B0604020202020204" pitchFamily="34" charset="0"/>
              </a:rPr>
              <a:t>Aim:</a:t>
            </a:r>
            <a:r>
              <a:rPr lang="en-US" sz="1800">
                <a:effectLst/>
                <a:latin typeface="Arial" panose="020B0604020202020204" pitchFamily="34" charset="0"/>
                <a:ea typeface="Calibri" panose="020F0502020204030204" pitchFamily="34" charset="0"/>
                <a:cs typeface="Arial" panose="020B0604020202020204" pitchFamily="34" charset="0"/>
              </a:rPr>
              <a:t> To define AoCKD in a global cohort of inpatients with cirrhosis, and its impact on patient outcomes.</a:t>
            </a:r>
            <a:endParaRPr lang="en-US" sz="1800" i="1">
              <a:latin typeface="Arial" panose="020B0604020202020204" pitchFamily="34" charset="0"/>
              <a:ea typeface="Times New Roman" panose="02020603050405020304" pitchFamily="18" charset="0"/>
              <a:cs typeface="Arial" panose="020B0604020202020204" pitchFamily="34" charset="0"/>
            </a:endParaRPr>
          </a:p>
          <a:p>
            <a:pPr>
              <a:buClr>
                <a:srgbClr val="004B87"/>
              </a:buClr>
              <a:defRPr/>
            </a:pPr>
            <a:endParaRPr lang="en-US" sz="180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7BE6BD84-0AD7-A4AE-8399-B7D335D34188}"/>
              </a:ext>
            </a:extLst>
          </p:cNvPr>
          <p:cNvSpPr/>
          <p:nvPr/>
        </p:nvSpPr>
        <p:spPr>
          <a:xfrm>
            <a:off x="515507" y="962946"/>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Background &amp; Aims</a:t>
            </a:r>
            <a:endParaRPr lang="en-US" b="1" i="0">
              <a:solidFill>
                <a:schemeClr val="bg1"/>
              </a:solidFill>
              <a:effectLst/>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72ADC2BA-1B59-4F69-C6C8-E3C28E43E335}"/>
              </a:ext>
            </a:extLst>
          </p:cNvPr>
          <p:cNvSpPr/>
          <p:nvPr/>
        </p:nvSpPr>
        <p:spPr>
          <a:xfrm>
            <a:off x="352424" y="846661"/>
            <a:ext cx="11515725" cy="2222530"/>
          </a:xfrm>
          <a:prstGeom prst="roundRect">
            <a:avLst>
              <a:gd name="adj" fmla="val 3292"/>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8F56595A-B49E-7308-6B9E-FC0F853A256A}"/>
              </a:ext>
            </a:extLst>
          </p:cNvPr>
          <p:cNvSpPr/>
          <p:nvPr/>
        </p:nvSpPr>
        <p:spPr>
          <a:xfrm>
            <a:off x="515507" y="3555802"/>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Methods</a:t>
            </a:r>
            <a:endParaRPr lang="en-US" b="1" i="0">
              <a:solidFill>
                <a:schemeClr val="bg1"/>
              </a:solidFill>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6CA9384B-A4F8-122C-E4B7-4C97C4D2FB12}"/>
              </a:ext>
            </a:extLst>
          </p:cNvPr>
          <p:cNvSpPr/>
          <p:nvPr/>
        </p:nvSpPr>
        <p:spPr>
          <a:xfrm>
            <a:off x="352424" y="3429000"/>
            <a:ext cx="11515726" cy="2903182"/>
          </a:xfrm>
          <a:prstGeom prst="roundRect">
            <a:avLst>
              <a:gd name="adj" fmla="val 3292"/>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E7B285D5-FF52-4B44-2756-0B1D03A25A5F}"/>
              </a:ext>
            </a:extLst>
          </p:cNvPr>
          <p:cNvGrpSpPr/>
          <p:nvPr/>
        </p:nvGrpSpPr>
        <p:grpSpPr>
          <a:xfrm>
            <a:off x="821315" y="4222642"/>
            <a:ext cx="2905242" cy="1580348"/>
            <a:chOff x="512708" y="4173049"/>
            <a:chExt cx="2905242" cy="1580348"/>
          </a:xfrm>
        </p:grpSpPr>
        <p:sp>
          <p:nvSpPr>
            <p:cNvPr id="12" name="Content Placeholder 2">
              <a:extLst>
                <a:ext uri="{FF2B5EF4-FFF2-40B4-BE49-F238E27FC236}">
                  <a16:creationId xmlns:a16="http://schemas.microsoft.com/office/drawing/2014/main" id="{D7EA8B5B-10F3-D063-165B-9876A1B5DE6F}"/>
                </a:ext>
              </a:extLst>
            </p:cNvPr>
            <p:cNvSpPr txBox="1">
              <a:spLocks/>
            </p:cNvSpPr>
            <p:nvPr/>
          </p:nvSpPr>
          <p:spPr>
            <a:xfrm>
              <a:off x="590624" y="4474310"/>
              <a:ext cx="2827326" cy="11941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400" kern="0">
                  <a:effectLst/>
                  <a:latin typeface="Arial" panose="020B0604020202020204" pitchFamily="34" charset="0"/>
                  <a:ea typeface="Calibri" panose="020F0502020204030204" pitchFamily="34" charset="0"/>
                  <a:cs typeface="Arial" panose="020B0604020202020204" pitchFamily="34" charset="0"/>
                </a:rPr>
                <a:t>AKI superimposed on CKD (GFR &lt; 60mL/min /1.73m</a:t>
              </a:r>
              <a:r>
                <a:rPr lang="en-US" sz="1400" kern="0" baseline="30000">
                  <a:effectLst/>
                  <a:latin typeface="Arial" panose="020B0604020202020204" pitchFamily="34" charset="0"/>
                  <a:ea typeface="Calibri" panose="020F0502020204030204" pitchFamily="34" charset="0"/>
                  <a:cs typeface="Arial" panose="020B0604020202020204" pitchFamily="34" charset="0"/>
                </a:rPr>
                <a:t>2 </a:t>
              </a:r>
              <a:r>
                <a:rPr lang="en-US" sz="1400" kern="0">
                  <a:effectLst/>
                  <a:latin typeface="Arial" panose="020B0604020202020204" pitchFamily="34" charset="0"/>
                  <a:ea typeface="Calibri" panose="020F0502020204030204" pitchFamily="34" charset="0"/>
                  <a:cs typeface="Arial" panose="020B0604020202020204" pitchFamily="34" charset="0"/>
                </a:rPr>
                <a:t>for </a:t>
              </a:r>
            </a:p>
            <a:p>
              <a:pPr marL="0" indent="0">
                <a:spcBef>
                  <a:spcPts val="0"/>
                </a:spcBef>
                <a:buFont typeface="Arial" panose="020B0604020202020204" pitchFamily="34" charset="0"/>
                <a:buNone/>
              </a:pPr>
              <a:r>
                <a:rPr lang="en-US" sz="1400" kern="0">
                  <a:effectLst/>
                  <a:latin typeface="Arial" panose="020B0604020202020204" pitchFamily="34" charset="0"/>
                  <a:ea typeface="Calibri" panose="020F0502020204030204" pitchFamily="34" charset="0"/>
                  <a:cs typeface="Arial" panose="020B0604020202020204" pitchFamily="34" charset="0"/>
                </a:rPr>
                <a:t>&gt; 3 months), either as 0.3 mg/dL increase in &lt; 48 hours, or a 50% rise from an elevated serum creatinine (</a:t>
              </a:r>
              <a:r>
                <a:rPr lang="en-US" sz="1400" kern="0" err="1">
                  <a:effectLst/>
                  <a:latin typeface="Arial" panose="020B0604020202020204" pitchFamily="34" charset="0"/>
                  <a:ea typeface="Calibri" panose="020F0502020204030204" pitchFamily="34" charset="0"/>
                  <a:cs typeface="Arial" panose="020B0604020202020204" pitchFamily="34" charset="0"/>
                </a:rPr>
                <a:t>sCr</a:t>
              </a:r>
              <a:r>
                <a:rPr lang="en-US" sz="1400" kern="0">
                  <a:effectLst/>
                  <a:latin typeface="Arial" panose="020B0604020202020204" pitchFamily="34" charset="0"/>
                  <a:ea typeface="Calibri" panose="020F0502020204030204" pitchFamily="34" charset="0"/>
                  <a:cs typeface="Arial" panose="020B0604020202020204" pitchFamily="34" charset="0"/>
                </a:rPr>
                <a:t>) in ≤ 7 days.</a:t>
              </a:r>
              <a:endParaRPr lang="en-US" sz="140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15D31E95-8DE2-D8E6-F087-5048D9ACF00E}"/>
                </a:ext>
              </a:extLst>
            </p:cNvPr>
            <p:cNvGrpSpPr/>
            <p:nvPr/>
          </p:nvGrpSpPr>
          <p:grpSpPr>
            <a:xfrm>
              <a:off x="512708" y="4173049"/>
              <a:ext cx="2905242" cy="1580348"/>
              <a:chOff x="512708" y="4173049"/>
              <a:chExt cx="2905242" cy="1580348"/>
            </a:xfrm>
          </p:grpSpPr>
          <p:sp>
            <p:nvSpPr>
              <p:cNvPr id="16" name="Rectangle: Rounded Corners 15">
                <a:extLst>
                  <a:ext uri="{FF2B5EF4-FFF2-40B4-BE49-F238E27FC236}">
                    <a16:creationId xmlns:a16="http://schemas.microsoft.com/office/drawing/2014/main" id="{4661560D-9D38-0528-8C58-3A0D659A35D8}"/>
                  </a:ext>
                </a:extLst>
              </p:cNvPr>
              <p:cNvSpPr/>
              <p:nvPr/>
            </p:nvSpPr>
            <p:spPr>
              <a:xfrm>
                <a:off x="512708" y="4309606"/>
                <a:ext cx="2905242" cy="1443791"/>
              </a:xfrm>
              <a:prstGeom prst="roundRect">
                <a:avLst>
                  <a:gd name="adj" fmla="val 9695"/>
                </a:avLst>
              </a:prstGeom>
              <a:noFill/>
              <a:ln>
                <a:solidFill>
                  <a:srgbClr val="CFC4C3"/>
                </a:solidFill>
              </a:ln>
            </p:spPr>
            <p:style>
              <a:lnRef idx="2">
                <a:schemeClr val="accent6"/>
              </a:lnRef>
              <a:fillRef idx="1">
                <a:schemeClr val="lt1"/>
              </a:fillRef>
              <a:effectRef idx="0">
                <a:schemeClr val="accent6"/>
              </a:effectRef>
              <a:fontRef idx="minor">
                <a:schemeClr val="dk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C26C7B69-0E42-5A57-A8FC-5309F3DACB87}"/>
                  </a:ext>
                </a:extLst>
              </p:cNvPr>
              <p:cNvSpPr txBox="1">
                <a:spLocks/>
              </p:cNvSpPr>
              <p:nvPr/>
            </p:nvSpPr>
            <p:spPr>
              <a:xfrm>
                <a:off x="1067370" y="4173049"/>
                <a:ext cx="1773206" cy="254445"/>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solidFill>
                      <a:srgbClr val="826B6A"/>
                    </a:solidFill>
                    <a:latin typeface="Arial" panose="020B0604020202020204" pitchFamily="34" charset="0"/>
                    <a:cs typeface="Arial" panose="020B0604020202020204" pitchFamily="34" charset="0"/>
                  </a:rPr>
                  <a:t>AoCKD definition</a:t>
                </a:r>
                <a:endParaRPr lang="en-US" sz="1600" b="1">
                  <a:solidFill>
                    <a:srgbClr val="826B6A"/>
                  </a:solidFill>
                  <a:latin typeface="Arial" panose="020B0604020202020204" pitchFamily="34" charset="0"/>
                  <a:cs typeface="Arial" panose="020B0604020202020204" pitchFamily="34" charset="0"/>
                </a:endParaRPr>
              </a:p>
            </p:txBody>
          </p:sp>
        </p:grpSp>
      </p:grpSp>
      <p:grpSp>
        <p:nvGrpSpPr>
          <p:cNvPr id="19" name="Group 18">
            <a:extLst>
              <a:ext uri="{FF2B5EF4-FFF2-40B4-BE49-F238E27FC236}">
                <a16:creationId xmlns:a16="http://schemas.microsoft.com/office/drawing/2014/main" id="{A0550E54-2357-BDD3-033D-66E74CD34E31}"/>
              </a:ext>
            </a:extLst>
          </p:cNvPr>
          <p:cNvGrpSpPr/>
          <p:nvPr/>
        </p:nvGrpSpPr>
        <p:grpSpPr>
          <a:xfrm>
            <a:off x="4035506" y="4011833"/>
            <a:ext cx="2801859" cy="1792687"/>
            <a:chOff x="398541" y="3819686"/>
            <a:chExt cx="2801859" cy="1792687"/>
          </a:xfrm>
        </p:grpSpPr>
        <p:sp>
          <p:nvSpPr>
            <p:cNvPr id="20" name="Rectangle: Rounded Corners 19">
              <a:extLst>
                <a:ext uri="{FF2B5EF4-FFF2-40B4-BE49-F238E27FC236}">
                  <a16:creationId xmlns:a16="http://schemas.microsoft.com/office/drawing/2014/main" id="{1A6289CC-A4C5-9EEF-67C0-AFDD3AA1C8BA}"/>
                </a:ext>
              </a:extLst>
            </p:cNvPr>
            <p:cNvSpPr/>
            <p:nvPr/>
          </p:nvSpPr>
          <p:spPr>
            <a:xfrm>
              <a:off x="515507" y="4100505"/>
              <a:ext cx="2684893" cy="1511868"/>
            </a:xfrm>
            <a:prstGeom prst="roundRect">
              <a:avLst>
                <a:gd name="adj" fmla="val 9695"/>
              </a:avLst>
            </a:prstGeom>
            <a:solidFill>
              <a:srgbClr val="CFC4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21" name="Content Placeholder 2">
              <a:extLst>
                <a:ext uri="{FF2B5EF4-FFF2-40B4-BE49-F238E27FC236}">
                  <a16:creationId xmlns:a16="http://schemas.microsoft.com/office/drawing/2014/main" id="{86BA7403-7D66-2F09-94BD-06D5D7702D16}"/>
                </a:ext>
              </a:extLst>
            </p:cNvPr>
            <p:cNvSpPr txBox="1">
              <a:spLocks/>
            </p:cNvSpPr>
            <p:nvPr/>
          </p:nvSpPr>
          <p:spPr>
            <a:xfrm>
              <a:off x="398541" y="4249720"/>
              <a:ext cx="1875524" cy="28576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solidFill>
                    <a:srgbClr val="826B6A"/>
                  </a:solidFill>
                  <a:latin typeface="Arial" panose="020B0604020202020204" pitchFamily="34" charset="0"/>
                  <a:cs typeface="Arial" panose="020B0604020202020204" pitchFamily="34" charset="0"/>
                </a:rPr>
                <a:t>Population</a:t>
              </a:r>
              <a:endParaRPr lang="en-US" sz="1600" b="1">
                <a:solidFill>
                  <a:srgbClr val="826B6A"/>
                </a:solidFill>
                <a:latin typeface="Arial" panose="020B0604020202020204" pitchFamily="34" charset="0"/>
                <a:cs typeface="Arial" panose="020B0604020202020204" pitchFamily="34" charset="0"/>
              </a:endParaRPr>
            </a:p>
          </p:txBody>
        </p:sp>
        <p:pic>
          <p:nvPicPr>
            <p:cNvPr id="22" name="Graphic 21" descr="Group of men with solid fill">
              <a:extLst>
                <a:ext uri="{FF2B5EF4-FFF2-40B4-BE49-F238E27FC236}">
                  <a16:creationId xmlns:a16="http://schemas.microsoft.com/office/drawing/2014/main" id="{9037B675-3948-6899-3ED9-1DD86BD6B3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53466" y="3819686"/>
              <a:ext cx="787466" cy="787466"/>
            </a:xfrm>
            <a:prstGeom prst="rect">
              <a:avLst/>
            </a:prstGeom>
          </p:spPr>
        </p:pic>
        <p:sp>
          <p:nvSpPr>
            <p:cNvPr id="23" name="TextBox 22">
              <a:extLst>
                <a:ext uri="{FF2B5EF4-FFF2-40B4-BE49-F238E27FC236}">
                  <a16:creationId xmlns:a16="http://schemas.microsoft.com/office/drawing/2014/main" id="{68F14466-E453-E1FA-AAC5-560F39F2F224}"/>
                </a:ext>
              </a:extLst>
            </p:cNvPr>
            <p:cNvSpPr txBox="1"/>
            <p:nvPr/>
          </p:nvSpPr>
          <p:spPr>
            <a:xfrm>
              <a:off x="659367" y="4572509"/>
              <a:ext cx="2541033" cy="954107"/>
            </a:xfrm>
            <a:prstGeom prst="rect">
              <a:avLst/>
            </a:prstGeom>
            <a:noFill/>
          </p:spPr>
          <p:txBody>
            <a:bodyPr wrap="square">
              <a:spAutoFit/>
            </a:bodyPr>
            <a:lstStyle/>
            <a:p>
              <a:r>
                <a:rPr lang="en-US" sz="1400" kern="100">
                  <a:latin typeface="Arial" panose="020B0604020202020204" pitchFamily="34" charset="0"/>
                  <a:cs typeface="Arial" panose="020B0604020202020204" pitchFamily="34" charset="0"/>
                </a:rPr>
                <a:t>The CLEARED consortium enrolled 7,040 patients with cirrhosis worldwide from 127 countries.</a:t>
              </a:r>
            </a:p>
          </p:txBody>
        </p:sp>
      </p:grpSp>
      <p:grpSp>
        <p:nvGrpSpPr>
          <p:cNvPr id="24" name="Group 23">
            <a:extLst>
              <a:ext uri="{FF2B5EF4-FFF2-40B4-BE49-F238E27FC236}">
                <a16:creationId xmlns:a16="http://schemas.microsoft.com/office/drawing/2014/main" id="{1DE88AEE-DA9E-5FD5-EC13-3E0B1660C3F6}"/>
              </a:ext>
            </a:extLst>
          </p:cNvPr>
          <p:cNvGrpSpPr/>
          <p:nvPr/>
        </p:nvGrpSpPr>
        <p:grpSpPr>
          <a:xfrm>
            <a:off x="7763030" y="3599171"/>
            <a:ext cx="2788276" cy="1514483"/>
            <a:chOff x="512708" y="4173049"/>
            <a:chExt cx="2788276" cy="1514483"/>
          </a:xfrm>
        </p:grpSpPr>
        <p:sp>
          <p:nvSpPr>
            <p:cNvPr id="25" name="Content Placeholder 2">
              <a:extLst>
                <a:ext uri="{FF2B5EF4-FFF2-40B4-BE49-F238E27FC236}">
                  <a16:creationId xmlns:a16="http://schemas.microsoft.com/office/drawing/2014/main" id="{23379EF1-6909-254B-7F82-1D4BDB187DD7}"/>
                </a:ext>
              </a:extLst>
            </p:cNvPr>
            <p:cNvSpPr txBox="1">
              <a:spLocks/>
            </p:cNvSpPr>
            <p:nvPr/>
          </p:nvSpPr>
          <p:spPr>
            <a:xfrm>
              <a:off x="590624" y="4493360"/>
              <a:ext cx="2710360" cy="11941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400" kern="0">
                  <a:effectLst/>
                  <a:latin typeface="Arial" panose="020B0604020202020204" pitchFamily="34" charset="0"/>
                  <a:ea typeface="Calibri" panose="020F0502020204030204" pitchFamily="34" charset="0"/>
                  <a:cs typeface="Arial" panose="020B0604020202020204" pitchFamily="34" charset="0"/>
                </a:rPr>
                <a:t>Demographics</a:t>
              </a:r>
            </a:p>
            <a:p>
              <a:pPr>
                <a:spcBef>
                  <a:spcPts val="0"/>
                </a:spcBef>
              </a:pPr>
              <a:r>
                <a:rPr lang="en-US" sz="1400" kern="0">
                  <a:latin typeface="Arial" panose="020B0604020202020204" pitchFamily="34" charset="0"/>
                  <a:ea typeface="Calibri" panose="020F0502020204030204" pitchFamily="34" charset="0"/>
                  <a:cs typeface="Arial" panose="020B0604020202020204" pitchFamily="34" charset="0"/>
                </a:rPr>
                <a:t>C</a:t>
              </a:r>
              <a:r>
                <a:rPr lang="en-US" sz="1400" kern="0">
                  <a:effectLst/>
                  <a:latin typeface="Arial" panose="020B0604020202020204" pitchFamily="34" charset="0"/>
                  <a:ea typeface="Calibri" panose="020F0502020204030204" pitchFamily="34" charset="0"/>
                  <a:cs typeface="Arial" panose="020B0604020202020204" pitchFamily="34" charset="0"/>
                </a:rPr>
                <a:t>irrhosis complications</a:t>
              </a:r>
            </a:p>
            <a:p>
              <a:pPr>
                <a:spcBef>
                  <a:spcPts val="0"/>
                </a:spcBef>
              </a:pPr>
              <a:r>
                <a:rPr lang="en-US" sz="1400" kern="0">
                  <a:latin typeface="Arial" panose="020B0604020202020204" pitchFamily="34" charset="0"/>
                  <a:ea typeface="Calibri" panose="020F0502020204030204" pitchFamily="34" charset="0"/>
                  <a:cs typeface="Arial" panose="020B0604020202020204" pitchFamily="34" charset="0"/>
                </a:rPr>
                <a:t>C</a:t>
              </a:r>
              <a:r>
                <a:rPr lang="en-US" sz="1400" kern="0">
                  <a:effectLst/>
                  <a:latin typeface="Arial" panose="020B0604020202020204" pitchFamily="34" charset="0"/>
                  <a:ea typeface="Calibri" panose="020F0502020204030204" pitchFamily="34" charset="0"/>
                  <a:cs typeface="Arial" panose="020B0604020202020204" pitchFamily="34" charset="0"/>
                </a:rPr>
                <a:t>o-morbid conditions</a:t>
              </a:r>
            </a:p>
            <a:p>
              <a:pPr>
                <a:spcBef>
                  <a:spcPts val="0"/>
                </a:spcBef>
              </a:pPr>
              <a:r>
                <a:rPr lang="en-US" sz="1400" kern="0">
                  <a:latin typeface="Arial" panose="020B0604020202020204" pitchFamily="34" charset="0"/>
                  <a:ea typeface="Calibri" panose="020F0502020204030204" pitchFamily="34" charset="0"/>
                  <a:cs typeface="Arial" panose="020B0604020202020204" pitchFamily="34" charset="0"/>
                </a:rPr>
                <a:t>P</a:t>
              </a:r>
              <a:r>
                <a:rPr lang="en-US" sz="1400" kern="0">
                  <a:effectLst/>
                  <a:latin typeface="Arial" panose="020B0604020202020204" pitchFamily="34" charset="0"/>
                  <a:ea typeface="Calibri" panose="020F0502020204030204" pitchFamily="34" charset="0"/>
                  <a:cs typeface="Arial" panose="020B0604020202020204" pitchFamily="34" charset="0"/>
                </a:rPr>
                <a:t>atient outcomes</a:t>
              </a:r>
              <a:endParaRPr lang="en-US" sz="1400">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6D498C76-F12E-1F27-B3BB-46B001EA6450}"/>
                </a:ext>
              </a:extLst>
            </p:cNvPr>
            <p:cNvGrpSpPr/>
            <p:nvPr/>
          </p:nvGrpSpPr>
          <p:grpSpPr>
            <a:xfrm>
              <a:off x="512708" y="4173049"/>
              <a:ext cx="2334265" cy="1246812"/>
              <a:chOff x="512708" y="4173049"/>
              <a:chExt cx="2334265" cy="1246812"/>
            </a:xfrm>
          </p:grpSpPr>
          <p:sp>
            <p:nvSpPr>
              <p:cNvPr id="27" name="Rectangle: Rounded Corners 26">
                <a:extLst>
                  <a:ext uri="{FF2B5EF4-FFF2-40B4-BE49-F238E27FC236}">
                    <a16:creationId xmlns:a16="http://schemas.microsoft.com/office/drawing/2014/main" id="{DC556DE8-1A2C-886E-E9F2-2359788127FB}"/>
                  </a:ext>
                </a:extLst>
              </p:cNvPr>
              <p:cNvSpPr/>
              <p:nvPr/>
            </p:nvSpPr>
            <p:spPr>
              <a:xfrm>
                <a:off x="512708" y="4309606"/>
                <a:ext cx="2334265" cy="1110255"/>
              </a:xfrm>
              <a:prstGeom prst="roundRect">
                <a:avLst>
                  <a:gd name="adj" fmla="val 9695"/>
                </a:avLst>
              </a:prstGeom>
              <a:noFill/>
              <a:ln>
                <a:solidFill>
                  <a:srgbClr val="CFC4C3"/>
                </a:solidFill>
              </a:ln>
            </p:spPr>
            <p:style>
              <a:lnRef idx="2">
                <a:schemeClr val="accent6"/>
              </a:lnRef>
              <a:fillRef idx="1">
                <a:schemeClr val="lt1"/>
              </a:fillRef>
              <a:effectRef idx="0">
                <a:schemeClr val="accent6"/>
              </a:effectRef>
              <a:fontRef idx="minor">
                <a:schemeClr val="dk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28" name="Content Placeholder 2">
                <a:extLst>
                  <a:ext uri="{FF2B5EF4-FFF2-40B4-BE49-F238E27FC236}">
                    <a16:creationId xmlns:a16="http://schemas.microsoft.com/office/drawing/2014/main" id="{FDD4C283-12B0-6700-7CD8-94526BD7B40F}"/>
                  </a:ext>
                </a:extLst>
              </p:cNvPr>
              <p:cNvSpPr txBox="1">
                <a:spLocks/>
              </p:cNvSpPr>
              <p:nvPr/>
            </p:nvSpPr>
            <p:spPr>
              <a:xfrm>
                <a:off x="917433" y="4173049"/>
                <a:ext cx="1553776" cy="254445"/>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solidFill>
                      <a:srgbClr val="826B6A"/>
                    </a:solidFill>
                    <a:latin typeface="Arial" panose="020B0604020202020204" pitchFamily="34" charset="0"/>
                    <a:cs typeface="Arial" panose="020B0604020202020204" pitchFamily="34" charset="0"/>
                  </a:rPr>
                  <a:t>Data collection</a:t>
                </a:r>
                <a:endParaRPr lang="en-US" sz="1600" b="1">
                  <a:solidFill>
                    <a:srgbClr val="826B6A"/>
                  </a:solidFill>
                  <a:latin typeface="Arial" panose="020B0604020202020204" pitchFamily="34" charset="0"/>
                  <a:cs typeface="Arial" panose="020B0604020202020204" pitchFamily="34" charset="0"/>
                </a:endParaRPr>
              </a:p>
            </p:txBody>
          </p:sp>
        </p:grpSp>
      </p:grpSp>
      <p:sp>
        <p:nvSpPr>
          <p:cNvPr id="29" name="Arrow: Down 28">
            <a:extLst>
              <a:ext uri="{FF2B5EF4-FFF2-40B4-BE49-F238E27FC236}">
                <a16:creationId xmlns:a16="http://schemas.microsoft.com/office/drawing/2014/main" id="{DF123A5F-56A4-C907-355E-F5F4476DE492}"/>
              </a:ext>
            </a:extLst>
          </p:cNvPr>
          <p:cNvSpPr/>
          <p:nvPr/>
        </p:nvSpPr>
        <p:spPr>
          <a:xfrm rot="16200000">
            <a:off x="7171890" y="3970732"/>
            <a:ext cx="244549" cy="348955"/>
          </a:xfrm>
          <a:prstGeom prst="downArrow">
            <a:avLst/>
          </a:prstGeom>
          <a:solidFill>
            <a:srgbClr val="CFC4C3"/>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E77ADCB0-B863-EB3C-A866-DFEC76A35657}"/>
              </a:ext>
            </a:extLst>
          </p:cNvPr>
          <p:cNvSpPr txBox="1"/>
          <p:nvPr/>
        </p:nvSpPr>
        <p:spPr>
          <a:xfrm>
            <a:off x="7640749" y="5081094"/>
            <a:ext cx="3713051" cy="954107"/>
          </a:xfrm>
          <a:prstGeom prst="rect">
            <a:avLst/>
          </a:prstGeom>
          <a:noFill/>
        </p:spPr>
        <p:txBody>
          <a:bodyPr wrap="square">
            <a:spAutoFit/>
          </a:bodyPr>
          <a:lstStyle/>
          <a:p>
            <a:r>
              <a:rPr lang="en-US" sz="1400" kern="100">
                <a:latin typeface="Arial" panose="020B0604020202020204" pitchFamily="34" charset="0"/>
                <a:cs typeface="Arial" panose="020B0604020202020204" pitchFamily="34" charset="0"/>
              </a:rPr>
              <a:t>The incidence and features of AKI superimposed on CKD (CKD+) were compared to those without (CKD-), and its impact on patient outcomes assessed.</a:t>
            </a:r>
          </a:p>
        </p:txBody>
      </p:sp>
      <p:pic>
        <p:nvPicPr>
          <p:cNvPr id="3" name="Graphic 2" descr="Home with solid fill">
            <a:hlinkClick r:id="rId5" action="ppaction://hlinksldjump"/>
            <a:extLst>
              <a:ext uri="{FF2B5EF4-FFF2-40B4-BE49-F238E27FC236}">
                <a16:creationId xmlns:a16="http://schemas.microsoft.com/office/drawing/2014/main" id="{163CF92D-95E7-AF7F-46A3-83F7F08A87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65129" y="87085"/>
            <a:ext cx="374469" cy="374469"/>
          </a:xfrm>
          <a:prstGeom prst="rect">
            <a:avLst/>
          </a:prstGeom>
        </p:spPr>
      </p:pic>
      <p:grpSp>
        <p:nvGrpSpPr>
          <p:cNvPr id="11" name="Group 10">
            <a:extLst>
              <a:ext uri="{FF2B5EF4-FFF2-40B4-BE49-F238E27FC236}">
                <a16:creationId xmlns:a16="http://schemas.microsoft.com/office/drawing/2014/main" id="{3483E05E-5C36-E3C6-6CB0-B7950E2C16C2}"/>
              </a:ext>
            </a:extLst>
          </p:cNvPr>
          <p:cNvGrpSpPr/>
          <p:nvPr/>
        </p:nvGrpSpPr>
        <p:grpSpPr>
          <a:xfrm>
            <a:off x="9857061" y="3555802"/>
            <a:ext cx="531434" cy="531434"/>
            <a:chOff x="9857061" y="3555802"/>
            <a:chExt cx="531434" cy="531434"/>
          </a:xfrm>
        </p:grpSpPr>
        <p:sp>
          <p:nvSpPr>
            <p:cNvPr id="10" name="Rectangle 9">
              <a:extLst>
                <a:ext uri="{FF2B5EF4-FFF2-40B4-BE49-F238E27FC236}">
                  <a16:creationId xmlns:a16="http://schemas.microsoft.com/office/drawing/2014/main" id="{8F3E746B-8FD1-4A98-3FF8-2AC34CA584B0}"/>
                </a:ext>
              </a:extLst>
            </p:cNvPr>
            <p:cNvSpPr/>
            <p:nvPr/>
          </p:nvSpPr>
          <p:spPr>
            <a:xfrm>
              <a:off x="9970887" y="3664042"/>
              <a:ext cx="417607" cy="370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Checklist with solid fill">
              <a:extLst>
                <a:ext uri="{FF2B5EF4-FFF2-40B4-BE49-F238E27FC236}">
                  <a16:creationId xmlns:a16="http://schemas.microsoft.com/office/drawing/2014/main" id="{F06CB9E8-0C23-5430-D17F-937D7BDB7E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57061" y="3555802"/>
              <a:ext cx="531434" cy="531434"/>
            </a:xfrm>
            <a:prstGeom prst="rect">
              <a:avLst/>
            </a:prstGeom>
          </p:spPr>
        </p:pic>
      </p:grpSp>
    </p:spTree>
    <p:extLst>
      <p:ext uri="{BB962C8B-B14F-4D97-AF65-F5344CB8AC3E}">
        <p14:creationId xmlns:p14="http://schemas.microsoft.com/office/powerpoint/2010/main" val="940093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CDBC2-15E0-D24C-9454-70CB1234A4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A20884-7B25-9116-F55A-C6838857E775}"/>
              </a:ext>
            </a:extLst>
          </p:cNvPr>
          <p:cNvSpPr>
            <a:spLocks noGrp="1"/>
          </p:cNvSpPr>
          <p:nvPr>
            <p:ph type="title"/>
          </p:nvPr>
        </p:nvSpPr>
        <p:spPr/>
        <p:txBody>
          <a:bodyPr>
            <a:normAutofit/>
          </a:bodyPr>
          <a:lstStyle/>
          <a:p>
            <a:r>
              <a:rPr lang="en-GB" sz="1800" b="1">
                <a:latin typeface="Arial" panose="020B0604020202020204" pitchFamily="34" charset="0"/>
                <a:cs typeface="Arial" panose="020B0604020202020204" pitchFamily="34" charset="0"/>
              </a:rPr>
              <a:t>OS-040</a:t>
            </a:r>
            <a:r>
              <a:rPr lang="en-GB" sz="1800">
                <a:latin typeface="Arial" panose="020B0604020202020204" pitchFamily="34" charset="0"/>
                <a:cs typeface="Arial" panose="020B0604020202020204" pitchFamily="34" charset="0"/>
              </a:rPr>
              <a:t> </a:t>
            </a:r>
            <a:br>
              <a:rPr lang="en-GB" sz="1800">
                <a:latin typeface="Arial" panose="020B0604020202020204" pitchFamily="34" charset="0"/>
                <a:cs typeface="Arial" panose="020B0604020202020204" pitchFamily="34" charset="0"/>
              </a:rPr>
            </a:br>
            <a:r>
              <a:rPr lang="en-GB" sz="1800">
                <a:latin typeface="Arial" panose="020B0604020202020204" pitchFamily="34" charset="0"/>
                <a:cs typeface="Arial" panose="020B0604020202020204" pitchFamily="34" charset="0"/>
              </a:rPr>
              <a:t>Acute-on-chronic kidney disease in cirrhosis- a global study</a:t>
            </a:r>
            <a:endParaRPr lang="en-US" sz="180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4AAC2BDE-D109-E73E-6E0C-912F1799CDEE}"/>
              </a:ext>
            </a:extLst>
          </p:cNvPr>
          <p:cNvSpPr/>
          <p:nvPr/>
        </p:nvSpPr>
        <p:spPr>
          <a:xfrm>
            <a:off x="451874" y="5112816"/>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Conclusion</a:t>
            </a:r>
            <a:endParaRPr lang="en-US" b="1" i="0">
              <a:solidFill>
                <a:schemeClr val="bg1"/>
              </a:solidFill>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671AD48-1E3A-693C-569A-B69572F94E7C}"/>
              </a:ext>
            </a:extLst>
          </p:cNvPr>
          <p:cNvSpPr txBox="1"/>
          <p:nvPr/>
        </p:nvSpPr>
        <p:spPr>
          <a:xfrm>
            <a:off x="451874" y="5471324"/>
            <a:ext cx="11229130" cy="830997"/>
          </a:xfrm>
          <a:prstGeom prst="rect">
            <a:avLst/>
          </a:prstGeom>
          <a:noFill/>
        </p:spPr>
        <p:txBody>
          <a:bodyPr wrap="square">
            <a:spAutoFit/>
          </a:bodyPr>
          <a:lstStyle/>
          <a:p>
            <a:r>
              <a:rPr lang="en-US" sz="1600" kern="0">
                <a:effectLst/>
                <a:latin typeface="Arial" panose="020B0604020202020204" pitchFamily="34" charset="0"/>
                <a:ea typeface="Calibri" panose="020F0502020204030204" pitchFamily="34" charset="0"/>
                <a:cs typeface="Arial" panose="020B0604020202020204" pitchFamily="34" charset="0"/>
              </a:rPr>
              <a:t>AoCKD is common amongst inpatients with cirrhosis, particularly in those with prior AKI, often associated with lower chance for resolution, especially if admitted with infection. Therefore, it is imperative that prompt treatment, especially in well-resourced countries be provided to improve patient outcomes.</a:t>
            </a:r>
            <a:endParaRPr lang="en-US" sz="1600">
              <a:solidFill>
                <a:srgbClr val="004B87"/>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C126A3B4-1611-19EB-D5AE-7F62B8F748C2}"/>
              </a:ext>
            </a:extLst>
          </p:cNvPr>
          <p:cNvSpPr/>
          <p:nvPr/>
        </p:nvSpPr>
        <p:spPr>
          <a:xfrm>
            <a:off x="349250" y="4981847"/>
            <a:ext cx="11493500" cy="1321253"/>
          </a:xfrm>
          <a:prstGeom prst="roundRect">
            <a:avLst>
              <a:gd name="adj" fmla="val 5455"/>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4B87"/>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00D89EC6-92F1-FBCA-4D6D-1D3FCBBBF6C0}"/>
              </a:ext>
            </a:extLst>
          </p:cNvPr>
          <p:cNvSpPr/>
          <p:nvPr/>
        </p:nvSpPr>
        <p:spPr>
          <a:xfrm>
            <a:off x="451874" y="959405"/>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Results</a:t>
            </a:r>
            <a:endParaRPr lang="en-US" b="1" i="0">
              <a:solidFill>
                <a:schemeClr val="bg1"/>
              </a:solidFill>
              <a:effectLst/>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4A2626FD-CEAC-6D92-E85A-621C6687B506}"/>
              </a:ext>
            </a:extLst>
          </p:cNvPr>
          <p:cNvSpPr/>
          <p:nvPr/>
        </p:nvSpPr>
        <p:spPr>
          <a:xfrm>
            <a:off x="346075" y="861404"/>
            <a:ext cx="11493500" cy="4028900"/>
          </a:xfrm>
          <a:prstGeom prst="roundRect">
            <a:avLst>
              <a:gd name="adj" fmla="val 2110"/>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rgbClr val="004B87"/>
              </a:solidFill>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CBFA36B6-CE5D-70FD-4D7A-7BEBCB1587A1}"/>
              </a:ext>
            </a:extLst>
          </p:cNvPr>
          <p:cNvGraphicFramePr>
            <a:graphicFrameLocks noGrp="1"/>
          </p:cNvGraphicFramePr>
          <p:nvPr>
            <p:extLst>
              <p:ext uri="{D42A27DB-BD31-4B8C-83A1-F6EECF244321}">
                <p14:modId xmlns:p14="http://schemas.microsoft.com/office/powerpoint/2010/main" val="3945768125"/>
              </p:ext>
            </p:extLst>
          </p:nvPr>
        </p:nvGraphicFramePr>
        <p:xfrm>
          <a:off x="711622" y="1402270"/>
          <a:ext cx="6407985" cy="3342569"/>
        </p:xfrm>
        <a:graphic>
          <a:graphicData uri="http://schemas.openxmlformats.org/drawingml/2006/table">
            <a:tbl>
              <a:tblPr>
                <a:tableStyleId>{22838BEF-8BB2-4498-84A7-C5851F593DF1}</a:tableStyleId>
              </a:tblPr>
              <a:tblGrid>
                <a:gridCol w="2215378">
                  <a:extLst>
                    <a:ext uri="{9D8B030D-6E8A-4147-A177-3AD203B41FA5}">
                      <a16:colId xmlns:a16="http://schemas.microsoft.com/office/drawing/2014/main" val="2336145838"/>
                    </a:ext>
                  </a:extLst>
                </a:gridCol>
                <a:gridCol w="1709762">
                  <a:extLst>
                    <a:ext uri="{9D8B030D-6E8A-4147-A177-3AD203B41FA5}">
                      <a16:colId xmlns:a16="http://schemas.microsoft.com/office/drawing/2014/main" val="2697555263"/>
                    </a:ext>
                  </a:extLst>
                </a:gridCol>
                <a:gridCol w="1725368">
                  <a:extLst>
                    <a:ext uri="{9D8B030D-6E8A-4147-A177-3AD203B41FA5}">
                      <a16:colId xmlns:a16="http://schemas.microsoft.com/office/drawing/2014/main" val="1389207634"/>
                    </a:ext>
                  </a:extLst>
                </a:gridCol>
                <a:gridCol w="757477">
                  <a:extLst>
                    <a:ext uri="{9D8B030D-6E8A-4147-A177-3AD203B41FA5}">
                      <a16:colId xmlns:a16="http://schemas.microsoft.com/office/drawing/2014/main" val="2184099773"/>
                    </a:ext>
                  </a:extLst>
                </a:gridCol>
              </a:tblGrid>
              <a:tr h="208661">
                <a:tc>
                  <a:txBody>
                    <a:bodyPr/>
                    <a:lstStyle/>
                    <a:p>
                      <a:pPr algn="ctr"/>
                      <a:r>
                        <a:rPr lang="en-US" sz="1050" b="1" dirty="0">
                          <a:solidFill>
                            <a:schemeClr val="bg1"/>
                          </a:solidFill>
                        </a:rPr>
                        <a:t>Category</a:t>
                      </a:r>
                      <a:endParaRPr lang="en-US" sz="1050" dirty="0">
                        <a:solidFill>
                          <a:schemeClr val="bg1"/>
                        </a:solidFill>
                      </a:endParaRPr>
                    </a:p>
                  </a:txBody>
                  <a:tcPr marL="59607" marR="59607" marT="29804" marB="29804" anchor="ctr">
                    <a:solidFill>
                      <a:srgbClr val="826B6A"/>
                    </a:solidFill>
                  </a:tcPr>
                </a:tc>
                <a:tc>
                  <a:txBody>
                    <a:bodyPr/>
                    <a:lstStyle/>
                    <a:p>
                      <a:pPr algn="ctr"/>
                      <a:r>
                        <a:rPr lang="en-US" sz="1050" b="1" dirty="0">
                          <a:solidFill>
                            <a:schemeClr val="bg1"/>
                          </a:solidFill>
                        </a:rPr>
                        <a:t>CKD⁺ patients</a:t>
                      </a:r>
                      <a:endParaRPr lang="en-US" sz="1050" dirty="0">
                        <a:solidFill>
                          <a:schemeClr val="bg1"/>
                        </a:solidFill>
                      </a:endParaRPr>
                    </a:p>
                  </a:txBody>
                  <a:tcPr marL="59607" marR="59607" marT="29804" marB="29804" anchor="ctr">
                    <a:solidFill>
                      <a:srgbClr val="826B6A"/>
                    </a:solidFill>
                  </a:tcPr>
                </a:tc>
                <a:tc>
                  <a:txBody>
                    <a:bodyPr/>
                    <a:lstStyle/>
                    <a:p>
                      <a:pPr algn="ctr"/>
                      <a:r>
                        <a:rPr lang="en-US" sz="1050" b="1" dirty="0">
                          <a:solidFill>
                            <a:schemeClr val="bg1"/>
                          </a:solidFill>
                        </a:rPr>
                        <a:t>CKD⁻ patients</a:t>
                      </a:r>
                      <a:endParaRPr lang="en-US" sz="1050" dirty="0">
                        <a:solidFill>
                          <a:schemeClr val="bg1"/>
                        </a:solidFill>
                      </a:endParaRPr>
                    </a:p>
                  </a:txBody>
                  <a:tcPr marL="59607" marR="59607" marT="29804" marB="29804" anchor="ctr">
                    <a:solidFill>
                      <a:srgbClr val="826B6A"/>
                    </a:solidFill>
                  </a:tcPr>
                </a:tc>
                <a:tc>
                  <a:txBody>
                    <a:bodyPr/>
                    <a:lstStyle/>
                    <a:p>
                      <a:pPr algn="ctr"/>
                      <a:r>
                        <a:rPr lang="en-US" sz="1050" b="1" i="1" dirty="0">
                          <a:solidFill>
                            <a:schemeClr val="bg1"/>
                          </a:solidFill>
                        </a:rPr>
                        <a:t>p</a:t>
                      </a:r>
                      <a:r>
                        <a:rPr lang="en-US" sz="1050" b="1" dirty="0">
                          <a:solidFill>
                            <a:schemeClr val="bg1"/>
                          </a:solidFill>
                        </a:rPr>
                        <a:t>-value</a:t>
                      </a:r>
                      <a:endParaRPr lang="en-US" sz="1050" dirty="0">
                        <a:solidFill>
                          <a:schemeClr val="bg1"/>
                        </a:solidFill>
                      </a:endParaRPr>
                    </a:p>
                  </a:txBody>
                  <a:tcPr marL="59607" marR="59607" marT="29804" marB="29804" anchor="ctr">
                    <a:solidFill>
                      <a:srgbClr val="826B6A"/>
                    </a:solidFill>
                  </a:tcPr>
                </a:tc>
                <a:extLst>
                  <a:ext uri="{0D108BD9-81ED-4DB2-BD59-A6C34878D82A}">
                    <a16:rowId xmlns:a16="http://schemas.microsoft.com/office/drawing/2014/main" val="262146657"/>
                  </a:ext>
                </a:extLst>
              </a:tr>
              <a:tr h="208661">
                <a:tc>
                  <a:txBody>
                    <a:bodyPr/>
                    <a:lstStyle/>
                    <a:p>
                      <a:r>
                        <a:rPr lang="en-US" sz="1050" b="1" dirty="0">
                          <a:latin typeface="Arial" panose="020B0604020202020204" pitchFamily="34" charset="0"/>
                          <a:cs typeface="Arial" panose="020B0604020202020204" pitchFamily="34" charset="0"/>
                        </a:rPr>
                        <a:t>% of total (n = 7040)</a:t>
                      </a:r>
                      <a:endParaRPr lang="en-US" sz="1050" dirty="0">
                        <a:latin typeface="Arial" panose="020B0604020202020204" pitchFamily="34" charset="0"/>
                        <a:cs typeface="Arial" panose="020B0604020202020204" pitchFamily="34" charset="0"/>
                      </a:endParaRPr>
                    </a:p>
                  </a:txBody>
                  <a:tcPr marL="59607" marR="59607" marT="29804" marB="29804" anchor="ctr"/>
                </a:tc>
                <a:tc>
                  <a:txBody>
                    <a:bodyPr/>
                    <a:lstStyle/>
                    <a:p>
                      <a:r>
                        <a:rPr lang="en-US" sz="1050">
                          <a:latin typeface="Arial" panose="020B0604020202020204" pitchFamily="34" charset="0"/>
                          <a:cs typeface="Arial" panose="020B0604020202020204" pitchFamily="34" charset="0"/>
                        </a:rPr>
                        <a:t>38% (n = 2733)</a:t>
                      </a:r>
                    </a:p>
                  </a:txBody>
                  <a:tcPr marL="59607" marR="59607" marT="29804" marB="29804" anchor="ctr"/>
                </a:tc>
                <a:tc>
                  <a:txBody>
                    <a:bodyPr/>
                    <a:lstStyle/>
                    <a:p>
                      <a:r>
                        <a:rPr lang="en-US" sz="1050">
                          <a:latin typeface="Arial" panose="020B0604020202020204" pitchFamily="34" charset="0"/>
                          <a:cs typeface="Arial" panose="020B0604020202020204" pitchFamily="34" charset="0"/>
                        </a:rPr>
                        <a:t>62%</a:t>
                      </a:r>
                    </a:p>
                  </a:txBody>
                  <a:tcPr marL="59607" marR="59607" marT="29804" marB="29804" anchor="ctr"/>
                </a:tc>
                <a:tc>
                  <a:txBody>
                    <a:bodyPr/>
                    <a:lstStyle/>
                    <a:p>
                      <a:r>
                        <a:rPr lang="en-US" sz="1050">
                          <a:latin typeface="Arial" panose="020B0604020202020204" pitchFamily="34" charset="0"/>
                          <a:cs typeface="Arial" panose="020B0604020202020204" pitchFamily="34" charset="0"/>
                        </a:rPr>
                        <a:t>-</a:t>
                      </a:r>
                    </a:p>
                  </a:txBody>
                  <a:tcPr marL="59607" marR="59607" marT="29804" marB="29804" anchor="ctr"/>
                </a:tc>
                <a:extLst>
                  <a:ext uri="{0D108BD9-81ED-4DB2-BD59-A6C34878D82A}">
                    <a16:rowId xmlns:a16="http://schemas.microsoft.com/office/drawing/2014/main" val="3017396834"/>
                  </a:ext>
                </a:extLst>
              </a:tr>
              <a:tr h="253101">
                <a:tc>
                  <a:txBody>
                    <a:bodyPr/>
                    <a:lstStyle/>
                    <a:p>
                      <a:r>
                        <a:rPr lang="en-US" sz="1050" b="1">
                          <a:latin typeface="Arial" panose="020B0604020202020204" pitchFamily="34" charset="0"/>
                          <a:cs typeface="Arial" panose="020B0604020202020204" pitchFamily="34" charset="0"/>
                        </a:rPr>
                        <a:t>Baseline sCr [IQR], mg/dL</a:t>
                      </a:r>
                      <a:endParaRPr lang="en-US" sz="1050">
                        <a:latin typeface="Arial" panose="020B0604020202020204" pitchFamily="34" charset="0"/>
                        <a:cs typeface="Arial" panose="020B0604020202020204" pitchFamily="34" charset="0"/>
                      </a:endParaRPr>
                    </a:p>
                  </a:txBody>
                  <a:tcPr marL="59607" marR="59607" marT="29804" marB="29804" anchor="ctr"/>
                </a:tc>
                <a:tc>
                  <a:txBody>
                    <a:bodyPr/>
                    <a:lstStyle/>
                    <a:p>
                      <a:r>
                        <a:rPr lang="en-US" sz="1050">
                          <a:latin typeface="Arial" panose="020B0604020202020204" pitchFamily="34" charset="0"/>
                          <a:cs typeface="Arial" panose="020B0604020202020204" pitchFamily="34" charset="0"/>
                        </a:rPr>
                        <a:t>1.2 [0.92, 1.70]</a:t>
                      </a:r>
                    </a:p>
                  </a:txBody>
                  <a:tcPr marL="59607" marR="59607" marT="29804" marB="29804" anchor="ctr"/>
                </a:tc>
                <a:tc>
                  <a:txBody>
                    <a:bodyPr/>
                    <a:lstStyle/>
                    <a:p>
                      <a:r>
                        <a:rPr lang="en-US" sz="1050">
                          <a:latin typeface="Arial" panose="020B0604020202020204" pitchFamily="34" charset="0"/>
                          <a:cs typeface="Arial" panose="020B0604020202020204" pitchFamily="34" charset="0"/>
                        </a:rPr>
                        <a:t>0.71 [0.60, 0.86]</a:t>
                      </a:r>
                    </a:p>
                  </a:txBody>
                  <a:tcPr marL="59607" marR="59607" marT="29804" marB="29804" anchor="ctr"/>
                </a:tc>
                <a:tc>
                  <a:txBody>
                    <a:bodyPr/>
                    <a:lstStyle/>
                    <a:p>
                      <a:r>
                        <a:rPr lang="en-US" sz="1050">
                          <a:latin typeface="Arial" panose="020B0604020202020204" pitchFamily="34" charset="0"/>
                          <a:cs typeface="Arial" panose="020B0604020202020204" pitchFamily="34" charset="0"/>
                        </a:rPr>
                        <a:t>&lt;0.001</a:t>
                      </a:r>
                    </a:p>
                  </a:txBody>
                  <a:tcPr marL="59607" marR="59607" marT="29804" marB="29804" anchor="ctr"/>
                </a:tc>
                <a:extLst>
                  <a:ext uri="{0D108BD9-81ED-4DB2-BD59-A6C34878D82A}">
                    <a16:rowId xmlns:a16="http://schemas.microsoft.com/office/drawing/2014/main" val="3354732329"/>
                  </a:ext>
                </a:extLst>
              </a:tr>
              <a:tr h="208661">
                <a:tc>
                  <a:txBody>
                    <a:bodyPr/>
                    <a:lstStyle/>
                    <a:p>
                      <a:r>
                        <a:rPr lang="en-US" sz="1050" b="1">
                          <a:latin typeface="Arial" panose="020B0604020202020204" pitchFamily="34" charset="0"/>
                          <a:cs typeface="Arial" panose="020B0604020202020204" pitchFamily="34" charset="0"/>
                        </a:rPr>
                        <a:t>AKI incidence</a:t>
                      </a:r>
                      <a:endParaRPr lang="en-US" sz="1050">
                        <a:latin typeface="Arial" panose="020B0604020202020204" pitchFamily="34" charset="0"/>
                        <a:cs typeface="Arial" panose="020B0604020202020204" pitchFamily="34" charset="0"/>
                      </a:endParaRPr>
                    </a:p>
                  </a:txBody>
                  <a:tcPr marL="59607" marR="59607" marT="29804" marB="29804" anchor="ctr"/>
                </a:tc>
                <a:tc>
                  <a:txBody>
                    <a:bodyPr/>
                    <a:lstStyle/>
                    <a:p>
                      <a:r>
                        <a:rPr lang="en-US" sz="1050">
                          <a:latin typeface="Arial" panose="020B0604020202020204" pitchFamily="34" charset="0"/>
                          <a:cs typeface="Arial" panose="020B0604020202020204" pitchFamily="34" charset="0"/>
                        </a:rPr>
                        <a:t>63.5%</a:t>
                      </a:r>
                    </a:p>
                  </a:txBody>
                  <a:tcPr marL="59607" marR="59607" marT="29804" marB="29804" anchor="ctr"/>
                </a:tc>
                <a:tc>
                  <a:txBody>
                    <a:bodyPr/>
                    <a:lstStyle/>
                    <a:p>
                      <a:r>
                        <a:rPr lang="en-US" sz="1050">
                          <a:latin typeface="Arial" panose="020B0604020202020204" pitchFamily="34" charset="0"/>
                          <a:cs typeface="Arial" panose="020B0604020202020204" pitchFamily="34" charset="0"/>
                        </a:rPr>
                        <a:t>12.4%</a:t>
                      </a:r>
                    </a:p>
                  </a:txBody>
                  <a:tcPr marL="59607" marR="59607" marT="29804" marB="29804" anchor="ctr"/>
                </a:tc>
                <a:tc>
                  <a:txBody>
                    <a:bodyPr/>
                    <a:lstStyle/>
                    <a:p>
                      <a:r>
                        <a:rPr lang="en-US" sz="1050">
                          <a:latin typeface="Arial" panose="020B0604020202020204" pitchFamily="34" charset="0"/>
                          <a:cs typeface="Arial" panose="020B0604020202020204" pitchFamily="34" charset="0"/>
                        </a:rPr>
                        <a:t>&lt;0.001</a:t>
                      </a:r>
                    </a:p>
                  </a:txBody>
                  <a:tcPr marL="59607" marR="59607" marT="29804" marB="29804" anchor="ctr"/>
                </a:tc>
                <a:extLst>
                  <a:ext uri="{0D108BD9-81ED-4DB2-BD59-A6C34878D82A}">
                    <a16:rowId xmlns:a16="http://schemas.microsoft.com/office/drawing/2014/main" val="4288368975"/>
                  </a:ext>
                </a:extLst>
              </a:tr>
              <a:tr h="360690">
                <a:tc>
                  <a:txBody>
                    <a:bodyPr/>
                    <a:lstStyle/>
                    <a:p>
                      <a:r>
                        <a:rPr lang="en-US" sz="1050" b="1">
                          <a:latin typeface="Arial" panose="020B0604020202020204" pitchFamily="34" charset="0"/>
                          <a:cs typeface="Arial" panose="020B0604020202020204" pitchFamily="34" charset="0"/>
                        </a:rPr>
                        <a:t>AKI Staging (%)</a:t>
                      </a:r>
                      <a:endParaRPr lang="en-US" sz="1050">
                        <a:latin typeface="Arial" panose="020B0604020202020204" pitchFamily="34" charset="0"/>
                        <a:cs typeface="Arial" panose="020B0604020202020204" pitchFamily="34" charset="0"/>
                      </a:endParaRPr>
                    </a:p>
                  </a:txBody>
                  <a:tcPr marL="59607" marR="59607" marT="29804" marB="29804" anchor="ctr"/>
                </a:tc>
                <a:tc>
                  <a:txBody>
                    <a:bodyPr/>
                    <a:lstStyle/>
                    <a:p>
                      <a:r>
                        <a:rPr lang="en-US" sz="1050">
                          <a:latin typeface="Arial" panose="020B0604020202020204" pitchFamily="34" charset="0"/>
                          <a:cs typeface="Arial" panose="020B0604020202020204" pitchFamily="34" charset="0"/>
                        </a:rPr>
                        <a:t>Stage 1: 42%, Stage 2: 28%, Stage 3: 30%</a:t>
                      </a:r>
                    </a:p>
                  </a:txBody>
                  <a:tcPr marL="59607" marR="59607" marT="29804" marB="29804" anchor="ctr"/>
                </a:tc>
                <a:tc>
                  <a:txBody>
                    <a:bodyPr/>
                    <a:lstStyle/>
                    <a:p>
                      <a:r>
                        <a:rPr lang="en-US" sz="1050">
                          <a:latin typeface="Arial" panose="020B0604020202020204" pitchFamily="34" charset="0"/>
                          <a:cs typeface="Arial" panose="020B0604020202020204" pitchFamily="34" charset="0"/>
                        </a:rPr>
                        <a:t>Stage 1: 54%, Stage 2: 22%, Stage 3: 24%</a:t>
                      </a:r>
                    </a:p>
                  </a:txBody>
                  <a:tcPr marL="59607" marR="59607" marT="29804" marB="29804" anchor="ctr"/>
                </a:tc>
                <a:tc>
                  <a:txBody>
                    <a:bodyPr/>
                    <a:lstStyle/>
                    <a:p>
                      <a:r>
                        <a:rPr lang="en-US" sz="1050">
                          <a:latin typeface="Arial" panose="020B0604020202020204" pitchFamily="34" charset="0"/>
                          <a:cs typeface="Arial" panose="020B0604020202020204" pitchFamily="34" charset="0"/>
                        </a:rPr>
                        <a:t>&lt;0.001</a:t>
                      </a:r>
                    </a:p>
                  </a:txBody>
                  <a:tcPr marL="59607" marR="59607" marT="29804" marB="29804" anchor="ctr"/>
                </a:tc>
                <a:extLst>
                  <a:ext uri="{0D108BD9-81ED-4DB2-BD59-A6C34878D82A}">
                    <a16:rowId xmlns:a16="http://schemas.microsoft.com/office/drawing/2014/main" val="609826657"/>
                  </a:ext>
                </a:extLst>
              </a:tr>
              <a:tr h="208661">
                <a:tc>
                  <a:txBody>
                    <a:bodyPr/>
                    <a:lstStyle/>
                    <a:p>
                      <a:r>
                        <a:rPr lang="en-US" sz="1050" b="1">
                          <a:latin typeface="Arial" panose="020B0604020202020204" pitchFamily="34" charset="0"/>
                          <a:cs typeface="Arial" panose="020B0604020202020204" pitchFamily="34" charset="0"/>
                        </a:rPr>
                        <a:t>Peak sCr [IQR], mg/dL</a:t>
                      </a:r>
                      <a:endParaRPr lang="en-US" sz="1050">
                        <a:latin typeface="Arial" panose="020B0604020202020204" pitchFamily="34" charset="0"/>
                        <a:cs typeface="Arial" panose="020B0604020202020204" pitchFamily="34" charset="0"/>
                      </a:endParaRPr>
                    </a:p>
                  </a:txBody>
                  <a:tcPr marL="59607" marR="59607" marT="29804" marB="29804" anchor="ctr"/>
                </a:tc>
                <a:tc>
                  <a:txBody>
                    <a:bodyPr/>
                    <a:lstStyle/>
                    <a:p>
                      <a:r>
                        <a:rPr lang="en-US" sz="1050">
                          <a:latin typeface="Arial" panose="020B0604020202020204" pitchFamily="34" charset="0"/>
                          <a:cs typeface="Arial" panose="020B0604020202020204" pitchFamily="34" charset="0"/>
                        </a:rPr>
                        <a:t>2.40 [1.76, 3.59]</a:t>
                      </a:r>
                    </a:p>
                  </a:txBody>
                  <a:tcPr marL="59607" marR="59607" marT="29804" marB="29804" anchor="ctr"/>
                </a:tc>
                <a:tc>
                  <a:txBody>
                    <a:bodyPr/>
                    <a:lstStyle/>
                    <a:p>
                      <a:r>
                        <a:rPr lang="en-US" sz="1050">
                          <a:latin typeface="Arial" panose="020B0604020202020204" pitchFamily="34" charset="0"/>
                          <a:cs typeface="Arial" panose="020B0604020202020204" pitchFamily="34" charset="0"/>
                        </a:rPr>
                        <a:t>1.52 [1.20, 2.27]</a:t>
                      </a:r>
                    </a:p>
                  </a:txBody>
                  <a:tcPr marL="59607" marR="59607" marT="29804" marB="29804" anchor="ctr"/>
                </a:tc>
                <a:tc>
                  <a:txBody>
                    <a:bodyPr/>
                    <a:lstStyle/>
                    <a:p>
                      <a:r>
                        <a:rPr lang="en-US" sz="1050">
                          <a:latin typeface="Arial" panose="020B0604020202020204" pitchFamily="34" charset="0"/>
                          <a:cs typeface="Arial" panose="020B0604020202020204" pitchFamily="34" charset="0"/>
                        </a:rPr>
                        <a:t>&lt;0.001</a:t>
                      </a:r>
                    </a:p>
                  </a:txBody>
                  <a:tcPr marL="59607" marR="59607" marT="29804" marB="29804" anchor="ctr"/>
                </a:tc>
                <a:extLst>
                  <a:ext uri="{0D108BD9-81ED-4DB2-BD59-A6C34878D82A}">
                    <a16:rowId xmlns:a16="http://schemas.microsoft.com/office/drawing/2014/main" val="1390559927"/>
                  </a:ext>
                </a:extLst>
              </a:tr>
              <a:tr h="253101">
                <a:tc>
                  <a:txBody>
                    <a:bodyPr/>
                    <a:lstStyle/>
                    <a:p>
                      <a:r>
                        <a:rPr lang="en-US" sz="1050" b="1">
                          <a:latin typeface="Arial" panose="020B0604020202020204" pitchFamily="34" charset="0"/>
                          <a:cs typeface="Arial" panose="020B0604020202020204" pitchFamily="34" charset="0"/>
                        </a:rPr>
                        <a:t>Albumin use for AKI (%)</a:t>
                      </a:r>
                      <a:endParaRPr lang="en-US" sz="1050">
                        <a:latin typeface="Arial" panose="020B0604020202020204" pitchFamily="34" charset="0"/>
                        <a:cs typeface="Arial" panose="020B0604020202020204" pitchFamily="34" charset="0"/>
                      </a:endParaRPr>
                    </a:p>
                  </a:txBody>
                  <a:tcPr marL="59607" marR="59607" marT="29804" marB="29804" anchor="ctr"/>
                </a:tc>
                <a:tc>
                  <a:txBody>
                    <a:bodyPr/>
                    <a:lstStyle/>
                    <a:p>
                      <a:r>
                        <a:rPr lang="en-US" sz="1050">
                          <a:latin typeface="Arial" panose="020B0604020202020204" pitchFamily="34" charset="0"/>
                          <a:cs typeface="Arial" panose="020B0604020202020204" pitchFamily="34" charset="0"/>
                        </a:rPr>
                        <a:t>85%</a:t>
                      </a:r>
                    </a:p>
                  </a:txBody>
                  <a:tcPr marL="59607" marR="59607" marT="29804" marB="29804" anchor="ctr"/>
                </a:tc>
                <a:tc>
                  <a:txBody>
                    <a:bodyPr/>
                    <a:lstStyle/>
                    <a:p>
                      <a:r>
                        <a:rPr lang="en-US" sz="1050">
                          <a:latin typeface="Arial" panose="020B0604020202020204" pitchFamily="34" charset="0"/>
                          <a:cs typeface="Arial" panose="020B0604020202020204" pitchFamily="34" charset="0"/>
                        </a:rPr>
                        <a:t>72%</a:t>
                      </a:r>
                    </a:p>
                  </a:txBody>
                  <a:tcPr marL="59607" marR="59607" marT="29804" marB="29804" anchor="ctr"/>
                </a:tc>
                <a:tc>
                  <a:txBody>
                    <a:bodyPr/>
                    <a:lstStyle/>
                    <a:p>
                      <a:r>
                        <a:rPr lang="en-US" sz="1050">
                          <a:latin typeface="Arial" panose="020B0604020202020204" pitchFamily="34" charset="0"/>
                          <a:cs typeface="Arial" panose="020B0604020202020204" pitchFamily="34" charset="0"/>
                        </a:rPr>
                        <a:t>&lt;0.001</a:t>
                      </a:r>
                    </a:p>
                  </a:txBody>
                  <a:tcPr marL="59607" marR="59607" marT="29804" marB="29804" anchor="ctr"/>
                </a:tc>
                <a:extLst>
                  <a:ext uri="{0D108BD9-81ED-4DB2-BD59-A6C34878D82A}">
                    <a16:rowId xmlns:a16="http://schemas.microsoft.com/office/drawing/2014/main" val="3302145587"/>
                  </a:ext>
                </a:extLst>
              </a:tr>
              <a:tr h="360690">
                <a:tc>
                  <a:txBody>
                    <a:bodyPr/>
                    <a:lstStyle/>
                    <a:p>
                      <a:r>
                        <a:rPr lang="en-US" sz="1050" b="1">
                          <a:latin typeface="Arial" panose="020B0604020202020204" pitchFamily="34" charset="0"/>
                          <a:cs typeface="Arial" panose="020B0604020202020204" pitchFamily="34" charset="0"/>
                        </a:rPr>
                        <a:t>Norepinephrine or terlipressin use for AKI (%)</a:t>
                      </a:r>
                      <a:endParaRPr lang="en-US" sz="1050">
                        <a:latin typeface="Arial" panose="020B0604020202020204" pitchFamily="34" charset="0"/>
                        <a:cs typeface="Arial" panose="020B0604020202020204" pitchFamily="34" charset="0"/>
                      </a:endParaRPr>
                    </a:p>
                  </a:txBody>
                  <a:tcPr marL="59607" marR="59607" marT="29804" marB="29804" anchor="ctr"/>
                </a:tc>
                <a:tc>
                  <a:txBody>
                    <a:bodyPr/>
                    <a:lstStyle/>
                    <a:p>
                      <a:r>
                        <a:rPr lang="en-US" sz="1050">
                          <a:latin typeface="Arial" panose="020B0604020202020204" pitchFamily="34" charset="0"/>
                          <a:cs typeface="Arial" panose="020B0604020202020204" pitchFamily="34" charset="0"/>
                        </a:rPr>
                        <a:t>Similar proportions</a:t>
                      </a:r>
                    </a:p>
                  </a:txBody>
                  <a:tcPr marL="59607" marR="59607" marT="29804" marB="29804" anchor="ctr"/>
                </a:tc>
                <a:tc>
                  <a:txBody>
                    <a:bodyPr/>
                    <a:lstStyle/>
                    <a:p>
                      <a:r>
                        <a:rPr lang="en-US" sz="1050">
                          <a:latin typeface="Arial" panose="020B0604020202020204" pitchFamily="34" charset="0"/>
                          <a:cs typeface="Arial" panose="020B0604020202020204" pitchFamily="34" charset="0"/>
                        </a:rPr>
                        <a:t>Similar proportions</a:t>
                      </a:r>
                    </a:p>
                  </a:txBody>
                  <a:tcPr marL="59607" marR="59607" marT="29804" marB="29804" anchor="ctr"/>
                </a:tc>
                <a:tc>
                  <a:txBody>
                    <a:bodyPr/>
                    <a:lstStyle/>
                    <a:p>
                      <a:r>
                        <a:rPr lang="en-US" sz="1050">
                          <a:latin typeface="Arial" panose="020B0604020202020204" pitchFamily="34" charset="0"/>
                          <a:cs typeface="Arial" panose="020B0604020202020204" pitchFamily="34" charset="0"/>
                        </a:rPr>
                        <a:t>&gt;0.05</a:t>
                      </a:r>
                    </a:p>
                  </a:txBody>
                  <a:tcPr marL="59607" marR="59607" marT="29804" marB="29804" anchor="ctr"/>
                </a:tc>
                <a:extLst>
                  <a:ext uri="{0D108BD9-81ED-4DB2-BD59-A6C34878D82A}">
                    <a16:rowId xmlns:a16="http://schemas.microsoft.com/office/drawing/2014/main" val="2523603584"/>
                  </a:ext>
                </a:extLst>
              </a:tr>
              <a:tr h="208661">
                <a:tc>
                  <a:txBody>
                    <a:bodyPr/>
                    <a:lstStyle/>
                    <a:p>
                      <a:r>
                        <a:rPr lang="en-US" sz="1050" b="1">
                          <a:latin typeface="Arial" panose="020B0604020202020204" pitchFamily="34" charset="0"/>
                          <a:cs typeface="Arial" panose="020B0604020202020204" pitchFamily="34" charset="0"/>
                        </a:rPr>
                        <a:t>Midodrine use for AKI (%)</a:t>
                      </a:r>
                      <a:endParaRPr lang="en-US" sz="1050">
                        <a:latin typeface="Arial" panose="020B0604020202020204" pitchFamily="34" charset="0"/>
                        <a:cs typeface="Arial" panose="020B0604020202020204" pitchFamily="34" charset="0"/>
                      </a:endParaRPr>
                    </a:p>
                  </a:txBody>
                  <a:tcPr marL="59607" marR="59607" marT="29804" marB="29804" anchor="ctr"/>
                </a:tc>
                <a:tc>
                  <a:txBody>
                    <a:bodyPr/>
                    <a:lstStyle/>
                    <a:p>
                      <a:r>
                        <a:rPr lang="en-US" sz="1050">
                          <a:latin typeface="Arial" panose="020B0604020202020204" pitchFamily="34" charset="0"/>
                          <a:cs typeface="Arial" panose="020B0604020202020204" pitchFamily="34" charset="0"/>
                        </a:rPr>
                        <a:t>11.9%</a:t>
                      </a:r>
                    </a:p>
                  </a:txBody>
                  <a:tcPr marL="59607" marR="59607" marT="29804" marB="29804" anchor="ctr"/>
                </a:tc>
                <a:tc>
                  <a:txBody>
                    <a:bodyPr/>
                    <a:lstStyle/>
                    <a:p>
                      <a:r>
                        <a:rPr lang="en-US" sz="1050">
                          <a:latin typeface="Arial" panose="020B0604020202020204" pitchFamily="34" charset="0"/>
                          <a:cs typeface="Arial" panose="020B0604020202020204" pitchFamily="34" charset="0"/>
                        </a:rPr>
                        <a:t>7.0%</a:t>
                      </a:r>
                    </a:p>
                  </a:txBody>
                  <a:tcPr marL="59607" marR="59607" marT="29804" marB="29804" anchor="ctr"/>
                </a:tc>
                <a:tc>
                  <a:txBody>
                    <a:bodyPr/>
                    <a:lstStyle/>
                    <a:p>
                      <a:r>
                        <a:rPr lang="en-US" sz="1050">
                          <a:latin typeface="Arial" panose="020B0604020202020204" pitchFamily="34" charset="0"/>
                          <a:cs typeface="Arial" panose="020B0604020202020204" pitchFamily="34" charset="0"/>
                        </a:rPr>
                        <a:t>0.0018</a:t>
                      </a:r>
                    </a:p>
                  </a:txBody>
                  <a:tcPr marL="59607" marR="59607" marT="29804" marB="29804" anchor="ctr"/>
                </a:tc>
                <a:extLst>
                  <a:ext uri="{0D108BD9-81ED-4DB2-BD59-A6C34878D82A}">
                    <a16:rowId xmlns:a16="http://schemas.microsoft.com/office/drawing/2014/main" val="1504571913"/>
                  </a:ext>
                </a:extLst>
              </a:tr>
              <a:tr h="208661">
                <a:tc>
                  <a:txBody>
                    <a:bodyPr/>
                    <a:lstStyle/>
                    <a:p>
                      <a:r>
                        <a:rPr lang="en-US" sz="1050" b="1">
                          <a:latin typeface="Arial" panose="020B0604020202020204" pitchFamily="34" charset="0"/>
                          <a:cs typeface="Arial" panose="020B0604020202020204" pitchFamily="34" charset="0"/>
                        </a:rPr>
                        <a:t>AKI recovery (%)</a:t>
                      </a:r>
                      <a:endParaRPr lang="en-US" sz="1050">
                        <a:latin typeface="Arial" panose="020B0604020202020204" pitchFamily="34" charset="0"/>
                        <a:cs typeface="Arial" panose="020B0604020202020204" pitchFamily="34" charset="0"/>
                      </a:endParaRPr>
                    </a:p>
                  </a:txBody>
                  <a:tcPr marL="59607" marR="59607" marT="29804" marB="29804" anchor="ctr"/>
                </a:tc>
                <a:tc>
                  <a:txBody>
                    <a:bodyPr/>
                    <a:lstStyle/>
                    <a:p>
                      <a:r>
                        <a:rPr lang="en-US" sz="1050">
                          <a:latin typeface="Arial" panose="020B0604020202020204" pitchFamily="34" charset="0"/>
                          <a:cs typeface="Arial" panose="020B0604020202020204" pitchFamily="34" charset="0"/>
                        </a:rPr>
                        <a:t>41.5%</a:t>
                      </a:r>
                    </a:p>
                  </a:txBody>
                  <a:tcPr marL="59607" marR="59607" marT="29804" marB="29804" anchor="ctr"/>
                </a:tc>
                <a:tc>
                  <a:txBody>
                    <a:bodyPr/>
                    <a:lstStyle/>
                    <a:p>
                      <a:r>
                        <a:rPr lang="en-US" sz="1050">
                          <a:latin typeface="Arial" panose="020B0604020202020204" pitchFamily="34" charset="0"/>
                          <a:cs typeface="Arial" panose="020B0604020202020204" pitchFamily="34" charset="0"/>
                        </a:rPr>
                        <a:t>48.3%</a:t>
                      </a:r>
                    </a:p>
                  </a:txBody>
                  <a:tcPr marL="59607" marR="59607" marT="29804" marB="29804" anchor="ctr"/>
                </a:tc>
                <a:tc>
                  <a:txBody>
                    <a:bodyPr/>
                    <a:lstStyle/>
                    <a:p>
                      <a:r>
                        <a:rPr lang="en-US" sz="1050">
                          <a:latin typeface="Arial" panose="020B0604020202020204" pitchFamily="34" charset="0"/>
                          <a:cs typeface="Arial" panose="020B0604020202020204" pitchFamily="34" charset="0"/>
                        </a:rPr>
                        <a:t>&lt;0.001</a:t>
                      </a:r>
                    </a:p>
                  </a:txBody>
                  <a:tcPr marL="59607" marR="59607" marT="29804" marB="29804" anchor="ctr"/>
                </a:tc>
                <a:extLst>
                  <a:ext uri="{0D108BD9-81ED-4DB2-BD59-A6C34878D82A}">
                    <a16:rowId xmlns:a16="http://schemas.microsoft.com/office/drawing/2014/main" val="1384324916"/>
                  </a:ext>
                </a:extLst>
              </a:tr>
              <a:tr h="253101">
                <a:tc>
                  <a:txBody>
                    <a:bodyPr/>
                    <a:lstStyle/>
                    <a:p>
                      <a:r>
                        <a:rPr lang="en-US" sz="1050" b="1">
                          <a:latin typeface="Arial" panose="020B0604020202020204" pitchFamily="34" charset="0"/>
                          <a:cs typeface="Arial" panose="020B0604020202020204" pitchFamily="34" charset="0"/>
                        </a:rPr>
                        <a:t>Partial resolution of AKI (%)</a:t>
                      </a:r>
                      <a:endParaRPr lang="en-US" sz="1050">
                        <a:latin typeface="Arial" panose="020B0604020202020204" pitchFamily="34" charset="0"/>
                        <a:cs typeface="Arial" panose="020B0604020202020204" pitchFamily="34" charset="0"/>
                      </a:endParaRPr>
                    </a:p>
                  </a:txBody>
                  <a:tcPr marL="59607" marR="59607" marT="29804" marB="29804" anchor="ctr"/>
                </a:tc>
                <a:tc>
                  <a:txBody>
                    <a:bodyPr/>
                    <a:lstStyle/>
                    <a:p>
                      <a:r>
                        <a:rPr lang="en-US" sz="1050">
                          <a:latin typeface="Arial" panose="020B0604020202020204" pitchFamily="34" charset="0"/>
                          <a:cs typeface="Arial" panose="020B0604020202020204" pitchFamily="34" charset="0"/>
                        </a:rPr>
                        <a:t>30.1%</a:t>
                      </a:r>
                    </a:p>
                  </a:txBody>
                  <a:tcPr marL="59607" marR="59607" marT="29804" marB="29804" anchor="ctr"/>
                </a:tc>
                <a:tc>
                  <a:txBody>
                    <a:bodyPr/>
                    <a:lstStyle/>
                    <a:p>
                      <a:r>
                        <a:rPr lang="en-US" sz="1050">
                          <a:latin typeface="Arial" panose="020B0604020202020204" pitchFamily="34" charset="0"/>
                          <a:cs typeface="Arial" panose="020B0604020202020204" pitchFamily="34" charset="0"/>
                        </a:rPr>
                        <a:t>19.6%</a:t>
                      </a:r>
                    </a:p>
                  </a:txBody>
                  <a:tcPr marL="59607" marR="59607" marT="29804" marB="29804" anchor="ctr"/>
                </a:tc>
                <a:tc>
                  <a:txBody>
                    <a:bodyPr/>
                    <a:lstStyle/>
                    <a:p>
                      <a:r>
                        <a:rPr lang="en-US" sz="1050">
                          <a:latin typeface="Arial" panose="020B0604020202020204" pitchFamily="34" charset="0"/>
                          <a:cs typeface="Arial" panose="020B0604020202020204" pitchFamily="34" charset="0"/>
                        </a:rPr>
                        <a:t>&lt;0.001</a:t>
                      </a:r>
                    </a:p>
                  </a:txBody>
                  <a:tcPr marL="59607" marR="59607" marT="29804" marB="29804" anchor="ctr"/>
                </a:tc>
                <a:extLst>
                  <a:ext uri="{0D108BD9-81ED-4DB2-BD59-A6C34878D82A}">
                    <a16:rowId xmlns:a16="http://schemas.microsoft.com/office/drawing/2014/main" val="1664278092"/>
                  </a:ext>
                </a:extLst>
              </a:tr>
              <a:tr h="253101">
                <a:tc>
                  <a:txBody>
                    <a:bodyPr/>
                    <a:lstStyle/>
                    <a:p>
                      <a:r>
                        <a:rPr lang="en-US" sz="1050" b="1">
                          <a:latin typeface="Arial" panose="020B0604020202020204" pitchFamily="34" charset="0"/>
                          <a:cs typeface="Arial" panose="020B0604020202020204" pitchFamily="34" charset="0"/>
                        </a:rPr>
                        <a:t>Discharge sCr [IQR], mg/dL</a:t>
                      </a:r>
                      <a:endParaRPr lang="en-US" sz="1050">
                        <a:latin typeface="Arial" panose="020B0604020202020204" pitchFamily="34" charset="0"/>
                        <a:cs typeface="Arial" panose="020B0604020202020204" pitchFamily="34" charset="0"/>
                      </a:endParaRPr>
                    </a:p>
                  </a:txBody>
                  <a:tcPr marL="59607" marR="59607" marT="29804" marB="29804" anchor="ctr"/>
                </a:tc>
                <a:tc>
                  <a:txBody>
                    <a:bodyPr/>
                    <a:lstStyle/>
                    <a:p>
                      <a:r>
                        <a:rPr lang="en-US" sz="1050">
                          <a:latin typeface="Arial" panose="020B0604020202020204" pitchFamily="34" charset="0"/>
                          <a:cs typeface="Arial" panose="020B0604020202020204" pitchFamily="34" charset="0"/>
                        </a:rPr>
                        <a:t>1.49 [1.02, 2.40]</a:t>
                      </a:r>
                    </a:p>
                  </a:txBody>
                  <a:tcPr marL="59607" marR="59607" marT="29804" marB="29804" anchor="ctr"/>
                </a:tc>
                <a:tc>
                  <a:txBody>
                    <a:bodyPr/>
                    <a:lstStyle/>
                    <a:p>
                      <a:r>
                        <a:rPr lang="en-US" sz="1050">
                          <a:latin typeface="Arial" panose="020B0604020202020204" pitchFamily="34" charset="0"/>
                          <a:cs typeface="Arial" panose="020B0604020202020204" pitchFamily="34" charset="0"/>
                        </a:rPr>
                        <a:t>1.10 [0.80, 1.65]</a:t>
                      </a:r>
                    </a:p>
                  </a:txBody>
                  <a:tcPr marL="59607" marR="59607" marT="29804" marB="29804" anchor="ctr"/>
                </a:tc>
                <a:tc>
                  <a:txBody>
                    <a:bodyPr/>
                    <a:lstStyle/>
                    <a:p>
                      <a:r>
                        <a:rPr lang="en-US" sz="1050">
                          <a:latin typeface="Arial" panose="020B0604020202020204" pitchFamily="34" charset="0"/>
                          <a:cs typeface="Arial" panose="020B0604020202020204" pitchFamily="34" charset="0"/>
                        </a:rPr>
                        <a:t>&lt;0.001</a:t>
                      </a:r>
                    </a:p>
                  </a:txBody>
                  <a:tcPr marL="59607" marR="59607" marT="29804" marB="29804" anchor="ctr"/>
                </a:tc>
                <a:extLst>
                  <a:ext uri="{0D108BD9-81ED-4DB2-BD59-A6C34878D82A}">
                    <a16:rowId xmlns:a16="http://schemas.microsoft.com/office/drawing/2014/main" val="740037772"/>
                  </a:ext>
                </a:extLst>
              </a:tr>
              <a:tr h="253101">
                <a:tc>
                  <a:txBody>
                    <a:bodyPr/>
                    <a:lstStyle/>
                    <a:p>
                      <a:r>
                        <a:rPr lang="en-US" sz="1050" b="1">
                          <a:latin typeface="Arial" panose="020B0604020202020204" pitchFamily="34" charset="0"/>
                          <a:cs typeface="Arial" panose="020B0604020202020204" pitchFamily="34" charset="0"/>
                        </a:rPr>
                        <a:t>Progression to dialysis (%)</a:t>
                      </a:r>
                      <a:endParaRPr lang="en-US" sz="1050">
                        <a:latin typeface="Arial" panose="020B0604020202020204" pitchFamily="34" charset="0"/>
                        <a:cs typeface="Arial" panose="020B0604020202020204" pitchFamily="34" charset="0"/>
                      </a:endParaRPr>
                    </a:p>
                  </a:txBody>
                  <a:tcPr marL="59607" marR="59607" marT="29804" marB="29804" anchor="ctr"/>
                </a:tc>
                <a:tc>
                  <a:txBody>
                    <a:bodyPr/>
                    <a:lstStyle/>
                    <a:p>
                      <a:r>
                        <a:rPr lang="en-US" sz="1050">
                          <a:latin typeface="Arial" panose="020B0604020202020204" pitchFamily="34" charset="0"/>
                          <a:cs typeface="Arial" panose="020B0604020202020204" pitchFamily="34" charset="0"/>
                        </a:rPr>
                        <a:t>15.2%</a:t>
                      </a:r>
                    </a:p>
                  </a:txBody>
                  <a:tcPr marL="59607" marR="59607" marT="29804" marB="29804" anchor="ctr"/>
                </a:tc>
                <a:tc>
                  <a:txBody>
                    <a:bodyPr/>
                    <a:lstStyle/>
                    <a:p>
                      <a:r>
                        <a:rPr lang="en-US" sz="1050">
                          <a:latin typeface="Arial" panose="020B0604020202020204" pitchFamily="34" charset="0"/>
                          <a:cs typeface="Arial" panose="020B0604020202020204" pitchFamily="34" charset="0"/>
                        </a:rPr>
                        <a:t>7.3%</a:t>
                      </a:r>
                    </a:p>
                  </a:txBody>
                  <a:tcPr marL="59607" marR="59607" marT="29804" marB="29804" anchor="ctr"/>
                </a:tc>
                <a:tc>
                  <a:txBody>
                    <a:bodyPr/>
                    <a:lstStyle/>
                    <a:p>
                      <a:r>
                        <a:rPr lang="en-US" sz="1050" dirty="0">
                          <a:latin typeface="Arial" panose="020B0604020202020204" pitchFamily="34" charset="0"/>
                          <a:cs typeface="Arial" panose="020B0604020202020204" pitchFamily="34" charset="0"/>
                        </a:rPr>
                        <a:t>0.02</a:t>
                      </a:r>
                    </a:p>
                  </a:txBody>
                  <a:tcPr marL="59607" marR="59607" marT="29804" marB="29804" anchor="ctr"/>
                </a:tc>
                <a:extLst>
                  <a:ext uri="{0D108BD9-81ED-4DB2-BD59-A6C34878D82A}">
                    <a16:rowId xmlns:a16="http://schemas.microsoft.com/office/drawing/2014/main" val="2285734484"/>
                  </a:ext>
                </a:extLst>
              </a:tr>
            </a:tbl>
          </a:graphicData>
        </a:graphic>
      </p:graphicFrame>
      <p:graphicFrame>
        <p:nvGraphicFramePr>
          <p:cNvPr id="15" name="Table 14">
            <a:extLst>
              <a:ext uri="{FF2B5EF4-FFF2-40B4-BE49-F238E27FC236}">
                <a16:creationId xmlns:a16="http://schemas.microsoft.com/office/drawing/2014/main" id="{BB300EF7-5FE4-F370-6C64-03417051D9FE}"/>
              </a:ext>
            </a:extLst>
          </p:cNvPr>
          <p:cNvGraphicFramePr>
            <a:graphicFrameLocks noGrp="1"/>
          </p:cNvGraphicFramePr>
          <p:nvPr>
            <p:extLst>
              <p:ext uri="{D42A27DB-BD31-4B8C-83A1-F6EECF244321}">
                <p14:modId xmlns:p14="http://schemas.microsoft.com/office/powerpoint/2010/main" val="3169814650"/>
              </p:ext>
            </p:extLst>
          </p:nvPr>
        </p:nvGraphicFramePr>
        <p:xfrm>
          <a:off x="7944839" y="1597189"/>
          <a:ext cx="3344622" cy="2953773"/>
        </p:xfrm>
        <a:graphic>
          <a:graphicData uri="http://schemas.openxmlformats.org/drawingml/2006/table">
            <a:tbl>
              <a:tblPr>
                <a:tableStyleId>{22838BEF-8BB2-4498-84A7-C5851F593DF1}</a:tableStyleId>
              </a:tblPr>
              <a:tblGrid>
                <a:gridCol w="1255392">
                  <a:extLst>
                    <a:ext uri="{9D8B030D-6E8A-4147-A177-3AD203B41FA5}">
                      <a16:colId xmlns:a16="http://schemas.microsoft.com/office/drawing/2014/main" val="1774846704"/>
                    </a:ext>
                  </a:extLst>
                </a:gridCol>
                <a:gridCol w="1215342">
                  <a:extLst>
                    <a:ext uri="{9D8B030D-6E8A-4147-A177-3AD203B41FA5}">
                      <a16:colId xmlns:a16="http://schemas.microsoft.com/office/drawing/2014/main" val="1865534282"/>
                    </a:ext>
                  </a:extLst>
                </a:gridCol>
                <a:gridCol w="873888">
                  <a:extLst>
                    <a:ext uri="{9D8B030D-6E8A-4147-A177-3AD203B41FA5}">
                      <a16:colId xmlns:a16="http://schemas.microsoft.com/office/drawing/2014/main" val="4130488787"/>
                    </a:ext>
                  </a:extLst>
                </a:gridCol>
              </a:tblGrid>
              <a:tr h="264684">
                <a:tc>
                  <a:txBody>
                    <a:bodyPr/>
                    <a:lstStyle/>
                    <a:p>
                      <a:pPr algn="ctr"/>
                      <a:r>
                        <a:rPr lang="en-US" sz="1050" b="1">
                          <a:solidFill>
                            <a:schemeClr val="bg1"/>
                          </a:solidFill>
                          <a:latin typeface="Arial" panose="020B0604020202020204" pitchFamily="34" charset="0"/>
                          <a:cs typeface="Arial" panose="020B0604020202020204" pitchFamily="34" charset="0"/>
                        </a:rPr>
                        <a:t>Outcome</a:t>
                      </a:r>
                      <a:endParaRPr lang="en-US" sz="1050">
                        <a:solidFill>
                          <a:schemeClr val="bg1"/>
                        </a:solidFill>
                        <a:latin typeface="Arial" panose="020B0604020202020204" pitchFamily="34" charset="0"/>
                        <a:cs typeface="Arial" panose="020B0604020202020204" pitchFamily="34" charset="0"/>
                      </a:endParaRPr>
                    </a:p>
                  </a:txBody>
                  <a:tcPr anchor="ctr">
                    <a:solidFill>
                      <a:srgbClr val="826B6A"/>
                    </a:solidFill>
                  </a:tcPr>
                </a:tc>
                <a:tc>
                  <a:txBody>
                    <a:bodyPr/>
                    <a:lstStyle/>
                    <a:p>
                      <a:r>
                        <a:rPr lang="en-US" sz="1050" b="1">
                          <a:solidFill>
                            <a:schemeClr val="bg1"/>
                          </a:solidFill>
                          <a:latin typeface="Arial" panose="020B0604020202020204" pitchFamily="34" charset="0"/>
                          <a:cs typeface="Arial" panose="020B0604020202020204" pitchFamily="34" charset="0"/>
                        </a:rPr>
                        <a:t>Associated factors</a:t>
                      </a:r>
                      <a:endParaRPr lang="en-US" sz="1050">
                        <a:solidFill>
                          <a:schemeClr val="bg1"/>
                        </a:solidFill>
                        <a:latin typeface="Arial" panose="020B0604020202020204" pitchFamily="34" charset="0"/>
                        <a:cs typeface="Arial" panose="020B0604020202020204" pitchFamily="34" charset="0"/>
                      </a:endParaRPr>
                    </a:p>
                  </a:txBody>
                  <a:tcPr anchor="ctr">
                    <a:solidFill>
                      <a:srgbClr val="826B6A"/>
                    </a:solidFill>
                  </a:tcPr>
                </a:tc>
                <a:tc>
                  <a:txBody>
                    <a:bodyPr/>
                    <a:lstStyle/>
                    <a:p>
                      <a:r>
                        <a:rPr lang="en-US" sz="1050" b="1">
                          <a:solidFill>
                            <a:schemeClr val="bg1"/>
                          </a:solidFill>
                          <a:latin typeface="Arial" panose="020B0604020202020204" pitchFamily="34" charset="0"/>
                          <a:cs typeface="Arial" panose="020B0604020202020204" pitchFamily="34" charset="0"/>
                        </a:rPr>
                        <a:t>Odds Ratio (OR)</a:t>
                      </a:r>
                      <a:endParaRPr lang="en-US" sz="1050">
                        <a:solidFill>
                          <a:schemeClr val="bg1"/>
                        </a:solidFill>
                        <a:latin typeface="Arial" panose="020B0604020202020204" pitchFamily="34" charset="0"/>
                        <a:cs typeface="Arial" panose="020B0604020202020204" pitchFamily="34" charset="0"/>
                      </a:endParaRPr>
                    </a:p>
                  </a:txBody>
                  <a:tcPr anchor="ctr">
                    <a:solidFill>
                      <a:srgbClr val="826B6A"/>
                    </a:solidFill>
                  </a:tcPr>
                </a:tc>
                <a:extLst>
                  <a:ext uri="{0D108BD9-81ED-4DB2-BD59-A6C34878D82A}">
                    <a16:rowId xmlns:a16="http://schemas.microsoft.com/office/drawing/2014/main" val="1518848907"/>
                  </a:ext>
                </a:extLst>
              </a:tr>
              <a:tr h="435951">
                <a:tc rowSpan="3">
                  <a:txBody>
                    <a:bodyPr/>
                    <a:lstStyle/>
                    <a:p>
                      <a:pPr algn="ctr"/>
                      <a:r>
                        <a:rPr lang="en-US" sz="1050" b="1">
                          <a:latin typeface="Arial" panose="020B0604020202020204" pitchFamily="34" charset="0"/>
                          <a:cs typeface="Arial" panose="020B0604020202020204" pitchFamily="34" charset="0"/>
                        </a:rPr>
                        <a:t>Development of AoCKD</a:t>
                      </a:r>
                      <a:endParaRPr lang="en-US" sz="1050">
                        <a:latin typeface="Arial" panose="020B0604020202020204" pitchFamily="34" charset="0"/>
                        <a:cs typeface="Arial" panose="020B0604020202020204" pitchFamily="34" charset="0"/>
                      </a:endParaRPr>
                    </a:p>
                  </a:txBody>
                  <a:tcPr anchor="ctr"/>
                </a:tc>
                <a:tc>
                  <a:txBody>
                    <a:bodyPr/>
                    <a:lstStyle/>
                    <a:p>
                      <a:r>
                        <a:rPr lang="en-US" sz="1050">
                          <a:latin typeface="Arial" panose="020B0604020202020204" pitchFamily="34" charset="0"/>
                          <a:cs typeface="Arial" panose="020B0604020202020204" pitchFamily="34" charset="0"/>
                        </a:rPr>
                        <a:t>Prior AKI/HRS</a:t>
                      </a:r>
                    </a:p>
                  </a:txBody>
                  <a:tcPr anchor="ctr"/>
                </a:tc>
                <a:tc>
                  <a:txBody>
                    <a:bodyPr/>
                    <a:lstStyle/>
                    <a:p>
                      <a:r>
                        <a:rPr lang="en-US" sz="1050">
                          <a:latin typeface="Arial" panose="020B0604020202020204" pitchFamily="34" charset="0"/>
                          <a:cs typeface="Arial" panose="020B0604020202020204" pitchFamily="34" charset="0"/>
                        </a:rPr>
                        <a:t>3.22</a:t>
                      </a:r>
                    </a:p>
                  </a:txBody>
                  <a:tcPr anchor="ctr"/>
                </a:tc>
                <a:extLst>
                  <a:ext uri="{0D108BD9-81ED-4DB2-BD59-A6C34878D82A}">
                    <a16:rowId xmlns:a16="http://schemas.microsoft.com/office/drawing/2014/main" val="880147157"/>
                  </a:ext>
                </a:extLst>
              </a:tr>
              <a:tr h="264684">
                <a:tc vMerge="1">
                  <a:txBody>
                    <a:bodyPr/>
                    <a:lstStyle/>
                    <a:p>
                      <a:endParaRPr lang="en-US" sz="1050"/>
                    </a:p>
                  </a:txBody>
                  <a:tcPr anchor="ctr"/>
                </a:tc>
                <a:tc>
                  <a:txBody>
                    <a:bodyPr/>
                    <a:lstStyle/>
                    <a:p>
                      <a:r>
                        <a:rPr lang="en-US" sz="1050">
                          <a:latin typeface="Arial" panose="020B0604020202020204" pitchFamily="34" charset="0"/>
                          <a:cs typeface="Arial" panose="020B0604020202020204" pitchFamily="34" charset="0"/>
                        </a:rPr>
                        <a:t>Infection at admission</a:t>
                      </a:r>
                    </a:p>
                  </a:txBody>
                  <a:tcPr anchor="ctr"/>
                </a:tc>
                <a:tc>
                  <a:txBody>
                    <a:bodyPr/>
                    <a:lstStyle/>
                    <a:p>
                      <a:r>
                        <a:rPr lang="en-US" sz="1050">
                          <a:latin typeface="Arial" panose="020B0604020202020204" pitchFamily="34" charset="0"/>
                          <a:cs typeface="Arial" panose="020B0604020202020204" pitchFamily="34" charset="0"/>
                        </a:rPr>
                        <a:t>1.73</a:t>
                      </a:r>
                    </a:p>
                  </a:txBody>
                  <a:tcPr anchor="ctr"/>
                </a:tc>
                <a:extLst>
                  <a:ext uri="{0D108BD9-81ED-4DB2-BD59-A6C34878D82A}">
                    <a16:rowId xmlns:a16="http://schemas.microsoft.com/office/drawing/2014/main" val="3008624936"/>
                  </a:ext>
                </a:extLst>
              </a:tr>
              <a:tr h="264684">
                <a:tc vMerge="1">
                  <a:txBody>
                    <a:bodyPr/>
                    <a:lstStyle/>
                    <a:p>
                      <a:endParaRPr lang="en-US" sz="1050"/>
                    </a:p>
                  </a:txBody>
                  <a:tcPr anchor="ctr"/>
                </a:tc>
                <a:tc>
                  <a:txBody>
                    <a:bodyPr/>
                    <a:lstStyle/>
                    <a:p>
                      <a:r>
                        <a:rPr lang="en-US" sz="1050">
                          <a:latin typeface="Arial" panose="020B0604020202020204" pitchFamily="34" charset="0"/>
                          <a:cs typeface="Arial" panose="020B0604020202020204" pitchFamily="34" charset="0"/>
                        </a:rPr>
                        <a:t>Admission MELD-Na</a:t>
                      </a:r>
                    </a:p>
                  </a:txBody>
                  <a:tcPr anchor="ctr"/>
                </a:tc>
                <a:tc>
                  <a:txBody>
                    <a:bodyPr/>
                    <a:lstStyle/>
                    <a:p>
                      <a:r>
                        <a:rPr lang="en-US" sz="1050">
                          <a:latin typeface="Arial" panose="020B0604020202020204" pitchFamily="34" charset="0"/>
                          <a:cs typeface="Arial" panose="020B0604020202020204" pitchFamily="34" charset="0"/>
                        </a:rPr>
                        <a:t>1.11</a:t>
                      </a:r>
                    </a:p>
                  </a:txBody>
                  <a:tcPr anchor="ctr"/>
                </a:tc>
                <a:extLst>
                  <a:ext uri="{0D108BD9-81ED-4DB2-BD59-A6C34878D82A}">
                    <a16:rowId xmlns:a16="http://schemas.microsoft.com/office/drawing/2014/main" val="846871242"/>
                  </a:ext>
                </a:extLst>
              </a:tr>
              <a:tr h="435951">
                <a:tc rowSpan="3">
                  <a:txBody>
                    <a:bodyPr/>
                    <a:lstStyle/>
                    <a:p>
                      <a:pPr algn="ctr"/>
                      <a:r>
                        <a:rPr lang="en-US" sz="1050" b="1">
                          <a:latin typeface="Arial" panose="020B0604020202020204" pitchFamily="34" charset="0"/>
                          <a:cs typeface="Arial" panose="020B0604020202020204" pitchFamily="34" charset="0"/>
                        </a:rPr>
                        <a:t>AKI resolution in CKD⁺ patients</a:t>
                      </a:r>
                      <a:endParaRPr lang="en-US" sz="1050">
                        <a:latin typeface="Arial" panose="020B0604020202020204" pitchFamily="34" charset="0"/>
                        <a:cs typeface="Arial" panose="020B0604020202020204" pitchFamily="34" charset="0"/>
                      </a:endParaRPr>
                    </a:p>
                  </a:txBody>
                  <a:tcPr anchor="ctr"/>
                </a:tc>
                <a:tc>
                  <a:txBody>
                    <a:bodyPr/>
                    <a:lstStyle/>
                    <a:p>
                      <a:r>
                        <a:rPr lang="en-US" sz="1050">
                          <a:latin typeface="Arial" panose="020B0604020202020204" pitchFamily="34" charset="0"/>
                          <a:cs typeface="Arial" panose="020B0604020202020204" pitchFamily="34" charset="0"/>
                        </a:rPr>
                        <a:t>Lower peak sCr</a:t>
                      </a:r>
                    </a:p>
                  </a:txBody>
                  <a:tcPr anchor="ctr"/>
                </a:tc>
                <a:tc>
                  <a:txBody>
                    <a:bodyPr/>
                    <a:lstStyle/>
                    <a:p>
                      <a:r>
                        <a:rPr lang="en-US" sz="1050">
                          <a:latin typeface="Arial" panose="020B0604020202020204" pitchFamily="34" charset="0"/>
                          <a:cs typeface="Arial" panose="020B0604020202020204" pitchFamily="34" charset="0"/>
                        </a:rPr>
                        <a:t>0.70</a:t>
                      </a:r>
                    </a:p>
                  </a:txBody>
                  <a:tcPr anchor="ctr"/>
                </a:tc>
                <a:extLst>
                  <a:ext uri="{0D108BD9-81ED-4DB2-BD59-A6C34878D82A}">
                    <a16:rowId xmlns:a16="http://schemas.microsoft.com/office/drawing/2014/main" val="3007101920"/>
                  </a:ext>
                </a:extLst>
              </a:tr>
              <a:tr h="264684">
                <a:tc vMerge="1">
                  <a:txBody>
                    <a:bodyPr/>
                    <a:lstStyle/>
                    <a:p>
                      <a:endParaRPr lang="en-US" sz="1050"/>
                    </a:p>
                  </a:txBody>
                  <a:tcPr anchor="ctr"/>
                </a:tc>
                <a:tc>
                  <a:txBody>
                    <a:bodyPr/>
                    <a:lstStyle/>
                    <a:p>
                      <a:r>
                        <a:rPr lang="en-US" sz="1050">
                          <a:latin typeface="Arial" panose="020B0604020202020204" pitchFamily="34" charset="0"/>
                          <a:cs typeface="Arial" panose="020B0604020202020204" pitchFamily="34" charset="0"/>
                        </a:rPr>
                        <a:t>Norepinephrine use</a:t>
                      </a:r>
                    </a:p>
                  </a:txBody>
                  <a:tcPr anchor="ctr"/>
                </a:tc>
                <a:tc>
                  <a:txBody>
                    <a:bodyPr/>
                    <a:lstStyle/>
                    <a:p>
                      <a:r>
                        <a:rPr lang="en-US" sz="1050">
                          <a:latin typeface="Arial" panose="020B0604020202020204" pitchFamily="34" charset="0"/>
                          <a:cs typeface="Arial" panose="020B0604020202020204" pitchFamily="34" charset="0"/>
                        </a:rPr>
                        <a:t>0.51</a:t>
                      </a:r>
                    </a:p>
                  </a:txBody>
                  <a:tcPr anchor="ctr"/>
                </a:tc>
                <a:extLst>
                  <a:ext uri="{0D108BD9-81ED-4DB2-BD59-A6C34878D82A}">
                    <a16:rowId xmlns:a16="http://schemas.microsoft.com/office/drawing/2014/main" val="1361321579"/>
                  </a:ext>
                </a:extLst>
              </a:tr>
              <a:tr h="435951">
                <a:tc vMerge="1">
                  <a:txBody>
                    <a:bodyPr/>
                    <a:lstStyle/>
                    <a:p>
                      <a:endParaRPr lang="en-US" sz="1050"/>
                    </a:p>
                  </a:txBody>
                  <a:tcPr anchor="ctr"/>
                </a:tc>
                <a:tc>
                  <a:txBody>
                    <a:bodyPr/>
                    <a:lstStyle/>
                    <a:p>
                      <a:r>
                        <a:rPr lang="en-US" sz="1050">
                          <a:latin typeface="Arial" panose="020B0604020202020204" pitchFamily="34" charset="0"/>
                          <a:cs typeface="Arial" panose="020B0604020202020204" pitchFamily="34" charset="0"/>
                        </a:rPr>
                        <a:t>Living in a high-income country</a:t>
                      </a:r>
                    </a:p>
                  </a:txBody>
                  <a:tcPr anchor="ctr"/>
                </a:tc>
                <a:tc>
                  <a:txBody>
                    <a:bodyPr/>
                    <a:lstStyle/>
                    <a:p>
                      <a:r>
                        <a:rPr lang="en-US" sz="1050">
                          <a:latin typeface="Arial" panose="020B0604020202020204" pitchFamily="34" charset="0"/>
                          <a:cs typeface="Arial" panose="020B0604020202020204" pitchFamily="34" charset="0"/>
                        </a:rPr>
                        <a:t>0.65</a:t>
                      </a:r>
                    </a:p>
                  </a:txBody>
                  <a:tcPr anchor="ctr"/>
                </a:tc>
                <a:extLst>
                  <a:ext uri="{0D108BD9-81ED-4DB2-BD59-A6C34878D82A}">
                    <a16:rowId xmlns:a16="http://schemas.microsoft.com/office/drawing/2014/main" val="4153961351"/>
                  </a:ext>
                </a:extLst>
              </a:tr>
            </a:tbl>
          </a:graphicData>
        </a:graphic>
      </p:graphicFrame>
      <p:sp>
        <p:nvSpPr>
          <p:cNvPr id="4" name="Content Placeholder 2">
            <a:extLst>
              <a:ext uri="{FF2B5EF4-FFF2-40B4-BE49-F238E27FC236}">
                <a16:creationId xmlns:a16="http://schemas.microsoft.com/office/drawing/2014/main" id="{225A348F-A5E2-72B6-DB47-B7D786A7EB93}"/>
              </a:ext>
            </a:extLst>
          </p:cNvPr>
          <p:cNvSpPr txBox="1">
            <a:spLocks/>
          </p:cNvSpPr>
          <p:nvPr/>
        </p:nvSpPr>
        <p:spPr>
          <a:xfrm>
            <a:off x="3961999" y="1083033"/>
            <a:ext cx="3157608" cy="254445"/>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200" b="1">
                <a:latin typeface="Arial" panose="020B0604020202020204" pitchFamily="34" charset="0"/>
                <a:cs typeface="Arial" panose="020B0604020202020204" pitchFamily="34" charset="0"/>
              </a:rPr>
              <a:t>AKI outcomes in CKD⁺ vs CKD⁻ patients</a:t>
            </a:r>
            <a:endParaRPr lang="en-US" sz="1400" b="1">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A79C8A72-9934-51BD-D128-4BD3AF572D0E}"/>
              </a:ext>
            </a:extLst>
          </p:cNvPr>
          <p:cNvSpPr txBox="1">
            <a:spLocks/>
          </p:cNvSpPr>
          <p:nvPr/>
        </p:nvSpPr>
        <p:spPr>
          <a:xfrm>
            <a:off x="8038346" y="1083033"/>
            <a:ext cx="3157608" cy="387668"/>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200" b="1">
                <a:latin typeface="Arial" panose="020B0604020202020204" pitchFamily="34" charset="0"/>
                <a:cs typeface="Arial" panose="020B0604020202020204" pitchFamily="34" charset="0"/>
              </a:rPr>
              <a:t>Factors influencing AoCKD development and AKI resolution in CKD⁺ patients</a:t>
            </a:r>
            <a:endParaRPr lang="en-US" sz="1400" b="1">
              <a:latin typeface="Arial" panose="020B0604020202020204" pitchFamily="34" charset="0"/>
              <a:cs typeface="Arial" panose="020B0604020202020204" pitchFamily="34" charset="0"/>
            </a:endParaRPr>
          </a:p>
        </p:txBody>
      </p:sp>
      <p:pic>
        <p:nvPicPr>
          <p:cNvPr id="5" name="Graphic 4" descr="Home with solid fill">
            <a:hlinkClick r:id="rId3" action="ppaction://hlinksldjump"/>
            <a:extLst>
              <a:ext uri="{FF2B5EF4-FFF2-40B4-BE49-F238E27FC236}">
                <a16:creationId xmlns:a16="http://schemas.microsoft.com/office/drawing/2014/main" id="{5C24C8EA-6555-511C-E2F0-44B1ECD113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65129" y="87085"/>
            <a:ext cx="374469" cy="374469"/>
          </a:xfrm>
          <a:prstGeom prst="rect">
            <a:avLst/>
          </a:prstGeom>
        </p:spPr>
      </p:pic>
    </p:spTree>
    <p:extLst>
      <p:ext uri="{BB962C8B-B14F-4D97-AF65-F5344CB8AC3E}">
        <p14:creationId xmlns:p14="http://schemas.microsoft.com/office/powerpoint/2010/main" val="1117799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42499-868B-9ACF-854C-0DC02BEC48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BB43F8-8080-9B19-A22B-8A35FE34ED42}"/>
              </a:ext>
            </a:extLst>
          </p:cNvPr>
          <p:cNvSpPr>
            <a:spLocks noGrp="1"/>
          </p:cNvSpPr>
          <p:nvPr>
            <p:ph type="title"/>
          </p:nvPr>
        </p:nvSpPr>
        <p:spPr/>
        <p:txBody>
          <a:bodyPr>
            <a:noAutofit/>
          </a:bodyPr>
          <a:lstStyle/>
          <a:p>
            <a:r>
              <a:rPr lang="en-GB" sz="2000" b="1">
                <a:latin typeface="Arial" panose="020B0604020202020204" pitchFamily="34" charset="0"/>
                <a:cs typeface="Arial" panose="020B0604020202020204" pitchFamily="34" charset="0"/>
              </a:rPr>
              <a:t>OS-043-YI</a:t>
            </a:r>
            <a:r>
              <a:rPr lang="en-GB" sz="2000">
                <a:latin typeface="Arial" panose="020B0604020202020204" pitchFamily="34" charset="0"/>
                <a:cs typeface="Arial" panose="020B0604020202020204" pitchFamily="34" charset="0"/>
              </a:rPr>
              <a:t> Clinical impact of non-selective beta-blockers in patients with cirrhosis and acute kidney injury: a post hoc analysis of the international club of ascites GLOBAL-AKI study</a:t>
            </a:r>
          </a:p>
        </p:txBody>
      </p:sp>
      <p:sp>
        <p:nvSpPr>
          <p:cNvPr id="4" name="Content Placeholder 2">
            <a:extLst>
              <a:ext uri="{FF2B5EF4-FFF2-40B4-BE49-F238E27FC236}">
                <a16:creationId xmlns:a16="http://schemas.microsoft.com/office/drawing/2014/main" id="{11AE5CBE-F93E-A3FE-DEC2-EF8B52CD6714}"/>
              </a:ext>
            </a:extLst>
          </p:cNvPr>
          <p:cNvSpPr txBox="1">
            <a:spLocks/>
          </p:cNvSpPr>
          <p:nvPr/>
        </p:nvSpPr>
        <p:spPr>
          <a:xfrm>
            <a:off x="459514" y="1344205"/>
            <a:ext cx="11272972" cy="22225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4B87"/>
              </a:buClr>
              <a:defRPr/>
            </a:pPr>
            <a:r>
              <a:rPr lang="en-US" sz="1800" kern="0">
                <a:latin typeface="Arial" panose="020B0604020202020204" pitchFamily="34" charset="0"/>
                <a:ea typeface="Yu Mincho" panose="02020400000000000000" pitchFamily="18" charset="-128"/>
                <a:cs typeface="Arial" panose="020B0604020202020204" pitchFamily="34" charset="0"/>
              </a:rPr>
              <a:t>Non-selective beta-blockers (NSBBs) are extensively used for preventing decompensation in patients with cirrhosis.</a:t>
            </a:r>
          </a:p>
          <a:p>
            <a:pPr>
              <a:buClr>
                <a:srgbClr val="004B87"/>
              </a:buClr>
              <a:defRPr/>
            </a:pPr>
            <a:r>
              <a:rPr lang="en-US" sz="1800" kern="0">
                <a:latin typeface="Arial" panose="020B0604020202020204" pitchFamily="34" charset="0"/>
                <a:ea typeface="Yu Mincho" panose="02020400000000000000" pitchFamily="18" charset="-128"/>
                <a:cs typeface="Arial" panose="020B0604020202020204" pitchFamily="34" charset="0"/>
              </a:rPr>
              <a:t>International guidelines recommend NSBBs discontinuation in patients with cirrhosis and acute kidney injury (AKI).</a:t>
            </a:r>
          </a:p>
          <a:p>
            <a:pPr>
              <a:buClr>
                <a:srgbClr val="004B87"/>
              </a:buClr>
              <a:defRPr/>
            </a:pPr>
            <a:r>
              <a:rPr lang="en-US" sz="1800" kern="0">
                <a:latin typeface="Arial" panose="020B0604020202020204" pitchFamily="34" charset="0"/>
                <a:ea typeface="Yu Mincho" panose="02020400000000000000" pitchFamily="18" charset="-128"/>
                <a:cs typeface="Arial" panose="020B0604020202020204" pitchFamily="34" charset="0"/>
              </a:rPr>
              <a:t>However, this recommendation is based on experts’ opinion and few studies have evaluated the effects of NSBBs on AKI outcomes.</a:t>
            </a:r>
          </a:p>
          <a:p>
            <a:pPr marL="0" indent="0">
              <a:buClr>
                <a:srgbClr val="004B87"/>
              </a:buClr>
              <a:buNone/>
              <a:defRPr/>
            </a:pPr>
            <a:r>
              <a:rPr lang="en-US" sz="1800" b="1">
                <a:solidFill>
                  <a:srgbClr val="826B6A"/>
                </a:solidFill>
                <a:latin typeface="Arial" panose="020B0604020202020204" pitchFamily="34" charset="0"/>
                <a:cs typeface="Arial" panose="020B0604020202020204" pitchFamily="34" charset="0"/>
              </a:rPr>
              <a:t>Aim:</a:t>
            </a:r>
            <a:r>
              <a:rPr lang="en-US" sz="1800">
                <a:effectLst/>
                <a:latin typeface="Arial" panose="020B0604020202020204" pitchFamily="34" charset="0"/>
                <a:ea typeface="Calibri" panose="020F0502020204030204" pitchFamily="34" charset="0"/>
                <a:cs typeface="Arial" panose="020B0604020202020204" pitchFamily="34" charset="0"/>
              </a:rPr>
              <a:t> To e</a:t>
            </a:r>
            <a:r>
              <a:rPr lang="en-US" sz="1800">
                <a:latin typeface="Arial" panose="020B0604020202020204" pitchFamily="34" charset="0"/>
                <a:ea typeface="Calibri" panose="020F0502020204030204" pitchFamily="34" charset="0"/>
                <a:cs typeface="Arial" panose="020B0604020202020204" pitchFamily="34" charset="0"/>
              </a:rPr>
              <a:t>valuate the clinical impact of NSBBs on outcomes in patients with cirrhosis and AKI.</a:t>
            </a:r>
            <a:endParaRPr lang="en-US" sz="1800" i="1">
              <a:latin typeface="Arial" panose="020B0604020202020204" pitchFamily="34" charset="0"/>
              <a:ea typeface="Times New Roman" panose="02020603050405020304" pitchFamily="18" charset="0"/>
              <a:cs typeface="Arial" panose="020B0604020202020204" pitchFamily="34" charset="0"/>
            </a:endParaRPr>
          </a:p>
          <a:p>
            <a:pPr>
              <a:buClr>
                <a:srgbClr val="004B87"/>
              </a:buClr>
              <a:defRPr/>
            </a:pPr>
            <a:endParaRPr lang="en-US" sz="180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48DC950C-DF02-EB75-1EC1-C53B2B8BE4D2}"/>
              </a:ext>
            </a:extLst>
          </p:cNvPr>
          <p:cNvSpPr/>
          <p:nvPr/>
        </p:nvSpPr>
        <p:spPr>
          <a:xfrm>
            <a:off x="515507" y="962946"/>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Background &amp; Aims</a:t>
            </a:r>
            <a:endParaRPr lang="en-US" b="1" i="0">
              <a:solidFill>
                <a:schemeClr val="bg1"/>
              </a:solidFill>
              <a:effectLst/>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D46D907E-BAEF-103E-93D8-912152A5B921}"/>
              </a:ext>
            </a:extLst>
          </p:cNvPr>
          <p:cNvSpPr/>
          <p:nvPr/>
        </p:nvSpPr>
        <p:spPr>
          <a:xfrm>
            <a:off x="352424" y="846660"/>
            <a:ext cx="11515726" cy="2810939"/>
          </a:xfrm>
          <a:prstGeom prst="roundRect">
            <a:avLst>
              <a:gd name="adj" fmla="val 3292"/>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EA1D1702-575B-8C1F-2E02-B1EC68DD8DCA}"/>
              </a:ext>
            </a:extLst>
          </p:cNvPr>
          <p:cNvSpPr/>
          <p:nvPr/>
        </p:nvSpPr>
        <p:spPr>
          <a:xfrm>
            <a:off x="515507" y="3910117"/>
            <a:ext cx="2684893" cy="316940"/>
          </a:xfrm>
          <a:prstGeom prst="roundRect">
            <a:avLst/>
          </a:prstGeom>
          <a:solidFill>
            <a:srgbClr val="82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r>
              <a:rPr lang="en-US" sz="1800" b="1" i="0">
                <a:solidFill>
                  <a:schemeClr val="bg1"/>
                </a:solidFill>
                <a:effectLst/>
                <a:latin typeface="Arial" panose="020B0604020202020204" pitchFamily="34" charset="0"/>
                <a:cs typeface="Arial" panose="020B0604020202020204" pitchFamily="34" charset="0"/>
              </a:rPr>
              <a:t>Methods</a:t>
            </a:r>
            <a:endParaRPr lang="en-US" b="1" i="0">
              <a:solidFill>
                <a:schemeClr val="bg1"/>
              </a:solidFill>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46344BDC-FDF6-CB18-38FF-817E0C658AC3}"/>
              </a:ext>
            </a:extLst>
          </p:cNvPr>
          <p:cNvSpPr/>
          <p:nvPr/>
        </p:nvSpPr>
        <p:spPr>
          <a:xfrm>
            <a:off x="352424" y="3773886"/>
            <a:ext cx="11515726" cy="2558296"/>
          </a:xfrm>
          <a:prstGeom prst="roundRect">
            <a:avLst>
              <a:gd name="adj" fmla="val 3292"/>
            </a:avLst>
          </a:prstGeom>
          <a:no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7238ED68-E2D7-17EC-AB4D-E2C0F763BD3D}"/>
              </a:ext>
            </a:extLst>
          </p:cNvPr>
          <p:cNvGrpSpPr/>
          <p:nvPr/>
        </p:nvGrpSpPr>
        <p:grpSpPr>
          <a:xfrm>
            <a:off x="281575" y="4430138"/>
            <a:ext cx="3125759" cy="1664483"/>
            <a:chOff x="398541" y="3785043"/>
            <a:chExt cx="3125759" cy="1664483"/>
          </a:xfrm>
        </p:grpSpPr>
        <p:sp>
          <p:nvSpPr>
            <p:cNvPr id="17" name="Rectangle: Rounded Corners 16">
              <a:extLst>
                <a:ext uri="{FF2B5EF4-FFF2-40B4-BE49-F238E27FC236}">
                  <a16:creationId xmlns:a16="http://schemas.microsoft.com/office/drawing/2014/main" id="{841E0A1E-B6A5-5860-BA8F-C152F70166DB}"/>
                </a:ext>
              </a:extLst>
            </p:cNvPr>
            <p:cNvSpPr/>
            <p:nvPr/>
          </p:nvSpPr>
          <p:spPr>
            <a:xfrm>
              <a:off x="659367" y="4100505"/>
              <a:ext cx="2541033" cy="1349021"/>
            </a:xfrm>
            <a:prstGeom prst="roundRect">
              <a:avLst>
                <a:gd name="adj" fmla="val 9695"/>
              </a:avLst>
            </a:prstGeom>
            <a:solidFill>
              <a:srgbClr val="CFC4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18" name="Content Placeholder 2">
              <a:extLst>
                <a:ext uri="{FF2B5EF4-FFF2-40B4-BE49-F238E27FC236}">
                  <a16:creationId xmlns:a16="http://schemas.microsoft.com/office/drawing/2014/main" id="{13608E63-FC96-8AD3-E4F3-3FE0C404451B}"/>
                </a:ext>
              </a:extLst>
            </p:cNvPr>
            <p:cNvSpPr txBox="1">
              <a:spLocks/>
            </p:cNvSpPr>
            <p:nvPr/>
          </p:nvSpPr>
          <p:spPr>
            <a:xfrm>
              <a:off x="398541" y="4249720"/>
              <a:ext cx="1875524" cy="28576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latin typeface="Arial" panose="020B0604020202020204" pitchFamily="34" charset="0"/>
                  <a:cs typeface="Arial" panose="020B0604020202020204" pitchFamily="34" charset="0"/>
                </a:rPr>
                <a:t>Population</a:t>
              </a:r>
              <a:endParaRPr lang="en-US" sz="1600" b="1">
                <a:latin typeface="Arial" panose="020B0604020202020204" pitchFamily="34" charset="0"/>
                <a:cs typeface="Arial" panose="020B0604020202020204" pitchFamily="34" charset="0"/>
              </a:endParaRPr>
            </a:p>
          </p:txBody>
        </p:sp>
        <p:pic>
          <p:nvPicPr>
            <p:cNvPr id="19" name="Graphic 18" descr="Group of men with solid fill">
              <a:extLst>
                <a:ext uri="{FF2B5EF4-FFF2-40B4-BE49-F238E27FC236}">
                  <a16:creationId xmlns:a16="http://schemas.microsoft.com/office/drawing/2014/main" id="{9048172C-8E81-BC5F-78F6-18A77AB42E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6834" y="3785043"/>
              <a:ext cx="787466" cy="787466"/>
            </a:xfrm>
            <a:prstGeom prst="rect">
              <a:avLst/>
            </a:prstGeom>
          </p:spPr>
        </p:pic>
        <p:sp>
          <p:nvSpPr>
            <p:cNvPr id="20" name="TextBox 19">
              <a:extLst>
                <a:ext uri="{FF2B5EF4-FFF2-40B4-BE49-F238E27FC236}">
                  <a16:creationId xmlns:a16="http://schemas.microsoft.com/office/drawing/2014/main" id="{1EB6E43F-F8A8-A42E-C9BD-7FE907695C0C}"/>
                </a:ext>
              </a:extLst>
            </p:cNvPr>
            <p:cNvSpPr txBox="1"/>
            <p:nvPr/>
          </p:nvSpPr>
          <p:spPr>
            <a:xfrm>
              <a:off x="776333" y="4460588"/>
              <a:ext cx="2541033" cy="954107"/>
            </a:xfrm>
            <a:prstGeom prst="rect">
              <a:avLst/>
            </a:prstGeom>
            <a:noFill/>
          </p:spPr>
          <p:txBody>
            <a:bodyPr wrap="square">
              <a:spAutoFit/>
            </a:bodyPr>
            <a:lstStyle/>
            <a:p>
              <a:r>
                <a:rPr lang="en-US" sz="1400" kern="100">
                  <a:latin typeface="Arial" panose="020B0604020202020204" pitchFamily="34" charset="0"/>
                  <a:cs typeface="Arial" panose="020B0604020202020204" pitchFamily="34" charset="0"/>
                </a:rPr>
                <a:t>Patients </a:t>
              </a:r>
              <a:r>
                <a:rPr lang="en-US" sz="1400" kern="100" err="1">
                  <a:latin typeface="Arial" panose="020B0604020202020204" pitchFamily="34" charset="0"/>
                  <a:cs typeface="Arial" panose="020B0604020202020204" pitchFamily="34" charset="0"/>
                </a:rPr>
                <a:t>hospitalised</a:t>
              </a:r>
              <a:r>
                <a:rPr lang="en-US" sz="1400" kern="100">
                  <a:latin typeface="Arial" panose="020B0604020202020204" pitchFamily="34" charset="0"/>
                  <a:cs typeface="Arial" panose="020B0604020202020204" pitchFamily="34" charset="0"/>
                </a:rPr>
                <a:t> for acute decompensation (AD) of cirrhosis (July 2022 - May 2023).</a:t>
              </a:r>
            </a:p>
          </p:txBody>
        </p:sp>
      </p:grpSp>
      <p:sp>
        <p:nvSpPr>
          <p:cNvPr id="25" name="Content Placeholder 2">
            <a:extLst>
              <a:ext uri="{FF2B5EF4-FFF2-40B4-BE49-F238E27FC236}">
                <a16:creationId xmlns:a16="http://schemas.microsoft.com/office/drawing/2014/main" id="{04D0D922-5E9F-18F4-3217-43143E9A1185}"/>
              </a:ext>
            </a:extLst>
          </p:cNvPr>
          <p:cNvSpPr txBox="1">
            <a:spLocks/>
          </p:cNvSpPr>
          <p:nvPr/>
        </p:nvSpPr>
        <p:spPr>
          <a:xfrm>
            <a:off x="8069710" y="5627455"/>
            <a:ext cx="3606784" cy="54253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400" b="1">
                <a:latin typeface="Arial" panose="020B0604020202020204" pitchFamily="34" charset="0"/>
              </a:rPr>
              <a:t>Main outcome</a:t>
            </a:r>
          </a:p>
          <a:p>
            <a:pPr marL="0" indent="0">
              <a:spcBef>
                <a:spcPts val="0"/>
              </a:spcBef>
              <a:buFont typeface="Arial" panose="020B0604020202020204" pitchFamily="34" charset="0"/>
              <a:buNone/>
            </a:pPr>
            <a:r>
              <a:rPr lang="en-US" sz="1400">
                <a:latin typeface="Arial" panose="020B0604020202020204" pitchFamily="34" charset="0"/>
              </a:rPr>
              <a:t>28-day mortality and AKI non-resolution.</a:t>
            </a:r>
          </a:p>
          <a:p>
            <a:pPr marL="0" indent="0">
              <a:spcBef>
                <a:spcPts val="0"/>
              </a:spcBef>
              <a:buFont typeface="Arial" panose="020B0604020202020204" pitchFamily="34" charset="0"/>
              <a:buNone/>
            </a:pPr>
            <a:endParaRPr lang="en-US" sz="1600" b="1">
              <a:latin typeface="Arial" panose="020B0604020202020204" pitchFamily="34" charset="0"/>
            </a:endParaRPr>
          </a:p>
        </p:txBody>
      </p:sp>
      <p:sp>
        <p:nvSpPr>
          <p:cNvPr id="26" name="Arrow: Down 25">
            <a:extLst>
              <a:ext uri="{FF2B5EF4-FFF2-40B4-BE49-F238E27FC236}">
                <a16:creationId xmlns:a16="http://schemas.microsoft.com/office/drawing/2014/main" id="{F8A213C3-12D9-3821-93C4-2FBC84C57A1F}"/>
              </a:ext>
            </a:extLst>
          </p:cNvPr>
          <p:cNvSpPr/>
          <p:nvPr/>
        </p:nvSpPr>
        <p:spPr>
          <a:xfrm rot="16200000">
            <a:off x="3282243" y="5277184"/>
            <a:ext cx="244549" cy="348955"/>
          </a:xfrm>
          <a:prstGeom prst="downArrow">
            <a:avLst/>
          </a:prstGeom>
          <a:solidFill>
            <a:srgbClr val="CFC4C3"/>
          </a:solidFill>
          <a:ln>
            <a:solidFill>
              <a:srgbClr val="826B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273C56EC-53EA-5F33-BF7F-54C938F8BB74}"/>
              </a:ext>
            </a:extLst>
          </p:cNvPr>
          <p:cNvSpPr txBox="1"/>
          <p:nvPr/>
        </p:nvSpPr>
        <p:spPr>
          <a:xfrm>
            <a:off x="515507" y="4348060"/>
            <a:ext cx="2334265" cy="307777"/>
          </a:xfrm>
          <a:prstGeom prst="rect">
            <a:avLst/>
          </a:prstGeom>
          <a:noFill/>
        </p:spPr>
        <p:txBody>
          <a:bodyPr wrap="square">
            <a:spAutoFit/>
          </a:bodyPr>
          <a:lstStyle/>
          <a:p>
            <a:r>
              <a:rPr lang="en-US" sz="1400" b="1">
                <a:solidFill>
                  <a:srgbClr val="826B6A"/>
                </a:solidFill>
                <a:latin typeface="Arial" panose="020B0604020202020204" pitchFamily="34" charset="0"/>
                <a:cs typeface="Arial" panose="020B0604020202020204" pitchFamily="34" charset="0"/>
              </a:rPr>
              <a:t>ICA GLOBAL-AKI study</a:t>
            </a:r>
          </a:p>
        </p:txBody>
      </p:sp>
      <p:sp>
        <p:nvSpPr>
          <p:cNvPr id="30" name="TextBox 29">
            <a:extLst>
              <a:ext uri="{FF2B5EF4-FFF2-40B4-BE49-F238E27FC236}">
                <a16:creationId xmlns:a16="http://schemas.microsoft.com/office/drawing/2014/main" id="{72809AFF-9314-AD77-D79D-A750A87AA70D}"/>
              </a:ext>
            </a:extLst>
          </p:cNvPr>
          <p:cNvSpPr txBox="1"/>
          <p:nvPr/>
        </p:nvSpPr>
        <p:spPr>
          <a:xfrm>
            <a:off x="3838720" y="4096377"/>
            <a:ext cx="3928556" cy="2031325"/>
          </a:xfrm>
          <a:prstGeom prst="rect">
            <a:avLst/>
          </a:prstGeom>
          <a:noFill/>
        </p:spPr>
        <p:txBody>
          <a:bodyPr wrap="square">
            <a:spAutoFit/>
          </a:bodyPr>
          <a:lstStyle/>
          <a:p>
            <a:pPr marL="285750" indent="-285750">
              <a:buFont typeface="Wingdings" panose="05000000000000000000" pitchFamily="2" charset="2"/>
              <a:buChar char="Ø"/>
            </a:pPr>
            <a:r>
              <a:rPr lang="en-US" sz="1400" kern="100">
                <a:latin typeface="Arial" panose="020B0604020202020204" pitchFamily="34" charset="0"/>
                <a:cs typeface="Arial" panose="020B0604020202020204" pitchFamily="34" charset="0"/>
              </a:rPr>
              <a:t>AKI outcomes were compared between patients on NSBBs at AKI diagnosis and those who were not.</a:t>
            </a:r>
          </a:p>
          <a:p>
            <a:pPr marL="285750" indent="-285750">
              <a:buFont typeface="Wingdings" panose="05000000000000000000" pitchFamily="2" charset="2"/>
              <a:buChar char="Ø"/>
            </a:pPr>
            <a:endParaRPr lang="en-US" sz="1400" kern="10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400" kern="100">
                <a:latin typeface="Arial" panose="020B0604020202020204" pitchFamily="34" charset="0"/>
                <a:cs typeface="Arial" panose="020B0604020202020204" pitchFamily="34" charset="0"/>
              </a:rPr>
              <a:t>Subgroup analysis </a:t>
            </a:r>
            <a:r>
              <a:rPr lang="en-US" sz="1400" kern="100">
                <a:latin typeface="Arial" panose="020B0604020202020204" pitchFamily="34" charset="0"/>
                <a:cs typeface="Arial" panose="020B0604020202020204" pitchFamily="34" charset="0"/>
                <a:sym typeface="Wingdings" panose="05000000000000000000" pitchFamily="2" charset="2"/>
              </a:rPr>
              <a:t> </a:t>
            </a:r>
            <a:r>
              <a:rPr lang="en-US" sz="1400" kern="100">
                <a:latin typeface="Arial" panose="020B0604020202020204" pitchFamily="34" charset="0"/>
                <a:cs typeface="Arial" panose="020B0604020202020204" pitchFamily="34" charset="0"/>
              </a:rPr>
              <a:t>outcomes between patients in whom NSBBs were continued during </a:t>
            </a:r>
            <a:r>
              <a:rPr lang="en-US" sz="1400" kern="100" err="1">
                <a:latin typeface="Arial" panose="020B0604020202020204" pitchFamily="34" charset="0"/>
                <a:cs typeface="Arial" panose="020B0604020202020204" pitchFamily="34" charset="0"/>
              </a:rPr>
              <a:t>hospitalisation</a:t>
            </a:r>
            <a:r>
              <a:rPr lang="en-US" sz="1400" kern="100">
                <a:latin typeface="Arial" panose="020B0604020202020204" pitchFamily="34" charset="0"/>
                <a:cs typeface="Arial" panose="020B0604020202020204" pitchFamily="34" charset="0"/>
              </a:rPr>
              <a:t> and those in whom were tapered/withdrawn within 48-72 hours from AKI diagnosis.</a:t>
            </a:r>
          </a:p>
        </p:txBody>
      </p:sp>
      <p:grpSp>
        <p:nvGrpSpPr>
          <p:cNvPr id="33" name="Group 32">
            <a:extLst>
              <a:ext uri="{FF2B5EF4-FFF2-40B4-BE49-F238E27FC236}">
                <a16:creationId xmlns:a16="http://schemas.microsoft.com/office/drawing/2014/main" id="{CB9A5A4C-3CD6-73DE-15D4-EAD9F68C6C2B}"/>
              </a:ext>
            </a:extLst>
          </p:cNvPr>
          <p:cNvGrpSpPr/>
          <p:nvPr/>
        </p:nvGrpSpPr>
        <p:grpSpPr>
          <a:xfrm>
            <a:off x="7892413" y="3852696"/>
            <a:ext cx="3784080" cy="2241462"/>
            <a:chOff x="-507993" y="4186732"/>
            <a:chExt cx="3784080" cy="2241462"/>
          </a:xfrm>
        </p:grpSpPr>
        <p:sp>
          <p:nvSpPr>
            <p:cNvPr id="34" name="Content Placeholder 2">
              <a:extLst>
                <a:ext uri="{FF2B5EF4-FFF2-40B4-BE49-F238E27FC236}">
                  <a16:creationId xmlns:a16="http://schemas.microsoft.com/office/drawing/2014/main" id="{DE887C90-EDB0-90B4-6F27-BD8F91C76CF4}"/>
                </a:ext>
              </a:extLst>
            </p:cNvPr>
            <p:cNvSpPr txBox="1">
              <a:spLocks/>
            </p:cNvSpPr>
            <p:nvPr/>
          </p:nvSpPr>
          <p:spPr>
            <a:xfrm>
              <a:off x="-507993" y="4544210"/>
              <a:ext cx="3784080" cy="1883984"/>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400" kern="0">
                  <a:latin typeface="Arial" panose="020B0604020202020204" pitchFamily="34" charset="0"/>
                  <a:ea typeface="Calibri" panose="020F0502020204030204" pitchFamily="34" charset="0"/>
                  <a:cs typeface="Arial" panose="020B0604020202020204" pitchFamily="34" charset="0"/>
                </a:rPr>
                <a:t>A</a:t>
              </a:r>
              <a:r>
                <a:rPr lang="en-US" sz="1400" kern="0">
                  <a:effectLst/>
                  <a:latin typeface="Arial" panose="020B0604020202020204" pitchFamily="34" charset="0"/>
                  <a:ea typeface="Calibri" panose="020F0502020204030204" pitchFamily="34" charset="0"/>
                  <a:cs typeface="Arial" panose="020B0604020202020204" pitchFamily="34" charset="0"/>
                </a:rPr>
                <a:t>ge</a:t>
              </a:r>
            </a:p>
            <a:p>
              <a:pPr>
                <a:spcBef>
                  <a:spcPts val="0"/>
                </a:spcBef>
              </a:pPr>
              <a:r>
                <a:rPr lang="en-US" sz="1400" kern="0">
                  <a:latin typeface="Arial" panose="020B0604020202020204" pitchFamily="34" charset="0"/>
                  <a:ea typeface="Calibri" panose="020F0502020204030204" pitchFamily="34" charset="0"/>
                  <a:cs typeface="Arial" panose="020B0604020202020204" pitchFamily="34" charset="0"/>
                </a:rPr>
                <a:t>S</a:t>
              </a:r>
              <a:r>
                <a:rPr lang="en-US" sz="1400" kern="0">
                  <a:effectLst/>
                  <a:latin typeface="Arial" panose="020B0604020202020204" pitchFamily="34" charset="0"/>
                  <a:ea typeface="Calibri" panose="020F0502020204030204" pitchFamily="34" charset="0"/>
                  <a:cs typeface="Arial" panose="020B0604020202020204" pitchFamily="34" charset="0"/>
                </a:rPr>
                <a:t>ex</a:t>
              </a:r>
            </a:p>
            <a:p>
              <a:pPr>
                <a:spcBef>
                  <a:spcPts val="0"/>
                </a:spcBef>
              </a:pPr>
              <a:r>
                <a:rPr lang="en-US" sz="1400" kern="0">
                  <a:latin typeface="Arial" panose="020B0604020202020204" pitchFamily="34" charset="0"/>
                  <a:ea typeface="Calibri" panose="020F0502020204030204" pitchFamily="34" charset="0"/>
                  <a:cs typeface="Arial" panose="020B0604020202020204" pitchFamily="34" charset="0"/>
                </a:rPr>
                <a:t>L</a:t>
              </a:r>
              <a:r>
                <a:rPr lang="en-US" sz="1400" kern="0">
                  <a:effectLst/>
                  <a:latin typeface="Arial" panose="020B0604020202020204" pitchFamily="34" charset="0"/>
                  <a:ea typeface="Calibri" panose="020F0502020204030204" pitchFamily="34" charset="0"/>
                  <a:cs typeface="Arial" panose="020B0604020202020204" pitchFamily="34" charset="0"/>
                </a:rPr>
                <a:t>ow or middle-income countries</a:t>
              </a:r>
            </a:p>
            <a:p>
              <a:pPr>
                <a:spcBef>
                  <a:spcPts val="0"/>
                </a:spcBef>
              </a:pPr>
              <a:r>
                <a:rPr lang="en-US" sz="1400" kern="0">
                  <a:effectLst/>
                  <a:latin typeface="Arial" panose="020B0604020202020204" pitchFamily="34" charset="0"/>
                  <a:ea typeface="Calibri" panose="020F0502020204030204" pitchFamily="34" charset="0"/>
                  <a:cs typeface="Arial" panose="020B0604020202020204" pitchFamily="34" charset="0"/>
                </a:rPr>
                <a:t>MELD-Na</a:t>
              </a:r>
            </a:p>
            <a:p>
              <a:pPr>
                <a:spcBef>
                  <a:spcPts val="0"/>
                </a:spcBef>
              </a:pPr>
              <a:r>
                <a:rPr lang="en-US" sz="1400" kern="0">
                  <a:effectLst/>
                  <a:latin typeface="Arial" panose="020B0604020202020204" pitchFamily="34" charset="0"/>
                  <a:ea typeface="Calibri" panose="020F0502020204030204" pitchFamily="34" charset="0"/>
                  <a:cs typeface="Arial" panose="020B0604020202020204" pitchFamily="34" charset="0"/>
                </a:rPr>
                <a:t>MAP</a:t>
              </a:r>
            </a:p>
            <a:p>
              <a:pPr>
                <a:spcBef>
                  <a:spcPts val="0"/>
                </a:spcBef>
              </a:pPr>
              <a:endParaRPr lang="en-US" sz="1400" kern="0">
                <a:effectLst/>
                <a:latin typeface="Arial" panose="020B0604020202020204" pitchFamily="34" charset="0"/>
                <a:ea typeface="Calibri" panose="020F0502020204030204" pitchFamily="34" charset="0"/>
                <a:cs typeface="Arial" panose="020B0604020202020204" pitchFamily="34" charset="0"/>
              </a:endParaRPr>
            </a:p>
            <a:p>
              <a:pPr>
                <a:spcBef>
                  <a:spcPts val="0"/>
                </a:spcBef>
              </a:pPr>
              <a:endParaRPr lang="en-US" sz="1400" kern="0">
                <a:latin typeface="Arial" panose="020B0604020202020204" pitchFamily="34" charset="0"/>
                <a:ea typeface="Calibri" panose="020F0502020204030204" pitchFamily="34" charset="0"/>
                <a:cs typeface="Arial" panose="020B0604020202020204" pitchFamily="34" charset="0"/>
              </a:endParaRPr>
            </a:p>
            <a:p>
              <a:pPr>
                <a:spcBef>
                  <a:spcPts val="0"/>
                </a:spcBef>
              </a:pPr>
              <a:endParaRPr lang="en-US" sz="1400" kern="0">
                <a:effectLst/>
                <a:latin typeface="Arial" panose="020B0604020202020204" pitchFamily="34" charset="0"/>
                <a:ea typeface="Calibri" panose="020F0502020204030204" pitchFamily="34" charset="0"/>
                <a:cs typeface="Arial" panose="020B0604020202020204" pitchFamily="34" charset="0"/>
              </a:endParaRPr>
            </a:p>
            <a:p>
              <a:pPr>
                <a:spcBef>
                  <a:spcPts val="0"/>
                </a:spcBef>
              </a:pPr>
              <a:r>
                <a:rPr lang="en-US" sz="1400" kern="0">
                  <a:latin typeface="Arial" panose="020B0604020202020204" pitchFamily="34" charset="0"/>
                  <a:ea typeface="Calibri" panose="020F0502020204030204" pitchFamily="34" charset="0"/>
                  <a:cs typeface="Arial" panose="020B0604020202020204" pitchFamily="34" charset="0"/>
                </a:rPr>
                <a:t>P</a:t>
              </a:r>
              <a:r>
                <a:rPr lang="en-US" sz="1400" kern="0">
                  <a:effectLst/>
                  <a:latin typeface="Arial" panose="020B0604020202020204" pitchFamily="34" charset="0"/>
                  <a:ea typeface="Calibri" panose="020F0502020204030204" pitchFamily="34" charset="0"/>
                  <a:cs typeface="Arial" panose="020B0604020202020204" pitchFamily="34" charset="0"/>
                </a:rPr>
                <a:t>resence of ascites</a:t>
              </a:r>
            </a:p>
            <a:p>
              <a:pPr>
                <a:spcBef>
                  <a:spcPts val="0"/>
                </a:spcBef>
              </a:pPr>
              <a:r>
                <a:rPr lang="en-US" sz="1400" kern="0">
                  <a:latin typeface="Arial" panose="020B0604020202020204" pitchFamily="34" charset="0"/>
                  <a:ea typeface="Calibri" panose="020F0502020204030204" pitchFamily="34" charset="0"/>
                  <a:cs typeface="Arial" panose="020B0604020202020204" pitchFamily="34" charset="0"/>
                </a:rPr>
                <a:t>H</a:t>
              </a:r>
              <a:r>
                <a:rPr lang="en-US" sz="1400" kern="0">
                  <a:effectLst/>
                  <a:latin typeface="Arial" panose="020B0604020202020204" pitchFamily="34" charset="0"/>
                  <a:ea typeface="Calibri" panose="020F0502020204030204" pitchFamily="34" charset="0"/>
                  <a:cs typeface="Arial" panose="020B0604020202020204" pitchFamily="34" charset="0"/>
                </a:rPr>
                <a:t>epatic encephalopathy</a:t>
              </a:r>
            </a:p>
            <a:p>
              <a:pPr>
                <a:spcBef>
                  <a:spcPts val="0"/>
                </a:spcBef>
              </a:pPr>
              <a:r>
                <a:rPr lang="en-US" sz="1400" kern="0">
                  <a:effectLst/>
                  <a:latin typeface="Arial" panose="020B0604020202020204" pitchFamily="34" charset="0"/>
                  <a:ea typeface="Calibri" panose="020F0502020204030204" pitchFamily="34" charset="0"/>
                  <a:cs typeface="Arial" panose="020B0604020202020204" pitchFamily="34" charset="0"/>
                </a:rPr>
                <a:t>AKI stage</a:t>
              </a:r>
            </a:p>
            <a:p>
              <a:pPr>
                <a:spcBef>
                  <a:spcPts val="0"/>
                </a:spcBef>
              </a:pPr>
              <a:r>
                <a:rPr lang="en-US" sz="1400" kern="0">
                  <a:effectLst/>
                  <a:latin typeface="Arial" panose="020B0604020202020204" pitchFamily="34" charset="0"/>
                  <a:ea typeface="Calibri" panose="020F0502020204030204" pitchFamily="34" charset="0"/>
                  <a:cs typeface="Arial" panose="020B0604020202020204" pitchFamily="34" charset="0"/>
                </a:rPr>
                <a:t>ACLF grade at AKI diagnosis </a:t>
              </a:r>
              <a:endParaRPr lang="en-US" sz="1400">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5A7FE365-8A3D-2C7E-668A-0D2858A6E2A6}"/>
                </a:ext>
              </a:extLst>
            </p:cNvPr>
            <p:cNvGrpSpPr/>
            <p:nvPr/>
          </p:nvGrpSpPr>
          <p:grpSpPr>
            <a:xfrm>
              <a:off x="-507993" y="4186732"/>
              <a:ext cx="3708542" cy="1629853"/>
              <a:chOff x="-507993" y="4186732"/>
              <a:chExt cx="3708542" cy="1629853"/>
            </a:xfrm>
          </p:grpSpPr>
          <p:sp>
            <p:nvSpPr>
              <p:cNvPr id="36" name="Rectangle: Rounded Corners 35">
                <a:extLst>
                  <a:ext uri="{FF2B5EF4-FFF2-40B4-BE49-F238E27FC236}">
                    <a16:creationId xmlns:a16="http://schemas.microsoft.com/office/drawing/2014/main" id="{4CBEF041-54E1-C609-FEF6-B426108E9519}"/>
                  </a:ext>
                </a:extLst>
              </p:cNvPr>
              <p:cNvSpPr/>
              <p:nvPr/>
            </p:nvSpPr>
            <p:spPr>
              <a:xfrm>
                <a:off x="-507993" y="4354336"/>
                <a:ext cx="3708542" cy="1462249"/>
              </a:xfrm>
              <a:prstGeom prst="roundRect">
                <a:avLst>
                  <a:gd name="adj" fmla="val 9695"/>
                </a:avLst>
              </a:prstGeom>
              <a:noFill/>
              <a:ln>
                <a:solidFill>
                  <a:srgbClr val="CFC4C3"/>
                </a:solidFill>
              </a:ln>
            </p:spPr>
            <p:style>
              <a:lnRef idx="2">
                <a:schemeClr val="accent6"/>
              </a:lnRef>
              <a:fillRef idx="1">
                <a:schemeClr val="lt1"/>
              </a:fillRef>
              <a:effectRef idx="0">
                <a:schemeClr val="accent6"/>
              </a:effectRef>
              <a:fontRef idx="minor">
                <a:schemeClr val="dk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37" name="Content Placeholder 2">
                <a:extLst>
                  <a:ext uri="{FF2B5EF4-FFF2-40B4-BE49-F238E27FC236}">
                    <a16:creationId xmlns:a16="http://schemas.microsoft.com/office/drawing/2014/main" id="{84FB22BE-DF2C-DE04-7101-CD3BA2C59EBD}"/>
                  </a:ext>
                </a:extLst>
              </p:cNvPr>
              <p:cNvSpPr txBox="1">
                <a:spLocks/>
              </p:cNvSpPr>
              <p:nvPr/>
            </p:nvSpPr>
            <p:spPr>
              <a:xfrm>
                <a:off x="591196" y="4186732"/>
                <a:ext cx="1484847" cy="266614"/>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solidFill>
                      <a:srgbClr val="826B6A"/>
                    </a:solidFill>
                    <a:latin typeface="Arial" panose="020B0604020202020204" pitchFamily="34" charset="0"/>
                    <a:cs typeface="Arial" panose="020B0604020202020204" pitchFamily="34" charset="0"/>
                  </a:rPr>
                  <a:t>PSM (1:1 ratio) </a:t>
                </a:r>
                <a:endParaRPr lang="en-US" sz="1600" b="1">
                  <a:solidFill>
                    <a:srgbClr val="826B6A"/>
                  </a:solidFill>
                  <a:latin typeface="Arial" panose="020B0604020202020204" pitchFamily="34" charset="0"/>
                  <a:cs typeface="Arial" panose="020B0604020202020204" pitchFamily="34" charset="0"/>
                </a:endParaRPr>
              </a:p>
            </p:txBody>
          </p:sp>
        </p:grpSp>
      </p:grpSp>
      <p:sp>
        <p:nvSpPr>
          <p:cNvPr id="3" name="Rectangle: Rounded Corners 2">
            <a:extLst>
              <a:ext uri="{FF2B5EF4-FFF2-40B4-BE49-F238E27FC236}">
                <a16:creationId xmlns:a16="http://schemas.microsoft.com/office/drawing/2014/main" id="{EF59DA59-ED87-CDEA-8927-0FCE4B48E0E2}"/>
              </a:ext>
            </a:extLst>
          </p:cNvPr>
          <p:cNvSpPr/>
          <p:nvPr/>
        </p:nvSpPr>
        <p:spPr>
          <a:xfrm>
            <a:off x="3775960" y="3957861"/>
            <a:ext cx="3928556" cy="2136297"/>
          </a:xfrm>
          <a:prstGeom prst="roundRect">
            <a:avLst>
              <a:gd name="adj" fmla="val 9695"/>
            </a:avLst>
          </a:prstGeom>
          <a:noFill/>
          <a:ln>
            <a:solidFill>
              <a:srgbClr val="CFC4C3"/>
            </a:solidFill>
          </a:ln>
        </p:spPr>
        <p:style>
          <a:lnRef idx="2">
            <a:schemeClr val="accent6"/>
          </a:lnRef>
          <a:fillRef idx="1">
            <a:schemeClr val="lt1"/>
          </a:fillRef>
          <a:effectRef idx="0">
            <a:schemeClr val="accent6"/>
          </a:effectRef>
          <a:fontRef idx="minor">
            <a:schemeClr val="dk1"/>
          </a:fontRef>
        </p:style>
        <p:txBody>
          <a:bodyPr rtlCol="0" anchor="ctr"/>
          <a:lstStyle/>
          <a:p>
            <a:pPr algn="l" fontAlgn="base"/>
            <a:endParaRPr lang="en-US" b="1" i="0">
              <a:solidFill>
                <a:schemeClr val="bg1"/>
              </a:solidFill>
              <a:effectLst/>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9DD075BD-BFE1-7241-02A1-5AC7932BE9BE}"/>
              </a:ext>
            </a:extLst>
          </p:cNvPr>
          <p:cNvSpPr txBox="1">
            <a:spLocks/>
          </p:cNvSpPr>
          <p:nvPr/>
        </p:nvSpPr>
        <p:spPr>
          <a:xfrm>
            <a:off x="4997814" y="3846415"/>
            <a:ext cx="1484847" cy="266614"/>
          </a:xfrm>
          <a:prstGeom prst="rect">
            <a:avLst/>
          </a:prstGeom>
          <a:solidFill>
            <a:srgbClr val="CFC4C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B87"/>
                </a:solidFill>
                <a:latin typeface="HelveticaNeueLT Pro 55 Roman"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400" b="1">
                <a:solidFill>
                  <a:srgbClr val="826B6A"/>
                </a:solidFill>
                <a:latin typeface="Arial" panose="020B0604020202020204" pitchFamily="34" charset="0"/>
                <a:cs typeface="Arial" panose="020B0604020202020204" pitchFamily="34" charset="0"/>
              </a:rPr>
              <a:t>NSBB impact</a:t>
            </a:r>
            <a:endParaRPr lang="en-US" sz="1600" b="1">
              <a:solidFill>
                <a:srgbClr val="826B6A"/>
              </a:solidFill>
              <a:latin typeface="Arial" panose="020B0604020202020204" pitchFamily="34" charset="0"/>
              <a:cs typeface="Arial" panose="020B0604020202020204" pitchFamily="34" charset="0"/>
            </a:endParaRPr>
          </a:p>
        </p:txBody>
      </p:sp>
      <p:pic>
        <p:nvPicPr>
          <p:cNvPr id="10" name="Graphic 9" descr="Home with solid fill">
            <a:hlinkClick r:id="rId5" action="ppaction://hlinksldjump"/>
            <a:extLst>
              <a:ext uri="{FF2B5EF4-FFF2-40B4-BE49-F238E27FC236}">
                <a16:creationId xmlns:a16="http://schemas.microsoft.com/office/drawing/2014/main" id="{DC1E780C-7BE3-1821-B984-4AF2612C62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65129" y="87085"/>
            <a:ext cx="374469" cy="374469"/>
          </a:xfrm>
          <a:prstGeom prst="rect">
            <a:avLst/>
          </a:prstGeom>
        </p:spPr>
      </p:pic>
    </p:spTree>
    <p:extLst>
      <p:ext uri="{BB962C8B-B14F-4D97-AF65-F5344CB8AC3E}">
        <p14:creationId xmlns:p14="http://schemas.microsoft.com/office/powerpoint/2010/main" val="1930574097"/>
      </p:ext>
    </p:extLst>
  </p:cSld>
  <p:clrMapOvr>
    <a:masterClrMapping/>
  </p:clrMapOvr>
</p:sld>
</file>

<file path=ppt/theme/theme1.xml><?xml version="1.0" encoding="utf-8"?>
<a:theme xmlns:a="http://schemas.openxmlformats.org/drawingml/2006/main" name="Office Theme">
  <a:themeElements>
    <a:clrScheme name="Custom 1">
      <a:dk1>
        <a:srgbClr val="004B87"/>
      </a:dk1>
      <a:lt1>
        <a:sysClr val="window" lastClr="FFFFFF"/>
      </a:lt1>
      <a:dk2>
        <a:srgbClr val="004B87"/>
      </a:dk2>
      <a:lt2>
        <a:srgbClr val="E8E8E8"/>
      </a:lt2>
      <a:accent1>
        <a:srgbClr val="004B87"/>
      </a:accent1>
      <a:accent2>
        <a:srgbClr val="FF6720"/>
      </a:accent2>
      <a:accent3>
        <a:srgbClr val="5BC2E7"/>
      </a:accent3>
      <a:accent4>
        <a:srgbClr val="DB0B5B"/>
      </a:accent4>
      <a:accent5>
        <a:srgbClr val="826B6A"/>
      </a:accent5>
      <a:accent6>
        <a:srgbClr val="1A9586"/>
      </a:accent6>
      <a:hlink>
        <a:srgbClr val="5BC2E7"/>
      </a:hlink>
      <a:folHlink>
        <a:srgbClr val="004B87"/>
      </a:folHlink>
    </a:clrScheme>
    <a:fontScheme name="Custom 1">
      <a:majorFont>
        <a:latin typeface="HelveticaNeueLT Pro 65 Md"/>
        <a:ea typeface=""/>
        <a:cs typeface=""/>
      </a:majorFont>
      <a:minorFont>
        <a:latin typeface="HelveticaNeueLT Pro 55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ASL Best of Slide Deck PPT Template - Basic Science" id="{9B8BD96F-5753-46D5-8534-89EDB82E4C30}" vid="{E5D8D719-E4FE-4865-8D74-4840E568C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1740004AFE6F49AE1B2D93850204F8" ma:contentTypeVersion="19" ma:contentTypeDescription="Create a new document." ma:contentTypeScope="" ma:versionID="07a15a625253430c99ebe407e965c14f">
  <xsd:schema xmlns:xsd="http://www.w3.org/2001/XMLSchema" xmlns:xs="http://www.w3.org/2001/XMLSchema" xmlns:p="http://schemas.microsoft.com/office/2006/metadata/properties" xmlns:ns2="a2d59425-1cce-4a4f-9336-2a5f75205b93" xmlns:ns3="4222ee06-a7a1-4582-887c-e371f583a6cc" targetNamespace="http://schemas.microsoft.com/office/2006/metadata/properties" ma:root="true" ma:fieldsID="cee50950e99d59b9eeedb0b2b279e984" ns2:_="" ns3:_="">
    <xsd:import namespace="a2d59425-1cce-4a4f-9336-2a5f75205b93"/>
    <xsd:import namespace="4222ee06-a7a1-4582-887c-e371f583a6cc"/>
    <xsd:element name="properties">
      <xsd:complexType>
        <xsd:sequence>
          <xsd:element name="documentManagement">
            <xsd:complexType>
              <xsd:all>
                <xsd:element ref="ns2:Test" minOccurs="0"/>
                <xsd:element ref="ns3:SharedWithUsers" minOccurs="0"/>
                <xsd:element ref="ns3:SharedWithDetails"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d59425-1cce-4a4f-9336-2a5f75205b93" elementFormDefault="qualified">
    <xsd:import namespace="http://schemas.microsoft.com/office/2006/documentManagement/types"/>
    <xsd:import namespace="http://schemas.microsoft.com/office/infopath/2007/PartnerControls"/>
    <xsd:element name="Test" ma:index="4" nillable="true" ma:displayName="Test" ma:format="DateOnly" ma:internalName="Test" ma:readOnly="false">
      <xsd:simpleType>
        <xsd:restriction base="dms:DateTime"/>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98de16c-5f0f-4439-8be6-da866814b88e"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22ee06-a7a1-4582-887c-e371f583a6cc"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258232b-d97f-4412-9e9f-0b86dcec4898}" ma:internalName="TaxCatchAll" ma:showField="CatchAllData" ma:web="4222ee06-a7a1-4582-887c-e371f583a6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222ee06-a7a1-4582-887c-e371f583a6cc">
      <UserInfo>
        <DisplayName>Patricia Pochelon</DisplayName>
        <AccountId>26</AccountId>
        <AccountType/>
      </UserInfo>
      <UserInfo>
        <DisplayName>Rocio Davina-Nunez</DisplayName>
        <AccountId>51</AccountId>
        <AccountType/>
      </UserInfo>
    </SharedWithUsers>
    <Test xmlns="a2d59425-1cce-4a4f-9336-2a5f75205b93" xsi:nil="true"/>
    <TaxCatchAll xmlns="4222ee06-a7a1-4582-887c-e371f583a6cc" xsi:nil="true"/>
    <lcf76f155ced4ddcb4097134ff3c332f xmlns="a2d59425-1cce-4a4f-9336-2a5f75205b9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FC79616-789B-4623-BD39-5F23410887FD}">
  <ds:schemaRefs>
    <ds:schemaRef ds:uri="http://schemas.microsoft.com/sharepoint/v3/contenttype/forms"/>
  </ds:schemaRefs>
</ds:datastoreItem>
</file>

<file path=customXml/itemProps2.xml><?xml version="1.0" encoding="utf-8"?>
<ds:datastoreItem xmlns:ds="http://schemas.openxmlformats.org/officeDocument/2006/customXml" ds:itemID="{EB3366A0-B4AC-4D50-ACD8-0CC353C3EA6A}">
  <ds:schemaRefs>
    <ds:schemaRef ds:uri="4222ee06-a7a1-4582-887c-e371f583a6cc"/>
    <ds:schemaRef ds:uri="a2d59425-1cce-4a4f-9336-2a5f75205b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39A2E0B-04AD-4E58-9FDD-31B5B5A55E1D}">
  <ds:schemaRefs>
    <ds:schemaRef ds:uri="4222ee06-a7a1-4582-887c-e371f583a6cc"/>
    <ds:schemaRef ds:uri="a2d59425-1cce-4a4f-9336-2a5f75205b9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EASL Best of Slide Deck PPT Template - Cirrhosis and complications</Template>
  <TotalTime>0</TotalTime>
  <Words>28539</Words>
  <Application>Microsoft Office PowerPoint</Application>
  <PresentationFormat>Widescreen</PresentationFormat>
  <Paragraphs>1038</Paragraphs>
  <Slides>31</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Aptos</vt:lpstr>
      <vt:lpstr>Arial</vt:lpstr>
      <vt:lpstr>Arial MT</vt:lpstr>
      <vt:lpstr>Calibri</vt:lpstr>
      <vt:lpstr>HelveticaNeueLT Pro 55 Roman</vt:lpstr>
      <vt:lpstr>HelveticaNeueLT Pro 65 Md</vt:lpstr>
      <vt:lpstr>Times New Roman</vt:lpstr>
      <vt:lpstr>Wingdings</vt:lpstr>
      <vt:lpstr>Office Theme</vt:lpstr>
      <vt:lpstr>PowerPoint Presentation</vt:lpstr>
      <vt:lpstr>About these Slides</vt:lpstr>
      <vt:lpstr>Contents</vt:lpstr>
      <vt:lpstr>Contents</vt:lpstr>
      <vt:lpstr>Contents</vt:lpstr>
      <vt:lpstr>Cirrhosis and its complications</vt:lpstr>
      <vt:lpstr>OS-040  Acute-on-chronic kidney disease in cirrhosis- a global study</vt:lpstr>
      <vt:lpstr>OS-040  Acute-on-chronic kidney disease in cirrhosis- a global study</vt:lpstr>
      <vt:lpstr>OS-043-YI Clinical impact of non-selective beta-blockers in patients with cirrhosis and acute kidney injury: a post hoc analysis of the international club of ascites GLOBAL-AKI study</vt:lpstr>
      <vt:lpstr>OS-043-YI Clinical impact of non-selective beta-blockers in patients with cirrhosis and acute kidney injury: a post hoc analysis of the international club of ascites GLOBAL-AKI study</vt:lpstr>
      <vt:lpstr>Cirrhosis and its complications</vt:lpstr>
      <vt:lpstr>OS-077 Single-cell RNA sequencing of peripheral blood mononuclear cells in patients with acutely decompensated cirrhosis reveals a specific monocyte subset associated with an increased risk of progression to ACLF</vt:lpstr>
      <vt:lpstr>OS-077 Single-cell RNA sequencing of peripheral blood mononuclear cells in patients with acutely decompensated cirrhosis reveals a specific monocyte subset associated with an increased risk of progression to ACLF</vt:lpstr>
      <vt:lpstr>PowerPoint Presentation</vt:lpstr>
      <vt:lpstr>OS-035-YI Gut colonization guided versus routine empiric antimicrobial therapy to manage infections in patients with cirrhosis: a pragmatic randomized trial</vt:lpstr>
      <vt:lpstr>OS-035-YI Gut colonization guided versus routine empiric antimicrobial therapy to manage infections in patients with cirrhosis: a pragmatic randomized trial</vt:lpstr>
      <vt:lpstr>Cirrhosis and its complications</vt:lpstr>
      <vt:lpstr>OS-037 Prognostic scores and clinical outcomes after covered TIPS placement: analysis of 987 cirrhotic patients from the multicenter international EASL-endorsed EuroTIPS registry</vt:lpstr>
      <vt:lpstr>OS-037 Prognostic scores and clinical outcomes after covered TIPS placement: analysis of 987 cirrhotic patients from the multicenter international EASL-endorsed EuroTIPS registry</vt:lpstr>
      <vt:lpstr>OS-039-YI Effect of albumin treatment duration on response rates and outcomes in patients with cirrhosis and acute kidney injury</vt:lpstr>
      <vt:lpstr>OS-039-YI Effect of albumin treatment duration on response rates and outcomes in patients with cirrhosis and acute kidney injury</vt:lpstr>
      <vt:lpstr>OS-042 Benchmarking spleen stiffness in assessing response to beta-blocker therapy for secondary prophylaxis of acute variceal bleed- BE-RESPONSE study (NCT05166317)</vt:lpstr>
      <vt:lpstr>OS-042 Benchmarking spleen stiffness in assessing response to beta-blocker therapy for secondary prophylaxis of acute variceal bleed- BE-RESPONSE study (NCT05166317)</vt:lpstr>
      <vt:lpstr>Public health</vt:lpstr>
      <vt:lpstr>OS-016 Cirrhosis death rates are increasing rapidly among young Americans – analysis of national death certificate data </vt:lpstr>
      <vt:lpstr>OS-016 Cirrhosis death rates are increasing rapidly among young Americans – analysis of national death certificate data </vt:lpstr>
      <vt:lpstr>Late breakers</vt:lpstr>
      <vt:lpstr>LB2591 Efficacy and safety of long-term human albumin therapy in cirrhotic patients with acute decompensation and ascites: top-line results of the PRECIOSA trial</vt:lpstr>
      <vt:lpstr>LB2591 Efficacy and safety of long-term human albumin therapy in cirrhotic patients with acute decompensation and ascites: top-line results of the PRECIOSA trial</vt:lpstr>
      <vt:lpstr>LB2556 Short-term intravenous albumin administration increases serum sodium levels in hospitalized patients with decompensated cirrhosis and dilutional hyponatremia. A randomized, multicenter, controlled trial (ALBUCAT)</vt:lpstr>
      <vt:lpstr>LB2556 Short-term intravenous albumin administration increases serum sodium levels in hospitalized patients with decompensated cirrhosis and dilutional hyponatremia. A randomized, multicenter, controlled trial (ALBUCAT)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Laurent Perrin</dc:creator>
  <cp:lastModifiedBy>Elinam Gayi</cp:lastModifiedBy>
  <cp:revision>1</cp:revision>
  <dcterms:created xsi:type="dcterms:W3CDTF">2025-03-25T16:10:11Z</dcterms:created>
  <dcterms:modified xsi:type="dcterms:W3CDTF">2025-04-30T08:51:39Z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0x010100BD1740004AFE6F49AE1B2D93850204F8</vt:lpwstr>
  </property>
  <property fmtid="{D5CDD505-2E9C-101B-9397-08002B2CF9AE}" pid="3" name="MediaServiceImageTags">
    <vt:lpwstr/>
  </property>
</Properties>
</file>